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33"/>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x="18288000" cy="10287000"/>
  <p:notesSz cx="6858000" cy="9144000"/>
  <p:embeddedFontLst>
    <p:embeddedFont>
      <p:font typeface="Libre Baskerville Bold" charset="1" panose="02000000000000000000"/>
      <p:regular r:id="rId28"/>
    </p:embeddedFont>
    <p:embeddedFont>
      <p:font typeface="Arimo" charset="1" panose="020B0604020202020204"/>
      <p:regular r:id="rId29"/>
    </p:embeddedFont>
    <p:embeddedFont>
      <p:font typeface="Open Sauce" charset="1" panose="00000500000000000000"/>
      <p:regular r:id="rId30"/>
    </p:embeddedFont>
    <p:embeddedFont>
      <p:font typeface="Montserrat" charset="1" panose="00000500000000000000"/>
      <p:regular r:id="rId31"/>
    </p:embeddedFont>
    <p:embeddedFont>
      <p:font typeface="Open Sans Extra Bold" charset="1" panose="020B0906030804020204"/>
      <p:regular r:id="rId32"/>
    </p:embeddedFont>
    <p:embeddedFont>
      <p:font typeface="Montserrat Bold" charset="1" panose="00000600000000000000"/>
      <p:regular r:id="rId36"/>
    </p:embeddedFont>
    <p:embeddedFont>
      <p:font typeface="Libre Baskerville" charset="1" panose="02000000000000000000"/>
      <p:regular r:id="rId38"/>
    </p:embeddedFont>
    <p:embeddedFont>
      <p:font typeface="Open Sauce Bold" charset="1" panose="00000800000000000000"/>
      <p:regular r:id="rId39"/>
    </p:embeddedFont>
    <p:embeddedFont>
      <p:font typeface="Open Sans Light Bold" charset="1" panose="020B0806030504020204"/>
      <p:regular r:id="rId40"/>
    </p:embeddedFont>
    <p:embeddedFont>
      <p:font typeface="Open Sans Bold" charset="1" panose="020B0806030504020204"/>
      <p:regular r:id="rId41"/>
    </p:embeddedFont>
    <p:embeddedFont>
      <p:font typeface="Open Sans" charset="1" panose="020B0606030504020204"/>
      <p:regular r:id="rId42"/>
    </p:embeddedFont>
    <p:embeddedFont>
      <p:font typeface="Mont" charset="1" panose="00000500000000000000"/>
      <p:regular r:id="rId43"/>
    </p:embeddedFont>
    <p:embeddedFont>
      <p:font typeface="Rugrats Sans" charset="1" panose="00000000000000000000"/>
      <p:regular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notesMasters/notesMaster1.xml" Type="http://schemas.openxmlformats.org/officeDocument/2006/relationships/notesMaster"/><Relationship Id="rId34" Target="theme/theme2.xml" Type="http://schemas.openxmlformats.org/officeDocument/2006/relationships/theme"/><Relationship Id="rId35" Target="notesSlides/notesSlide1.xml" Type="http://schemas.openxmlformats.org/officeDocument/2006/relationships/notesSlide"/><Relationship Id="rId36" Target="fonts/font36.fntdata" Type="http://schemas.openxmlformats.org/officeDocument/2006/relationships/font"/><Relationship Id="rId37" Target="notesSlides/notesSlide2.xml" Type="http://schemas.openxmlformats.org/officeDocument/2006/relationships/notesSlide"/><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42" Target="fonts/font42.fntdata" Type="http://schemas.openxmlformats.org/officeDocument/2006/relationships/font"/><Relationship Id="rId43" Target="fonts/font43.fntdata" Type="http://schemas.openxmlformats.org/officeDocument/2006/relationships/font"/><Relationship Id="rId44" Target="fonts/font44.fntdata" Type="http://schemas.openxmlformats.org/officeDocument/2006/relationships/font"/><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Primary Goals:</a:t>
            </a:r>
          </a:p>
          <a:p>
            <a:r>
              <a:rPr lang="en-US"/>
              <a:t/>
            </a:r>
          </a:p>
          <a:p>
            <a:r>
              <a:rPr lang="en-US"/>
              <a:t>Can mushrooms successfully grow on Mimosa logs?</a:t>
            </a:r>
          </a:p>
          <a:p>
            <a:r>
              <a:rPr lang="en-US"/>
              <a:t>How do Mimosa log yields compare to Paper Mulberry logs?</a:t>
            </a:r>
          </a:p>
          <a:p>
            <a:r>
              <a:rPr lang="en-US"/>
              <a:t>How long will Mimosa logs continue to produce mushrooms?</a:t>
            </a:r>
          </a:p>
          <a:p>
            <a:r>
              <a:rPr lang="en-US"/>
              <a:t/>
            </a:r>
          </a:p>
          <a:p>
            <a:r>
              <a:rPr lang="en-US"/>
              <a:t>Secondary Goals:</a:t>
            </a:r>
          </a:p>
          <a:p>
            <a:r>
              <a:rPr lang="en-US"/>
              <a:t/>
            </a:r>
          </a:p>
          <a:p>
            <a:r>
              <a:rPr lang="en-US"/>
              <a:t>Does mushroom farming on invasive logs improve urban farm efficiency?</a:t>
            </a:r>
          </a:p>
          <a:p>
            <a:r>
              <a:rPr lang="en-US"/>
              <a:t>Can it create a replicable, low-cost model for other farmers?</a:t>
            </a:r>
          </a:p>
          <a:p>
            <a:r>
              <a:rPr lang="en-US"/>
              <a:t>Will clearing blighted lots for mushroom cultivation enhance community well-being?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 Id="rId3" Target="../media/image8.png" Type="http://schemas.openxmlformats.org/officeDocument/2006/relationships/image"/><Relationship Id="rId4" Target="../media/image9.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0.jpeg" Type="http://schemas.openxmlformats.org/officeDocument/2006/relationships/image"/><Relationship Id="rId4" Target="../media/image11.jpe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10.jpeg" Type="http://schemas.openxmlformats.org/officeDocument/2006/relationships/image"/><Relationship Id="rId4" Target="../media/image12.jpe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 Id="rId3" Target="../media/image14.jpeg" Type="http://schemas.openxmlformats.org/officeDocument/2006/relationships/image"/><Relationship Id="rId4" Target="../media/image15.jpeg" Type="http://schemas.openxmlformats.org/officeDocument/2006/relationships/image"/><Relationship Id="rId5" Target="../media/image16.jpeg" Type="http://schemas.openxmlformats.org/officeDocument/2006/relationships/image"/><Relationship Id="rId6" Target="../media/image17.png" Type="http://schemas.openxmlformats.org/officeDocument/2006/relationships/image"/><Relationship Id="rId7" Target="../media/image4.png" Type="http://schemas.openxmlformats.org/officeDocument/2006/relationships/image"/><Relationship Id="rId8" Target="../media/image5.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jpeg" Type="http://schemas.openxmlformats.org/officeDocument/2006/relationships/image"/><Relationship Id="rId3" Target="../media/image19.jpeg" Type="http://schemas.openxmlformats.org/officeDocument/2006/relationships/image"/><Relationship Id="rId4" Target="../media/image20.jpeg" Type="http://schemas.openxmlformats.org/officeDocument/2006/relationships/image"/><Relationship Id="rId5" Target="../media/image21.jpe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png" Type="http://schemas.openxmlformats.org/officeDocument/2006/relationships/image"/><Relationship Id="rId3" Target="../media/image23.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 Id="rId3" Target="../media/image24.jpe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5.jpeg" Type="http://schemas.openxmlformats.org/officeDocument/2006/relationships/image"/><Relationship Id="rId3" Target="../media/image26.jpeg" Type="http://schemas.openxmlformats.org/officeDocument/2006/relationships/image"/><Relationship Id="rId4" Target="../media/image27.jpe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8.jpeg" Type="http://schemas.openxmlformats.org/officeDocument/2006/relationships/image"/><Relationship Id="rId3" Target="../media/image29.jpeg" Type="http://schemas.openxmlformats.org/officeDocument/2006/relationships/image"/><Relationship Id="rId4" Target="../media/image30.png" Type="http://schemas.openxmlformats.org/officeDocument/2006/relationships/image"/><Relationship Id="rId5" Target="../media/image31.sv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jpeg" Type="http://schemas.openxmlformats.org/officeDocument/2006/relationships/image"/><Relationship Id="rId3" Target="../media/image32.jpeg" Type="http://schemas.openxmlformats.org/officeDocument/2006/relationships/image"/><Relationship Id="rId4" Target="../media/image33.jpeg" Type="http://schemas.openxmlformats.org/officeDocument/2006/relationships/image"/><Relationship Id="rId5" Target="../media/image34.jpeg" Type="http://schemas.openxmlformats.org/officeDocument/2006/relationships/image"/><Relationship Id="rId6" Target="../media/image35.jpeg" Type="http://schemas.openxmlformats.org/officeDocument/2006/relationships/image"/><Relationship Id="rId7" Target="../media/image36.png" Type="http://schemas.openxmlformats.org/officeDocument/2006/relationships/image"/><Relationship Id="rId8" Target="../media/image37.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8.jpeg" Type="http://schemas.openxmlformats.org/officeDocument/2006/relationships/image"/><Relationship Id="rId3" Target="../media/image39.jpeg" Type="http://schemas.openxmlformats.org/officeDocument/2006/relationships/image"/><Relationship Id="rId4" Target="../media/image40.jpeg" Type="http://schemas.openxmlformats.org/officeDocument/2006/relationships/image"/><Relationship Id="rId5" Target="../media/image41.jpe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7.jpeg" Type="http://schemas.openxmlformats.org/officeDocument/2006/relationships/image"/><Relationship Id="rId3" Target="../media/image4.png" Type="http://schemas.openxmlformats.org/officeDocument/2006/relationships/image"/><Relationship Id="rId4" Target="../media/image5.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2.jpeg" Type="http://schemas.openxmlformats.org/officeDocument/2006/relationships/image"/><Relationship Id="rId3" Target="../media/image4.png" Type="http://schemas.openxmlformats.org/officeDocument/2006/relationships/image"/><Relationship Id="rId4" Target="../media/image5.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3.jpeg" Type="http://schemas.openxmlformats.org/officeDocument/2006/relationships/image"/><Relationship Id="rId3" Target="../media/image44.jpeg" Type="http://schemas.openxmlformats.org/officeDocument/2006/relationships/image"/><Relationship Id="rId4" Target="../media/image45.jpeg" Type="http://schemas.openxmlformats.org/officeDocument/2006/relationships/image"/><Relationship Id="rId5" Target="../media/image40.jpeg" Type="http://schemas.openxmlformats.org/officeDocument/2006/relationships/image"/><Relationship Id="rId6" Target="../media/image46.jpeg" Type="http://schemas.openxmlformats.org/officeDocument/2006/relationships/image"/><Relationship Id="rId7" Target="../media/image36.png" Type="http://schemas.openxmlformats.org/officeDocument/2006/relationships/image"/><Relationship Id="rId8" Target="../media/image37.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7.png" Type="http://schemas.openxmlformats.org/officeDocument/2006/relationships/image"/><Relationship Id="rId3" Target="../media/image48.sv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2.jpeg" Type="http://schemas.openxmlformats.org/officeDocument/2006/relationships/image"/><Relationship Id="rId3" Target="../media/image4.png" Type="http://schemas.openxmlformats.org/officeDocument/2006/relationships/image"/><Relationship Id="rId4" Target="../media/image5.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9.png" Type="http://schemas.openxmlformats.org/officeDocument/2006/relationships/image"/><Relationship Id="rId3" Target="../media/image50.pn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1.jpeg" Type="http://schemas.openxmlformats.org/officeDocument/2006/relationships/image"/><Relationship Id="rId3" Target="../media/image4.png" Type="http://schemas.openxmlformats.org/officeDocument/2006/relationships/image"/><Relationship Id="rId4" Target="../media/image5.sv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svg" Type="http://schemas.openxmlformats.org/officeDocument/2006/relationships/image"/><Relationship Id="rId4" Target="../media/image52.png" Type="http://schemas.openxmlformats.org/officeDocument/2006/relationships/image"/><Relationship Id="rId5" Target="../media/image53.pn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969B64"/>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6230600" cy="8229600"/>
            <a:chOff x="0" y="0"/>
            <a:chExt cx="4274726" cy="2167467"/>
          </a:xfrm>
        </p:grpSpPr>
        <p:sp>
          <p:nvSpPr>
            <p:cNvPr name="Freeform 3" id="3"/>
            <p:cNvSpPr/>
            <p:nvPr/>
          </p:nvSpPr>
          <p:spPr>
            <a:xfrm flipH="false" flipV="false" rot="0">
              <a:off x="0" y="0"/>
              <a:ext cx="4274726" cy="2167467"/>
            </a:xfrm>
            <a:custGeom>
              <a:avLst/>
              <a:gdLst/>
              <a:ahLst/>
              <a:cxnLst/>
              <a:rect r="r" b="b" t="t" l="l"/>
              <a:pathLst>
                <a:path h="2167467" w="4274726">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solidFill>
              <a:srgbClr val="000000">
                <a:alpha val="0"/>
              </a:srgbClr>
            </a:solidFill>
            <a:ln w="38100" cap="rnd">
              <a:solidFill>
                <a:srgbClr val="FFFFFF"/>
              </a:solidFill>
              <a:prstDash val="solid"/>
              <a:round/>
            </a:ln>
          </p:spPr>
        </p:sp>
        <p:sp>
          <p:nvSpPr>
            <p:cNvPr name="TextBox 4" id="4"/>
            <p:cNvSpPr txBox="true"/>
            <p:nvPr/>
          </p:nvSpPr>
          <p:spPr>
            <a:xfrm>
              <a:off x="0" y="-38100"/>
              <a:ext cx="4274726" cy="2205567"/>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a:grpSpLocks noChangeAspect="true"/>
          </p:cNvGrpSpPr>
          <p:nvPr/>
        </p:nvGrpSpPr>
        <p:grpSpPr>
          <a:xfrm rot="0">
            <a:off x="2317915" y="2413066"/>
            <a:ext cx="13652169" cy="5460868"/>
            <a:chOff x="0" y="0"/>
            <a:chExt cx="6350000" cy="2540000"/>
          </a:xfrm>
        </p:grpSpPr>
        <p:sp>
          <p:nvSpPr>
            <p:cNvPr name="Freeform 6" id="6"/>
            <p:cNvSpPr/>
            <p:nvPr/>
          </p:nvSpPr>
          <p:spPr>
            <a:xfrm flipH="false" flipV="false" rot="0">
              <a:off x="0" y="0"/>
              <a:ext cx="6350000" cy="2540000"/>
            </a:xfrm>
            <a:custGeom>
              <a:avLst/>
              <a:gdLst/>
              <a:ahLst/>
              <a:cxnLst/>
              <a:rect r="r" b="b" t="t" l="l"/>
              <a:pathLst>
                <a:path h="2540000" w="6350000">
                  <a:moveTo>
                    <a:pt x="0" y="2159000"/>
                  </a:moveTo>
                  <a:lnTo>
                    <a:pt x="0" y="381000"/>
                  </a:lnTo>
                  <a:cubicBezTo>
                    <a:pt x="0" y="170180"/>
                    <a:pt x="170180" y="0"/>
                    <a:pt x="381000" y="0"/>
                  </a:cubicBezTo>
                  <a:lnTo>
                    <a:pt x="5969000" y="0"/>
                  </a:lnTo>
                  <a:cubicBezTo>
                    <a:pt x="6179820" y="0"/>
                    <a:pt x="6350000" y="170180"/>
                    <a:pt x="6350000" y="381000"/>
                  </a:cubicBezTo>
                  <a:lnTo>
                    <a:pt x="6350000" y="2159000"/>
                  </a:lnTo>
                  <a:cubicBezTo>
                    <a:pt x="6350000" y="2369820"/>
                    <a:pt x="6179820" y="2540000"/>
                    <a:pt x="5969000" y="2540000"/>
                  </a:cubicBezTo>
                  <a:lnTo>
                    <a:pt x="381000" y="2540000"/>
                  </a:lnTo>
                  <a:cubicBezTo>
                    <a:pt x="170180" y="2540000"/>
                    <a:pt x="0" y="2369820"/>
                    <a:pt x="0" y="2159000"/>
                  </a:cubicBezTo>
                  <a:close/>
                </a:path>
              </a:pathLst>
            </a:custGeom>
            <a:blipFill>
              <a:blip r:embed="rId2"/>
              <a:stretch>
                <a:fillRect l="0" t="-33359" r="0" b="-33359"/>
              </a:stretch>
            </a:blipFill>
          </p:spPr>
        </p:sp>
        <p:sp>
          <p:nvSpPr>
            <p:cNvPr name="Freeform 7" id="7"/>
            <p:cNvSpPr/>
            <p:nvPr/>
          </p:nvSpPr>
          <p:spPr>
            <a:xfrm flipH="false" flipV="false" rot="0">
              <a:off x="0" y="0"/>
              <a:ext cx="6350000" cy="2540000"/>
            </a:xfrm>
            <a:custGeom>
              <a:avLst/>
              <a:gdLst/>
              <a:ahLst/>
              <a:cxnLst/>
              <a:rect r="r" b="b" t="t" l="l"/>
              <a:pathLst>
                <a:path h="2540000" w="6350000">
                  <a:moveTo>
                    <a:pt x="5969000" y="19050"/>
                  </a:moveTo>
                  <a:cubicBezTo>
                    <a:pt x="6168390" y="19050"/>
                    <a:pt x="6330950" y="181610"/>
                    <a:pt x="6330950" y="381000"/>
                  </a:cubicBezTo>
                  <a:lnTo>
                    <a:pt x="6330950" y="2159000"/>
                  </a:lnTo>
                  <a:cubicBezTo>
                    <a:pt x="6330950" y="2358390"/>
                    <a:pt x="6168390" y="2520950"/>
                    <a:pt x="5969000" y="2520950"/>
                  </a:cubicBezTo>
                  <a:lnTo>
                    <a:pt x="381000" y="2520950"/>
                  </a:lnTo>
                  <a:cubicBezTo>
                    <a:pt x="181610" y="2520950"/>
                    <a:pt x="19050" y="2358390"/>
                    <a:pt x="19050" y="2159000"/>
                  </a:cubicBezTo>
                  <a:lnTo>
                    <a:pt x="19050" y="381000"/>
                  </a:lnTo>
                  <a:cubicBezTo>
                    <a:pt x="19050" y="181610"/>
                    <a:pt x="181610" y="19050"/>
                    <a:pt x="381000" y="19050"/>
                  </a:cubicBezTo>
                  <a:lnTo>
                    <a:pt x="5969000" y="19050"/>
                  </a:lnTo>
                  <a:moveTo>
                    <a:pt x="5969000" y="0"/>
                  </a:moveTo>
                  <a:lnTo>
                    <a:pt x="381000" y="0"/>
                  </a:lnTo>
                  <a:cubicBezTo>
                    <a:pt x="170180" y="0"/>
                    <a:pt x="0" y="170180"/>
                    <a:pt x="0" y="381000"/>
                  </a:cubicBezTo>
                  <a:lnTo>
                    <a:pt x="0" y="2159000"/>
                  </a:lnTo>
                  <a:cubicBezTo>
                    <a:pt x="0" y="2369820"/>
                    <a:pt x="170180" y="2540000"/>
                    <a:pt x="381000" y="2540000"/>
                  </a:cubicBezTo>
                  <a:lnTo>
                    <a:pt x="5969000" y="2540000"/>
                  </a:lnTo>
                  <a:cubicBezTo>
                    <a:pt x="6179820" y="2540000"/>
                    <a:pt x="6350000" y="2369820"/>
                    <a:pt x="6350000" y="2159000"/>
                  </a:cubicBezTo>
                  <a:lnTo>
                    <a:pt x="6350000" y="381000"/>
                  </a:lnTo>
                  <a:cubicBezTo>
                    <a:pt x="6350000" y="170180"/>
                    <a:pt x="6179820" y="0"/>
                    <a:pt x="5969000" y="0"/>
                  </a:cubicBezTo>
                  <a:lnTo>
                    <a:pt x="5969000" y="0"/>
                  </a:lnTo>
                  <a:close/>
                </a:path>
              </a:pathLst>
            </a:custGeom>
            <a:solidFill>
              <a:srgbClr val="969B64"/>
            </a:solidFill>
          </p:spPr>
        </p:sp>
      </p:grpSp>
      <p:grpSp>
        <p:nvGrpSpPr>
          <p:cNvPr name="Group 8" id="8"/>
          <p:cNvGrpSpPr/>
          <p:nvPr/>
        </p:nvGrpSpPr>
        <p:grpSpPr>
          <a:xfrm rot="0">
            <a:off x="17630775" y="-889078"/>
            <a:ext cx="1118900" cy="12065155"/>
            <a:chOff x="0" y="0"/>
            <a:chExt cx="294690" cy="3177654"/>
          </a:xfrm>
        </p:grpSpPr>
        <p:sp>
          <p:nvSpPr>
            <p:cNvPr name="Freeform 9" id="9"/>
            <p:cNvSpPr/>
            <p:nvPr/>
          </p:nvSpPr>
          <p:spPr>
            <a:xfrm flipH="false" flipV="false" rot="0">
              <a:off x="0" y="0"/>
              <a:ext cx="294690" cy="3177654"/>
            </a:xfrm>
            <a:custGeom>
              <a:avLst/>
              <a:gdLst/>
              <a:ahLst/>
              <a:cxnLst/>
              <a:rect r="r" b="b" t="t" l="l"/>
              <a:pathLst>
                <a:path h="3177654" w="294690">
                  <a:moveTo>
                    <a:pt x="0" y="0"/>
                  </a:moveTo>
                  <a:lnTo>
                    <a:pt x="294690" y="0"/>
                  </a:lnTo>
                  <a:lnTo>
                    <a:pt x="294690" y="3177654"/>
                  </a:lnTo>
                  <a:lnTo>
                    <a:pt x="0" y="3177654"/>
                  </a:lnTo>
                  <a:close/>
                </a:path>
              </a:pathLst>
            </a:custGeom>
            <a:solidFill>
              <a:srgbClr val="FFD87C"/>
            </a:solidFill>
            <a:ln w="38100" cap="sq">
              <a:solidFill>
                <a:srgbClr val="FFFFFF"/>
              </a:solidFill>
              <a:prstDash val="solid"/>
              <a:miter/>
            </a:ln>
          </p:spPr>
        </p:sp>
        <p:sp>
          <p:nvSpPr>
            <p:cNvPr name="TextBox 10" id="10"/>
            <p:cNvSpPr txBox="true"/>
            <p:nvPr/>
          </p:nvSpPr>
          <p:spPr>
            <a:xfrm>
              <a:off x="0" y="19050"/>
              <a:ext cx="294690" cy="3158604"/>
            </a:xfrm>
            <a:prstGeom prst="rect">
              <a:avLst/>
            </a:prstGeom>
          </p:spPr>
          <p:txBody>
            <a:bodyPr anchor="ctr" rtlCol="false" tIns="50800" lIns="50800" bIns="50800" rIns="50800"/>
            <a:lstStyle/>
            <a:p>
              <a:pPr algn="ctr">
                <a:lnSpc>
                  <a:spcPts val="2266"/>
                </a:lnSpc>
              </a:pPr>
            </a:p>
          </p:txBody>
        </p:sp>
      </p:grpSp>
      <p:sp>
        <p:nvSpPr>
          <p:cNvPr name="Freeform 11" id="11"/>
          <p:cNvSpPr/>
          <p:nvPr/>
        </p:nvSpPr>
        <p:spPr>
          <a:xfrm flipH="false" flipV="false" rot="0">
            <a:off x="1613681" y="3186090"/>
            <a:ext cx="1408469" cy="1408469"/>
          </a:xfrm>
          <a:custGeom>
            <a:avLst/>
            <a:gdLst/>
            <a:ahLst/>
            <a:cxnLst/>
            <a:rect r="r" b="b" t="t" l="l"/>
            <a:pathLst>
              <a:path h="1408469" w="1408469">
                <a:moveTo>
                  <a:pt x="0" y="0"/>
                </a:moveTo>
                <a:lnTo>
                  <a:pt x="1408469" y="0"/>
                </a:lnTo>
                <a:lnTo>
                  <a:pt x="1408469" y="1408468"/>
                </a:lnTo>
                <a:lnTo>
                  <a:pt x="0" y="140846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2" id="12"/>
          <p:cNvSpPr/>
          <p:nvPr/>
        </p:nvSpPr>
        <p:spPr>
          <a:xfrm flipH="false" flipV="false" rot="0">
            <a:off x="15121690" y="0"/>
            <a:ext cx="2137610" cy="1953388"/>
          </a:xfrm>
          <a:custGeom>
            <a:avLst/>
            <a:gdLst/>
            <a:ahLst/>
            <a:cxnLst/>
            <a:rect r="r" b="b" t="t" l="l"/>
            <a:pathLst>
              <a:path h="1953388" w="2137610">
                <a:moveTo>
                  <a:pt x="0" y="0"/>
                </a:moveTo>
                <a:lnTo>
                  <a:pt x="2137610" y="0"/>
                </a:lnTo>
                <a:lnTo>
                  <a:pt x="2137610" y="1953388"/>
                </a:lnTo>
                <a:lnTo>
                  <a:pt x="0" y="195338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3" id="13"/>
          <p:cNvSpPr txBox="true"/>
          <p:nvPr/>
        </p:nvSpPr>
        <p:spPr>
          <a:xfrm rot="0">
            <a:off x="4694692" y="6702602"/>
            <a:ext cx="8898617" cy="2755641"/>
          </a:xfrm>
          <a:prstGeom prst="rect">
            <a:avLst/>
          </a:prstGeom>
        </p:spPr>
        <p:txBody>
          <a:bodyPr anchor="t" rtlCol="false" tIns="0" lIns="0" bIns="0" rIns="0">
            <a:spAutoFit/>
          </a:bodyPr>
          <a:lstStyle/>
          <a:p>
            <a:pPr algn="ctr">
              <a:lnSpc>
                <a:spcPts val="10665"/>
              </a:lnSpc>
            </a:pPr>
            <a:r>
              <a:rPr lang="en-US" sz="10157" b="true">
                <a:solidFill>
                  <a:srgbClr val="FFFFFF"/>
                </a:solidFill>
                <a:latin typeface="Libre Baskerville Bold"/>
                <a:ea typeface="Libre Baskerville Bold"/>
                <a:cs typeface="Libre Baskerville Bold"/>
                <a:sym typeface="Libre Baskerville Bold"/>
              </a:rPr>
              <a:t>On Mimosa Wood</a:t>
            </a:r>
          </a:p>
        </p:txBody>
      </p:sp>
      <p:sp>
        <p:nvSpPr>
          <p:cNvPr name="TextBox 14" id="14"/>
          <p:cNvSpPr txBox="true"/>
          <p:nvPr/>
        </p:nvSpPr>
        <p:spPr>
          <a:xfrm rot="0">
            <a:off x="4951122" y="1106683"/>
            <a:ext cx="8385755" cy="2755641"/>
          </a:xfrm>
          <a:prstGeom prst="rect">
            <a:avLst/>
          </a:prstGeom>
        </p:spPr>
        <p:txBody>
          <a:bodyPr anchor="t" rtlCol="false" tIns="0" lIns="0" bIns="0" rIns="0">
            <a:spAutoFit/>
          </a:bodyPr>
          <a:lstStyle/>
          <a:p>
            <a:pPr algn="ctr">
              <a:lnSpc>
                <a:spcPts val="10665"/>
              </a:lnSpc>
            </a:pPr>
            <a:r>
              <a:rPr lang="en-US" sz="10157" b="true">
                <a:solidFill>
                  <a:srgbClr val="FFFFFF"/>
                </a:solidFill>
                <a:latin typeface="Libre Baskerville Bold"/>
                <a:ea typeface="Libre Baskerville Bold"/>
                <a:cs typeface="Libre Baskerville Bold"/>
                <a:sym typeface="Libre Baskerville Bold"/>
              </a:rPr>
              <a:t>Urban Mushrooms </a:t>
            </a:r>
          </a:p>
        </p:txBody>
      </p:sp>
      <p:sp>
        <p:nvSpPr>
          <p:cNvPr name="TextBox 15" id="15"/>
          <p:cNvSpPr txBox="true"/>
          <p:nvPr/>
        </p:nvSpPr>
        <p:spPr>
          <a:xfrm rot="-5400000">
            <a:off x="14064148" y="4986401"/>
            <a:ext cx="7809529" cy="314199"/>
          </a:xfrm>
          <a:prstGeom prst="rect">
            <a:avLst/>
          </a:prstGeom>
        </p:spPr>
        <p:txBody>
          <a:bodyPr anchor="t" rtlCol="false" tIns="0" lIns="0" bIns="0" rIns="0">
            <a:spAutoFit/>
          </a:bodyPr>
          <a:lstStyle/>
          <a:p>
            <a:pPr algn="ctr">
              <a:lnSpc>
                <a:spcPts val="2266"/>
              </a:lnSpc>
            </a:pPr>
            <a:r>
              <a:rPr lang="en-US" sz="2200" spc="244">
                <a:solidFill>
                  <a:srgbClr val="000000"/>
                </a:solidFill>
                <a:latin typeface="Arimo"/>
                <a:ea typeface="Arimo"/>
                <a:cs typeface="Arimo"/>
                <a:sym typeface="Arimo"/>
              </a:rPr>
              <a:t>Fountain Heights Farms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969B64"/>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6230600" cy="8229600"/>
            <a:chOff x="0" y="0"/>
            <a:chExt cx="4274726" cy="2167467"/>
          </a:xfrm>
        </p:grpSpPr>
        <p:sp>
          <p:nvSpPr>
            <p:cNvPr name="Freeform 3" id="3"/>
            <p:cNvSpPr/>
            <p:nvPr/>
          </p:nvSpPr>
          <p:spPr>
            <a:xfrm flipH="false" flipV="false" rot="0">
              <a:off x="0" y="0"/>
              <a:ext cx="4274726" cy="2167467"/>
            </a:xfrm>
            <a:custGeom>
              <a:avLst/>
              <a:gdLst/>
              <a:ahLst/>
              <a:cxnLst/>
              <a:rect r="r" b="b" t="t" l="l"/>
              <a:pathLst>
                <a:path h="2167467" w="4274726">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solidFill>
              <a:srgbClr val="000000">
                <a:alpha val="0"/>
              </a:srgbClr>
            </a:solidFill>
            <a:ln w="38100" cap="rnd">
              <a:solidFill>
                <a:srgbClr val="FFFFFF"/>
              </a:solidFill>
              <a:prstDash val="solid"/>
              <a:round/>
            </a:ln>
          </p:spPr>
        </p:sp>
        <p:sp>
          <p:nvSpPr>
            <p:cNvPr name="TextBox 4" id="4"/>
            <p:cNvSpPr txBox="true"/>
            <p:nvPr/>
          </p:nvSpPr>
          <p:spPr>
            <a:xfrm>
              <a:off x="0" y="-38100"/>
              <a:ext cx="4274726" cy="2205567"/>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7630775" y="-889078"/>
            <a:ext cx="1118900" cy="12065155"/>
            <a:chOff x="0" y="0"/>
            <a:chExt cx="294690" cy="3177654"/>
          </a:xfrm>
        </p:grpSpPr>
        <p:sp>
          <p:nvSpPr>
            <p:cNvPr name="Freeform 6" id="6"/>
            <p:cNvSpPr/>
            <p:nvPr/>
          </p:nvSpPr>
          <p:spPr>
            <a:xfrm flipH="false" flipV="false" rot="0">
              <a:off x="0" y="0"/>
              <a:ext cx="294690" cy="3177654"/>
            </a:xfrm>
            <a:custGeom>
              <a:avLst/>
              <a:gdLst/>
              <a:ahLst/>
              <a:cxnLst/>
              <a:rect r="r" b="b" t="t" l="l"/>
              <a:pathLst>
                <a:path h="3177654" w="294690">
                  <a:moveTo>
                    <a:pt x="0" y="0"/>
                  </a:moveTo>
                  <a:lnTo>
                    <a:pt x="294690" y="0"/>
                  </a:lnTo>
                  <a:lnTo>
                    <a:pt x="294690" y="3177654"/>
                  </a:lnTo>
                  <a:lnTo>
                    <a:pt x="0" y="3177654"/>
                  </a:lnTo>
                  <a:close/>
                </a:path>
              </a:pathLst>
            </a:custGeom>
            <a:solidFill>
              <a:srgbClr val="FFD87C"/>
            </a:solidFill>
            <a:ln w="38100" cap="sq">
              <a:solidFill>
                <a:srgbClr val="FFFFFF"/>
              </a:solidFill>
              <a:prstDash val="solid"/>
              <a:miter/>
            </a:ln>
          </p:spPr>
        </p:sp>
        <p:sp>
          <p:nvSpPr>
            <p:cNvPr name="TextBox 7" id="7"/>
            <p:cNvSpPr txBox="true"/>
            <p:nvPr/>
          </p:nvSpPr>
          <p:spPr>
            <a:xfrm>
              <a:off x="0" y="19050"/>
              <a:ext cx="294690" cy="3158604"/>
            </a:xfrm>
            <a:prstGeom prst="rect">
              <a:avLst/>
            </a:prstGeom>
          </p:spPr>
          <p:txBody>
            <a:bodyPr anchor="ctr" rtlCol="false" tIns="50800" lIns="50800" bIns="50800" rIns="50800"/>
            <a:lstStyle/>
            <a:p>
              <a:pPr algn="ctr">
                <a:lnSpc>
                  <a:spcPts val="2266"/>
                </a:lnSpc>
              </a:pPr>
            </a:p>
          </p:txBody>
        </p:sp>
      </p:grpSp>
      <p:grpSp>
        <p:nvGrpSpPr>
          <p:cNvPr name="Group 8" id="8"/>
          <p:cNvGrpSpPr/>
          <p:nvPr/>
        </p:nvGrpSpPr>
        <p:grpSpPr>
          <a:xfrm rot="0">
            <a:off x="1028700" y="487660"/>
            <a:ext cx="16230600" cy="5991838"/>
            <a:chOff x="0" y="0"/>
            <a:chExt cx="2201700" cy="812800"/>
          </a:xfrm>
        </p:grpSpPr>
        <p:sp>
          <p:nvSpPr>
            <p:cNvPr name="Freeform 9" id="9"/>
            <p:cNvSpPr/>
            <p:nvPr/>
          </p:nvSpPr>
          <p:spPr>
            <a:xfrm flipH="false" flipV="false" rot="0">
              <a:off x="0" y="0"/>
              <a:ext cx="2201700" cy="812800"/>
            </a:xfrm>
            <a:custGeom>
              <a:avLst/>
              <a:gdLst/>
              <a:ahLst/>
              <a:cxnLst/>
              <a:rect r="r" b="b" t="t" l="l"/>
              <a:pathLst>
                <a:path h="812800" w="2201700">
                  <a:moveTo>
                    <a:pt x="21942" y="0"/>
                  </a:moveTo>
                  <a:lnTo>
                    <a:pt x="2179759" y="0"/>
                  </a:lnTo>
                  <a:cubicBezTo>
                    <a:pt x="2191877" y="0"/>
                    <a:pt x="2201700" y="9824"/>
                    <a:pt x="2201700" y="21942"/>
                  </a:cubicBezTo>
                  <a:lnTo>
                    <a:pt x="2201700" y="790858"/>
                  </a:lnTo>
                  <a:cubicBezTo>
                    <a:pt x="2201700" y="796678"/>
                    <a:pt x="2199389" y="802259"/>
                    <a:pt x="2195274" y="806373"/>
                  </a:cubicBezTo>
                  <a:cubicBezTo>
                    <a:pt x="2191159" y="810488"/>
                    <a:pt x="2185578" y="812800"/>
                    <a:pt x="2179759" y="812800"/>
                  </a:cubicBezTo>
                  <a:lnTo>
                    <a:pt x="21942" y="812800"/>
                  </a:lnTo>
                  <a:cubicBezTo>
                    <a:pt x="16122" y="812800"/>
                    <a:pt x="10541" y="810488"/>
                    <a:pt x="6427" y="806373"/>
                  </a:cubicBezTo>
                  <a:cubicBezTo>
                    <a:pt x="2312" y="802259"/>
                    <a:pt x="0" y="796678"/>
                    <a:pt x="0" y="790858"/>
                  </a:cubicBezTo>
                  <a:lnTo>
                    <a:pt x="0" y="21942"/>
                  </a:lnTo>
                  <a:cubicBezTo>
                    <a:pt x="0" y="16122"/>
                    <a:pt x="2312" y="10541"/>
                    <a:pt x="6427" y="6427"/>
                  </a:cubicBezTo>
                  <a:cubicBezTo>
                    <a:pt x="10541" y="2312"/>
                    <a:pt x="16122" y="0"/>
                    <a:pt x="21942" y="0"/>
                  </a:cubicBezTo>
                  <a:close/>
                </a:path>
              </a:pathLst>
            </a:custGeom>
            <a:blipFill>
              <a:blip r:embed="rId2"/>
              <a:stretch>
                <a:fillRect l="0" t="-52847" r="0" b="-27964"/>
              </a:stretch>
            </a:blipFill>
          </p:spPr>
        </p:sp>
      </p:grpSp>
      <p:sp>
        <p:nvSpPr>
          <p:cNvPr name="TextBox 10" id="10"/>
          <p:cNvSpPr txBox="true"/>
          <p:nvPr/>
        </p:nvSpPr>
        <p:spPr>
          <a:xfrm rot="0">
            <a:off x="1091846" y="6720048"/>
            <a:ext cx="16104308" cy="1838284"/>
          </a:xfrm>
          <a:prstGeom prst="rect">
            <a:avLst/>
          </a:prstGeom>
        </p:spPr>
        <p:txBody>
          <a:bodyPr anchor="t" rtlCol="false" tIns="0" lIns="0" bIns="0" rIns="0">
            <a:spAutoFit/>
          </a:bodyPr>
          <a:lstStyle/>
          <a:p>
            <a:pPr algn="l" marL="0" indent="0" lvl="0">
              <a:lnSpc>
                <a:spcPts val="4812"/>
              </a:lnSpc>
            </a:pPr>
            <a:r>
              <a:rPr lang="en-US" b="true" sz="4010">
                <a:solidFill>
                  <a:srgbClr val="FFFFFF"/>
                </a:solidFill>
                <a:latin typeface="Libre Baskerville Bold"/>
                <a:ea typeface="Libre Baskerville Bold"/>
                <a:cs typeface="Libre Baskerville Bold"/>
                <a:sym typeface="Libre Baskerville Bold"/>
              </a:rPr>
              <a:t>Many thanks to our creator, the earth that sustains us, and our ancestors and brethren who have cared for our earth for milenia. We are grateful and responsible...</a:t>
            </a:r>
          </a:p>
        </p:txBody>
      </p:sp>
      <p:sp>
        <p:nvSpPr>
          <p:cNvPr name="TextBox 11" id="11"/>
          <p:cNvSpPr txBox="true"/>
          <p:nvPr/>
        </p:nvSpPr>
        <p:spPr>
          <a:xfrm rot="-5400000">
            <a:off x="14064148" y="4986401"/>
            <a:ext cx="7809529" cy="314199"/>
          </a:xfrm>
          <a:prstGeom prst="rect">
            <a:avLst/>
          </a:prstGeom>
        </p:spPr>
        <p:txBody>
          <a:bodyPr anchor="t" rtlCol="false" tIns="0" lIns="0" bIns="0" rIns="0">
            <a:spAutoFit/>
          </a:bodyPr>
          <a:lstStyle/>
          <a:p>
            <a:pPr algn="ctr">
              <a:lnSpc>
                <a:spcPts val="2266"/>
              </a:lnSpc>
            </a:pPr>
            <a:r>
              <a:rPr lang="en-US" sz="2200" spc="244">
                <a:solidFill>
                  <a:srgbClr val="000000"/>
                </a:solidFill>
                <a:latin typeface="Arimo"/>
                <a:ea typeface="Arimo"/>
                <a:cs typeface="Arimo"/>
                <a:sym typeface="Arimo"/>
              </a:rPr>
              <a:t>Fountain Heights Farms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969B64"/>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6230600" cy="8229600"/>
            <a:chOff x="0" y="0"/>
            <a:chExt cx="4274726" cy="2167467"/>
          </a:xfrm>
        </p:grpSpPr>
        <p:sp>
          <p:nvSpPr>
            <p:cNvPr name="Freeform 3" id="3"/>
            <p:cNvSpPr/>
            <p:nvPr/>
          </p:nvSpPr>
          <p:spPr>
            <a:xfrm flipH="false" flipV="false" rot="0">
              <a:off x="0" y="0"/>
              <a:ext cx="4274726" cy="2167467"/>
            </a:xfrm>
            <a:custGeom>
              <a:avLst/>
              <a:gdLst/>
              <a:ahLst/>
              <a:cxnLst/>
              <a:rect r="r" b="b" t="t" l="l"/>
              <a:pathLst>
                <a:path h="2167467" w="4274726">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solidFill>
              <a:srgbClr val="F7F0DF"/>
            </a:solidFill>
            <a:ln w="38100" cap="rnd">
              <a:solidFill>
                <a:srgbClr val="FFFFFF"/>
              </a:solidFill>
              <a:prstDash val="solid"/>
              <a:round/>
            </a:ln>
          </p:spPr>
        </p:sp>
        <p:sp>
          <p:nvSpPr>
            <p:cNvPr name="TextBox 4" id="4"/>
            <p:cNvSpPr txBox="true"/>
            <p:nvPr/>
          </p:nvSpPr>
          <p:spPr>
            <a:xfrm>
              <a:off x="0" y="-38100"/>
              <a:ext cx="4274726" cy="2205567"/>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a:grpSpLocks noChangeAspect="true"/>
          </p:cNvGrpSpPr>
          <p:nvPr/>
        </p:nvGrpSpPr>
        <p:grpSpPr>
          <a:xfrm rot="0">
            <a:off x="12765052" y="2892060"/>
            <a:ext cx="3379537" cy="3379537"/>
            <a:chOff x="0" y="0"/>
            <a:chExt cx="6350000" cy="6350000"/>
          </a:xfrm>
        </p:grpSpPr>
        <p:sp>
          <p:nvSpPr>
            <p:cNvPr name="Freeform 6" id="6"/>
            <p:cNvSpPr/>
            <p:nvPr/>
          </p:nvSpPr>
          <p:spPr>
            <a:xfrm flipH="false" flipV="false" rot="0">
              <a:off x="0" y="0"/>
              <a:ext cx="6350000" cy="6351270"/>
            </a:xfrm>
            <a:custGeom>
              <a:avLst/>
              <a:gdLst/>
              <a:ahLst/>
              <a:cxnLst/>
              <a:rect r="r" b="b" t="t" l="l"/>
              <a:pathLst>
                <a:path h="6351270" w="6350000">
                  <a:moveTo>
                    <a:pt x="0" y="5955030"/>
                  </a:moveTo>
                  <a:lnTo>
                    <a:pt x="0" y="394970"/>
                  </a:lnTo>
                  <a:cubicBezTo>
                    <a:pt x="0" y="176530"/>
                    <a:pt x="176530" y="0"/>
                    <a:pt x="394970" y="0"/>
                  </a:cubicBezTo>
                  <a:lnTo>
                    <a:pt x="5956300" y="0"/>
                  </a:lnTo>
                  <a:cubicBezTo>
                    <a:pt x="6173470" y="0"/>
                    <a:pt x="6350000" y="176530"/>
                    <a:pt x="6350000" y="394970"/>
                  </a:cubicBezTo>
                  <a:cubicBezTo>
                    <a:pt x="6350000" y="394970"/>
                    <a:pt x="6350000" y="394970"/>
                    <a:pt x="6350000" y="394970"/>
                  </a:cubicBezTo>
                  <a:lnTo>
                    <a:pt x="6350000" y="5956300"/>
                  </a:lnTo>
                  <a:cubicBezTo>
                    <a:pt x="6350000" y="6174740"/>
                    <a:pt x="6173470" y="6351270"/>
                    <a:pt x="5955030" y="6351270"/>
                  </a:cubicBezTo>
                  <a:lnTo>
                    <a:pt x="5955030" y="6351270"/>
                  </a:lnTo>
                  <a:lnTo>
                    <a:pt x="394970" y="6351270"/>
                  </a:lnTo>
                  <a:cubicBezTo>
                    <a:pt x="176530" y="6350000"/>
                    <a:pt x="0" y="6173470"/>
                    <a:pt x="0" y="5955030"/>
                  </a:cubicBezTo>
                  <a:cubicBezTo>
                    <a:pt x="0" y="5955030"/>
                    <a:pt x="0" y="5955030"/>
                    <a:pt x="0" y="5955030"/>
                  </a:cubicBezTo>
                  <a:close/>
                </a:path>
              </a:pathLst>
            </a:custGeom>
            <a:blipFill>
              <a:blip r:embed="rId2"/>
              <a:stretch>
                <a:fillRect l="0" t="-25031" r="0" b="-25031"/>
              </a:stretch>
            </a:blipFill>
          </p:spPr>
        </p:sp>
      </p:grpSp>
      <p:grpSp>
        <p:nvGrpSpPr>
          <p:cNvPr name="Group 7" id="7"/>
          <p:cNvGrpSpPr/>
          <p:nvPr/>
        </p:nvGrpSpPr>
        <p:grpSpPr>
          <a:xfrm rot="0">
            <a:off x="12998616" y="6140681"/>
            <a:ext cx="3031901" cy="699396"/>
            <a:chOff x="0" y="0"/>
            <a:chExt cx="2302961" cy="531245"/>
          </a:xfrm>
        </p:grpSpPr>
        <p:sp>
          <p:nvSpPr>
            <p:cNvPr name="Freeform 8" id="8"/>
            <p:cNvSpPr/>
            <p:nvPr/>
          </p:nvSpPr>
          <p:spPr>
            <a:xfrm flipH="false" flipV="false" rot="0">
              <a:off x="0" y="0"/>
              <a:ext cx="2302961" cy="531245"/>
            </a:xfrm>
            <a:custGeom>
              <a:avLst/>
              <a:gdLst/>
              <a:ahLst/>
              <a:cxnLst/>
              <a:rect r="r" b="b" t="t" l="l"/>
              <a:pathLst>
                <a:path h="531245" w="2302961">
                  <a:moveTo>
                    <a:pt x="104693" y="0"/>
                  </a:moveTo>
                  <a:lnTo>
                    <a:pt x="2198268" y="0"/>
                  </a:lnTo>
                  <a:cubicBezTo>
                    <a:pt x="2226034" y="0"/>
                    <a:pt x="2252663" y="11030"/>
                    <a:pt x="2272297" y="30664"/>
                  </a:cubicBezTo>
                  <a:cubicBezTo>
                    <a:pt x="2291931" y="50298"/>
                    <a:pt x="2302961" y="76927"/>
                    <a:pt x="2302961" y="104693"/>
                  </a:cubicBezTo>
                  <a:lnTo>
                    <a:pt x="2302961" y="426552"/>
                  </a:lnTo>
                  <a:cubicBezTo>
                    <a:pt x="2302961" y="484372"/>
                    <a:pt x="2256088" y="531245"/>
                    <a:pt x="2198268" y="531245"/>
                  </a:cubicBezTo>
                  <a:lnTo>
                    <a:pt x="104693" y="531245"/>
                  </a:lnTo>
                  <a:cubicBezTo>
                    <a:pt x="46873" y="531245"/>
                    <a:pt x="0" y="484372"/>
                    <a:pt x="0" y="426552"/>
                  </a:cubicBezTo>
                  <a:lnTo>
                    <a:pt x="0" y="104693"/>
                  </a:lnTo>
                  <a:cubicBezTo>
                    <a:pt x="0" y="46873"/>
                    <a:pt x="46873" y="0"/>
                    <a:pt x="104693" y="0"/>
                  </a:cubicBezTo>
                  <a:close/>
                </a:path>
              </a:pathLst>
            </a:custGeom>
            <a:solidFill>
              <a:srgbClr val="DCA681"/>
            </a:solidFill>
            <a:ln cap="rnd">
              <a:noFill/>
              <a:prstDash val="solid"/>
              <a:round/>
            </a:ln>
          </p:spPr>
        </p:sp>
        <p:sp>
          <p:nvSpPr>
            <p:cNvPr name="TextBox 9" id="9"/>
            <p:cNvSpPr txBox="true"/>
            <p:nvPr/>
          </p:nvSpPr>
          <p:spPr>
            <a:xfrm>
              <a:off x="0" y="-28575"/>
              <a:ext cx="2302961" cy="559820"/>
            </a:xfrm>
            <a:prstGeom prst="rect">
              <a:avLst/>
            </a:prstGeom>
          </p:spPr>
          <p:txBody>
            <a:bodyPr anchor="ctr" rtlCol="false" tIns="0" lIns="0" bIns="0" rIns="0"/>
            <a:lstStyle/>
            <a:p>
              <a:pPr algn="ctr" marL="0" indent="0" lvl="0">
                <a:lnSpc>
                  <a:spcPts val="2484"/>
                </a:lnSpc>
                <a:spcBef>
                  <a:spcPct val="0"/>
                </a:spcBef>
              </a:pPr>
              <a:r>
                <a:rPr lang="en-US" sz="1800">
                  <a:solidFill>
                    <a:srgbClr val="000000"/>
                  </a:solidFill>
                  <a:latin typeface="Open Sauce"/>
                  <a:ea typeface="Open Sauce"/>
                  <a:cs typeface="Open Sauce"/>
                  <a:sym typeface="Open Sauce"/>
                </a:rPr>
                <a:t>M. Dominique Villanueva (she/her)</a:t>
              </a:r>
            </a:p>
          </p:txBody>
        </p:sp>
      </p:grpSp>
      <p:sp>
        <p:nvSpPr>
          <p:cNvPr name="Freeform 10" id="10"/>
          <p:cNvSpPr/>
          <p:nvPr/>
        </p:nvSpPr>
        <p:spPr>
          <a:xfrm flipH="false" flipV="false" rot="0">
            <a:off x="8567783" y="6271596"/>
            <a:ext cx="3164240" cy="2249487"/>
          </a:xfrm>
          <a:custGeom>
            <a:avLst/>
            <a:gdLst/>
            <a:ahLst/>
            <a:cxnLst/>
            <a:rect r="r" b="b" t="t" l="l"/>
            <a:pathLst>
              <a:path h="2249487" w="3164240">
                <a:moveTo>
                  <a:pt x="0" y="0"/>
                </a:moveTo>
                <a:lnTo>
                  <a:pt x="3164240" y="0"/>
                </a:lnTo>
                <a:lnTo>
                  <a:pt x="3164240" y="2249487"/>
                </a:lnTo>
                <a:lnTo>
                  <a:pt x="0" y="224948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1" id="11"/>
          <p:cNvSpPr/>
          <p:nvPr/>
        </p:nvSpPr>
        <p:spPr>
          <a:xfrm flipH="false" flipV="false" rot="0">
            <a:off x="3521385" y="5971002"/>
            <a:ext cx="3119520" cy="2850676"/>
          </a:xfrm>
          <a:custGeom>
            <a:avLst/>
            <a:gdLst/>
            <a:ahLst/>
            <a:cxnLst/>
            <a:rect r="r" b="b" t="t" l="l"/>
            <a:pathLst>
              <a:path h="2850676" w="3119520">
                <a:moveTo>
                  <a:pt x="0" y="0"/>
                </a:moveTo>
                <a:lnTo>
                  <a:pt x="3119520" y="0"/>
                </a:lnTo>
                <a:lnTo>
                  <a:pt x="3119520" y="2850676"/>
                </a:lnTo>
                <a:lnTo>
                  <a:pt x="0" y="285067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2" id="12"/>
          <p:cNvSpPr txBox="true"/>
          <p:nvPr/>
        </p:nvSpPr>
        <p:spPr>
          <a:xfrm rot="0">
            <a:off x="2081476" y="1651615"/>
            <a:ext cx="13664731" cy="1038225"/>
          </a:xfrm>
          <a:prstGeom prst="rect">
            <a:avLst/>
          </a:prstGeom>
        </p:spPr>
        <p:txBody>
          <a:bodyPr anchor="t" rtlCol="false" tIns="0" lIns="0" bIns="0" rIns="0">
            <a:spAutoFit/>
          </a:bodyPr>
          <a:lstStyle/>
          <a:p>
            <a:pPr algn="ctr">
              <a:lnSpc>
                <a:spcPts val="7875"/>
              </a:lnSpc>
            </a:pPr>
            <a:r>
              <a:rPr lang="en-US" sz="7500" b="true">
                <a:solidFill>
                  <a:srgbClr val="000000"/>
                </a:solidFill>
                <a:latin typeface="Libre Baskerville Bold"/>
                <a:ea typeface="Libre Baskerville Bold"/>
                <a:cs typeface="Libre Baskerville Bold"/>
                <a:sym typeface="Libre Baskerville Bold"/>
              </a:rPr>
              <a:t>About Us</a:t>
            </a:r>
          </a:p>
        </p:txBody>
      </p:sp>
      <p:sp>
        <p:nvSpPr>
          <p:cNvPr name="TextBox 13" id="13"/>
          <p:cNvSpPr txBox="true"/>
          <p:nvPr/>
        </p:nvSpPr>
        <p:spPr>
          <a:xfrm rot="0">
            <a:off x="1794131" y="2853960"/>
            <a:ext cx="10659501" cy="3106528"/>
          </a:xfrm>
          <a:prstGeom prst="rect">
            <a:avLst/>
          </a:prstGeom>
        </p:spPr>
        <p:txBody>
          <a:bodyPr anchor="t" rtlCol="false" tIns="0" lIns="0" bIns="0" rIns="0">
            <a:spAutoFit/>
          </a:bodyPr>
          <a:lstStyle/>
          <a:p>
            <a:pPr algn="l">
              <a:lnSpc>
                <a:spcPts val="3080"/>
              </a:lnSpc>
            </a:pPr>
            <a:r>
              <a:rPr lang="en-US" sz="2200">
                <a:solidFill>
                  <a:srgbClr val="000000"/>
                </a:solidFill>
                <a:latin typeface="Montserrat"/>
                <a:ea typeface="Montserrat"/>
                <a:cs typeface="Montserrat"/>
                <a:sym typeface="Montserrat"/>
              </a:rPr>
              <a:t>Fountain Heights Farms enriches the historic Fountain Heights community through urban farming, championing Black, Indigenous, and POC land ownership, and delivering culturally inclusive education.</a:t>
            </a:r>
          </a:p>
          <a:p>
            <a:pPr algn="l">
              <a:lnSpc>
                <a:spcPts val="3080"/>
              </a:lnSpc>
            </a:pPr>
          </a:p>
          <a:p>
            <a:pPr algn="l">
              <a:lnSpc>
                <a:spcPts val="3080"/>
              </a:lnSpc>
            </a:pPr>
            <a:r>
              <a:rPr lang="en-US" sz="2200">
                <a:solidFill>
                  <a:srgbClr val="000000"/>
                </a:solidFill>
                <a:latin typeface="Montserrat"/>
                <a:ea typeface="Montserrat"/>
                <a:cs typeface="Montserrat"/>
                <a:sym typeface="Montserrat"/>
              </a:rPr>
              <a:t>We prioritize access to fresh, culturally relevant foods, support land justice, foster flexible food system employment, and empower our community through reflective, responsive education.</a:t>
            </a:r>
          </a:p>
          <a:p>
            <a:pPr algn="l">
              <a:lnSpc>
                <a:spcPts val="3080"/>
              </a:lnSpc>
              <a:spcBef>
                <a:spcPct val="0"/>
              </a:spcBef>
            </a:pPr>
          </a:p>
        </p:txBody>
      </p:sp>
      <p:sp>
        <p:nvSpPr>
          <p:cNvPr name="TextBox 14" id="14"/>
          <p:cNvSpPr txBox="true"/>
          <p:nvPr/>
        </p:nvSpPr>
        <p:spPr>
          <a:xfrm rot="0">
            <a:off x="3181050" y="9410700"/>
            <a:ext cx="11465583" cy="656590"/>
          </a:xfrm>
          <a:prstGeom prst="rect">
            <a:avLst/>
          </a:prstGeom>
        </p:spPr>
        <p:txBody>
          <a:bodyPr anchor="t" rtlCol="false" tIns="0" lIns="0" bIns="0" rIns="0">
            <a:spAutoFit/>
          </a:bodyPr>
          <a:lstStyle/>
          <a:p>
            <a:pPr algn="ctr">
              <a:lnSpc>
                <a:spcPts val="2659"/>
              </a:lnSpc>
              <a:spcBef>
                <a:spcPct val="0"/>
              </a:spcBef>
            </a:pPr>
            <a:r>
              <a:rPr lang="en-US" b="true" sz="1899">
                <a:solidFill>
                  <a:srgbClr val="000000"/>
                </a:solidFill>
                <a:latin typeface="Open Sans Extra Bold"/>
                <a:ea typeface="Open Sans Extra Bold"/>
                <a:cs typeface="Open Sans Extra Bold"/>
                <a:sym typeface="Open Sans Extra Bold"/>
              </a:rPr>
              <a:t>This project FS22-343</a:t>
            </a:r>
          </a:p>
          <a:p>
            <a:pPr algn="ctr">
              <a:lnSpc>
                <a:spcPts val="2659"/>
              </a:lnSpc>
              <a:spcBef>
                <a:spcPct val="0"/>
              </a:spcBef>
            </a:pPr>
            <a:r>
              <a:rPr lang="en-US" b="true" sz="1899">
                <a:solidFill>
                  <a:srgbClr val="000000"/>
                </a:solidFill>
                <a:latin typeface="Open Sans Extra Bold"/>
                <a:ea typeface="Open Sans Extra Bold"/>
                <a:cs typeface="Open Sans Extra Bold"/>
                <a:sym typeface="Open Sans Extra Bold"/>
              </a:rPr>
              <a:t>was funded by the Southern Sustainable Agriculture Research &amp; Education (SSARE) program.</a:t>
            </a:r>
          </a:p>
        </p:txBody>
      </p:sp>
      <p:sp>
        <p:nvSpPr>
          <p:cNvPr name="TextBox 15" id="15"/>
          <p:cNvSpPr txBox="true"/>
          <p:nvPr/>
        </p:nvSpPr>
        <p:spPr>
          <a:xfrm rot="0">
            <a:off x="12993194" y="6951875"/>
            <a:ext cx="3151394" cy="1434324"/>
          </a:xfrm>
          <a:prstGeom prst="rect">
            <a:avLst/>
          </a:prstGeom>
        </p:spPr>
        <p:txBody>
          <a:bodyPr anchor="t" rtlCol="false" tIns="0" lIns="0" bIns="0" rIns="0">
            <a:spAutoFit/>
          </a:bodyPr>
          <a:lstStyle/>
          <a:p>
            <a:pPr algn="ctr" marL="0" indent="0" lvl="0">
              <a:lnSpc>
                <a:spcPts val="2297"/>
              </a:lnSpc>
            </a:pPr>
            <a:r>
              <a:rPr lang="en-US" sz="1584">
                <a:solidFill>
                  <a:srgbClr val="343432"/>
                </a:solidFill>
                <a:latin typeface="Open Sauce"/>
                <a:ea typeface="Open Sauce"/>
                <a:cs typeface="Open Sauce"/>
                <a:sym typeface="Open Sauce"/>
              </a:rPr>
              <a:t>Farmer, CoFounder, and Executive of Vision &amp; Strategy for Fountain Heights Farms, an 11-site urban farm system in Birmingham, AL </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BDC295"/>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6230600" cy="8229600"/>
            <a:chOff x="0" y="0"/>
            <a:chExt cx="4274726" cy="2167467"/>
          </a:xfrm>
        </p:grpSpPr>
        <p:sp>
          <p:nvSpPr>
            <p:cNvPr name="Freeform 3" id="3"/>
            <p:cNvSpPr/>
            <p:nvPr/>
          </p:nvSpPr>
          <p:spPr>
            <a:xfrm flipH="false" flipV="false" rot="0">
              <a:off x="0" y="0"/>
              <a:ext cx="4274726" cy="2167467"/>
            </a:xfrm>
            <a:custGeom>
              <a:avLst/>
              <a:gdLst/>
              <a:ahLst/>
              <a:cxnLst/>
              <a:rect r="r" b="b" t="t" l="l"/>
              <a:pathLst>
                <a:path h="2167467" w="4274726">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solidFill>
              <a:srgbClr val="969B64"/>
            </a:solidFill>
            <a:ln w="38100" cap="rnd">
              <a:solidFill>
                <a:srgbClr val="FFFFFF"/>
              </a:solidFill>
              <a:prstDash val="solid"/>
              <a:round/>
            </a:ln>
          </p:spPr>
        </p:sp>
        <p:sp>
          <p:nvSpPr>
            <p:cNvPr name="TextBox 4" id="4"/>
            <p:cNvSpPr txBox="true"/>
            <p:nvPr/>
          </p:nvSpPr>
          <p:spPr>
            <a:xfrm>
              <a:off x="0" y="-38100"/>
              <a:ext cx="4274726" cy="2205567"/>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9508481" y="2313995"/>
            <a:ext cx="6926921" cy="763878"/>
          </a:xfrm>
          <a:prstGeom prst="rect">
            <a:avLst/>
          </a:prstGeom>
        </p:spPr>
        <p:txBody>
          <a:bodyPr anchor="t" rtlCol="false" tIns="0" lIns="0" bIns="0" rIns="0">
            <a:spAutoFit/>
          </a:bodyPr>
          <a:lstStyle/>
          <a:p>
            <a:pPr algn="l">
              <a:lnSpc>
                <a:spcPts val="5880"/>
              </a:lnSpc>
            </a:pPr>
            <a:r>
              <a:rPr lang="en-US" sz="5600" b="true">
                <a:solidFill>
                  <a:srgbClr val="000000"/>
                </a:solidFill>
                <a:latin typeface="Libre Baskerville Bold"/>
                <a:ea typeface="Libre Baskerville Bold"/>
                <a:cs typeface="Libre Baskerville Bold"/>
                <a:sym typeface="Libre Baskerville Bold"/>
              </a:rPr>
              <a:t>About the project</a:t>
            </a:r>
          </a:p>
        </p:txBody>
      </p:sp>
      <p:sp>
        <p:nvSpPr>
          <p:cNvPr name="TextBox 6" id="6"/>
          <p:cNvSpPr txBox="true"/>
          <p:nvPr/>
        </p:nvSpPr>
        <p:spPr>
          <a:xfrm rot="0">
            <a:off x="9508481" y="3483762"/>
            <a:ext cx="6621454" cy="3990340"/>
          </a:xfrm>
          <a:prstGeom prst="rect">
            <a:avLst/>
          </a:prstGeom>
        </p:spPr>
        <p:txBody>
          <a:bodyPr anchor="t" rtlCol="false" tIns="0" lIns="0" bIns="0" rIns="0">
            <a:spAutoFit/>
          </a:bodyPr>
          <a:lstStyle/>
          <a:p>
            <a:pPr algn="l">
              <a:lnSpc>
                <a:spcPts val="2660"/>
              </a:lnSpc>
            </a:pPr>
            <a:r>
              <a:rPr lang="en-US" sz="1900" b="true">
                <a:solidFill>
                  <a:srgbClr val="000000"/>
                </a:solidFill>
                <a:latin typeface="Montserrat Bold"/>
                <a:ea typeface="Montserrat Bold"/>
                <a:cs typeface="Montserrat Bold"/>
                <a:sym typeface="Montserrat Bold"/>
              </a:rPr>
              <a:t>The purpose of the Urban Mushrooms on Mimosa Wood Project is to test the viability, yield, and length of the production of growing mushrooms outdoors using Mimosa logs while considering some of the community improvements that may come for the project.</a:t>
            </a:r>
          </a:p>
          <a:p>
            <a:pPr algn="l">
              <a:lnSpc>
                <a:spcPts val="2660"/>
              </a:lnSpc>
            </a:pPr>
          </a:p>
          <a:p>
            <a:pPr algn="l">
              <a:lnSpc>
                <a:spcPts val="2660"/>
              </a:lnSpc>
            </a:pPr>
            <a:r>
              <a:rPr lang="en-US" sz="1900" b="true">
                <a:solidFill>
                  <a:srgbClr val="000000"/>
                </a:solidFill>
                <a:latin typeface="Montserrat Bold"/>
                <a:ea typeface="Montserrat Bold"/>
                <a:cs typeface="Montserrat Bold"/>
                <a:sym typeface="Montserrat Bold"/>
              </a:rPr>
              <a:t>How can we increase income for our neighbors in a way that takes into account their specific needs and abilities? </a:t>
            </a:r>
          </a:p>
          <a:p>
            <a:pPr algn="l">
              <a:lnSpc>
                <a:spcPts val="2660"/>
              </a:lnSpc>
            </a:pPr>
          </a:p>
          <a:p>
            <a:pPr algn="l">
              <a:lnSpc>
                <a:spcPts val="2660"/>
              </a:lnSpc>
              <a:spcBef>
                <a:spcPct val="0"/>
              </a:spcBef>
            </a:pPr>
          </a:p>
        </p:txBody>
      </p:sp>
      <p:grpSp>
        <p:nvGrpSpPr>
          <p:cNvPr name="Group 7" id="7"/>
          <p:cNvGrpSpPr>
            <a:grpSpLocks noChangeAspect="true"/>
          </p:cNvGrpSpPr>
          <p:nvPr/>
        </p:nvGrpSpPr>
        <p:grpSpPr>
          <a:xfrm rot="0">
            <a:off x="2049245" y="1819874"/>
            <a:ext cx="6569049" cy="6647252"/>
            <a:chOff x="0" y="0"/>
            <a:chExt cx="6272784" cy="6347460"/>
          </a:xfrm>
        </p:grpSpPr>
        <p:sp>
          <p:nvSpPr>
            <p:cNvPr name="Freeform 8" id="8"/>
            <p:cNvSpPr/>
            <p:nvPr/>
          </p:nvSpPr>
          <p:spPr>
            <a:xfrm flipH="false" flipV="false" rot="0">
              <a:off x="6858" y="6858"/>
              <a:ext cx="6866763" cy="6333744"/>
            </a:xfrm>
            <a:custGeom>
              <a:avLst/>
              <a:gdLst/>
              <a:ahLst/>
              <a:cxnLst/>
              <a:rect r="r" b="b" t="t" l="l"/>
              <a:pathLst>
                <a:path h="6333744" w="6866763">
                  <a:moveTo>
                    <a:pt x="5991479" y="3607054"/>
                  </a:moveTo>
                  <a:cubicBezTo>
                    <a:pt x="5687949" y="4197223"/>
                    <a:pt x="5337810" y="4763516"/>
                    <a:pt x="4937125" y="5225669"/>
                  </a:cubicBezTo>
                  <a:cubicBezTo>
                    <a:pt x="4364482" y="5886069"/>
                    <a:pt x="3688461" y="6333744"/>
                    <a:pt x="2896997" y="6333744"/>
                  </a:cubicBezTo>
                  <a:cubicBezTo>
                    <a:pt x="2039747" y="6333744"/>
                    <a:pt x="1098677" y="6098794"/>
                    <a:pt x="528701" y="5412867"/>
                  </a:cubicBezTo>
                  <a:cubicBezTo>
                    <a:pt x="204216" y="5022342"/>
                    <a:pt x="0" y="4485640"/>
                    <a:pt x="0" y="3762883"/>
                  </a:cubicBezTo>
                  <a:cubicBezTo>
                    <a:pt x="0" y="3214116"/>
                    <a:pt x="207645" y="2682240"/>
                    <a:pt x="536702" y="2199386"/>
                  </a:cubicBezTo>
                  <a:cubicBezTo>
                    <a:pt x="780288" y="1841881"/>
                    <a:pt x="1090549" y="1511427"/>
                    <a:pt x="1432179" y="1220978"/>
                  </a:cubicBezTo>
                  <a:cubicBezTo>
                    <a:pt x="1811401" y="898652"/>
                    <a:pt x="2229612" y="625729"/>
                    <a:pt x="2638679" y="420243"/>
                  </a:cubicBezTo>
                  <a:cubicBezTo>
                    <a:pt x="3170047" y="153162"/>
                    <a:pt x="3686302" y="0"/>
                    <a:pt x="4082034" y="0"/>
                  </a:cubicBezTo>
                  <a:cubicBezTo>
                    <a:pt x="5427472" y="0"/>
                    <a:pt x="6866763" y="1905381"/>
                    <a:pt x="5991479" y="3607054"/>
                  </a:cubicBezTo>
                  <a:close/>
                </a:path>
              </a:pathLst>
            </a:custGeom>
            <a:blipFill>
              <a:blip r:embed="rId3"/>
              <a:stretch>
                <a:fillRect l="-25847" t="0" r="-25847" b="0"/>
              </a:stretch>
            </a:blipFill>
          </p:spPr>
        </p:sp>
        <p:sp>
          <p:nvSpPr>
            <p:cNvPr name="Freeform 9" id="9"/>
            <p:cNvSpPr/>
            <p:nvPr/>
          </p:nvSpPr>
          <p:spPr>
            <a:xfrm flipH="false" flipV="false" rot="0">
              <a:off x="0" y="0"/>
              <a:ext cx="6300851" cy="6347460"/>
            </a:xfrm>
            <a:custGeom>
              <a:avLst/>
              <a:gdLst/>
              <a:ahLst/>
              <a:cxnLst/>
              <a:rect r="r" b="b" t="t" l="l"/>
              <a:pathLst>
                <a:path h="6347460" w="6300851">
                  <a:moveTo>
                    <a:pt x="2903855" y="6347460"/>
                  </a:moveTo>
                  <a:cubicBezTo>
                    <a:pt x="2438654" y="6347460"/>
                    <a:pt x="1991106" y="6277102"/>
                    <a:pt x="1609725" y="6143879"/>
                  </a:cubicBezTo>
                  <a:cubicBezTo>
                    <a:pt x="1159764" y="5986653"/>
                    <a:pt x="796671" y="5744591"/>
                    <a:pt x="530352" y="5424170"/>
                  </a:cubicBezTo>
                  <a:cubicBezTo>
                    <a:pt x="178435" y="5000625"/>
                    <a:pt x="0" y="4443984"/>
                    <a:pt x="0" y="3769741"/>
                  </a:cubicBezTo>
                  <a:cubicBezTo>
                    <a:pt x="0" y="3253486"/>
                    <a:pt x="180975" y="2726182"/>
                    <a:pt x="537845" y="2202434"/>
                  </a:cubicBezTo>
                  <a:cubicBezTo>
                    <a:pt x="771779" y="1859153"/>
                    <a:pt x="1073404" y="1529588"/>
                    <a:pt x="1434592" y="1222629"/>
                  </a:cubicBezTo>
                  <a:cubicBezTo>
                    <a:pt x="1801495" y="910844"/>
                    <a:pt x="2219071" y="633603"/>
                    <a:pt x="2642362" y="421005"/>
                  </a:cubicBezTo>
                  <a:cubicBezTo>
                    <a:pt x="3182747" y="149479"/>
                    <a:pt x="3696462" y="0"/>
                    <a:pt x="4088892" y="0"/>
                  </a:cubicBezTo>
                  <a:cubicBezTo>
                    <a:pt x="4745101" y="0"/>
                    <a:pt x="5447919" y="456946"/>
                    <a:pt x="5879338" y="1164082"/>
                  </a:cubicBezTo>
                  <a:cubicBezTo>
                    <a:pt x="6099556" y="1525143"/>
                    <a:pt x="6232906" y="1927987"/>
                    <a:pt x="6265037" y="2329053"/>
                  </a:cubicBezTo>
                  <a:cubicBezTo>
                    <a:pt x="6300851" y="2777871"/>
                    <a:pt x="6213094" y="3211195"/>
                    <a:pt x="6004306" y="3617087"/>
                  </a:cubicBezTo>
                  <a:lnTo>
                    <a:pt x="5998210" y="3613912"/>
                  </a:lnTo>
                  <a:lnTo>
                    <a:pt x="6004306" y="3617087"/>
                  </a:lnTo>
                  <a:cubicBezTo>
                    <a:pt x="5666105" y="4274566"/>
                    <a:pt x="5311140" y="4819523"/>
                    <a:pt x="4949063" y="5237099"/>
                  </a:cubicBezTo>
                  <a:cubicBezTo>
                    <a:pt x="4646295" y="5586222"/>
                    <a:pt x="4330192" y="5856478"/>
                    <a:pt x="4009263" y="6040247"/>
                  </a:cubicBezTo>
                  <a:cubicBezTo>
                    <a:pt x="3653409" y="6244082"/>
                    <a:pt x="3281426" y="6347460"/>
                    <a:pt x="2903855" y="6347460"/>
                  </a:cubicBezTo>
                  <a:close/>
                  <a:moveTo>
                    <a:pt x="4088892" y="13589"/>
                  </a:moveTo>
                  <a:cubicBezTo>
                    <a:pt x="3698494" y="13589"/>
                    <a:pt x="3186938" y="162560"/>
                    <a:pt x="2648458" y="433197"/>
                  </a:cubicBezTo>
                  <a:cubicBezTo>
                    <a:pt x="2226183" y="645414"/>
                    <a:pt x="1809369" y="922020"/>
                    <a:pt x="1443355" y="1233043"/>
                  </a:cubicBezTo>
                  <a:cubicBezTo>
                    <a:pt x="1083183" y="1539113"/>
                    <a:pt x="782320" y="1867916"/>
                    <a:pt x="549021" y="2210054"/>
                  </a:cubicBezTo>
                  <a:cubicBezTo>
                    <a:pt x="193675" y="2731389"/>
                    <a:pt x="13589" y="3256153"/>
                    <a:pt x="13589" y="3769614"/>
                  </a:cubicBezTo>
                  <a:cubicBezTo>
                    <a:pt x="13589" y="4440555"/>
                    <a:pt x="191008" y="4994275"/>
                    <a:pt x="540766" y="5415280"/>
                  </a:cubicBezTo>
                  <a:cubicBezTo>
                    <a:pt x="825754" y="5758307"/>
                    <a:pt x="1511808" y="6333744"/>
                    <a:pt x="2903728" y="6333744"/>
                  </a:cubicBezTo>
                  <a:cubicBezTo>
                    <a:pt x="3278886" y="6333744"/>
                    <a:pt x="3648583" y="6231001"/>
                    <a:pt x="4002532" y="6028310"/>
                  </a:cubicBezTo>
                  <a:cubicBezTo>
                    <a:pt x="4322064" y="5845303"/>
                    <a:pt x="4637024" y="5576063"/>
                    <a:pt x="4938776" y="5228082"/>
                  </a:cubicBezTo>
                  <a:cubicBezTo>
                    <a:pt x="5300091" y="4811395"/>
                    <a:pt x="5654548" y="4267200"/>
                    <a:pt x="5992240" y="3610737"/>
                  </a:cubicBezTo>
                  <a:cubicBezTo>
                    <a:pt x="6199886" y="3207131"/>
                    <a:pt x="6287007" y="2776347"/>
                    <a:pt x="6251447" y="2330069"/>
                  </a:cubicBezTo>
                  <a:cubicBezTo>
                    <a:pt x="6219570" y="1931035"/>
                    <a:pt x="6086982" y="1530223"/>
                    <a:pt x="5867781" y="1171067"/>
                  </a:cubicBezTo>
                  <a:cubicBezTo>
                    <a:pt x="5438775" y="467995"/>
                    <a:pt x="4740529" y="13589"/>
                    <a:pt x="4088892" y="13589"/>
                  </a:cubicBezTo>
                  <a:close/>
                </a:path>
              </a:pathLst>
            </a:custGeom>
            <a:solidFill>
              <a:srgbClr val="969B64"/>
            </a:solidFill>
          </p:spPr>
        </p:sp>
      </p:grpSp>
      <p:sp>
        <p:nvSpPr>
          <p:cNvPr name="TextBox 10" id="10"/>
          <p:cNvSpPr txBox="true"/>
          <p:nvPr/>
        </p:nvSpPr>
        <p:spPr>
          <a:xfrm rot="0">
            <a:off x="3411209" y="9429750"/>
            <a:ext cx="11465583" cy="656590"/>
          </a:xfrm>
          <a:prstGeom prst="rect">
            <a:avLst/>
          </a:prstGeom>
        </p:spPr>
        <p:txBody>
          <a:bodyPr anchor="t" rtlCol="false" tIns="0" lIns="0" bIns="0" rIns="0">
            <a:spAutoFit/>
          </a:bodyPr>
          <a:lstStyle/>
          <a:p>
            <a:pPr algn="ctr">
              <a:lnSpc>
                <a:spcPts val="2659"/>
              </a:lnSpc>
              <a:spcBef>
                <a:spcPct val="0"/>
              </a:spcBef>
            </a:pPr>
            <a:r>
              <a:rPr lang="en-US" b="true" sz="1899">
                <a:solidFill>
                  <a:srgbClr val="000000"/>
                </a:solidFill>
                <a:latin typeface="Open Sans Extra Bold"/>
                <a:ea typeface="Open Sans Extra Bold"/>
                <a:cs typeface="Open Sans Extra Bold"/>
                <a:sym typeface="Open Sans Extra Bold"/>
              </a:rPr>
              <a:t>This project FS22-343</a:t>
            </a:r>
          </a:p>
          <a:p>
            <a:pPr algn="ctr">
              <a:lnSpc>
                <a:spcPts val="2659"/>
              </a:lnSpc>
              <a:spcBef>
                <a:spcPct val="0"/>
              </a:spcBef>
            </a:pPr>
            <a:r>
              <a:rPr lang="en-US" b="true" sz="1899">
                <a:solidFill>
                  <a:srgbClr val="000000"/>
                </a:solidFill>
                <a:latin typeface="Open Sans Extra Bold"/>
                <a:ea typeface="Open Sans Extra Bold"/>
                <a:cs typeface="Open Sans Extra Bold"/>
                <a:sym typeface="Open Sans Extra Bold"/>
              </a:rPr>
              <a:t>was funded by the Southern Sustainable Agriculture Research &amp; Education (SSARE) program.</a:t>
            </a:r>
          </a:p>
        </p:txBody>
      </p:sp>
      <p:grpSp>
        <p:nvGrpSpPr>
          <p:cNvPr name="Group 11" id="11"/>
          <p:cNvGrpSpPr>
            <a:grpSpLocks noChangeAspect="true"/>
          </p:cNvGrpSpPr>
          <p:nvPr/>
        </p:nvGrpSpPr>
        <p:grpSpPr>
          <a:xfrm rot="0">
            <a:off x="4463200" y="4677920"/>
            <a:ext cx="4526493" cy="4580380"/>
            <a:chOff x="0" y="0"/>
            <a:chExt cx="6272784" cy="6347460"/>
          </a:xfrm>
        </p:grpSpPr>
        <p:sp>
          <p:nvSpPr>
            <p:cNvPr name="Freeform 12" id="12"/>
            <p:cNvSpPr/>
            <p:nvPr/>
          </p:nvSpPr>
          <p:spPr>
            <a:xfrm flipH="false" flipV="false" rot="0">
              <a:off x="6858" y="6858"/>
              <a:ext cx="6866763" cy="6333744"/>
            </a:xfrm>
            <a:custGeom>
              <a:avLst/>
              <a:gdLst/>
              <a:ahLst/>
              <a:cxnLst/>
              <a:rect r="r" b="b" t="t" l="l"/>
              <a:pathLst>
                <a:path h="6333744" w="6866763">
                  <a:moveTo>
                    <a:pt x="5991479" y="3607054"/>
                  </a:moveTo>
                  <a:cubicBezTo>
                    <a:pt x="5687949" y="4197223"/>
                    <a:pt x="5337810" y="4763516"/>
                    <a:pt x="4937125" y="5225669"/>
                  </a:cubicBezTo>
                  <a:cubicBezTo>
                    <a:pt x="4364482" y="5886069"/>
                    <a:pt x="3688461" y="6333744"/>
                    <a:pt x="2896997" y="6333744"/>
                  </a:cubicBezTo>
                  <a:cubicBezTo>
                    <a:pt x="2039747" y="6333744"/>
                    <a:pt x="1098677" y="6098794"/>
                    <a:pt x="528701" y="5412867"/>
                  </a:cubicBezTo>
                  <a:cubicBezTo>
                    <a:pt x="204216" y="5022342"/>
                    <a:pt x="0" y="4485640"/>
                    <a:pt x="0" y="3762883"/>
                  </a:cubicBezTo>
                  <a:cubicBezTo>
                    <a:pt x="0" y="3214116"/>
                    <a:pt x="207645" y="2682240"/>
                    <a:pt x="536702" y="2199386"/>
                  </a:cubicBezTo>
                  <a:cubicBezTo>
                    <a:pt x="780288" y="1841881"/>
                    <a:pt x="1090549" y="1511427"/>
                    <a:pt x="1432179" y="1220978"/>
                  </a:cubicBezTo>
                  <a:cubicBezTo>
                    <a:pt x="1811401" y="898652"/>
                    <a:pt x="2229612" y="625729"/>
                    <a:pt x="2638679" y="420243"/>
                  </a:cubicBezTo>
                  <a:cubicBezTo>
                    <a:pt x="3170047" y="153162"/>
                    <a:pt x="3686302" y="0"/>
                    <a:pt x="4082034" y="0"/>
                  </a:cubicBezTo>
                  <a:cubicBezTo>
                    <a:pt x="5427472" y="0"/>
                    <a:pt x="6866763" y="1905381"/>
                    <a:pt x="5991479" y="3607054"/>
                  </a:cubicBezTo>
                  <a:close/>
                </a:path>
              </a:pathLst>
            </a:custGeom>
            <a:blipFill>
              <a:blip r:embed="rId4"/>
              <a:stretch>
                <a:fillRect l="-17462" t="0" r="-17462" b="0"/>
              </a:stretch>
            </a:blipFill>
          </p:spPr>
        </p:sp>
        <p:sp>
          <p:nvSpPr>
            <p:cNvPr name="Freeform 13" id="13"/>
            <p:cNvSpPr/>
            <p:nvPr/>
          </p:nvSpPr>
          <p:spPr>
            <a:xfrm flipH="false" flipV="false" rot="0">
              <a:off x="0" y="0"/>
              <a:ext cx="6300851" cy="6347460"/>
            </a:xfrm>
            <a:custGeom>
              <a:avLst/>
              <a:gdLst/>
              <a:ahLst/>
              <a:cxnLst/>
              <a:rect r="r" b="b" t="t" l="l"/>
              <a:pathLst>
                <a:path h="6347460" w="6300851">
                  <a:moveTo>
                    <a:pt x="2903855" y="6347460"/>
                  </a:moveTo>
                  <a:cubicBezTo>
                    <a:pt x="2438654" y="6347460"/>
                    <a:pt x="1991106" y="6277102"/>
                    <a:pt x="1609725" y="6143879"/>
                  </a:cubicBezTo>
                  <a:cubicBezTo>
                    <a:pt x="1159764" y="5986653"/>
                    <a:pt x="796671" y="5744591"/>
                    <a:pt x="530352" y="5424170"/>
                  </a:cubicBezTo>
                  <a:cubicBezTo>
                    <a:pt x="178435" y="5000625"/>
                    <a:pt x="0" y="4443984"/>
                    <a:pt x="0" y="3769741"/>
                  </a:cubicBezTo>
                  <a:cubicBezTo>
                    <a:pt x="0" y="3253486"/>
                    <a:pt x="180975" y="2726182"/>
                    <a:pt x="537845" y="2202434"/>
                  </a:cubicBezTo>
                  <a:cubicBezTo>
                    <a:pt x="771779" y="1859153"/>
                    <a:pt x="1073404" y="1529588"/>
                    <a:pt x="1434592" y="1222629"/>
                  </a:cubicBezTo>
                  <a:cubicBezTo>
                    <a:pt x="1801495" y="910844"/>
                    <a:pt x="2219071" y="633603"/>
                    <a:pt x="2642362" y="421005"/>
                  </a:cubicBezTo>
                  <a:cubicBezTo>
                    <a:pt x="3182747" y="149479"/>
                    <a:pt x="3696462" y="0"/>
                    <a:pt x="4088892" y="0"/>
                  </a:cubicBezTo>
                  <a:cubicBezTo>
                    <a:pt x="4745101" y="0"/>
                    <a:pt x="5447919" y="456946"/>
                    <a:pt x="5879338" y="1164082"/>
                  </a:cubicBezTo>
                  <a:cubicBezTo>
                    <a:pt x="6099556" y="1525143"/>
                    <a:pt x="6232906" y="1927987"/>
                    <a:pt x="6265037" y="2329053"/>
                  </a:cubicBezTo>
                  <a:cubicBezTo>
                    <a:pt x="6300851" y="2777871"/>
                    <a:pt x="6213094" y="3211195"/>
                    <a:pt x="6004306" y="3617087"/>
                  </a:cubicBezTo>
                  <a:lnTo>
                    <a:pt x="5998210" y="3613912"/>
                  </a:lnTo>
                  <a:lnTo>
                    <a:pt x="6004306" y="3617087"/>
                  </a:lnTo>
                  <a:cubicBezTo>
                    <a:pt x="5666105" y="4274566"/>
                    <a:pt x="5311140" y="4819523"/>
                    <a:pt x="4949063" y="5237099"/>
                  </a:cubicBezTo>
                  <a:cubicBezTo>
                    <a:pt x="4646295" y="5586222"/>
                    <a:pt x="4330192" y="5856478"/>
                    <a:pt x="4009263" y="6040247"/>
                  </a:cubicBezTo>
                  <a:cubicBezTo>
                    <a:pt x="3653409" y="6244082"/>
                    <a:pt x="3281426" y="6347460"/>
                    <a:pt x="2903855" y="6347460"/>
                  </a:cubicBezTo>
                  <a:close/>
                  <a:moveTo>
                    <a:pt x="4088892" y="13589"/>
                  </a:moveTo>
                  <a:cubicBezTo>
                    <a:pt x="3698494" y="13589"/>
                    <a:pt x="3186938" y="162560"/>
                    <a:pt x="2648458" y="433197"/>
                  </a:cubicBezTo>
                  <a:cubicBezTo>
                    <a:pt x="2226183" y="645414"/>
                    <a:pt x="1809369" y="922020"/>
                    <a:pt x="1443355" y="1233043"/>
                  </a:cubicBezTo>
                  <a:cubicBezTo>
                    <a:pt x="1083183" y="1539113"/>
                    <a:pt x="782320" y="1867916"/>
                    <a:pt x="549021" y="2210054"/>
                  </a:cubicBezTo>
                  <a:cubicBezTo>
                    <a:pt x="193675" y="2731389"/>
                    <a:pt x="13589" y="3256153"/>
                    <a:pt x="13589" y="3769614"/>
                  </a:cubicBezTo>
                  <a:cubicBezTo>
                    <a:pt x="13589" y="4440555"/>
                    <a:pt x="191008" y="4994275"/>
                    <a:pt x="540766" y="5415280"/>
                  </a:cubicBezTo>
                  <a:cubicBezTo>
                    <a:pt x="825754" y="5758307"/>
                    <a:pt x="1511808" y="6333744"/>
                    <a:pt x="2903728" y="6333744"/>
                  </a:cubicBezTo>
                  <a:cubicBezTo>
                    <a:pt x="3278886" y="6333744"/>
                    <a:pt x="3648583" y="6231001"/>
                    <a:pt x="4002532" y="6028310"/>
                  </a:cubicBezTo>
                  <a:cubicBezTo>
                    <a:pt x="4322064" y="5845303"/>
                    <a:pt x="4637024" y="5576063"/>
                    <a:pt x="4938776" y="5228082"/>
                  </a:cubicBezTo>
                  <a:cubicBezTo>
                    <a:pt x="5300091" y="4811395"/>
                    <a:pt x="5654548" y="4267200"/>
                    <a:pt x="5992240" y="3610737"/>
                  </a:cubicBezTo>
                  <a:cubicBezTo>
                    <a:pt x="6199886" y="3207131"/>
                    <a:pt x="6287007" y="2776347"/>
                    <a:pt x="6251447" y="2330069"/>
                  </a:cubicBezTo>
                  <a:cubicBezTo>
                    <a:pt x="6219570" y="1931035"/>
                    <a:pt x="6086982" y="1530223"/>
                    <a:pt x="5867781" y="1171067"/>
                  </a:cubicBezTo>
                  <a:cubicBezTo>
                    <a:pt x="5438775" y="467995"/>
                    <a:pt x="4740529" y="13589"/>
                    <a:pt x="4088892" y="13589"/>
                  </a:cubicBezTo>
                  <a:close/>
                </a:path>
              </a:pathLst>
            </a:custGeom>
            <a:solidFill>
              <a:srgbClr val="969B64"/>
            </a:solidFill>
          </p:spPr>
        </p:sp>
      </p:grpSp>
      <p:sp>
        <p:nvSpPr>
          <p:cNvPr name="Freeform 14" id="14"/>
          <p:cNvSpPr/>
          <p:nvPr/>
        </p:nvSpPr>
        <p:spPr>
          <a:xfrm flipH="false" flipV="false" rot="0">
            <a:off x="15121690" y="0"/>
            <a:ext cx="2137610" cy="1953388"/>
          </a:xfrm>
          <a:custGeom>
            <a:avLst/>
            <a:gdLst/>
            <a:ahLst/>
            <a:cxnLst/>
            <a:rect r="r" b="b" t="t" l="l"/>
            <a:pathLst>
              <a:path h="1953388" w="2137610">
                <a:moveTo>
                  <a:pt x="0" y="0"/>
                </a:moveTo>
                <a:lnTo>
                  <a:pt x="2137610" y="0"/>
                </a:lnTo>
                <a:lnTo>
                  <a:pt x="2137610" y="1953388"/>
                </a:lnTo>
                <a:lnTo>
                  <a:pt x="0" y="195338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BDC295"/>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6230600" cy="8229600"/>
            <a:chOff x="0" y="0"/>
            <a:chExt cx="4274726" cy="2167467"/>
          </a:xfrm>
        </p:grpSpPr>
        <p:sp>
          <p:nvSpPr>
            <p:cNvPr name="Freeform 3" id="3"/>
            <p:cNvSpPr/>
            <p:nvPr/>
          </p:nvSpPr>
          <p:spPr>
            <a:xfrm flipH="false" flipV="false" rot="0">
              <a:off x="0" y="0"/>
              <a:ext cx="4274726" cy="2167467"/>
            </a:xfrm>
            <a:custGeom>
              <a:avLst/>
              <a:gdLst/>
              <a:ahLst/>
              <a:cxnLst/>
              <a:rect r="r" b="b" t="t" l="l"/>
              <a:pathLst>
                <a:path h="2167467" w="4274726">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solidFill>
              <a:srgbClr val="969B64"/>
            </a:solidFill>
            <a:ln w="38100" cap="rnd">
              <a:solidFill>
                <a:srgbClr val="FFFFFF"/>
              </a:solidFill>
              <a:prstDash val="solid"/>
              <a:round/>
            </a:ln>
          </p:spPr>
        </p:sp>
        <p:sp>
          <p:nvSpPr>
            <p:cNvPr name="TextBox 4" id="4"/>
            <p:cNvSpPr txBox="true"/>
            <p:nvPr/>
          </p:nvSpPr>
          <p:spPr>
            <a:xfrm>
              <a:off x="0" y="-38100"/>
              <a:ext cx="4274726" cy="2205567"/>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9432910" y="1996950"/>
            <a:ext cx="6621454" cy="5942965"/>
          </a:xfrm>
          <a:prstGeom prst="rect">
            <a:avLst/>
          </a:prstGeom>
        </p:spPr>
        <p:txBody>
          <a:bodyPr anchor="t" rtlCol="false" tIns="0" lIns="0" bIns="0" rIns="0">
            <a:spAutoFit/>
          </a:bodyPr>
          <a:lstStyle/>
          <a:p>
            <a:pPr algn="l">
              <a:lnSpc>
                <a:spcPts val="2660"/>
              </a:lnSpc>
            </a:pPr>
            <a:r>
              <a:rPr lang="en-US" sz="1900">
                <a:solidFill>
                  <a:srgbClr val="000000"/>
                </a:solidFill>
                <a:latin typeface="Open Sans Extra Bold"/>
                <a:ea typeface="Open Sans Extra Bold"/>
                <a:cs typeface="Open Sans Extra Bold"/>
                <a:sym typeface="Open Sans Extra Bold"/>
              </a:rPr>
              <a:t>Primary</a:t>
            </a:r>
            <a:r>
              <a:rPr lang="en-US" sz="1900">
                <a:solidFill>
                  <a:srgbClr val="000000"/>
                </a:solidFill>
                <a:latin typeface="Open Sans Extra Bold"/>
                <a:ea typeface="Open Sans Extra Bold"/>
                <a:cs typeface="Open Sans Extra Bold"/>
                <a:sym typeface="Open Sans Extra Bold"/>
              </a:rPr>
              <a:t> Goals:</a:t>
            </a:r>
          </a:p>
          <a:p>
            <a:pPr algn="l" marL="820425" indent="-273475" lvl="2">
              <a:lnSpc>
                <a:spcPts val="3420"/>
              </a:lnSpc>
              <a:buAutoNum type="alphaLcPeriod" startAt="1"/>
            </a:pPr>
            <a:r>
              <a:rPr lang="en-US" b="true" sz="1900">
                <a:solidFill>
                  <a:srgbClr val="000000"/>
                </a:solidFill>
                <a:latin typeface="Montserrat Bold"/>
                <a:ea typeface="Montserrat Bold"/>
                <a:cs typeface="Montserrat Bold"/>
                <a:sym typeface="Montserrat Bold"/>
              </a:rPr>
              <a:t>Can mushrooms successfully grow on Mimosa logs?</a:t>
            </a:r>
          </a:p>
          <a:p>
            <a:pPr algn="l" marL="820425" indent="-273475" lvl="2">
              <a:lnSpc>
                <a:spcPts val="3420"/>
              </a:lnSpc>
              <a:buAutoNum type="alphaLcPeriod" startAt="1"/>
            </a:pPr>
            <a:r>
              <a:rPr lang="en-US" b="true" sz="1900">
                <a:solidFill>
                  <a:srgbClr val="000000"/>
                </a:solidFill>
                <a:latin typeface="Montserrat Bold"/>
                <a:ea typeface="Montserrat Bold"/>
                <a:cs typeface="Montserrat Bold"/>
                <a:sym typeface="Montserrat Bold"/>
              </a:rPr>
              <a:t>How do Mimosa log yields compare to Paper Mulberry logs?</a:t>
            </a:r>
          </a:p>
          <a:p>
            <a:pPr algn="l">
              <a:lnSpc>
                <a:spcPts val="2660"/>
              </a:lnSpc>
            </a:pPr>
          </a:p>
          <a:p>
            <a:pPr algn="l">
              <a:lnSpc>
                <a:spcPts val="2660"/>
              </a:lnSpc>
            </a:pPr>
            <a:r>
              <a:rPr lang="en-US" sz="1900">
                <a:solidFill>
                  <a:srgbClr val="000000"/>
                </a:solidFill>
                <a:latin typeface="Open Sans Extra Bold"/>
                <a:ea typeface="Open Sans Extra Bold"/>
                <a:cs typeface="Open Sans Extra Bold"/>
                <a:sym typeface="Open Sans Extra Bold"/>
              </a:rPr>
              <a:t>Secondary Goals:</a:t>
            </a:r>
          </a:p>
          <a:p>
            <a:pPr algn="l" marL="820425" indent="-273475" lvl="2">
              <a:lnSpc>
                <a:spcPts val="3420"/>
              </a:lnSpc>
              <a:buAutoNum type="alphaLcPeriod" startAt="1"/>
            </a:pPr>
            <a:r>
              <a:rPr lang="en-US" b="true" sz="1900">
                <a:solidFill>
                  <a:srgbClr val="000000"/>
                </a:solidFill>
                <a:latin typeface="Montserrat Bold"/>
                <a:ea typeface="Montserrat Bold"/>
                <a:cs typeface="Montserrat Bold"/>
                <a:sym typeface="Montserrat Bold"/>
              </a:rPr>
              <a:t>Does mushroom farming on invasive logs improve urban farm income?</a:t>
            </a:r>
          </a:p>
          <a:p>
            <a:pPr algn="l" marL="820425" indent="-273475" lvl="2">
              <a:lnSpc>
                <a:spcPts val="3420"/>
              </a:lnSpc>
              <a:buAutoNum type="alphaLcPeriod" startAt="1"/>
            </a:pPr>
            <a:r>
              <a:rPr lang="en-US" b="true" sz="1900">
                <a:solidFill>
                  <a:srgbClr val="000000"/>
                </a:solidFill>
                <a:latin typeface="Montserrat Bold"/>
                <a:ea typeface="Montserrat Bold"/>
                <a:cs typeface="Montserrat Bold"/>
                <a:sym typeface="Montserrat Bold"/>
              </a:rPr>
              <a:t>Can it create a replicable, low-cost model for other farmers, neighbors, and communities?</a:t>
            </a:r>
          </a:p>
          <a:p>
            <a:pPr algn="l" marL="820425" indent="-273475" lvl="2">
              <a:lnSpc>
                <a:spcPts val="3420"/>
              </a:lnSpc>
              <a:buAutoNum type="alphaLcPeriod" startAt="1"/>
            </a:pPr>
            <a:r>
              <a:rPr lang="en-US" b="true" sz="1900">
                <a:solidFill>
                  <a:srgbClr val="000000"/>
                </a:solidFill>
                <a:latin typeface="Montserrat Bold"/>
                <a:ea typeface="Montserrat Bold"/>
                <a:cs typeface="Montserrat Bold"/>
                <a:sym typeface="Montserrat Bold"/>
              </a:rPr>
              <a:t>Will clearing blighted lots for mushroom cultivation enhance community well-being?</a:t>
            </a:r>
          </a:p>
          <a:p>
            <a:pPr algn="l">
              <a:lnSpc>
                <a:spcPts val="2660"/>
              </a:lnSpc>
            </a:pPr>
          </a:p>
          <a:p>
            <a:pPr algn="l">
              <a:lnSpc>
                <a:spcPts val="2660"/>
              </a:lnSpc>
              <a:spcBef>
                <a:spcPct val="0"/>
              </a:spcBef>
            </a:pPr>
          </a:p>
        </p:txBody>
      </p:sp>
      <p:grpSp>
        <p:nvGrpSpPr>
          <p:cNvPr name="Group 6" id="6"/>
          <p:cNvGrpSpPr>
            <a:grpSpLocks noChangeAspect="true"/>
          </p:cNvGrpSpPr>
          <p:nvPr/>
        </p:nvGrpSpPr>
        <p:grpSpPr>
          <a:xfrm rot="0">
            <a:off x="2049245" y="1819874"/>
            <a:ext cx="6569049" cy="6647252"/>
            <a:chOff x="0" y="0"/>
            <a:chExt cx="6272784" cy="6347460"/>
          </a:xfrm>
        </p:grpSpPr>
        <p:sp>
          <p:nvSpPr>
            <p:cNvPr name="Freeform 7" id="7"/>
            <p:cNvSpPr/>
            <p:nvPr/>
          </p:nvSpPr>
          <p:spPr>
            <a:xfrm flipH="false" flipV="false" rot="0">
              <a:off x="6858" y="6858"/>
              <a:ext cx="6866763" cy="6333744"/>
            </a:xfrm>
            <a:custGeom>
              <a:avLst/>
              <a:gdLst/>
              <a:ahLst/>
              <a:cxnLst/>
              <a:rect r="r" b="b" t="t" l="l"/>
              <a:pathLst>
                <a:path h="6333744" w="6866763">
                  <a:moveTo>
                    <a:pt x="5991479" y="3607054"/>
                  </a:moveTo>
                  <a:cubicBezTo>
                    <a:pt x="5687949" y="4197223"/>
                    <a:pt x="5337810" y="4763516"/>
                    <a:pt x="4937125" y="5225669"/>
                  </a:cubicBezTo>
                  <a:cubicBezTo>
                    <a:pt x="4364482" y="5886069"/>
                    <a:pt x="3688461" y="6333744"/>
                    <a:pt x="2896997" y="6333744"/>
                  </a:cubicBezTo>
                  <a:cubicBezTo>
                    <a:pt x="2039747" y="6333744"/>
                    <a:pt x="1098677" y="6098794"/>
                    <a:pt x="528701" y="5412867"/>
                  </a:cubicBezTo>
                  <a:cubicBezTo>
                    <a:pt x="204216" y="5022342"/>
                    <a:pt x="0" y="4485640"/>
                    <a:pt x="0" y="3762883"/>
                  </a:cubicBezTo>
                  <a:cubicBezTo>
                    <a:pt x="0" y="3214116"/>
                    <a:pt x="207645" y="2682240"/>
                    <a:pt x="536702" y="2199386"/>
                  </a:cubicBezTo>
                  <a:cubicBezTo>
                    <a:pt x="780288" y="1841881"/>
                    <a:pt x="1090549" y="1511427"/>
                    <a:pt x="1432179" y="1220978"/>
                  </a:cubicBezTo>
                  <a:cubicBezTo>
                    <a:pt x="1811401" y="898652"/>
                    <a:pt x="2229612" y="625729"/>
                    <a:pt x="2638679" y="420243"/>
                  </a:cubicBezTo>
                  <a:cubicBezTo>
                    <a:pt x="3170047" y="153162"/>
                    <a:pt x="3686302" y="0"/>
                    <a:pt x="4082034" y="0"/>
                  </a:cubicBezTo>
                  <a:cubicBezTo>
                    <a:pt x="5427472" y="0"/>
                    <a:pt x="6866763" y="1905381"/>
                    <a:pt x="5991479" y="3607054"/>
                  </a:cubicBezTo>
                  <a:close/>
                </a:path>
              </a:pathLst>
            </a:custGeom>
            <a:blipFill>
              <a:blip r:embed="rId3"/>
              <a:stretch>
                <a:fillRect l="-25847" t="0" r="-25847" b="0"/>
              </a:stretch>
            </a:blipFill>
          </p:spPr>
        </p:sp>
        <p:sp>
          <p:nvSpPr>
            <p:cNvPr name="Freeform 8" id="8"/>
            <p:cNvSpPr/>
            <p:nvPr/>
          </p:nvSpPr>
          <p:spPr>
            <a:xfrm flipH="false" flipV="false" rot="0">
              <a:off x="0" y="0"/>
              <a:ext cx="6300851" cy="6347460"/>
            </a:xfrm>
            <a:custGeom>
              <a:avLst/>
              <a:gdLst/>
              <a:ahLst/>
              <a:cxnLst/>
              <a:rect r="r" b="b" t="t" l="l"/>
              <a:pathLst>
                <a:path h="6347460" w="6300851">
                  <a:moveTo>
                    <a:pt x="2903855" y="6347460"/>
                  </a:moveTo>
                  <a:cubicBezTo>
                    <a:pt x="2438654" y="6347460"/>
                    <a:pt x="1991106" y="6277102"/>
                    <a:pt x="1609725" y="6143879"/>
                  </a:cubicBezTo>
                  <a:cubicBezTo>
                    <a:pt x="1159764" y="5986653"/>
                    <a:pt x="796671" y="5744591"/>
                    <a:pt x="530352" y="5424170"/>
                  </a:cubicBezTo>
                  <a:cubicBezTo>
                    <a:pt x="178435" y="5000625"/>
                    <a:pt x="0" y="4443984"/>
                    <a:pt x="0" y="3769741"/>
                  </a:cubicBezTo>
                  <a:cubicBezTo>
                    <a:pt x="0" y="3253486"/>
                    <a:pt x="180975" y="2726182"/>
                    <a:pt x="537845" y="2202434"/>
                  </a:cubicBezTo>
                  <a:cubicBezTo>
                    <a:pt x="771779" y="1859153"/>
                    <a:pt x="1073404" y="1529588"/>
                    <a:pt x="1434592" y="1222629"/>
                  </a:cubicBezTo>
                  <a:cubicBezTo>
                    <a:pt x="1801495" y="910844"/>
                    <a:pt x="2219071" y="633603"/>
                    <a:pt x="2642362" y="421005"/>
                  </a:cubicBezTo>
                  <a:cubicBezTo>
                    <a:pt x="3182747" y="149479"/>
                    <a:pt x="3696462" y="0"/>
                    <a:pt x="4088892" y="0"/>
                  </a:cubicBezTo>
                  <a:cubicBezTo>
                    <a:pt x="4745101" y="0"/>
                    <a:pt x="5447919" y="456946"/>
                    <a:pt x="5879338" y="1164082"/>
                  </a:cubicBezTo>
                  <a:cubicBezTo>
                    <a:pt x="6099556" y="1525143"/>
                    <a:pt x="6232906" y="1927987"/>
                    <a:pt x="6265037" y="2329053"/>
                  </a:cubicBezTo>
                  <a:cubicBezTo>
                    <a:pt x="6300851" y="2777871"/>
                    <a:pt x="6213094" y="3211195"/>
                    <a:pt x="6004306" y="3617087"/>
                  </a:cubicBezTo>
                  <a:lnTo>
                    <a:pt x="5998210" y="3613912"/>
                  </a:lnTo>
                  <a:lnTo>
                    <a:pt x="6004306" y="3617087"/>
                  </a:lnTo>
                  <a:cubicBezTo>
                    <a:pt x="5666105" y="4274566"/>
                    <a:pt x="5311140" y="4819523"/>
                    <a:pt x="4949063" y="5237099"/>
                  </a:cubicBezTo>
                  <a:cubicBezTo>
                    <a:pt x="4646295" y="5586222"/>
                    <a:pt x="4330192" y="5856478"/>
                    <a:pt x="4009263" y="6040247"/>
                  </a:cubicBezTo>
                  <a:cubicBezTo>
                    <a:pt x="3653409" y="6244082"/>
                    <a:pt x="3281426" y="6347460"/>
                    <a:pt x="2903855" y="6347460"/>
                  </a:cubicBezTo>
                  <a:close/>
                  <a:moveTo>
                    <a:pt x="4088892" y="13589"/>
                  </a:moveTo>
                  <a:cubicBezTo>
                    <a:pt x="3698494" y="13589"/>
                    <a:pt x="3186938" y="162560"/>
                    <a:pt x="2648458" y="433197"/>
                  </a:cubicBezTo>
                  <a:cubicBezTo>
                    <a:pt x="2226183" y="645414"/>
                    <a:pt x="1809369" y="922020"/>
                    <a:pt x="1443355" y="1233043"/>
                  </a:cubicBezTo>
                  <a:cubicBezTo>
                    <a:pt x="1083183" y="1539113"/>
                    <a:pt x="782320" y="1867916"/>
                    <a:pt x="549021" y="2210054"/>
                  </a:cubicBezTo>
                  <a:cubicBezTo>
                    <a:pt x="193675" y="2731389"/>
                    <a:pt x="13589" y="3256153"/>
                    <a:pt x="13589" y="3769614"/>
                  </a:cubicBezTo>
                  <a:cubicBezTo>
                    <a:pt x="13589" y="4440555"/>
                    <a:pt x="191008" y="4994275"/>
                    <a:pt x="540766" y="5415280"/>
                  </a:cubicBezTo>
                  <a:cubicBezTo>
                    <a:pt x="825754" y="5758307"/>
                    <a:pt x="1511808" y="6333744"/>
                    <a:pt x="2903728" y="6333744"/>
                  </a:cubicBezTo>
                  <a:cubicBezTo>
                    <a:pt x="3278886" y="6333744"/>
                    <a:pt x="3648583" y="6231001"/>
                    <a:pt x="4002532" y="6028310"/>
                  </a:cubicBezTo>
                  <a:cubicBezTo>
                    <a:pt x="4322064" y="5845303"/>
                    <a:pt x="4637024" y="5576063"/>
                    <a:pt x="4938776" y="5228082"/>
                  </a:cubicBezTo>
                  <a:cubicBezTo>
                    <a:pt x="5300091" y="4811395"/>
                    <a:pt x="5654548" y="4267200"/>
                    <a:pt x="5992240" y="3610737"/>
                  </a:cubicBezTo>
                  <a:cubicBezTo>
                    <a:pt x="6199886" y="3207131"/>
                    <a:pt x="6287007" y="2776347"/>
                    <a:pt x="6251447" y="2330069"/>
                  </a:cubicBezTo>
                  <a:cubicBezTo>
                    <a:pt x="6219570" y="1931035"/>
                    <a:pt x="6086982" y="1530223"/>
                    <a:pt x="5867781" y="1171067"/>
                  </a:cubicBezTo>
                  <a:cubicBezTo>
                    <a:pt x="5438775" y="467995"/>
                    <a:pt x="4740529" y="13589"/>
                    <a:pt x="4088892" y="13589"/>
                  </a:cubicBezTo>
                  <a:close/>
                </a:path>
              </a:pathLst>
            </a:custGeom>
            <a:solidFill>
              <a:srgbClr val="969B64"/>
            </a:solidFill>
          </p:spPr>
        </p:sp>
      </p:grpSp>
      <p:sp>
        <p:nvSpPr>
          <p:cNvPr name="TextBox 9" id="9"/>
          <p:cNvSpPr txBox="true"/>
          <p:nvPr/>
        </p:nvSpPr>
        <p:spPr>
          <a:xfrm rot="0">
            <a:off x="3411209" y="9429750"/>
            <a:ext cx="11465583" cy="656590"/>
          </a:xfrm>
          <a:prstGeom prst="rect">
            <a:avLst/>
          </a:prstGeom>
        </p:spPr>
        <p:txBody>
          <a:bodyPr anchor="t" rtlCol="false" tIns="0" lIns="0" bIns="0" rIns="0">
            <a:spAutoFit/>
          </a:bodyPr>
          <a:lstStyle/>
          <a:p>
            <a:pPr algn="ctr">
              <a:lnSpc>
                <a:spcPts val="2659"/>
              </a:lnSpc>
              <a:spcBef>
                <a:spcPct val="0"/>
              </a:spcBef>
            </a:pPr>
            <a:r>
              <a:rPr lang="en-US" b="true" sz="1899">
                <a:solidFill>
                  <a:srgbClr val="000000"/>
                </a:solidFill>
                <a:latin typeface="Open Sans Extra Bold"/>
                <a:ea typeface="Open Sans Extra Bold"/>
                <a:cs typeface="Open Sans Extra Bold"/>
                <a:sym typeface="Open Sans Extra Bold"/>
              </a:rPr>
              <a:t>This project FS22-343</a:t>
            </a:r>
          </a:p>
          <a:p>
            <a:pPr algn="ctr">
              <a:lnSpc>
                <a:spcPts val="2659"/>
              </a:lnSpc>
              <a:spcBef>
                <a:spcPct val="0"/>
              </a:spcBef>
            </a:pPr>
            <a:r>
              <a:rPr lang="en-US" b="true" sz="1899">
                <a:solidFill>
                  <a:srgbClr val="000000"/>
                </a:solidFill>
                <a:latin typeface="Open Sans Extra Bold"/>
                <a:ea typeface="Open Sans Extra Bold"/>
                <a:cs typeface="Open Sans Extra Bold"/>
                <a:sym typeface="Open Sans Extra Bold"/>
              </a:rPr>
              <a:t>was funded by the Southern Sustainable Agriculture Research &amp; Education (SSARE) program.</a:t>
            </a:r>
          </a:p>
        </p:txBody>
      </p:sp>
      <p:grpSp>
        <p:nvGrpSpPr>
          <p:cNvPr name="Group 10" id="10"/>
          <p:cNvGrpSpPr>
            <a:grpSpLocks noChangeAspect="true"/>
          </p:cNvGrpSpPr>
          <p:nvPr/>
        </p:nvGrpSpPr>
        <p:grpSpPr>
          <a:xfrm rot="0">
            <a:off x="4463200" y="4677920"/>
            <a:ext cx="4526493" cy="4580380"/>
            <a:chOff x="0" y="0"/>
            <a:chExt cx="6272784" cy="6347460"/>
          </a:xfrm>
        </p:grpSpPr>
        <p:sp>
          <p:nvSpPr>
            <p:cNvPr name="Freeform 11" id="11"/>
            <p:cNvSpPr/>
            <p:nvPr/>
          </p:nvSpPr>
          <p:spPr>
            <a:xfrm flipH="false" flipV="false" rot="0">
              <a:off x="6858" y="6858"/>
              <a:ext cx="6866763" cy="6333744"/>
            </a:xfrm>
            <a:custGeom>
              <a:avLst/>
              <a:gdLst/>
              <a:ahLst/>
              <a:cxnLst/>
              <a:rect r="r" b="b" t="t" l="l"/>
              <a:pathLst>
                <a:path h="6333744" w="6866763">
                  <a:moveTo>
                    <a:pt x="5991479" y="3607054"/>
                  </a:moveTo>
                  <a:cubicBezTo>
                    <a:pt x="5687949" y="4197223"/>
                    <a:pt x="5337810" y="4763516"/>
                    <a:pt x="4937125" y="5225669"/>
                  </a:cubicBezTo>
                  <a:cubicBezTo>
                    <a:pt x="4364482" y="5886069"/>
                    <a:pt x="3688461" y="6333744"/>
                    <a:pt x="2896997" y="6333744"/>
                  </a:cubicBezTo>
                  <a:cubicBezTo>
                    <a:pt x="2039747" y="6333744"/>
                    <a:pt x="1098677" y="6098794"/>
                    <a:pt x="528701" y="5412867"/>
                  </a:cubicBezTo>
                  <a:cubicBezTo>
                    <a:pt x="204216" y="5022342"/>
                    <a:pt x="0" y="4485640"/>
                    <a:pt x="0" y="3762883"/>
                  </a:cubicBezTo>
                  <a:cubicBezTo>
                    <a:pt x="0" y="3214116"/>
                    <a:pt x="207645" y="2682240"/>
                    <a:pt x="536702" y="2199386"/>
                  </a:cubicBezTo>
                  <a:cubicBezTo>
                    <a:pt x="780288" y="1841881"/>
                    <a:pt x="1090549" y="1511427"/>
                    <a:pt x="1432179" y="1220978"/>
                  </a:cubicBezTo>
                  <a:cubicBezTo>
                    <a:pt x="1811401" y="898652"/>
                    <a:pt x="2229612" y="625729"/>
                    <a:pt x="2638679" y="420243"/>
                  </a:cubicBezTo>
                  <a:cubicBezTo>
                    <a:pt x="3170047" y="153162"/>
                    <a:pt x="3686302" y="0"/>
                    <a:pt x="4082034" y="0"/>
                  </a:cubicBezTo>
                  <a:cubicBezTo>
                    <a:pt x="5427472" y="0"/>
                    <a:pt x="6866763" y="1905381"/>
                    <a:pt x="5991479" y="3607054"/>
                  </a:cubicBezTo>
                  <a:close/>
                </a:path>
              </a:pathLst>
            </a:custGeom>
            <a:blipFill>
              <a:blip r:embed="rId4"/>
              <a:stretch>
                <a:fillRect l="-25895" t="0" r="-25895" b="0"/>
              </a:stretch>
            </a:blipFill>
          </p:spPr>
        </p:sp>
        <p:sp>
          <p:nvSpPr>
            <p:cNvPr name="Freeform 12" id="12"/>
            <p:cNvSpPr/>
            <p:nvPr/>
          </p:nvSpPr>
          <p:spPr>
            <a:xfrm flipH="false" flipV="false" rot="0">
              <a:off x="0" y="0"/>
              <a:ext cx="6300851" cy="6347460"/>
            </a:xfrm>
            <a:custGeom>
              <a:avLst/>
              <a:gdLst/>
              <a:ahLst/>
              <a:cxnLst/>
              <a:rect r="r" b="b" t="t" l="l"/>
              <a:pathLst>
                <a:path h="6347460" w="6300851">
                  <a:moveTo>
                    <a:pt x="2903855" y="6347460"/>
                  </a:moveTo>
                  <a:cubicBezTo>
                    <a:pt x="2438654" y="6347460"/>
                    <a:pt x="1991106" y="6277102"/>
                    <a:pt x="1609725" y="6143879"/>
                  </a:cubicBezTo>
                  <a:cubicBezTo>
                    <a:pt x="1159764" y="5986653"/>
                    <a:pt x="796671" y="5744591"/>
                    <a:pt x="530352" y="5424170"/>
                  </a:cubicBezTo>
                  <a:cubicBezTo>
                    <a:pt x="178435" y="5000625"/>
                    <a:pt x="0" y="4443984"/>
                    <a:pt x="0" y="3769741"/>
                  </a:cubicBezTo>
                  <a:cubicBezTo>
                    <a:pt x="0" y="3253486"/>
                    <a:pt x="180975" y="2726182"/>
                    <a:pt x="537845" y="2202434"/>
                  </a:cubicBezTo>
                  <a:cubicBezTo>
                    <a:pt x="771779" y="1859153"/>
                    <a:pt x="1073404" y="1529588"/>
                    <a:pt x="1434592" y="1222629"/>
                  </a:cubicBezTo>
                  <a:cubicBezTo>
                    <a:pt x="1801495" y="910844"/>
                    <a:pt x="2219071" y="633603"/>
                    <a:pt x="2642362" y="421005"/>
                  </a:cubicBezTo>
                  <a:cubicBezTo>
                    <a:pt x="3182747" y="149479"/>
                    <a:pt x="3696462" y="0"/>
                    <a:pt x="4088892" y="0"/>
                  </a:cubicBezTo>
                  <a:cubicBezTo>
                    <a:pt x="4745101" y="0"/>
                    <a:pt x="5447919" y="456946"/>
                    <a:pt x="5879338" y="1164082"/>
                  </a:cubicBezTo>
                  <a:cubicBezTo>
                    <a:pt x="6099556" y="1525143"/>
                    <a:pt x="6232906" y="1927987"/>
                    <a:pt x="6265037" y="2329053"/>
                  </a:cubicBezTo>
                  <a:cubicBezTo>
                    <a:pt x="6300851" y="2777871"/>
                    <a:pt x="6213094" y="3211195"/>
                    <a:pt x="6004306" y="3617087"/>
                  </a:cubicBezTo>
                  <a:lnTo>
                    <a:pt x="5998210" y="3613912"/>
                  </a:lnTo>
                  <a:lnTo>
                    <a:pt x="6004306" y="3617087"/>
                  </a:lnTo>
                  <a:cubicBezTo>
                    <a:pt x="5666105" y="4274566"/>
                    <a:pt x="5311140" y="4819523"/>
                    <a:pt x="4949063" y="5237099"/>
                  </a:cubicBezTo>
                  <a:cubicBezTo>
                    <a:pt x="4646295" y="5586222"/>
                    <a:pt x="4330192" y="5856478"/>
                    <a:pt x="4009263" y="6040247"/>
                  </a:cubicBezTo>
                  <a:cubicBezTo>
                    <a:pt x="3653409" y="6244082"/>
                    <a:pt x="3281426" y="6347460"/>
                    <a:pt x="2903855" y="6347460"/>
                  </a:cubicBezTo>
                  <a:close/>
                  <a:moveTo>
                    <a:pt x="4088892" y="13589"/>
                  </a:moveTo>
                  <a:cubicBezTo>
                    <a:pt x="3698494" y="13589"/>
                    <a:pt x="3186938" y="162560"/>
                    <a:pt x="2648458" y="433197"/>
                  </a:cubicBezTo>
                  <a:cubicBezTo>
                    <a:pt x="2226183" y="645414"/>
                    <a:pt x="1809369" y="922020"/>
                    <a:pt x="1443355" y="1233043"/>
                  </a:cubicBezTo>
                  <a:cubicBezTo>
                    <a:pt x="1083183" y="1539113"/>
                    <a:pt x="782320" y="1867916"/>
                    <a:pt x="549021" y="2210054"/>
                  </a:cubicBezTo>
                  <a:cubicBezTo>
                    <a:pt x="193675" y="2731389"/>
                    <a:pt x="13589" y="3256153"/>
                    <a:pt x="13589" y="3769614"/>
                  </a:cubicBezTo>
                  <a:cubicBezTo>
                    <a:pt x="13589" y="4440555"/>
                    <a:pt x="191008" y="4994275"/>
                    <a:pt x="540766" y="5415280"/>
                  </a:cubicBezTo>
                  <a:cubicBezTo>
                    <a:pt x="825754" y="5758307"/>
                    <a:pt x="1511808" y="6333744"/>
                    <a:pt x="2903728" y="6333744"/>
                  </a:cubicBezTo>
                  <a:cubicBezTo>
                    <a:pt x="3278886" y="6333744"/>
                    <a:pt x="3648583" y="6231001"/>
                    <a:pt x="4002532" y="6028310"/>
                  </a:cubicBezTo>
                  <a:cubicBezTo>
                    <a:pt x="4322064" y="5845303"/>
                    <a:pt x="4637024" y="5576063"/>
                    <a:pt x="4938776" y="5228082"/>
                  </a:cubicBezTo>
                  <a:cubicBezTo>
                    <a:pt x="5300091" y="4811395"/>
                    <a:pt x="5654548" y="4267200"/>
                    <a:pt x="5992240" y="3610737"/>
                  </a:cubicBezTo>
                  <a:cubicBezTo>
                    <a:pt x="6199886" y="3207131"/>
                    <a:pt x="6287007" y="2776347"/>
                    <a:pt x="6251447" y="2330069"/>
                  </a:cubicBezTo>
                  <a:cubicBezTo>
                    <a:pt x="6219570" y="1931035"/>
                    <a:pt x="6086982" y="1530223"/>
                    <a:pt x="5867781" y="1171067"/>
                  </a:cubicBezTo>
                  <a:cubicBezTo>
                    <a:pt x="5438775" y="467995"/>
                    <a:pt x="4740529" y="13589"/>
                    <a:pt x="4088892" y="13589"/>
                  </a:cubicBezTo>
                  <a:close/>
                </a:path>
              </a:pathLst>
            </a:custGeom>
            <a:solidFill>
              <a:srgbClr val="969B64"/>
            </a:solidFill>
          </p:spPr>
        </p:sp>
      </p:grpSp>
      <p:sp>
        <p:nvSpPr>
          <p:cNvPr name="Freeform 13" id="13"/>
          <p:cNvSpPr/>
          <p:nvPr/>
        </p:nvSpPr>
        <p:spPr>
          <a:xfrm flipH="false" flipV="false" rot="0">
            <a:off x="15121690" y="0"/>
            <a:ext cx="2137610" cy="1953388"/>
          </a:xfrm>
          <a:custGeom>
            <a:avLst/>
            <a:gdLst/>
            <a:ahLst/>
            <a:cxnLst/>
            <a:rect r="r" b="b" t="t" l="l"/>
            <a:pathLst>
              <a:path h="1953388" w="2137610">
                <a:moveTo>
                  <a:pt x="0" y="0"/>
                </a:moveTo>
                <a:lnTo>
                  <a:pt x="2137610" y="0"/>
                </a:lnTo>
                <a:lnTo>
                  <a:pt x="2137610" y="1953388"/>
                </a:lnTo>
                <a:lnTo>
                  <a:pt x="0" y="195338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969B64"/>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6230600" cy="8229600"/>
            <a:chOff x="0" y="0"/>
            <a:chExt cx="4274726" cy="2167467"/>
          </a:xfrm>
        </p:grpSpPr>
        <p:sp>
          <p:nvSpPr>
            <p:cNvPr name="Freeform 3" id="3"/>
            <p:cNvSpPr/>
            <p:nvPr/>
          </p:nvSpPr>
          <p:spPr>
            <a:xfrm flipH="false" flipV="false" rot="0">
              <a:off x="0" y="0"/>
              <a:ext cx="4274726" cy="2167467"/>
            </a:xfrm>
            <a:custGeom>
              <a:avLst/>
              <a:gdLst/>
              <a:ahLst/>
              <a:cxnLst/>
              <a:rect r="r" b="b" t="t" l="l"/>
              <a:pathLst>
                <a:path h="2167467" w="4274726">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solidFill>
              <a:srgbClr val="F7F0DF"/>
            </a:solidFill>
            <a:ln w="38100" cap="rnd">
              <a:solidFill>
                <a:srgbClr val="FFFFFF"/>
              </a:solidFill>
              <a:prstDash val="solid"/>
              <a:round/>
            </a:ln>
          </p:spPr>
        </p:sp>
        <p:sp>
          <p:nvSpPr>
            <p:cNvPr name="TextBox 4" id="4"/>
            <p:cNvSpPr txBox="true"/>
            <p:nvPr/>
          </p:nvSpPr>
          <p:spPr>
            <a:xfrm>
              <a:off x="0" y="-38100"/>
              <a:ext cx="4274726" cy="2205567"/>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a:grpSpLocks noChangeAspect="true"/>
          </p:cNvGrpSpPr>
          <p:nvPr/>
        </p:nvGrpSpPr>
        <p:grpSpPr>
          <a:xfrm rot="0">
            <a:off x="13259561" y="2892060"/>
            <a:ext cx="3379537" cy="3379537"/>
            <a:chOff x="0" y="0"/>
            <a:chExt cx="6350000" cy="6350000"/>
          </a:xfrm>
        </p:grpSpPr>
        <p:sp>
          <p:nvSpPr>
            <p:cNvPr name="Freeform 6" id="6"/>
            <p:cNvSpPr/>
            <p:nvPr/>
          </p:nvSpPr>
          <p:spPr>
            <a:xfrm flipH="false" flipV="false" rot="0">
              <a:off x="0" y="0"/>
              <a:ext cx="6350000" cy="6351270"/>
            </a:xfrm>
            <a:custGeom>
              <a:avLst/>
              <a:gdLst/>
              <a:ahLst/>
              <a:cxnLst/>
              <a:rect r="r" b="b" t="t" l="l"/>
              <a:pathLst>
                <a:path h="6351270" w="6350000">
                  <a:moveTo>
                    <a:pt x="0" y="5955030"/>
                  </a:moveTo>
                  <a:lnTo>
                    <a:pt x="0" y="394970"/>
                  </a:lnTo>
                  <a:cubicBezTo>
                    <a:pt x="0" y="176530"/>
                    <a:pt x="176530" y="0"/>
                    <a:pt x="394970" y="0"/>
                  </a:cubicBezTo>
                  <a:lnTo>
                    <a:pt x="5956300" y="0"/>
                  </a:lnTo>
                  <a:cubicBezTo>
                    <a:pt x="6173470" y="0"/>
                    <a:pt x="6350000" y="176530"/>
                    <a:pt x="6350000" y="394970"/>
                  </a:cubicBezTo>
                  <a:cubicBezTo>
                    <a:pt x="6350000" y="394970"/>
                    <a:pt x="6350000" y="394970"/>
                    <a:pt x="6350000" y="394970"/>
                  </a:cubicBezTo>
                  <a:lnTo>
                    <a:pt x="6350000" y="5956300"/>
                  </a:lnTo>
                  <a:cubicBezTo>
                    <a:pt x="6350000" y="6174740"/>
                    <a:pt x="6173470" y="6351270"/>
                    <a:pt x="5955030" y="6351270"/>
                  </a:cubicBezTo>
                  <a:lnTo>
                    <a:pt x="5955030" y="6351270"/>
                  </a:lnTo>
                  <a:lnTo>
                    <a:pt x="394970" y="6351270"/>
                  </a:lnTo>
                  <a:cubicBezTo>
                    <a:pt x="176530" y="6350000"/>
                    <a:pt x="0" y="6173470"/>
                    <a:pt x="0" y="5955030"/>
                  </a:cubicBezTo>
                  <a:cubicBezTo>
                    <a:pt x="0" y="5955030"/>
                    <a:pt x="0" y="5955030"/>
                    <a:pt x="0" y="5955030"/>
                  </a:cubicBezTo>
                  <a:close/>
                </a:path>
              </a:pathLst>
            </a:custGeom>
            <a:blipFill>
              <a:blip r:embed="rId2"/>
              <a:stretch>
                <a:fillRect l="-16760" t="0" r="-16760" b="0"/>
              </a:stretch>
            </a:blipFill>
          </p:spPr>
        </p:sp>
      </p:grpSp>
      <p:grpSp>
        <p:nvGrpSpPr>
          <p:cNvPr name="Group 7" id="7"/>
          <p:cNvGrpSpPr/>
          <p:nvPr/>
        </p:nvGrpSpPr>
        <p:grpSpPr>
          <a:xfrm rot="0">
            <a:off x="13493126" y="6140681"/>
            <a:ext cx="3031901" cy="699396"/>
            <a:chOff x="0" y="0"/>
            <a:chExt cx="2302961" cy="531245"/>
          </a:xfrm>
        </p:grpSpPr>
        <p:sp>
          <p:nvSpPr>
            <p:cNvPr name="Freeform 8" id="8"/>
            <p:cNvSpPr/>
            <p:nvPr/>
          </p:nvSpPr>
          <p:spPr>
            <a:xfrm flipH="false" flipV="false" rot="0">
              <a:off x="0" y="0"/>
              <a:ext cx="2302961" cy="531245"/>
            </a:xfrm>
            <a:custGeom>
              <a:avLst/>
              <a:gdLst/>
              <a:ahLst/>
              <a:cxnLst/>
              <a:rect r="r" b="b" t="t" l="l"/>
              <a:pathLst>
                <a:path h="531245" w="2302961">
                  <a:moveTo>
                    <a:pt x="104693" y="0"/>
                  </a:moveTo>
                  <a:lnTo>
                    <a:pt x="2198268" y="0"/>
                  </a:lnTo>
                  <a:cubicBezTo>
                    <a:pt x="2226034" y="0"/>
                    <a:pt x="2252663" y="11030"/>
                    <a:pt x="2272297" y="30664"/>
                  </a:cubicBezTo>
                  <a:cubicBezTo>
                    <a:pt x="2291931" y="50298"/>
                    <a:pt x="2302961" y="76927"/>
                    <a:pt x="2302961" y="104693"/>
                  </a:cubicBezTo>
                  <a:lnTo>
                    <a:pt x="2302961" y="426552"/>
                  </a:lnTo>
                  <a:cubicBezTo>
                    <a:pt x="2302961" y="484372"/>
                    <a:pt x="2256088" y="531245"/>
                    <a:pt x="2198268" y="531245"/>
                  </a:cubicBezTo>
                  <a:lnTo>
                    <a:pt x="104693" y="531245"/>
                  </a:lnTo>
                  <a:cubicBezTo>
                    <a:pt x="46873" y="531245"/>
                    <a:pt x="0" y="484372"/>
                    <a:pt x="0" y="426552"/>
                  </a:cubicBezTo>
                  <a:lnTo>
                    <a:pt x="0" y="104693"/>
                  </a:lnTo>
                  <a:cubicBezTo>
                    <a:pt x="0" y="46873"/>
                    <a:pt x="46873" y="0"/>
                    <a:pt x="104693" y="0"/>
                  </a:cubicBezTo>
                  <a:close/>
                </a:path>
              </a:pathLst>
            </a:custGeom>
            <a:solidFill>
              <a:srgbClr val="DCA681"/>
            </a:solidFill>
            <a:ln cap="rnd">
              <a:noFill/>
              <a:prstDash val="solid"/>
              <a:round/>
            </a:ln>
          </p:spPr>
        </p:sp>
        <p:sp>
          <p:nvSpPr>
            <p:cNvPr name="TextBox 9" id="9"/>
            <p:cNvSpPr txBox="true"/>
            <p:nvPr/>
          </p:nvSpPr>
          <p:spPr>
            <a:xfrm>
              <a:off x="0" y="-28575"/>
              <a:ext cx="2302961" cy="559820"/>
            </a:xfrm>
            <a:prstGeom prst="rect">
              <a:avLst/>
            </a:prstGeom>
          </p:spPr>
          <p:txBody>
            <a:bodyPr anchor="ctr" rtlCol="false" tIns="0" lIns="0" bIns="0" rIns="0"/>
            <a:lstStyle/>
            <a:p>
              <a:pPr algn="ctr" marL="0" indent="0" lvl="0">
                <a:lnSpc>
                  <a:spcPts val="2484"/>
                </a:lnSpc>
                <a:spcBef>
                  <a:spcPct val="0"/>
                </a:spcBef>
              </a:pPr>
              <a:r>
                <a:rPr lang="en-US" sz="1800">
                  <a:solidFill>
                    <a:srgbClr val="000000"/>
                  </a:solidFill>
                  <a:latin typeface="Open Sauce"/>
                  <a:ea typeface="Open Sauce"/>
                  <a:cs typeface="Open Sauce"/>
                  <a:sym typeface="Open Sauce"/>
                </a:rPr>
                <a:t>Ms. Battle, Mr. Whatley, Ms. Lyons, and Me</a:t>
              </a:r>
            </a:p>
          </p:txBody>
        </p:sp>
      </p:grpSp>
      <p:grpSp>
        <p:nvGrpSpPr>
          <p:cNvPr name="Group 10" id="10"/>
          <p:cNvGrpSpPr>
            <a:grpSpLocks noChangeAspect="true"/>
          </p:cNvGrpSpPr>
          <p:nvPr/>
        </p:nvGrpSpPr>
        <p:grpSpPr>
          <a:xfrm rot="0">
            <a:off x="1491282" y="2892060"/>
            <a:ext cx="3379537" cy="3379537"/>
            <a:chOff x="0" y="0"/>
            <a:chExt cx="6350000" cy="6350000"/>
          </a:xfrm>
        </p:grpSpPr>
        <p:sp>
          <p:nvSpPr>
            <p:cNvPr name="Freeform 11" id="11"/>
            <p:cNvSpPr/>
            <p:nvPr/>
          </p:nvSpPr>
          <p:spPr>
            <a:xfrm flipH="false" flipV="false" rot="0">
              <a:off x="0" y="0"/>
              <a:ext cx="6350000" cy="6351270"/>
            </a:xfrm>
            <a:custGeom>
              <a:avLst/>
              <a:gdLst/>
              <a:ahLst/>
              <a:cxnLst/>
              <a:rect r="r" b="b" t="t" l="l"/>
              <a:pathLst>
                <a:path h="6351270" w="6350000">
                  <a:moveTo>
                    <a:pt x="0" y="5955030"/>
                  </a:moveTo>
                  <a:lnTo>
                    <a:pt x="0" y="394970"/>
                  </a:lnTo>
                  <a:cubicBezTo>
                    <a:pt x="0" y="176530"/>
                    <a:pt x="176530" y="0"/>
                    <a:pt x="394970" y="0"/>
                  </a:cubicBezTo>
                  <a:lnTo>
                    <a:pt x="5956300" y="0"/>
                  </a:lnTo>
                  <a:cubicBezTo>
                    <a:pt x="6173470" y="0"/>
                    <a:pt x="6350000" y="176530"/>
                    <a:pt x="6350000" y="394970"/>
                  </a:cubicBezTo>
                  <a:cubicBezTo>
                    <a:pt x="6350000" y="394970"/>
                    <a:pt x="6350000" y="394970"/>
                    <a:pt x="6350000" y="394970"/>
                  </a:cubicBezTo>
                  <a:lnTo>
                    <a:pt x="6350000" y="5956300"/>
                  </a:lnTo>
                  <a:cubicBezTo>
                    <a:pt x="6350000" y="6174740"/>
                    <a:pt x="6173470" y="6351270"/>
                    <a:pt x="5955030" y="6351270"/>
                  </a:cubicBezTo>
                  <a:lnTo>
                    <a:pt x="5955030" y="6351270"/>
                  </a:lnTo>
                  <a:lnTo>
                    <a:pt x="394970" y="6351270"/>
                  </a:lnTo>
                  <a:cubicBezTo>
                    <a:pt x="176530" y="6350000"/>
                    <a:pt x="0" y="6173470"/>
                    <a:pt x="0" y="5955030"/>
                  </a:cubicBezTo>
                  <a:cubicBezTo>
                    <a:pt x="0" y="5955030"/>
                    <a:pt x="0" y="5955030"/>
                    <a:pt x="0" y="5955030"/>
                  </a:cubicBezTo>
                  <a:close/>
                </a:path>
              </a:pathLst>
            </a:custGeom>
            <a:blipFill>
              <a:blip r:embed="rId3"/>
              <a:stretch>
                <a:fillRect l="0" t="-22947" r="-64161" b="0"/>
              </a:stretch>
            </a:blipFill>
          </p:spPr>
        </p:sp>
      </p:grpSp>
      <p:grpSp>
        <p:nvGrpSpPr>
          <p:cNvPr name="Group 12" id="12"/>
          <p:cNvGrpSpPr/>
          <p:nvPr/>
        </p:nvGrpSpPr>
        <p:grpSpPr>
          <a:xfrm rot="0">
            <a:off x="1724846" y="6140681"/>
            <a:ext cx="3031901" cy="699396"/>
            <a:chOff x="0" y="0"/>
            <a:chExt cx="2302961" cy="531245"/>
          </a:xfrm>
        </p:grpSpPr>
        <p:sp>
          <p:nvSpPr>
            <p:cNvPr name="Freeform 13" id="13"/>
            <p:cNvSpPr/>
            <p:nvPr/>
          </p:nvSpPr>
          <p:spPr>
            <a:xfrm flipH="false" flipV="false" rot="0">
              <a:off x="0" y="0"/>
              <a:ext cx="2302961" cy="531245"/>
            </a:xfrm>
            <a:custGeom>
              <a:avLst/>
              <a:gdLst/>
              <a:ahLst/>
              <a:cxnLst/>
              <a:rect r="r" b="b" t="t" l="l"/>
              <a:pathLst>
                <a:path h="531245" w="2302961">
                  <a:moveTo>
                    <a:pt x="104693" y="0"/>
                  </a:moveTo>
                  <a:lnTo>
                    <a:pt x="2198268" y="0"/>
                  </a:lnTo>
                  <a:cubicBezTo>
                    <a:pt x="2226034" y="0"/>
                    <a:pt x="2252663" y="11030"/>
                    <a:pt x="2272297" y="30664"/>
                  </a:cubicBezTo>
                  <a:cubicBezTo>
                    <a:pt x="2291931" y="50298"/>
                    <a:pt x="2302961" y="76927"/>
                    <a:pt x="2302961" y="104693"/>
                  </a:cubicBezTo>
                  <a:lnTo>
                    <a:pt x="2302961" y="426552"/>
                  </a:lnTo>
                  <a:cubicBezTo>
                    <a:pt x="2302961" y="484372"/>
                    <a:pt x="2256088" y="531245"/>
                    <a:pt x="2198268" y="531245"/>
                  </a:cubicBezTo>
                  <a:lnTo>
                    <a:pt x="104693" y="531245"/>
                  </a:lnTo>
                  <a:cubicBezTo>
                    <a:pt x="46873" y="531245"/>
                    <a:pt x="0" y="484372"/>
                    <a:pt x="0" y="426552"/>
                  </a:cubicBezTo>
                  <a:lnTo>
                    <a:pt x="0" y="104693"/>
                  </a:lnTo>
                  <a:cubicBezTo>
                    <a:pt x="0" y="46873"/>
                    <a:pt x="46873" y="0"/>
                    <a:pt x="104693" y="0"/>
                  </a:cubicBezTo>
                  <a:close/>
                </a:path>
              </a:pathLst>
            </a:custGeom>
            <a:solidFill>
              <a:srgbClr val="DCA681"/>
            </a:solidFill>
            <a:ln cap="rnd">
              <a:noFill/>
              <a:prstDash val="solid"/>
              <a:round/>
            </a:ln>
          </p:spPr>
        </p:sp>
        <p:sp>
          <p:nvSpPr>
            <p:cNvPr name="TextBox 14" id="14"/>
            <p:cNvSpPr txBox="true"/>
            <p:nvPr/>
          </p:nvSpPr>
          <p:spPr>
            <a:xfrm>
              <a:off x="0" y="-28575"/>
              <a:ext cx="2302961" cy="559820"/>
            </a:xfrm>
            <a:prstGeom prst="rect">
              <a:avLst/>
            </a:prstGeom>
          </p:spPr>
          <p:txBody>
            <a:bodyPr anchor="ctr" rtlCol="false" tIns="0" lIns="0" bIns="0" rIns="0"/>
            <a:lstStyle/>
            <a:p>
              <a:pPr algn="ctr" marL="0" indent="0" lvl="0">
                <a:lnSpc>
                  <a:spcPts val="2484"/>
                </a:lnSpc>
                <a:spcBef>
                  <a:spcPct val="0"/>
                </a:spcBef>
              </a:pPr>
              <a:r>
                <a:rPr lang="en-US" sz="1800">
                  <a:solidFill>
                    <a:srgbClr val="000000"/>
                  </a:solidFill>
                  <a:latin typeface="Open Sauce"/>
                  <a:ea typeface="Open Sauce"/>
                  <a:cs typeface="Open Sauce"/>
                  <a:sym typeface="Open Sauce"/>
                </a:rPr>
                <a:t>Ms. Senata &amp; Aunt T</a:t>
              </a:r>
            </a:p>
          </p:txBody>
        </p:sp>
      </p:grpSp>
      <p:grpSp>
        <p:nvGrpSpPr>
          <p:cNvPr name="Group 15" id="15"/>
          <p:cNvGrpSpPr>
            <a:grpSpLocks noChangeAspect="true"/>
          </p:cNvGrpSpPr>
          <p:nvPr/>
        </p:nvGrpSpPr>
        <p:grpSpPr>
          <a:xfrm rot="0">
            <a:off x="9440629" y="2892060"/>
            <a:ext cx="3379537" cy="3379537"/>
            <a:chOff x="0" y="0"/>
            <a:chExt cx="6350000" cy="6350000"/>
          </a:xfrm>
        </p:grpSpPr>
        <p:sp>
          <p:nvSpPr>
            <p:cNvPr name="Freeform 16" id="16"/>
            <p:cNvSpPr/>
            <p:nvPr/>
          </p:nvSpPr>
          <p:spPr>
            <a:xfrm flipH="false" flipV="false" rot="0">
              <a:off x="0" y="0"/>
              <a:ext cx="6350000" cy="6351270"/>
            </a:xfrm>
            <a:custGeom>
              <a:avLst/>
              <a:gdLst/>
              <a:ahLst/>
              <a:cxnLst/>
              <a:rect r="r" b="b" t="t" l="l"/>
              <a:pathLst>
                <a:path h="6351270" w="6350000">
                  <a:moveTo>
                    <a:pt x="0" y="5955030"/>
                  </a:moveTo>
                  <a:lnTo>
                    <a:pt x="0" y="394970"/>
                  </a:lnTo>
                  <a:cubicBezTo>
                    <a:pt x="0" y="176530"/>
                    <a:pt x="176530" y="0"/>
                    <a:pt x="394970" y="0"/>
                  </a:cubicBezTo>
                  <a:lnTo>
                    <a:pt x="5956300" y="0"/>
                  </a:lnTo>
                  <a:cubicBezTo>
                    <a:pt x="6173470" y="0"/>
                    <a:pt x="6350000" y="176530"/>
                    <a:pt x="6350000" y="394970"/>
                  </a:cubicBezTo>
                  <a:cubicBezTo>
                    <a:pt x="6350000" y="394970"/>
                    <a:pt x="6350000" y="394970"/>
                    <a:pt x="6350000" y="394970"/>
                  </a:cubicBezTo>
                  <a:lnTo>
                    <a:pt x="6350000" y="5956300"/>
                  </a:lnTo>
                  <a:cubicBezTo>
                    <a:pt x="6350000" y="6174740"/>
                    <a:pt x="6173470" y="6351270"/>
                    <a:pt x="5955030" y="6351270"/>
                  </a:cubicBezTo>
                  <a:lnTo>
                    <a:pt x="5955030" y="6351270"/>
                  </a:lnTo>
                  <a:lnTo>
                    <a:pt x="394970" y="6351270"/>
                  </a:lnTo>
                  <a:cubicBezTo>
                    <a:pt x="176530" y="6350000"/>
                    <a:pt x="0" y="6173470"/>
                    <a:pt x="0" y="5955030"/>
                  </a:cubicBezTo>
                  <a:cubicBezTo>
                    <a:pt x="0" y="5955030"/>
                    <a:pt x="0" y="5955030"/>
                    <a:pt x="0" y="5955030"/>
                  </a:cubicBezTo>
                  <a:close/>
                </a:path>
              </a:pathLst>
            </a:custGeom>
            <a:blipFill>
              <a:blip r:embed="rId4"/>
              <a:stretch>
                <a:fillRect l="0" t="-25121" r="0" b="-25121"/>
              </a:stretch>
            </a:blipFill>
          </p:spPr>
        </p:sp>
      </p:grpSp>
      <p:grpSp>
        <p:nvGrpSpPr>
          <p:cNvPr name="Group 17" id="17"/>
          <p:cNvGrpSpPr/>
          <p:nvPr/>
        </p:nvGrpSpPr>
        <p:grpSpPr>
          <a:xfrm rot="0">
            <a:off x="9788264" y="6140681"/>
            <a:ext cx="3031901" cy="699396"/>
            <a:chOff x="0" y="0"/>
            <a:chExt cx="2302961" cy="531245"/>
          </a:xfrm>
        </p:grpSpPr>
        <p:sp>
          <p:nvSpPr>
            <p:cNvPr name="Freeform 18" id="18"/>
            <p:cNvSpPr/>
            <p:nvPr/>
          </p:nvSpPr>
          <p:spPr>
            <a:xfrm flipH="false" flipV="false" rot="0">
              <a:off x="0" y="0"/>
              <a:ext cx="2302961" cy="531245"/>
            </a:xfrm>
            <a:custGeom>
              <a:avLst/>
              <a:gdLst/>
              <a:ahLst/>
              <a:cxnLst/>
              <a:rect r="r" b="b" t="t" l="l"/>
              <a:pathLst>
                <a:path h="531245" w="2302961">
                  <a:moveTo>
                    <a:pt x="104693" y="0"/>
                  </a:moveTo>
                  <a:lnTo>
                    <a:pt x="2198268" y="0"/>
                  </a:lnTo>
                  <a:cubicBezTo>
                    <a:pt x="2226034" y="0"/>
                    <a:pt x="2252663" y="11030"/>
                    <a:pt x="2272297" y="30664"/>
                  </a:cubicBezTo>
                  <a:cubicBezTo>
                    <a:pt x="2291931" y="50298"/>
                    <a:pt x="2302961" y="76927"/>
                    <a:pt x="2302961" y="104693"/>
                  </a:cubicBezTo>
                  <a:lnTo>
                    <a:pt x="2302961" y="426552"/>
                  </a:lnTo>
                  <a:cubicBezTo>
                    <a:pt x="2302961" y="484372"/>
                    <a:pt x="2256088" y="531245"/>
                    <a:pt x="2198268" y="531245"/>
                  </a:cubicBezTo>
                  <a:lnTo>
                    <a:pt x="104693" y="531245"/>
                  </a:lnTo>
                  <a:cubicBezTo>
                    <a:pt x="46873" y="531245"/>
                    <a:pt x="0" y="484372"/>
                    <a:pt x="0" y="426552"/>
                  </a:cubicBezTo>
                  <a:lnTo>
                    <a:pt x="0" y="104693"/>
                  </a:lnTo>
                  <a:cubicBezTo>
                    <a:pt x="0" y="46873"/>
                    <a:pt x="46873" y="0"/>
                    <a:pt x="104693" y="0"/>
                  </a:cubicBezTo>
                  <a:close/>
                </a:path>
              </a:pathLst>
            </a:custGeom>
            <a:solidFill>
              <a:srgbClr val="DCA681"/>
            </a:solidFill>
            <a:ln cap="rnd">
              <a:noFill/>
              <a:prstDash val="solid"/>
              <a:round/>
            </a:ln>
          </p:spPr>
        </p:sp>
        <p:sp>
          <p:nvSpPr>
            <p:cNvPr name="TextBox 19" id="19"/>
            <p:cNvSpPr txBox="true"/>
            <p:nvPr/>
          </p:nvSpPr>
          <p:spPr>
            <a:xfrm>
              <a:off x="0" y="-28575"/>
              <a:ext cx="2302961" cy="559820"/>
            </a:xfrm>
            <a:prstGeom prst="rect">
              <a:avLst/>
            </a:prstGeom>
          </p:spPr>
          <p:txBody>
            <a:bodyPr anchor="ctr" rtlCol="false" tIns="0" lIns="0" bIns="0" rIns="0"/>
            <a:lstStyle/>
            <a:p>
              <a:pPr algn="ctr" marL="0" indent="0" lvl="0">
                <a:lnSpc>
                  <a:spcPts val="2484"/>
                </a:lnSpc>
                <a:spcBef>
                  <a:spcPct val="0"/>
                </a:spcBef>
              </a:pPr>
              <a:r>
                <a:rPr lang="en-US" sz="1800">
                  <a:solidFill>
                    <a:srgbClr val="000000"/>
                  </a:solidFill>
                  <a:latin typeface="Open Sauce"/>
                  <a:ea typeface="Open Sauce"/>
                  <a:cs typeface="Open Sauce"/>
                  <a:sym typeface="Open Sauce"/>
                </a:rPr>
                <a:t>Christopher Gooden</a:t>
              </a:r>
            </a:p>
          </p:txBody>
        </p:sp>
      </p:grpSp>
      <p:grpSp>
        <p:nvGrpSpPr>
          <p:cNvPr name="Group 20" id="20"/>
          <p:cNvGrpSpPr>
            <a:grpSpLocks noChangeAspect="true"/>
          </p:cNvGrpSpPr>
          <p:nvPr/>
        </p:nvGrpSpPr>
        <p:grpSpPr>
          <a:xfrm rot="0">
            <a:off x="5465955" y="2892060"/>
            <a:ext cx="3379537" cy="3379537"/>
            <a:chOff x="0" y="0"/>
            <a:chExt cx="6350000" cy="6350000"/>
          </a:xfrm>
        </p:grpSpPr>
        <p:sp>
          <p:nvSpPr>
            <p:cNvPr name="Freeform 21" id="21"/>
            <p:cNvSpPr/>
            <p:nvPr/>
          </p:nvSpPr>
          <p:spPr>
            <a:xfrm flipH="false" flipV="false" rot="0">
              <a:off x="0" y="0"/>
              <a:ext cx="6350000" cy="6351270"/>
            </a:xfrm>
            <a:custGeom>
              <a:avLst/>
              <a:gdLst/>
              <a:ahLst/>
              <a:cxnLst/>
              <a:rect r="r" b="b" t="t" l="l"/>
              <a:pathLst>
                <a:path h="6351270" w="6350000">
                  <a:moveTo>
                    <a:pt x="0" y="5955030"/>
                  </a:moveTo>
                  <a:lnTo>
                    <a:pt x="0" y="394970"/>
                  </a:lnTo>
                  <a:cubicBezTo>
                    <a:pt x="0" y="176530"/>
                    <a:pt x="176530" y="0"/>
                    <a:pt x="394970" y="0"/>
                  </a:cubicBezTo>
                  <a:lnTo>
                    <a:pt x="5956300" y="0"/>
                  </a:lnTo>
                  <a:cubicBezTo>
                    <a:pt x="6173470" y="0"/>
                    <a:pt x="6350000" y="176530"/>
                    <a:pt x="6350000" y="394970"/>
                  </a:cubicBezTo>
                  <a:cubicBezTo>
                    <a:pt x="6350000" y="394970"/>
                    <a:pt x="6350000" y="394970"/>
                    <a:pt x="6350000" y="394970"/>
                  </a:cubicBezTo>
                  <a:lnTo>
                    <a:pt x="6350000" y="5956300"/>
                  </a:lnTo>
                  <a:cubicBezTo>
                    <a:pt x="6350000" y="6174740"/>
                    <a:pt x="6173470" y="6351270"/>
                    <a:pt x="5955030" y="6351270"/>
                  </a:cubicBezTo>
                  <a:lnTo>
                    <a:pt x="5955030" y="6351270"/>
                  </a:lnTo>
                  <a:lnTo>
                    <a:pt x="394970" y="6351270"/>
                  </a:lnTo>
                  <a:cubicBezTo>
                    <a:pt x="176530" y="6350000"/>
                    <a:pt x="0" y="6173470"/>
                    <a:pt x="0" y="5955030"/>
                  </a:cubicBezTo>
                  <a:cubicBezTo>
                    <a:pt x="0" y="5955030"/>
                    <a:pt x="0" y="5955030"/>
                    <a:pt x="0" y="5955030"/>
                  </a:cubicBezTo>
                  <a:close/>
                </a:path>
              </a:pathLst>
            </a:custGeom>
            <a:blipFill>
              <a:blip r:embed="rId5"/>
              <a:stretch>
                <a:fillRect l="0" t="-25121" r="0" b="-25121"/>
              </a:stretch>
            </a:blipFill>
          </p:spPr>
        </p:sp>
      </p:grpSp>
      <p:grpSp>
        <p:nvGrpSpPr>
          <p:cNvPr name="Group 22" id="22"/>
          <p:cNvGrpSpPr/>
          <p:nvPr/>
        </p:nvGrpSpPr>
        <p:grpSpPr>
          <a:xfrm rot="0">
            <a:off x="5699520" y="6140681"/>
            <a:ext cx="3031901" cy="699396"/>
            <a:chOff x="0" y="0"/>
            <a:chExt cx="2302961" cy="531245"/>
          </a:xfrm>
        </p:grpSpPr>
        <p:sp>
          <p:nvSpPr>
            <p:cNvPr name="Freeform 23" id="23"/>
            <p:cNvSpPr/>
            <p:nvPr/>
          </p:nvSpPr>
          <p:spPr>
            <a:xfrm flipH="false" flipV="false" rot="0">
              <a:off x="0" y="0"/>
              <a:ext cx="2302961" cy="531245"/>
            </a:xfrm>
            <a:custGeom>
              <a:avLst/>
              <a:gdLst/>
              <a:ahLst/>
              <a:cxnLst/>
              <a:rect r="r" b="b" t="t" l="l"/>
              <a:pathLst>
                <a:path h="531245" w="2302961">
                  <a:moveTo>
                    <a:pt x="104693" y="0"/>
                  </a:moveTo>
                  <a:lnTo>
                    <a:pt x="2198268" y="0"/>
                  </a:lnTo>
                  <a:cubicBezTo>
                    <a:pt x="2226034" y="0"/>
                    <a:pt x="2252663" y="11030"/>
                    <a:pt x="2272297" y="30664"/>
                  </a:cubicBezTo>
                  <a:cubicBezTo>
                    <a:pt x="2291931" y="50298"/>
                    <a:pt x="2302961" y="76927"/>
                    <a:pt x="2302961" y="104693"/>
                  </a:cubicBezTo>
                  <a:lnTo>
                    <a:pt x="2302961" y="426552"/>
                  </a:lnTo>
                  <a:cubicBezTo>
                    <a:pt x="2302961" y="484372"/>
                    <a:pt x="2256088" y="531245"/>
                    <a:pt x="2198268" y="531245"/>
                  </a:cubicBezTo>
                  <a:lnTo>
                    <a:pt x="104693" y="531245"/>
                  </a:lnTo>
                  <a:cubicBezTo>
                    <a:pt x="46873" y="531245"/>
                    <a:pt x="0" y="484372"/>
                    <a:pt x="0" y="426552"/>
                  </a:cubicBezTo>
                  <a:lnTo>
                    <a:pt x="0" y="104693"/>
                  </a:lnTo>
                  <a:cubicBezTo>
                    <a:pt x="0" y="46873"/>
                    <a:pt x="46873" y="0"/>
                    <a:pt x="104693" y="0"/>
                  </a:cubicBezTo>
                  <a:close/>
                </a:path>
              </a:pathLst>
            </a:custGeom>
            <a:solidFill>
              <a:srgbClr val="DCA681"/>
            </a:solidFill>
            <a:ln cap="rnd">
              <a:noFill/>
              <a:prstDash val="solid"/>
              <a:round/>
            </a:ln>
          </p:spPr>
        </p:sp>
        <p:sp>
          <p:nvSpPr>
            <p:cNvPr name="TextBox 24" id="24"/>
            <p:cNvSpPr txBox="true"/>
            <p:nvPr/>
          </p:nvSpPr>
          <p:spPr>
            <a:xfrm>
              <a:off x="0" y="-28575"/>
              <a:ext cx="2302961" cy="559820"/>
            </a:xfrm>
            <a:prstGeom prst="rect">
              <a:avLst/>
            </a:prstGeom>
          </p:spPr>
          <p:txBody>
            <a:bodyPr anchor="ctr" rtlCol="false" tIns="0" lIns="0" bIns="0" rIns="0"/>
            <a:lstStyle/>
            <a:p>
              <a:pPr algn="ctr" marL="0" indent="0" lvl="0">
                <a:lnSpc>
                  <a:spcPts val="2484"/>
                </a:lnSpc>
                <a:spcBef>
                  <a:spcPct val="0"/>
                </a:spcBef>
              </a:pPr>
              <a:r>
                <a:rPr lang="en-US" sz="1800">
                  <a:solidFill>
                    <a:srgbClr val="000000"/>
                  </a:solidFill>
                  <a:latin typeface="Open Sauce"/>
                  <a:ea typeface="Open Sauce"/>
                  <a:cs typeface="Open Sauce"/>
                  <a:sym typeface="Open Sauce"/>
                </a:rPr>
                <a:t>Ms. Bouie</a:t>
              </a:r>
            </a:p>
          </p:txBody>
        </p:sp>
      </p:grpSp>
      <p:sp>
        <p:nvSpPr>
          <p:cNvPr name="Freeform 25" id="25"/>
          <p:cNvSpPr/>
          <p:nvPr/>
        </p:nvSpPr>
        <p:spPr>
          <a:xfrm flipH="false" flipV="false" rot="0">
            <a:off x="7563554" y="8386199"/>
            <a:ext cx="3160892" cy="1264357"/>
          </a:xfrm>
          <a:custGeom>
            <a:avLst/>
            <a:gdLst/>
            <a:ahLst/>
            <a:cxnLst/>
            <a:rect r="r" b="b" t="t" l="l"/>
            <a:pathLst>
              <a:path h="1264357" w="3160892">
                <a:moveTo>
                  <a:pt x="0" y="0"/>
                </a:moveTo>
                <a:lnTo>
                  <a:pt x="3160892" y="0"/>
                </a:lnTo>
                <a:lnTo>
                  <a:pt x="3160892" y="1264357"/>
                </a:lnTo>
                <a:lnTo>
                  <a:pt x="0" y="1264357"/>
                </a:lnTo>
                <a:lnTo>
                  <a:pt x="0" y="0"/>
                </a:lnTo>
                <a:close/>
              </a:path>
            </a:pathLst>
          </a:custGeom>
          <a:blipFill>
            <a:blip r:embed="rId6"/>
            <a:stretch>
              <a:fillRect l="0" t="0" r="0" b="0"/>
            </a:stretch>
          </a:blipFill>
        </p:spPr>
      </p:sp>
      <p:sp>
        <p:nvSpPr>
          <p:cNvPr name="TextBox 26" id="26"/>
          <p:cNvSpPr txBox="true"/>
          <p:nvPr/>
        </p:nvSpPr>
        <p:spPr>
          <a:xfrm rot="0">
            <a:off x="2081476" y="1546840"/>
            <a:ext cx="13664731" cy="1201129"/>
          </a:xfrm>
          <a:prstGeom prst="rect">
            <a:avLst/>
          </a:prstGeom>
        </p:spPr>
        <p:txBody>
          <a:bodyPr anchor="t" rtlCol="false" tIns="0" lIns="0" bIns="0" rIns="0">
            <a:spAutoFit/>
          </a:bodyPr>
          <a:lstStyle/>
          <a:p>
            <a:pPr algn="ctr">
              <a:lnSpc>
                <a:spcPts val="6929"/>
              </a:lnSpc>
            </a:pPr>
            <a:r>
              <a:rPr lang="en-US" sz="6599" b="true">
                <a:solidFill>
                  <a:srgbClr val="000000"/>
                </a:solidFill>
                <a:latin typeface="Libre Baskerville Bold"/>
                <a:ea typeface="Libre Baskerville Bold"/>
                <a:cs typeface="Libre Baskerville Bold"/>
                <a:sym typeface="Libre Baskerville Bold"/>
              </a:rPr>
              <a:t>Our Cooperators</a:t>
            </a:r>
          </a:p>
          <a:p>
            <a:pPr algn="ctr">
              <a:lnSpc>
                <a:spcPts val="2625"/>
              </a:lnSpc>
            </a:pPr>
            <a:r>
              <a:rPr lang="en-US" sz="2500" b="true">
                <a:solidFill>
                  <a:srgbClr val="000000"/>
                </a:solidFill>
                <a:latin typeface="Libre Baskerville Bold"/>
                <a:ea typeface="Libre Baskerville Bold"/>
                <a:cs typeface="Libre Baskerville Bold"/>
                <a:sym typeface="Libre Baskerville Bold"/>
              </a:rPr>
              <a:t>Community Care Means Everybody Eats</a:t>
            </a:r>
          </a:p>
        </p:txBody>
      </p:sp>
      <p:sp>
        <p:nvSpPr>
          <p:cNvPr name="TextBox 27" id="27"/>
          <p:cNvSpPr txBox="true"/>
          <p:nvPr/>
        </p:nvSpPr>
        <p:spPr>
          <a:xfrm rot="0">
            <a:off x="13487704" y="6951875"/>
            <a:ext cx="3151394" cy="1434324"/>
          </a:xfrm>
          <a:prstGeom prst="rect">
            <a:avLst/>
          </a:prstGeom>
        </p:spPr>
        <p:txBody>
          <a:bodyPr anchor="t" rtlCol="false" tIns="0" lIns="0" bIns="0" rIns="0">
            <a:spAutoFit/>
          </a:bodyPr>
          <a:lstStyle/>
          <a:p>
            <a:pPr algn="ctr" marL="0" indent="0" lvl="0">
              <a:lnSpc>
                <a:spcPts val="2297"/>
              </a:lnSpc>
            </a:pPr>
            <a:r>
              <a:rPr lang="en-US" sz="1584">
                <a:solidFill>
                  <a:srgbClr val="343432"/>
                </a:solidFill>
                <a:latin typeface="Open Sauce"/>
                <a:ea typeface="Open Sauce"/>
                <a:cs typeface="Open Sauce"/>
                <a:sym typeface="Open Sauce"/>
              </a:rPr>
              <a:t>Neighborhood Association Vice President, Secretary, and President, all residents of Fountain Heights for over 50 years.</a:t>
            </a:r>
          </a:p>
        </p:txBody>
      </p:sp>
      <p:sp>
        <p:nvSpPr>
          <p:cNvPr name="TextBox 28" id="28"/>
          <p:cNvSpPr txBox="true"/>
          <p:nvPr/>
        </p:nvSpPr>
        <p:spPr>
          <a:xfrm rot="0">
            <a:off x="1719424" y="6951875"/>
            <a:ext cx="3151394" cy="855715"/>
          </a:xfrm>
          <a:prstGeom prst="rect">
            <a:avLst/>
          </a:prstGeom>
        </p:spPr>
        <p:txBody>
          <a:bodyPr anchor="t" rtlCol="false" tIns="0" lIns="0" bIns="0" rIns="0">
            <a:spAutoFit/>
          </a:bodyPr>
          <a:lstStyle/>
          <a:p>
            <a:pPr algn="ctr" marL="0" indent="0" lvl="0">
              <a:lnSpc>
                <a:spcPts val="2297"/>
              </a:lnSpc>
            </a:pPr>
            <a:r>
              <a:rPr lang="en-US" sz="1584">
                <a:solidFill>
                  <a:srgbClr val="343432"/>
                </a:solidFill>
                <a:latin typeface="Open Sauce"/>
                <a:ea typeface="Open Sauce"/>
                <a:cs typeface="Open Sauce"/>
                <a:sym typeface="Open Sauce"/>
              </a:rPr>
              <a:t>Mushroom farmers, neighbors, and longtime residents of Fountain Heights</a:t>
            </a:r>
          </a:p>
        </p:txBody>
      </p:sp>
      <p:sp>
        <p:nvSpPr>
          <p:cNvPr name="TextBox 29" id="29"/>
          <p:cNvSpPr txBox="true"/>
          <p:nvPr/>
        </p:nvSpPr>
        <p:spPr>
          <a:xfrm rot="0">
            <a:off x="9782843" y="6951875"/>
            <a:ext cx="3151394" cy="1145020"/>
          </a:xfrm>
          <a:prstGeom prst="rect">
            <a:avLst/>
          </a:prstGeom>
        </p:spPr>
        <p:txBody>
          <a:bodyPr anchor="t" rtlCol="false" tIns="0" lIns="0" bIns="0" rIns="0">
            <a:spAutoFit/>
          </a:bodyPr>
          <a:lstStyle/>
          <a:p>
            <a:pPr algn="ctr" marL="0" indent="0" lvl="0">
              <a:lnSpc>
                <a:spcPts val="2297"/>
              </a:lnSpc>
            </a:pPr>
            <a:r>
              <a:rPr lang="en-US" sz="1584">
                <a:solidFill>
                  <a:srgbClr val="343432"/>
                </a:solidFill>
                <a:latin typeface="Open Sauce"/>
                <a:ea typeface="Open Sauce"/>
                <a:cs typeface="Open Sauce"/>
                <a:sym typeface="Open Sauce"/>
              </a:rPr>
              <a:t>Herbalist, Farmer, and CoFounder for Fountain Heights Farms, an 11-site urban farm system in Birmingham, AL </a:t>
            </a:r>
          </a:p>
        </p:txBody>
      </p:sp>
      <p:sp>
        <p:nvSpPr>
          <p:cNvPr name="TextBox 30" id="30"/>
          <p:cNvSpPr txBox="true"/>
          <p:nvPr/>
        </p:nvSpPr>
        <p:spPr>
          <a:xfrm rot="0">
            <a:off x="5694098" y="6951875"/>
            <a:ext cx="3151394" cy="855715"/>
          </a:xfrm>
          <a:prstGeom prst="rect">
            <a:avLst/>
          </a:prstGeom>
        </p:spPr>
        <p:txBody>
          <a:bodyPr anchor="t" rtlCol="false" tIns="0" lIns="0" bIns="0" rIns="0">
            <a:spAutoFit/>
          </a:bodyPr>
          <a:lstStyle/>
          <a:p>
            <a:pPr algn="ctr" marL="0" indent="0" lvl="0">
              <a:lnSpc>
                <a:spcPts val="2297"/>
              </a:lnSpc>
            </a:pPr>
            <a:r>
              <a:rPr lang="en-US" sz="1584">
                <a:solidFill>
                  <a:srgbClr val="343432"/>
                </a:solidFill>
                <a:latin typeface="Open Sauce"/>
                <a:ea typeface="Open Sauce"/>
                <a:cs typeface="Open Sauce"/>
                <a:sym typeface="Open Sauce"/>
              </a:rPr>
              <a:t>Mushroom farmer, neighbor, and longtime resident of Fountain Heights</a:t>
            </a:r>
          </a:p>
        </p:txBody>
      </p:sp>
      <p:sp>
        <p:nvSpPr>
          <p:cNvPr name="Freeform 31" id="31"/>
          <p:cNvSpPr/>
          <p:nvPr/>
        </p:nvSpPr>
        <p:spPr>
          <a:xfrm flipH="false" flipV="false" rot="0">
            <a:off x="15121690" y="0"/>
            <a:ext cx="2137610" cy="1953388"/>
          </a:xfrm>
          <a:custGeom>
            <a:avLst/>
            <a:gdLst/>
            <a:ahLst/>
            <a:cxnLst/>
            <a:rect r="r" b="b" t="t" l="l"/>
            <a:pathLst>
              <a:path h="1953388" w="2137610">
                <a:moveTo>
                  <a:pt x="0" y="0"/>
                </a:moveTo>
                <a:lnTo>
                  <a:pt x="2137610" y="0"/>
                </a:lnTo>
                <a:lnTo>
                  <a:pt x="2137610" y="1953388"/>
                </a:lnTo>
                <a:lnTo>
                  <a:pt x="0" y="195338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969B64"/>
        </a:solidFill>
      </p:bgPr>
    </p:bg>
    <p:spTree>
      <p:nvGrpSpPr>
        <p:cNvPr id="1" name=""/>
        <p:cNvGrpSpPr/>
        <p:nvPr/>
      </p:nvGrpSpPr>
      <p:grpSpPr>
        <a:xfrm>
          <a:off x="0" y="0"/>
          <a:ext cx="0" cy="0"/>
          <a:chOff x="0" y="0"/>
          <a:chExt cx="0" cy="0"/>
        </a:xfrm>
      </p:grpSpPr>
      <p:sp>
        <p:nvSpPr>
          <p:cNvPr name="TextBox 2" id="2"/>
          <p:cNvSpPr txBox="true"/>
          <p:nvPr/>
        </p:nvSpPr>
        <p:spPr>
          <a:xfrm rot="0">
            <a:off x="1716306" y="3241461"/>
            <a:ext cx="14472988" cy="4270414"/>
          </a:xfrm>
          <a:prstGeom prst="rect">
            <a:avLst/>
          </a:prstGeom>
        </p:spPr>
        <p:txBody>
          <a:bodyPr anchor="t" rtlCol="false" tIns="0" lIns="0" bIns="0" rIns="0">
            <a:spAutoFit/>
          </a:bodyPr>
          <a:lstStyle/>
          <a:p>
            <a:pPr algn="l" marL="431802" indent="-215901" lvl="1">
              <a:lnSpc>
                <a:spcPts val="3120"/>
              </a:lnSpc>
              <a:buAutoNum type="arabicPeriod" startAt="1"/>
            </a:pPr>
            <a:r>
              <a:rPr lang="en-US" b="true" sz="2000">
                <a:solidFill>
                  <a:srgbClr val="000000"/>
                </a:solidFill>
                <a:latin typeface="Montserrat Bold"/>
                <a:ea typeface="Montserrat Bold"/>
                <a:cs typeface="Montserrat Bold"/>
                <a:sym typeface="Montserrat Bold"/>
              </a:rPr>
              <a:t>On</a:t>
            </a:r>
            <a:r>
              <a:rPr lang="en-US" b="true" sz="2000">
                <a:solidFill>
                  <a:srgbClr val="000000"/>
                </a:solidFill>
                <a:latin typeface="Montserrat Bold"/>
                <a:ea typeface="Montserrat Bold"/>
                <a:cs typeface="Montserrat Bold"/>
                <a:sym typeface="Montserrat Bold"/>
              </a:rPr>
              <a:t> a scale of 1-5, how satisfied are you with the overall appearance of the urban mushroom farm space in your community?</a:t>
            </a:r>
          </a:p>
          <a:p>
            <a:pPr algn="l" marL="431802" indent="-215901" lvl="1">
              <a:lnSpc>
                <a:spcPts val="3120"/>
              </a:lnSpc>
              <a:buAutoNum type="arabicPeriod" startAt="1"/>
            </a:pPr>
            <a:r>
              <a:rPr lang="en-US" b="true" sz="2000">
                <a:solidFill>
                  <a:srgbClr val="000000"/>
                </a:solidFill>
                <a:latin typeface="Montserrat Bold"/>
                <a:ea typeface="Montserrat Bold"/>
                <a:cs typeface="Montserrat Bold"/>
                <a:sym typeface="Montserrat Bold"/>
              </a:rPr>
              <a:t>Have you noticed any changes in the appearance of the neighborhood since the inception of the urban mushroom farm space?</a:t>
            </a:r>
          </a:p>
          <a:p>
            <a:pPr algn="l" marL="431802" indent="-215901" lvl="1">
              <a:lnSpc>
                <a:spcPts val="3120"/>
              </a:lnSpc>
              <a:buAutoNum type="arabicPeriod" startAt="1"/>
            </a:pPr>
            <a:r>
              <a:rPr lang="en-US" b="true" sz="2000">
                <a:solidFill>
                  <a:srgbClr val="000000"/>
                </a:solidFill>
                <a:latin typeface="Montserrat Bold"/>
                <a:ea typeface="Montserrat Bold"/>
                <a:cs typeface="Montserrat Bold"/>
                <a:sym typeface="Montserrat Bold"/>
              </a:rPr>
              <a:t>How do you feel about the level of community involvement and engagement related to the urban mushroom farm space?</a:t>
            </a:r>
          </a:p>
          <a:p>
            <a:pPr algn="l" marL="431802" indent="-215901" lvl="1">
              <a:lnSpc>
                <a:spcPts val="3120"/>
              </a:lnSpc>
              <a:buAutoNum type="arabicPeriod" startAt="1"/>
            </a:pPr>
            <a:r>
              <a:rPr lang="en-US" b="true" sz="2000">
                <a:solidFill>
                  <a:srgbClr val="000000"/>
                </a:solidFill>
                <a:latin typeface="Montserrat Bold"/>
                <a:ea typeface="Montserrat Bold"/>
                <a:cs typeface="Montserrat Bold"/>
                <a:sym typeface="Montserrat Bold"/>
              </a:rPr>
              <a:t>Has the urban mushroom farm space increased or decreased your sense of community in the area?</a:t>
            </a:r>
          </a:p>
          <a:p>
            <a:pPr algn="l" marL="431802" indent="-215901" lvl="1">
              <a:lnSpc>
                <a:spcPts val="3120"/>
              </a:lnSpc>
              <a:buAutoNum type="arabicPeriod" startAt="1"/>
            </a:pPr>
            <a:r>
              <a:rPr lang="en-US" b="true" sz="2000">
                <a:solidFill>
                  <a:srgbClr val="000000"/>
                </a:solidFill>
                <a:latin typeface="Montserrat Bold"/>
                <a:ea typeface="Montserrat Bold"/>
                <a:cs typeface="Montserrat Bold"/>
                <a:sym typeface="Montserrat Bold"/>
              </a:rPr>
              <a:t>Has the urban mushroom farm space had any impact on your mental and emotional well-being?</a:t>
            </a:r>
          </a:p>
          <a:p>
            <a:pPr algn="l" marL="431802" indent="-215901" lvl="1">
              <a:lnSpc>
                <a:spcPts val="3120"/>
              </a:lnSpc>
              <a:buAutoNum type="arabicPeriod" startAt="1"/>
            </a:pPr>
            <a:r>
              <a:rPr lang="en-US" b="true" sz="2000">
                <a:solidFill>
                  <a:srgbClr val="000000"/>
                </a:solidFill>
                <a:latin typeface="Montserrat Bold"/>
                <a:ea typeface="Montserrat Bold"/>
                <a:cs typeface="Montserrat Bold"/>
                <a:sym typeface="Montserrat Bold"/>
              </a:rPr>
              <a:t>Have you purchased or consumed any products from the urban mushroom farm space?</a:t>
            </a:r>
          </a:p>
          <a:p>
            <a:pPr algn="l" marL="431802" indent="-215901" lvl="1">
              <a:lnSpc>
                <a:spcPts val="3120"/>
              </a:lnSpc>
              <a:buAutoNum type="arabicPeriod" startAt="1"/>
            </a:pPr>
            <a:r>
              <a:rPr lang="en-US" b="true" sz="2000">
                <a:solidFill>
                  <a:srgbClr val="000000"/>
                </a:solidFill>
                <a:latin typeface="Montserrat Bold"/>
                <a:ea typeface="Montserrat Bold"/>
                <a:cs typeface="Montserrat Bold"/>
                <a:sym typeface="Montserrat Bold"/>
              </a:rPr>
              <a:t>Would you like to see more urban mushroom farm spaces or similar initiatives in your community?</a:t>
            </a:r>
          </a:p>
          <a:p>
            <a:pPr algn="l">
              <a:lnSpc>
                <a:spcPts val="3120"/>
              </a:lnSpc>
            </a:pPr>
          </a:p>
        </p:txBody>
      </p:sp>
      <p:sp>
        <p:nvSpPr>
          <p:cNvPr name="TextBox 3" id="3"/>
          <p:cNvSpPr txBox="true"/>
          <p:nvPr/>
        </p:nvSpPr>
        <p:spPr>
          <a:xfrm rot="0">
            <a:off x="1716306" y="1133475"/>
            <a:ext cx="6378467" cy="2038350"/>
          </a:xfrm>
          <a:prstGeom prst="rect">
            <a:avLst/>
          </a:prstGeom>
        </p:spPr>
        <p:txBody>
          <a:bodyPr anchor="t" rtlCol="false" tIns="0" lIns="0" bIns="0" rIns="0">
            <a:spAutoFit/>
          </a:bodyPr>
          <a:lstStyle/>
          <a:p>
            <a:pPr algn="l">
              <a:lnSpc>
                <a:spcPts val="7875"/>
              </a:lnSpc>
            </a:pPr>
            <a:r>
              <a:rPr lang="en-US" sz="7500" b="true">
                <a:solidFill>
                  <a:srgbClr val="000000"/>
                </a:solidFill>
                <a:latin typeface="Libre Baskerville Bold"/>
                <a:ea typeface="Libre Baskerville Bold"/>
                <a:cs typeface="Libre Baskerville Bold"/>
                <a:sym typeface="Libre Baskerville Bold"/>
              </a:rPr>
              <a:t>Community Survey</a:t>
            </a:r>
          </a:p>
        </p:txBody>
      </p:sp>
      <p:grpSp>
        <p:nvGrpSpPr>
          <p:cNvPr name="Group 4" id="4"/>
          <p:cNvGrpSpPr>
            <a:grpSpLocks noChangeAspect="true"/>
          </p:cNvGrpSpPr>
          <p:nvPr/>
        </p:nvGrpSpPr>
        <p:grpSpPr>
          <a:xfrm rot="0">
            <a:off x="1716306" y="7305511"/>
            <a:ext cx="2651100" cy="2682660"/>
            <a:chOff x="0" y="0"/>
            <a:chExt cx="6272784" cy="6347460"/>
          </a:xfrm>
        </p:grpSpPr>
        <p:sp>
          <p:nvSpPr>
            <p:cNvPr name="Freeform 5" id="5"/>
            <p:cNvSpPr/>
            <p:nvPr/>
          </p:nvSpPr>
          <p:spPr>
            <a:xfrm flipH="false" flipV="false" rot="0">
              <a:off x="6858" y="6858"/>
              <a:ext cx="6866763" cy="6333744"/>
            </a:xfrm>
            <a:custGeom>
              <a:avLst/>
              <a:gdLst/>
              <a:ahLst/>
              <a:cxnLst/>
              <a:rect r="r" b="b" t="t" l="l"/>
              <a:pathLst>
                <a:path h="6333744" w="6866763">
                  <a:moveTo>
                    <a:pt x="5991479" y="3607054"/>
                  </a:moveTo>
                  <a:cubicBezTo>
                    <a:pt x="5687949" y="4197223"/>
                    <a:pt x="5337810" y="4763516"/>
                    <a:pt x="4937125" y="5225669"/>
                  </a:cubicBezTo>
                  <a:cubicBezTo>
                    <a:pt x="4364482" y="5886069"/>
                    <a:pt x="3688461" y="6333744"/>
                    <a:pt x="2896997" y="6333744"/>
                  </a:cubicBezTo>
                  <a:cubicBezTo>
                    <a:pt x="2039747" y="6333744"/>
                    <a:pt x="1098677" y="6098794"/>
                    <a:pt x="528701" y="5412867"/>
                  </a:cubicBezTo>
                  <a:cubicBezTo>
                    <a:pt x="204216" y="5022342"/>
                    <a:pt x="0" y="4485640"/>
                    <a:pt x="0" y="3762883"/>
                  </a:cubicBezTo>
                  <a:cubicBezTo>
                    <a:pt x="0" y="3214116"/>
                    <a:pt x="207645" y="2682240"/>
                    <a:pt x="536702" y="2199386"/>
                  </a:cubicBezTo>
                  <a:cubicBezTo>
                    <a:pt x="780288" y="1841881"/>
                    <a:pt x="1090549" y="1511427"/>
                    <a:pt x="1432179" y="1220978"/>
                  </a:cubicBezTo>
                  <a:cubicBezTo>
                    <a:pt x="1811401" y="898652"/>
                    <a:pt x="2229612" y="625729"/>
                    <a:pt x="2638679" y="420243"/>
                  </a:cubicBezTo>
                  <a:cubicBezTo>
                    <a:pt x="3170047" y="153162"/>
                    <a:pt x="3686302" y="0"/>
                    <a:pt x="4082034" y="0"/>
                  </a:cubicBezTo>
                  <a:cubicBezTo>
                    <a:pt x="5427472" y="0"/>
                    <a:pt x="6866763" y="1905381"/>
                    <a:pt x="5991479" y="3607054"/>
                  </a:cubicBezTo>
                  <a:close/>
                </a:path>
              </a:pathLst>
            </a:custGeom>
            <a:blipFill>
              <a:blip r:embed="rId2"/>
              <a:stretch>
                <a:fillRect l="-26372" t="0" r="-26372" b="0"/>
              </a:stretch>
            </a:blipFill>
          </p:spPr>
        </p:sp>
        <p:sp>
          <p:nvSpPr>
            <p:cNvPr name="Freeform 6" id="6"/>
            <p:cNvSpPr/>
            <p:nvPr/>
          </p:nvSpPr>
          <p:spPr>
            <a:xfrm flipH="false" flipV="false" rot="0">
              <a:off x="0" y="0"/>
              <a:ext cx="6300851" cy="6347460"/>
            </a:xfrm>
            <a:custGeom>
              <a:avLst/>
              <a:gdLst/>
              <a:ahLst/>
              <a:cxnLst/>
              <a:rect r="r" b="b" t="t" l="l"/>
              <a:pathLst>
                <a:path h="6347460" w="6300851">
                  <a:moveTo>
                    <a:pt x="2903855" y="6347460"/>
                  </a:moveTo>
                  <a:cubicBezTo>
                    <a:pt x="2438654" y="6347460"/>
                    <a:pt x="1991106" y="6277102"/>
                    <a:pt x="1609725" y="6143879"/>
                  </a:cubicBezTo>
                  <a:cubicBezTo>
                    <a:pt x="1159764" y="5986653"/>
                    <a:pt x="796671" y="5744591"/>
                    <a:pt x="530352" y="5424170"/>
                  </a:cubicBezTo>
                  <a:cubicBezTo>
                    <a:pt x="178435" y="5000625"/>
                    <a:pt x="0" y="4443984"/>
                    <a:pt x="0" y="3769741"/>
                  </a:cubicBezTo>
                  <a:cubicBezTo>
                    <a:pt x="0" y="3253486"/>
                    <a:pt x="180975" y="2726182"/>
                    <a:pt x="537845" y="2202434"/>
                  </a:cubicBezTo>
                  <a:cubicBezTo>
                    <a:pt x="771779" y="1859153"/>
                    <a:pt x="1073404" y="1529588"/>
                    <a:pt x="1434592" y="1222629"/>
                  </a:cubicBezTo>
                  <a:cubicBezTo>
                    <a:pt x="1801495" y="910844"/>
                    <a:pt x="2219071" y="633603"/>
                    <a:pt x="2642362" y="421005"/>
                  </a:cubicBezTo>
                  <a:cubicBezTo>
                    <a:pt x="3182747" y="149479"/>
                    <a:pt x="3696462" y="0"/>
                    <a:pt x="4088892" y="0"/>
                  </a:cubicBezTo>
                  <a:cubicBezTo>
                    <a:pt x="4745101" y="0"/>
                    <a:pt x="5447919" y="456946"/>
                    <a:pt x="5879338" y="1164082"/>
                  </a:cubicBezTo>
                  <a:cubicBezTo>
                    <a:pt x="6099556" y="1525143"/>
                    <a:pt x="6232906" y="1927987"/>
                    <a:pt x="6265037" y="2329053"/>
                  </a:cubicBezTo>
                  <a:cubicBezTo>
                    <a:pt x="6300851" y="2777871"/>
                    <a:pt x="6213094" y="3211195"/>
                    <a:pt x="6004306" y="3617087"/>
                  </a:cubicBezTo>
                  <a:lnTo>
                    <a:pt x="5998210" y="3613912"/>
                  </a:lnTo>
                  <a:lnTo>
                    <a:pt x="6004306" y="3617087"/>
                  </a:lnTo>
                  <a:cubicBezTo>
                    <a:pt x="5666105" y="4274566"/>
                    <a:pt x="5311140" y="4819523"/>
                    <a:pt x="4949063" y="5237099"/>
                  </a:cubicBezTo>
                  <a:cubicBezTo>
                    <a:pt x="4646295" y="5586222"/>
                    <a:pt x="4330192" y="5856478"/>
                    <a:pt x="4009263" y="6040247"/>
                  </a:cubicBezTo>
                  <a:cubicBezTo>
                    <a:pt x="3653409" y="6244082"/>
                    <a:pt x="3281426" y="6347460"/>
                    <a:pt x="2903855" y="6347460"/>
                  </a:cubicBezTo>
                  <a:close/>
                  <a:moveTo>
                    <a:pt x="4088892" y="13589"/>
                  </a:moveTo>
                  <a:cubicBezTo>
                    <a:pt x="3698494" y="13589"/>
                    <a:pt x="3186938" y="162560"/>
                    <a:pt x="2648458" y="433197"/>
                  </a:cubicBezTo>
                  <a:cubicBezTo>
                    <a:pt x="2226183" y="645414"/>
                    <a:pt x="1809369" y="922020"/>
                    <a:pt x="1443355" y="1233043"/>
                  </a:cubicBezTo>
                  <a:cubicBezTo>
                    <a:pt x="1083183" y="1539113"/>
                    <a:pt x="782320" y="1867916"/>
                    <a:pt x="549021" y="2210054"/>
                  </a:cubicBezTo>
                  <a:cubicBezTo>
                    <a:pt x="193675" y="2731389"/>
                    <a:pt x="13589" y="3256153"/>
                    <a:pt x="13589" y="3769614"/>
                  </a:cubicBezTo>
                  <a:cubicBezTo>
                    <a:pt x="13589" y="4440555"/>
                    <a:pt x="191008" y="4994275"/>
                    <a:pt x="540766" y="5415280"/>
                  </a:cubicBezTo>
                  <a:cubicBezTo>
                    <a:pt x="825754" y="5758307"/>
                    <a:pt x="1511808" y="6333744"/>
                    <a:pt x="2903728" y="6333744"/>
                  </a:cubicBezTo>
                  <a:cubicBezTo>
                    <a:pt x="3278886" y="6333744"/>
                    <a:pt x="3648583" y="6231001"/>
                    <a:pt x="4002532" y="6028310"/>
                  </a:cubicBezTo>
                  <a:cubicBezTo>
                    <a:pt x="4322064" y="5845303"/>
                    <a:pt x="4637024" y="5576063"/>
                    <a:pt x="4938776" y="5228082"/>
                  </a:cubicBezTo>
                  <a:cubicBezTo>
                    <a:pt x="5300091" y="4811395"/>
                    <a:pt x="5654548" y="4267200"/>
                    <a:pt x="5992240" y="3610737"/>
                  </a:cubicBezTo>
                  <a:cubicBezTo>
                    <a:pt x="6199886" y="3207131"/>
                    <a:pt x="6287007" y="2776347"/>
                    <a:pt x="6251447" y="2330069"/>
                  </a:cubicBezTo>
                  <a:cubicBezTo>
                    <a:pt x="6219570" y="1931035"/>
                    <a:pt x="6086982" y="1530223"/>
                    <a:pt x="5867781" y="1171067"/>
                  </a:cubicBezTo>
                  <a:cubicBezTo>
                    <a:pt x="5438775" y="467995"/>
                    <a:pt x="4740529" y="13589"/>
                    <a:pt x="4088892" y="13589"/>
                  </a:cubicBezTo>
                  <a:close/>
                </a:path>
              </a:pathLst>
            </a:custGeom>
            <a:solidFill>
              <a:srgbClr val="969B64"/>
            </a:solidFill>
          </p:spPr>
        </p:sp>
      </p:grpSp>
      <p:grpSp>
        <p:nvGrpSpPr>
          <p:cNvPr name="Group 7" id="7"/>
          <p:cNvGrpSpPr>
            <a:grpSpLocks noChangeAspect="true"/>
          </p:cNvGrpSpPr>
          <p:nvPr/>
        </p:nvGrpSpPr>
        <p:grpSpPr>
          <a:xfrm rot="0">
            <a:off x="5222815" y="7305511"/>
            <a:ext cx="2651100" cy="2682660"/>
            <a:chOff x="0" y="0"/>
            <a:chExt cx="6272784" cy="6347460"/>
          </a:xfrm>
        </p:grpSpPr>
        <p:sp>
          <p:nvSpPr>
            <p:cNvPr name="Freeform 8" id="8"/>
            <p:cNvSpPr/>
            <p:nvPr/>
          </p:nvSpPr>
          <p:spPr>
            <a:xfrm flipH="false" flipV="false" rot="0">
              <a:off x="6858" y="6858"/>
              <a:ext cx="6866763" cy="6333744"/>
            </a:xfrm>
            <a:custGeom>
              <a:avLst/>
              <a:gdLst/>
              <a:ahLst/>
              <a:cxnLst/>
              <a:rect r="r" b="b" t="t" l="l"/>
              <a:pathLst>
                <a:path h="6333744" w="6866763">
                  <a:moveTo>
                    <a:pt x="5991479" y="3607054"/>
                  </a:moveTo>
                  <a:cubicBezTo>
                    <a:pt x="5687949" y="4197223"/>
                    <a:pt x="5337810" y="4763516"/>
                    <a:pt x="4937125" y="5225669"/>
                  </a:cubicBezTo>
                  <a:cubicBezTo>
                    <a:pt x="4364482" y="5886069"/>
                    <a:pt x="3688461" y="6333744"/>
                    <a:pt x="2896997" y="6333744"/>
                  </a:cubicBezTo>
                  <a:cubicBezTo>
                    <a:pt x="2039747" y="6333744"/>
                    <a:pt x="1098677" y="6098794"/>
                    <a:pt x="528701" y="5412867"/>
                  </a:cubicBezTo>
                  <a:cubicBezTo>
                    <a:pt x="204216" y="5022342"/>
                    <a:pt x="0" y="4485640"/>
                    <a:pt x="0" y="3762883"/>
                  </a:cubicBezTo>
                  <a:cubicBezTo>
                    <a:pt x="0" y="3214116"/>
                    <a:pt x="207645" y="2682240"/>
                    <a:pt x="536702" y="2199386"/>
                  </a:cubicBezTo>
                  <a:cubicBezTo>
                    <a:pt x="780288" y="1841881"/>
                    <a:pt x="1090549" y="1511427"/>
                    <a:pt x="1432179" y="1220978"/>
                  </a:cubicBezTo>
                  <a:cubicBezTo>
                    <a:pt x="1811401" y="898652"/>
                    <a:pt x="2229612" y="625729"/>
                    <a:pt x="2638679" y="420243"/>
                  </a:cubicBezTo>
                  <a:cubicBezTo>
                    <a:pt x="3170047" y="153162"/>
                    <a:pt x="3686302" y="0"/>
                    <a:pt x="4082034" y="0"/>
                  </a:cubicBezTo>
                  <a:cubicBezTo>
                    <a:pt x="5427472" y="0"/>
                    <a:pt x="6866763" y="1905381"/>
                    <a:pt x="5991479" y="3607054"/>
                  </a:cubicBezTo>
                  <a:close/>
                </a:path>
              </a:pathLst>
            </a:custGeom>
            <a:blipFill>
              <a:blip r:embed="rId3"/>
              <a:stretch>
                <a:fillRect l="0" t="-24250" r="0" b="-24250"/>
              </a:stretch>
            </a:blipFill>
          </p:spPr>
        </p:sp>
        <p:sp>
          <p:nvSpPr>
            <p:cNvPr name="Freeform 9" id="9"/>
            <p:cNvSpPr/>
            <p:nvPr/>
          </p:nvSpPr>
          <p:spPr>
            <a:xfrm flipH="false" flipV="false" rot="0">
              <a:off x="0" y="0"/>
              <a:ext cx="6300851" cy="6347460"/>
            </a:xfrm>
            <a:custGeom>
              <a:avLst/>
              <a:gdLst/>
              <a:ahLst/>
              <a:cxnLst/>
              <a:rect r="r" b="b" t="t" l="l"/>
              <a:pathLst>
                <a:path h="6347460" w="6300851">
                  <a:moveTo>
                    <a:pt x="2903855" y="6347460"/>
                  </a:moveTo>
                  <a:cubicBezTo>
                    <a:pt x="2438654" y="6347460"/>
                    <a:pt x="1991106" y="6277102"/>
                    <a:pt x="1609725" y="6143879"/>
                  </a:cubicBezTo>
                  <a:cubicBezTo>
                    <a:pt x="1159764" y="5986653"/>
                    <a:pt x="796671" y="5744591"/>
                    <a:pt x="530352" y="5424170"/>
                  </a:cubicBezTo>
                  <a:cubicBezTo>
                    <a:pt x="178435" y="5000625"/>
                    <a:pt x="0" y="4443984"/>
                    <a:pt x="0" y="3769741"/>
                  </a:cubicBezTo>
                  <a:cubicBezTo>
                    <a:pt x="0" y="3253486"/>
                    <a:pt x="180975" y="2726182"/>
                    <a:pt x="537845" y="2202434"/>
                  </a:cubicBezTo>
                  <a:cubicBezTo>
                    <a:pt x="771779" y="1859153"/>
                    <a:pt x="1073404" y="1529588"/>
                    <a:pt x="1434592" y="1222629"/>
                  </a:cubicBezTo>
                  <a:cubicBezTo>
                    <a:pt x="1801495" y="910844"/>
                    <a:pt x="2219071" y="633603"/>
                    <a:pt x="2642362" y="421005"/>
                  </a:cubicBezTo>
                  <a:cubicBezTo>
                    <a:pt x="3182747" y="149479"/>
                    <a:pt x="3696462" y="0"/>
                    <a:pt x="4088892" y="0"/>
                  </a:cubicBezTo>
                  <a:cubicBezTo>
                    <a:pt x="4745101" y="0"/>
                    <a:pt x="5447919" y="456946"/>
                    <a:pt x="5879338" y="1164082"/>
                  </a:cubicBezTo>
                  <a:cubicBezTo>
                    <a:pt x="6099556" y="1525143"/>
                    <a:pt x="6232906" y="1927987"/>
                    <a:pt x="6265037" y="2329053"/>
                  </a:cubicBezTo>
                  <a:cubicBezTo>
                    <a:pt x="6300851" y="2777871"/>
                    <a:pt x="6213094" y="3211195"/>
                    <a:pt x="6004306" y="3617087"/>
                  </a:cubicBezTo>
                  <a:lnTo>
                    <a:pt x="5998210" y="3613912"/>
                  </a:lnTo>
                  <a:lnTo>
                    <a:pt x="6004306" y="3617087"/>
                  </a:lnTo>
                  <a:cubicBezTo>
                    <a:pt x="5666105" y="4274566"/>
                    <a:pt x="5311140" y="4819523"/>
                    <a:pt x="4949063" y="5237099"/>
                  </a:cubicBezTo>
                  <a:cubicBezTo>
                    <a:pt x="4646295" y="5586222"/>
                    <a:pt x="4330192" y="5856478"/>
                    <a:pt x="4009263" y="6040247"/>
                  </a:cubicBezTo>
                  <a:cubicBezTo>
                    <a:pt x="3653409" y="6244082"/>
                    <a:pt x="3281426" y="6347460"/>
                    <a:pt x="2903855" y="6347460"/>
                  </a:cubicBezTo>
                  <a:close/>
                  <a:moveTo>
                    <a:pt x="4088892" y="13589"/>
                  </a:moveTo>
                  <a:cubicBezTo>
                    <a:pt x="3698494" y="13589"/>
                    <a:pt x="3186938" y="162560"/>
                    <a:pt x="2648458" y="433197"/>
                  </a:cubicBezTo>
                  <a:cubicBezTo>
                    <a:pt x="2226183" y="645414"/>
                    <a:pt x="1809369" y="922020"/>
                    <a:pt x="1443355" y="1233043"/>
                  </a:cubicBezTo>
                  <a:cubicBezTo>
                    <a:pt x="1083183" y="1539113"/>
                    <a:pt x="782320" y="1867916"/>
                    <a:pt x="549021" y="2210054"/>
                  </a:cubicBezTo>
                  <a:cubicBezTo>
                    <a:pt x="193675" y="2731389"/>
                    <a:pt x="13589" y="3256153"/>
                    <a:pt x="13589" y="3769614"/>
                  </a:cubicBezTo>
                  <a:cubicBezTo>
                    <a:pt x="13589" y="4440555"/>
                    <a:pt x="191008" y="4994275"/>
                    <a:pt x="540766" y="5415280"/>
                  </a:cubicBezTo>
                  <a:cubicBezTo>
                    <a:pt x="825754" y="5758307"/>
                    <a:pt x="1511808" y="6333744"/>
                    <a:pt x="2903728" y="6333744"/>
                  </a:cubicBezTo>
                  <a:cubicBezTo>
                    <a:pt x="3278886" y="6333744"/>
                    <a:pt x="3648583" y="6231001"/>
                    <a:pt x="4002532" y="6028310"/>
                  </a:cubicBezTo>
                  <a:cubicBezTo>
                    <a:pt x="4322064" y="5845303"/>
                    <a:pt x="4637024" y="5576063"/>
                    <a:pt x="4938776" y="5228082"/>
                  </a:cubicBezTo>
                  <a:cubicBezTo>
                    <a:pt x="5300091" y="4811395"/>
                    <a:pt x="5654548" y="4267200"/>
                    <a:pt x="5992240" y="3610737"/>
                  </a:cubicBezTo>
                  <a:cubicBezTo>
                    <a:pt x="6199886" y="3207131"/>
                    <a:pt x="6287007" y="2776347"/>
                    <a:pt x="6251447" y="2330069"/>
                  </a:cubicBezTo>
                  <a:cubicBezTo>
                    <a:pt x="6219570" y="1931035"/>
                    <a:pt x="6086982" y="1530223"/>
                    <a:pt x="5867781" y="1171067"/>
                  </a:cubicBezTo>
                  <a:cubicBezTo>
                    <a:pt x="5438775" y="467995"/>
                    <a:pt x="4740529" y="13589"/>
                    <a:pt x="4088892" y="13589"/>
                  </a:cubicBezTo>
                  <a:close/>
                </a:path>
              </a:pathLst>
            </a:custGeom>
            <a:solidFill>
              <a:srgbClr val="969B64"/>
            </a:solidFill>
          </p:spPr>
        </p:sp>
      </p:grpSp>
      <p:grpSp>
        <p:nvGrpSpPr>
          <p:cNvPr name="Group 10" id="10"/>
          <p:cNvGrpSpPr>
            <a:grpSpLocks noChangeAspect="true"/>
          </p:cNvGrpSpPr>
          <p:nvPr/>
        </p:nvGrpSpPr>
        <p:grpSpPr>
          <a:xfrm rot="0">
            <a:off x="8729324" y="7305511"/>
            <a:ext cx="2651100" cy="2682660"/>
            <a:chOff x="0" y="0"/>
            <a:chExt cx="6272784" cy="6347460"/>
          </a:xfrm>
        </p:grpSpPr>
        <p:sp>
          <p:nvSpPr>
            <p:cNvPr name="Freeform 11" id="11"/>
            <p:cNvSpPr/>
            <p:nvPr/>
          </p:nvSpPr>
          <p:spPr>
            <a:xfrm flipH="false" flipV="false" rot="0">
              <a:off x="6858" y="6858"/>
              <a:ext cx="6866763" cy="6333744"/>
            </a:xfrm>
            <a:custGeom>
              <a:avLst/>
              <a:gdLst/>
              <a:ahLst/>
              <a:cxnLst/>
              <a:rect r="r" b="b" t="t" l="l"/>
              <a:pathLst>
                <a:path h="6333744" w="6866763">
                  <a:moveTo>
                    <a:pt x="5991479" y="3607054"/>
                  </a:moveTo>
                  <a:cubicBezTo>
                    <a:pt x="5687949" y="4197223"/>
                    <a:pt x="5337810" y="4763516"/>
                    <a:pt x="4937125" y="5225669"/>
                  </a:cubicBezTo>
                  <a:cubicBezTo>
                    <a:pt x="4364482" y="5886069"/>
                    <a:pt x="3688461" y="6333744"/>
                    <a:pt x="2896997" y="6333744"/>
                  </a:cubicBezTo>
                  <a:cubicBezTo>
                    <a:pt x="2039747" y="6333744"/>
                    <a:pt x="1098677" y="6098794"/>
                    <a:pt x="528701" y="5412867"/>
                  </a:cubicBezTo>
                  <a:cubicBezTo>
                    <a:pt x="204216" y="5022342"/>
                    <a:pt x="0" y="4485640"/>
                    <a:pt x="0" y="3762883"/>
                  </a:cubicBezTo>
                  <a:cubicBezTo>
                    <a:pt x="0" y="3214116"/>
                    <a:pt x="207645" y="2682240"/>
                    <a:pt x="536702" y="2199386"/>
                  </a:cubicBezTo>
                  <a:cubicBezTo>
                    <a:pt x="780288" y="1841881"/>
                    <a:pt x="1090549" y="1511427"/>
                    <a:pt x="1432179" y="1220978"/>
                  </a:cubicBezTo>
                  <a:cubicBezTo>
                    <a:pt x="1811401" y="898652"/>
                    <a:pt x="2229612" y="625729"/>
                    <a:pt x="2638679" y="420243"/>
                  </a:cubicBezTo>
                  <a:cubicBezTo>
                    <a:pt x="3170047" y="153162"/>
                    <a:pt x="3686302" y="0"/>
                    <a:pt x="4082034" y="0"/>
                  </a:cubicBezTo>
                  <a:cubicBezTo>
                    <a:pt x="5427472" y="0"/>
                    <a:pt x="6866763" y="1905381"/>
                    <a:pt x="5991479" y="3607054"/>
                  </a:cubicBezTo>
                  <a:close/>
                </a:path>
              </a:pathLst>
            </a:custGeom>
            <a:blipFill>
              <a:blip r:embed="rId4"/>
              <a:stretch>
                <a:fillRect l="-16849" t="0" r="-16849" b="0"/>
              </a:stretch>
            </a:blipFill>
          </p:spPr>
        </p:sp>
        <p:sp>
          <p:nvSpPr>
            <p:cNvPr name="Freeform 12" id="12"/>
            <p:cNvSpPr/>
            <p:nvPr/>
          </p:nvSpPr>
          <p:spPr>
            <a:xfrm flipH="false" flipV="false" rot="0">
              <a:off x="0" y="0"/>
              <a:ext cx="6300851" cy="6347460"/>
            </a:xfrm>
            <a:custGeom>
              <a:avLst/>
              <a:gdLst/>
              <a:ahLst/>
              <a:cxnLst/>
              <a:rect r="r" b="b" t="t" l="l"/>
              <a:pathLst>
                <a:path h="6347460" w="6300851">
                  <a:moveTo>
                    <a:pt x="2903855" y="6347460"/>
                  </a:moveTo>
                  <a:cubicBezTo>
                    <a:pt x="2438654" y="6347460"/>
                    <a:pt x="1991106" y="6277102"/>
                    <a:pt x="1609725" y="6143879"/>
                  </a:cubicBezTo>
                  <a:cubicBezTo>
                    <a:pt x="1159764" y="5986653"/>
                    <a:pt x="796671" y="5744591"/>
                    <a:pt x="530352" y="5424170"/>
                  </a:cubicBezTo>
                  <a:cubicBezTo>
                    <a:pt x="178435" y="5000625"/>
                    <a:pt x="0" y="4443984"/>
                    <a:pt x="0" y="3769741"/>
                  </a:cubicBezTo>
                  <a:cubicBezTo>
                    <a:pt x="0" y="3253486"/>
                    <a:pt x="180975" y="2726182"/>
                    <a:pt x="537845" y="2202434"/>
                  </a:cubicBezTo>
                  <a:cubicBezTo>
                    <a:pt x="771779" y="1859153"/>
                    <a:pt x="1073404" y="1529588"/>
                    <a:pt x="1434592" y="1222629"/>
                  </a:cubicBezTo>
                  <a:cubicBezTo>
                    <a:pt x="1801495" y="910844"/>
                    <a:pt x="2219071" y="633603"/>
                    <a:pt x="2642362" y="421005"/>
                  </a:cubicBezTo>
                  <a:cubicBezTo>
                    <a:pt x="3182747" y="149479"/>
                    <a:pt x="3696462" y="0"/>
                    <a:pt x="4088892" y="0"/>
                  </a:cubicBezTo>
                  <a:cubicBezTo>
                    <a:pt x="4745101" y="0"/>
                    <a:pt x="5447919" y="456946"/>
                    <a:pt x="5879338" y="1164082"/>
                  </a:cubicBezTo>
                  <a:cubicBezTo>
                    <a:pt x="6099556" y="1525143"/>
                    <a:pt x="6232906" y="1927987"/>
                    <a:pt x="6265037" y="2329053"/>
                  </a:cubicBezTo>
                  <a:cubicBezTo>
                    <a:pt x="6300851" y="2777871"/>
                    <a:pt x="6213094" y="3211195"/>
                    <a:pt x="6004306" y="3617087"/>
                  </a:cubicBezTo>
                  <a:lnTo>
                    <a:pt x="5998210" y="3613912"/>
                  </a:lnTo>
                  <a:lnTo>
                    <a:pt x="6004306" y="3617087"/>
                  </a:lnTo>
                  <a:cubicBezTo>
                    <a:pt x="5666105" y="4274566"/>
                    <a:pt x="5311140" y="4819523"/>
                    <a:pt x="4949063" y="5237099"/>
                  </a:cubicBezTo>
                  <a:cubicBezTo>
                    <a:pt x="4646295" y="5586222"/>
                    <a:pt x="4330192" y="5856478"/>
                    <a:pt x="4009263" y="6040247"/>
                  </a:cubicBezTo>
                  <a:cubicBezTo>
                    <a:pt x="3653409" y="6244082"/>
                    <a:pt x="3281426" y="6347460"/>
                    <a:pt x="2903855" y="6347460"/>
                  </a:cubicBezTo>
                  <a:close/>
                  <a:moveTo>
                    <a:pt x="4088892" y="13589"/>
                  </a:moveTo>
                  <a:cubicBezTo>
                    <a:pt x="3698494" y="13589"/>
                    <a:pt x="3186938" y="162560"/>
                    <a:pt x="2648458" y="433197"/>
                  </a:cubicBezTo>
                  <a:cubicBezTo>
                    <a:pt x="2226183" y="645414"/>
                    <a:pt x="1809369" y="922020"/>
                    <a:pt x="1443355" y="1233043"/>
                  </a:cubicBezTo>
                  <a:cubicBezTo>
                    <a:pt x="1083183" y="1539113"/>
                    <a:pt x="782320" y="1867916"/>
                    <a:pt x="549021" y="2210054"/>
                  </a:cubicBezTo>
                  <a:cubicBezTo>
                    <a:pt x="193675" y="2731389"/>
                    <a:pt x="13589" y="3256153"/>
                    <a:pt x="13589" y="3769614"/>
                  </a:cubicBezTo>
                  <a:cubicBezTo>
                    <a:pt x="13589" y="4440555"/>
                    <a:pt x="191008" y="4994275"/>
                    <a:pt x="540766" y="5415280"/>
                  </a:cubicBezTo>
                  <a:cubicBezTo>
                    <a:pt x="825754" y="5758307"/>
                    <a:pt x="1511808" y="6333744"/>
                    <a:pt x="2903728" y="6333744"/>
                  </a:cubicBezTo>
                  <a:cubicBezTo>
                    <a:pt x="3278886" y="6333744"/>
                    <a:pt x="3648583" y="6231001"/>
                    <a:pt x="4002532" y="6028310"/>
                  </a:cubicBezTo>
                  <a:cubicBezTo>
                    <a:pt x="4322064" y="5845303"/>
                    <a:pt x="4637024" y="5576063"/>
                    <a:pt x="4938776" y="5228082"/>
                  </a:cubicBezTo>
                  <a:cubicBezTo>
                    <a:pt x="5300091" y="4811395"/>
                    <a:pt x="5654548" y="4267200"/>
                    <a:pt x="5992240" y="3610737"/>
                  </a:cubicBezTo>
                  <a:cubicBezTo>
                    <a:pt x="6199886" y="3207131"/>
                    <a:pt x="6287007" y="2776347"/>
                    <a:pt x="6251447" y="2330069"/>
                  </a:cubicBezTo>
                  <a:cubicBezTo>
                    <a:pt x="6219570" y="1931035"/>
                    <a:pt x="6086982" y="1530223"/>
                    <a:pt x="5867781" y="1171067"/>
                  </a:cubicBezTo>
                  <a:cubicBezTo>
                    <a:pt x="5438775" y="467995"/>
                    <a:pt x="4740529" y="13589"/>
                    <a:pt x="4088892" y="13589"/>
                  </a:cubicBezTo>
                  <a:close/>
                </a:path>
              </a:pathLst>
            </a:custGeom>
            <a:solidFill>
              <a:srgbClr val="969B64"/>
            </a:solidFill>
          </p:spPr>
        </p:sp>
      </p:grpSp>
      <p:grpSp>
        <p:nvGrpSpPr>
          <p:cNvPr name="Group 13" id="13"/>
          <p:cNvGrpSpPr>
            <a:grpSpLocks noChangeAspect="true"/>
          </p:cNvGrpSpPr>
          <p:nvPr/>
        </p:nvGrpSpPr>
        <p:grpSpPr>
          <a:xfrm rot="0">
            <a:off x="12235834" y="7305511"/>
            <a:ext cx="2651100" cy="2682660"/>
            <a:chOff x="0" y="0"/>
            <a:chExt cx="6272784" cy="6347460"/>
          </a:xfrm>
        </p:grpSpPr>
        <p:sp>
          <p:nvSpPr>
            <p:cNvPr name="Freeform 14" id="14"/>
            <p:cNvSpPr/>
            <p:nvPr/>
          </p:nvSpPr>
          <p:spPr>
            <a:xfrm flipH="false" flipV="false" rot="0">
              <a:off x="6858" y="6858"/>
              <a:ext cx="6866763" cy="6333744"/>
            </a:xfrm>
            <a:custGeom>
              <a:avLst/>
              <a:gdLst/>
              <a:ahLst/>
              <a:cxnLst/>
              <a:rect r="r" b="b" t="t" l="l"/>
              <a:pathLst>
                <a:path h="6333744" w="6866763">
                  <a:moveTo>
                    <a:pt x="5991479" y="3607054"/>
                  </a:moveTo>
                  <a:cubicBezTo>
                    <a:pt x="5687949" y="4197223"/>
                    <a:pt x="5337810" y="4763516"/>
                    <a:pt x="4937125" y="5225669"/>
                  </a:cubicBezTo>
                  <a:cubicBezTo>
                    <a:pt x="4364482" y="5886069"/>
                    <a:pt x="3688461" y="6333744"/>
                    <a:pt x="2896997" y="6333744"/>
                  </a:cubicBezTo>
                  <a:cubicBezTo>
                    <a:pt x="2039747" y="6333744"/>
                    <a:pt x="1098677" y="6098794"/>
                    <a:pt x="528701" y="5412867"/>
                  </a:cubicBezTo>
                  <a:cubicBezTo>
                    <a:pt x="204216" y="5022342"/>
                    <a:pt x="0" y="4485640"/>
                    <a:pt x="0" y="3762883"/>
                  </a:cubicBezTo>
                  <a:cubicBezTo>
                    <a:pt x="0" y="3214116"/>
                    <a:pt x="207645" y="2682240"/>
                    <a:pt x="536702" y="2199386"/>
                  </a:cubicBezTo>
                  <a:cubicBezTo>
                    <a:pt x="780288" y="1841881"/>
                    <a:pt x="1090549" y="1511427"/>
                    <a:pt x="1432179" y="1220978"/>
                  </a:cubicBezTo>
                  <a:cubicBezTo>
                    <a:pt x="1811401" y="898652"/>
                    <a:pt x="2229612" y="625729"/>
                    <a:pt x="2638679" y="420243"/>
                  </a:cubicBezTo>
                  <a:cubicBezTo>
                    <a:pt x="3170047" y="153162"/>
                    <a:pt x="3686302" y="0"/>
                    <a:pt x="4082034" y="0"/>
                  </a:cubicBezTo>
                  <a:cubicBezTo>
                    <a:pt x="5427472" y="0"/>
                    <a:pt x="6866763" y="1905381"/>
                    <a:pt x="5991479" y="3607054"/>
                  </a:cubicBezTo>
                  <a:close/>
                </a:path>
              </a:pathLst>
            </a:custGeom>
            <a:blipFill>
              <a:blip r:embed="rId5"/>
              <a:stretch>
                <a:fillRect l="-596" t="0" r="-596" b="0"/>
              </a:stretch>
            </a:blipFill>
          </p:spPr>
        </p:sp>
        <p:sp>
          <p:nvSpPr>
            <p:cNvPr name="Freeform 15" id="15"/>
            <p:cNvSpPr/>
            <p:nvPr/>
          </p:nvSpPr>
          <p:spPr>
            <a:xfrm flipH="false" flipV="false" rot="0">
              <a:off x="0" y="0"/>
              <a:ext cx="6300851" cy="6347460"/>
            </a:xfrm>
            <a:custGeom>
              <a:avLst/>
              <a:gdLst/>
              <a:ahLst/>
              <a:cxnLst/>
              <a:rect r="r" b="b" t="t" l="l"/>
              <a:pathLst>
                <a:path h="6347460" w="6300851">
                  <a:moveTo>
                    <a:pt x="2903855" y="6347460"/>
                  </a:moveTo>
                  <a:cubicBezTo>
                    <a:pt x="2438654" y="6347460"/>
                    <a:pt x="1991106" y="6277102"/>
                    <a:pt x="1609725" y="6143879"/>
                  </a:cubicBezTo>
                  <a:cubicBezTo>
                    <a:pt x="1159764" y="5986653"/>
                    <a:pt x="796671" y="5744591"/>
                    <a:pt x="530352" y="5424170"/>
                  </a:cubicBezTo>
                  <a:cubicBezTo>
                    <a:pt x="178435" y="5000625"/>
                    <a:pt x="0" y="4443984"/>
                    <a:pt x="0" y="3769741"/>
                  </a:cubicBezTo>
                  <a:cubicBezTo>
                    <a:pt x="0" y="3253486"/>
                    <a:pt x="180975" y="2726182"/>
                    <a:pt x="537845" y="2202434"/>
                  </a:cubicBezTo>
                  <a:cubicBezTo>
                    <a:pt x="771779" y="1859153"/>
                    <a:pt x="1073404" y="1529588"/>
                    <a:pt x="1434592" y="1222629"/>
                  </a:cubicBezTo>
                  <a:cubicBezTo>
                    <a:pt x="1801495" y="910844"/>
                    <a:pt x="2219071" y="633603"/>
                    <a:pt x="2642362" y="421005"/>
                  </a:cubicBezTo>
                  <a:cubicBezTo>
                    <a:pt x="3182747" y="149479"/>
                    <a:pt x="3696462" y="0"/>
                    <a:pt x="4088892" y="0"/>
                  </a:cubicBezTo>
                  <a:cubicBezTo>
                    <a:pt x="4745101" y="0"/>
                    <a:pt x="5447919" y="456946"/>
                    <a:pt x="5879338" y="1164082"/>
                  </a:cubicBezTo>
                  <a:cubicBezTo>
                    <a:pt x="6099556" y="1525143"/>
                    <a:pt x="6232906" y="1927987"/>
                    <a:pt x="6265037" y="2329053"/>
                  </a:cubicBezTo>
                  <a:cubicBezTo>
                    <a:pt x="6300851" y="2777871"/>
                    <a:pt x="6213094" y="3211195"/>
                    <a:pt x="6004306" y="3617087"/>
                  </a:cubicBezTo>
                  <a:lnTo>
                    <a:pt x="5998210" y="3613912"/>
                  </a:lnTo>
                  <a:lnTo>
                    <a:pt x="6004306" y="3617087"/>
                  </a:lnTo>
                  <a:cubicBezTo>
                    <a:pt x="5666105" y="4274566"/>
                    <a:pt x="5311140" y="4819523"/>
                    <a:pt x="4949063" y="5237099"/>
                  </a:cubicBezTo>
                  <a:cubicBezTo>
                    <a:pt x="4646295" y="5586222"/>
                    <a:pt x="4330192" y="5856478"/>
                    <a:pt x="4009263" y="6040247"/>
                  </a:cubicBezTo>
                  <a:cubicBezTo>
                    <a:pt x="3653409" y="6244082"/>
                    <a:pt x="3281426" y="6347460"/>
                    <a:pt x="2903855" y="6347460"/>
                  </a:cubicBezTo>
                  <a:close/>
                  <a:moveTo>
                    <a:pt x="4088892" y="13589"/>
                  </a:moveTo>
                  <a:cubicBezTo>
                    <a:pt x="3698494" y="13589"/>
                    <a:pt x="3186938" y="162560"/>
                    <a:pt x="2648458" y="433197"/>
                  </a:cubicBezTo>
                  <a:cubicBezTo>
                    <a:pt x="2226183" y="645414"/>
                    <a:pt x="1809369" y="922020"/>
                    <a:pt x="1443355" y="1233043"/>
                  </a:cubicBezTo>
                  <a:cubicBezTo>
                    <a:pt x="1083183" y="1539113"/>
                    <a:pt x="782320" y="1867916"/>
                    <a:pt x="549021" y="2210054"/>
                  </a:cubicBezTo>
                  <a:cubicBezTo>
                    <a:pt x="193675" y="2731389"/>
                    <a:pt x="13589" y="3256153"/>
                    <a:pt x="13589" y="3769614"/>
                  </a:cubicBezTo>
                  <a:cubicBezTo>
                    <a:pt x="13589" y="4440555"/>
                    <a:pt x="191008" y="4994275"/>
                    <a:pt x="540766" y="5415280"/>
                  </a:cubicBezTo>
                  <a:cubicBezTo>
                    <a:pt x="825754" y="5758307"/>
                    <a:pt x="1511808" y="6333744"/>
                    <a:pt x="2903728" y="6333744"/>
                  </a:cubicBezTo>
                  <a:cubicBezTo>
                    <a:pt x="3278886" y="6333744"/>
                    <a:pt x="3648583" y="6231001"/>
                    <a:pt x="4002532" y="6028310"/>
                  </a:cubicBezTo>
                  <a:cubicBezTo>
                    <a:pt x="4322064" y="5845303"/>
                    <a:pt x="4637024" y="5576063"/>
                    <a:pt x="4938776" y="5228082"/>
                  </a:cubicBezTo>
                  <a:cubicBezTo>
                    <a:pt x="5300091" y="4811395"/>
                    <a:pt x="5654548" y="4267200"/>
                    <a:pt x="5992240" y="3610737"/>
                  </a:cubicBezTo>
                  <a:cubicBezTo>
                    <a:pt x="6199886" y="3207131"/>
                    <a:pt x="6287007" y="2776347"/>
                    <a:pt x="6251447" y="2330069"/>
                  </a:cubicBezTo>
                  <a:cubicBezTo>
                    <a:pt x="6219570" y="1931035"/>
                    <a:pt x="6086982" y="1530223"/>
                    <a:pt x="5867781" y="1171067"/>
                  </a:cubicBezTo>
                  <a:cubicBezTo>
                    <a:pt x="5438775" y="467995"/>
                    <a:pt x="4740529" y="13589"/>
                    <a:pt x="4088892" y="13589"/>
                  </a:cubicBezTo>
                  <a:close/>
                </a:path>
              </a:pathLst>
            </a:custGeom>
            <a:solidFill>
              <a:srgbClr val="969B64"/>
            </a:solidFill>
          </p:spPr>
        </p:sp>
      </p:grpSp>
      <p:sp>
        <p:nvSpPr>
          <p:cNvPr name="Freeform 16" id="16"/>
          <p:cNvSpPr/>
          <p:nvPr/>
        </p:nvSpPr>
        <p:spPr>
          <a:xfrm flipH="false" flipV="false" rot="0">
            <a:off x="15121690" y="0"/>
            <a:ext cx="2137610" cy="1953388"/>
          </a:xfrm>
          <a:custGeom>
            <a:avLst/>
            <a:gdLst/>
            <a:ahLst/>
            <a:cxnLst/>
            <a:rect r="r" b="b" t="t" l="l"/>
            <a:pathLst>
              <a:path h="1953388" w="2137610">
                <a:moveTo>
                  <a:pt x="0" y="0"/>
                </a:moveTo>
                <a:lnTo>
                  <a:pt x="2137610" y="0"/>
                </a:lnTo>
                <a:lnTo>
                  <a:pt x="2137610" y="1953388"/>
                </a:lnTo>
                <a:lnTo>
                  <a:pt x="0" y="195338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969B64"/>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562663" y="1497881"/>
          <a:ext cx="10916754" cy="5641972"/>
        </p:xfrm>
        <a:graphic>
          <a:graphicData uri="http://schemas.openxmlformats.org/drawingml/2006/table">
            <a:tbl>
              <a:tblPr/>
              <a:tblGrid>
                <a:gridCol w="2874952"/>
                <a:gridCol w="1134019"/>
                <a:gridCol w="1726946"/>
                <a:gridCol w="1726946"/>
                <a:gridCol w="1726946"/>
                <a:gridCol w="1726946"/>
              </a:tblGrid>
              <a:tr h="572144">
                <a:tc>
                  <a:txBody>
                    <a:bodyPr anchor="t" rtlCol="false"/>
                    <a:lstStyle/>
                    <a:p>
                      <a:pPr algn="l">
                        <a:lnSpc>
                          <a:spcPts val="839"/>
                        </a:lnSpc>
                        <a:defRPr/>
                      </a:pP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1 Very Unsatisfied</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2 Unsatisfied</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3 Neutral</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4 Satisfied</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5 Very Satisfied</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r>
              <a:tr h="572144">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Satisfaction with appearance (1-5)</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44</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EE4832"/>
                    </a:solidFill>
                  </a:tcPr>
                </a:tc>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56</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EE4832"/>
                    </a:solidFill>
                  </a:tcPr>
                </a:tc>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0</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0</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0</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r>
              <a:tr h="572144">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Community involvement rating (1-5)</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48</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EE4832"/>
                    </a:solidFill>
                  </a:tcPr>
                </a:tc>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52</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EE4832"/>
                    </a:solidFill>
                  </a:tcPr>
                </a:tc>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0</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0</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0</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r>
              <a:tr h="327393">
                <a:tc>
                  <a:txBody>
                    <a:bodyPr anchor="t" rtlCol="false"/>
                    <a:lstStyle/>
                    <a:p>
                      <a:pPr algn="l">
                        <a:lnSpc>
                          <a:spcPts val="2940"/>
                        </a:lnSpc>
                        <a:defRPr/>
                      </a:pP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tcPr>
                </a:tc>
                <a:tc>
                  <a:txBody>
                    <a:bodyPr anchor="t" rtlCol="false"/>
                    <a:lstStyle/>
                    <a:p>
                      <a:pPr algn="l">
                        <a:lnSpc>
                          <a:spcPts val="2940"/>
                        </a:lnSpc>
                        <a:defRPr/>
                      </a:pP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tcPr>
                </a:tc>
                <a:tc>
                  <a:txBody>
                    <a:bodyPr anchor="t" rtlCol="false"/>
                    <a:lstStyle/>
                    <a:p>
                      <a:pPr algn="l">
                        <a:lnSpc>
                          <a:spcPts val="2940"/>
                        </a:lnSpc>
                        <a:defRPr/>
                      </a:pP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tcPr>
                </a:tc>
                <a:tc>
                  <a:txBody>
                    <a:bodyPr anchor="t" rtlCol="false"/>
                    <a:lstStyle/>
                    <a:p>
                      <a:pPr algn="l">
                        <a:lnSpc>
                          <a:spcPts val="2940"/>
                        </a:lnSpc>
                        <a:defRPr/>
                      </a:pP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tcPr>
                </a:tc>
                <a:tc>
                  <a:txBody>
                    <a:bodyPr anchor="t" rtlCol="false"/>
                    <a:lstStyle/>
                    <a:p>
                      <a:pPr algn="l">
                        <a:lnSpc>
                          <a:spcPts val="2940"/>
                        </a:lnSpc>
                        <a:defRPr/>
                      </a:pP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tcPr>
                </a:tc>
                <a:tc>
                  <a:txBody>
                    <a:bodyPr anchor="t" rtlCol="false"/>
                    <a:lstStyle/>
                    <a:p>
                      <a:pPr algn="l">
                        <a:lnSpc>
                          <a:spcPts val="2940"/>
                        </a:lnSpc>
                        <a:defRPr/>
                      </a:pP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tcPr>
                </a:tc>
              </a:tr>
              <a:tr h="327393">
                <a:tc>
                  <a:txBody>
                    <a:bodyPr anchor="t" rtlCol="false"/>
                    <a:lstStyle/>
                    <a:p>
                      <a:pPr algn="l">
                        <a:lnSpc>
                          <a:spcPts val="2940"/>
                        </a:lnSpc>
                        <a:defRPr/>
                      </a:pP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Yes</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No</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c>
                  <a:txBody>
                    <a:bodyPr anchor="t" rtlCol="false"/>
                    <a:lstStyle/>
                    <a:p>
                      <a:pPr algn="l">
                        <a:lnSpc>
                          <a:spcPts val="2940"/>
                        </a:lnSpc>
                        <a:defRPr/>
                      </a:pP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tcPr>
                </a:tc>
                <a:tc>
                  <a:txBody>
                    <a:bodyPr anchor="t" rtlCol="false"/>
                    <a:lstStyle/>
                    <a:p>
                      <a:pPr algn="l">
                        <a:lnSpc>
                          <a:spcPts val="2940"/>
                        </a:lnSpc>
                        <a:defRPr/>
                      </a:pP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tcPr>
                </a:tc>
                <a:tc>
                  <a:txBody>
                    <a:bodyPr anchor="t" rtlCol="false"/>
                    <a:lstStyle/>
                    <a:p>
                      <a:pPr algn="l">
                        <a:lnSpc>
                          <a:spcPts val="2940"/>
                        </a:lnSpc>
                        <a:defRPr/>
                      </a:pP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tcPr>
                </a:tc>
              </a:tr>
              <a:tr h="572144">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Noticed neighborhood changes?</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9</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91</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c>
                  <a:txBody>
                    <a:bodyPr anchor="t" rtlCol="false"/>
                    <a:lstStyle/>
                    <a:p>
                      <a:pPr algn="l">
                        <a:lnSpc>
                          <a:spcPts val="2940"/>
                        </a:lnSpc>
                        <a:defRPr/>
                      </a:pP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tcPr>
                </a:tc>
                <a:tc>
                  <a:txBody>
                    <a:bodyPr anchor="t" rtlCol="false"/>
                    <a:lstStyle/>
                    <a:p>
                      <a:pPr algn="l">
                        <a:lnSpc>
                          <a:spcPts val="2940"/>
                        </a:lnSpc>
                        <a:defRPr/>
                      </a:pP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tcPr>
                </a:tc>
                <a:tc>
                  <a:txBody>
                    <a:bodyPr anchor="t" rtlCol="false"/>
                    <a:lstStyle/>
                    <a:p>
                      <a:pPr algn="l">
                        <a:lnSpc>
                          <a:spcPts val="2940"/>
                        </a:lnSpc>
                        <a:defRPr/>
                      </a:pP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tcPr>
                </a:tc>
              </a:tr>
              <a:tr h="572144">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Purchased/consumed products?</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12</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88</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c>
                  <a:txBody>
                    <a:bodyPr anchor="t" rtlCol="false"/>
                    <a:lstStyle/>
                    <a:p>
                      <a:pPr algn="l">
                        <a:lnSpc>
                          <a:spcPts val="2940"/>
                        </a:lnSpc>
                        <a:defRPr/>
                      </a:pP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tcPr>
                </a:tc>
                <a:tc>
                  <a:txBody>
                    <a:bodyPr anchor="t" rtlCol="false"/>
                    <a:lstStyle/>
                    <a:p>
                      <a:pPr algn="l">
                        <a:lnSpc>
                          <a:spcPts val="2940"/>
                        </a:lnSpc>
                        <a:defRPr/>
                      </a:pP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tcPr>
                </a:tc>
                <a:tc>
                  <a:txBody>
                    <a:bodyPr anchor="t" rtlCol="false"/>
                    <a:lstStyle/>
                    <a:p>
                      <a:pPr algn="l">
                        <a:lnSpc>
                          <a:spcPts val="2940"/>
                        </a:lnSpc>
                        <a:defRPr/>
                      </a:pP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tcPr>
                </a:tc>
              </a:tr>
              <a:tr h="572144">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Want more urban mushroom farms?</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73</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27</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c>
                  <a:txBody>
                    <a:bodyPr anchor="t" rtlCol="false"/>
                    <a:lstStyle/>
                    <a:p>
                      <a:pPr algn="l">
                        <a:lnSpc>
                          <a:spcPts val="2940"/>
                        </a:lnSpc>
                        <a:defRPr/>
                      </a:pP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tcPr>
                </a:tc>
                <a:tc>
                  <a:txBody>
                    <a:bodyPr anchor="t" rtlCol="false"/>
                    <a:lstStyle/>
                    <a:p>
                      <a:pPr algn="l">
                        <a:lnSpc>
                          <a:spcPts val="2940"/>
                        </a:lnSpc>
                        <a:defRPr/>
                      </a:pP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tcPr>
                </a:tc>
                <a:tc>
                  <a:txBody>
                    <a:bodyPr anchor="t" rtlCol="false"/>
                    <a:lstStyle/>
                    <a:p>
                      <a:pPr algn="l">
                        <a:lnSpc>
                          <a:spcPts val="2940"/>
                        </a:lnSpc>
                        <a:defRPr/>
                      </a:pP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tcPr>
                </a:tc>
              </a:tr>
              <a:tr h="327393">
                <a:tc>
                  <a:txBody>
                    <a:bodyPr anchor="t" rtlCol="false"/>
                    <a:lstStyle/>
                    <a:p>
                      <a:pPr algn="l">
                        <a:lnSpc>
                          <a:spcPts val="2940"/>
                        </a:lnSpc>
                        <a:defRPr/>
                      </a:pP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tcPr>
                </a:tc>
                <a:tc>
                  <a:txBody>
                    <a:bodyPr anchor="t" rtlCol="false"/>
                    <a:lstStyle/>
                    <a:p>
                      <a:pPr algn="l">
                        <a:lnSpc>
                          <a:spcPts val="2940"/>
                        </a:lnSpc>
                        <a:defRPr/>
                      </a:pP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tcPr>
                </a:tc>
                <a:tc>
                  <a:txBody>
                    <a:bodyPr anchor="t" rtlCol="false"/>
                    <a:lstStyle/>
                    <a:p>
                      <a:pPr algn="l">
                        <a:lnSpc>
                          <a:spcPts val="2940"/>
                        </a:lnSpc>
                        <a:defRPr/>
                      </a:pP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tcPr>
                </a:tc>
                <a:tc>
                  <a:txBody>
                    <a:bodyPr anchor="t" rtlCol="false"/>
                    <a:lstStyle/>
                    <a:p>
                      <a:pPr algn="l">
                        <a:lnSpc>
                          <a:spcPts val="2940"/>
                        </a:lnSpc>
                        <a:defRPr/>
                      </a:pP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tcPr>
                </a:tc>
                <a:tc>
                  <a:txBody>
                    <a:bodyPr anchor="t" rtlCol="false"/>
                    <a:lstStyle/>
                    <a:p>
                      <a:pPr algn="l">
                        <a:lnSpc>
                          <a:spcPts val="2940"/>
                        </a:lnSpc>
                        <a:defRPr/>
                      </a:pP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tcPr>
                </a:tc>
                <a:tc>
                  <a:txBody>
                    <a:bodyPr anchor="t" rtlCol="false"/>
                    <a:lstStyle/>
                    <a:p>
                      <a:pPr algn="l">
                        <a:lnSpc>
                          <a:spcPts val="2940"/>
                        </a:lnSpc>
                        <a:defRPr/>
                      </a:pP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tcPr>
                </a:tc>
              </a:tr>
              <a:tr h="327393">
                <a:tc>
                  <a:txBody>
                    <a:bodyPr anchor="t" rtlCol="false"/>
                    <a:lstStyle/>
                    <a:p>
                      <a:pPr algn="l">
                        <a:lnSpc>
                          <a:spcPts val="2940"/>
                        </a:lnSpc>
                        <a:defRPr/>
                      </a:pP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Negative</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No Change</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Positive</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c>
                  <a:txBody>
                    <a:bodyPr anchor="t" rtlCol="false"/>
                    <a:lstStyle/>
                    <a:p>
                      <a:pPr algn="l">
                        <a:lnSpc>
                          <a:spcPts val="2940"/>
                        </a:lnSpc>
                        <a:defRPr/>
                      </a:pP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tcPr>
                </a:tc>
                <a:tc>
                  <a:txBody>
                    <a:bodyPr anchor="t" rtlCol="false"/>
                    <a:lstStyle/>
                    <a:p>
                      <a:pPr algn="l">
                        <a:lnSpc>
                          <a:spcPts val="2940"/>
                        </a:lnSpc>
                        <a:defRPr/>
                      </a:pP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tcPr>
                </a:tc>
              </a:tr>
              <a:tr h="327393">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Sense of community impact</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12</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78</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10</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c>
                  <a:txBody>
                    <a:bodyPr anchor="t" rtlCol="false"/>
                    <a:lstStyle/>
                    <a:p>
                      <a:pPr algn="l">
                        <a:lnSpc>
                          <a:spcPts val="2940"/>
                        </a:lnSpc>
                        <a:defRPr/>
                      </a:pP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tcPr>
                </a:tc>
                <a:tc>
                  <a:txBody>
                    <a:bodyPr anchor="t" rtlCol="false"/>
                    <a:lstStyle/>
                    <a:p>
                      <a:pPr algn="l">
                        <a:lnSpc>
                          <a:spcPts val="2940"/>
                        </a:lnSpc>
                        <a:defRPr/>
                      </a:pP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tcPr>
                </a:tc>
              </a:tr>
              <a:tr h="572144">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Impact on mental/emotional well-being</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14</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76</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c>
                  <a:txBody>
                    <a:bodyPr anchor="t" rtlCol="false"/>
                    <a:lstStyle/>
                    <a:p>
                      <a:pPr algn="l">
                        <a:lnSpc>
                          <a:spcPts val="2940"/>
                        </a:lnSpc>
                        <a:defRPr/>
                      </a:pPr>
                      <a:r>
                        <a:rPr lang="en-US" sz="2100">
                          <a:solidFill>
                            <a:srgbClr val="000000"/>
                          </a:solidFill>
                          <a:latin typeface="Libre Baskerville"/>
                          <a:ea typeface="Libre Baskerville"/>
                          <a:cs typeface="Libre Baskerville"/>
                          <a:sym typeface="Libre Baskerville"/>
                        </a:rPr>
                        <a:t>9</a:t>
                      </a: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solidFill>
                      <a:srgbClr val="F7F0DF"/>
                    </a:solidFill>
                  </a:tcPr>
                </a:tc>
                <a:tc>
                  <a:txBody>
                    <a:bodyPr anchor="t" rtlCol="false"/>
                    <a:lstStyle/>
                    <a:p>
                      <a:pPr algn="l">
                        <a:lnSpc>
                          <a:spcPts val="2940"/>
                        </a:lnSpc>
                        <a:defRPr/>
                      </a:pP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tcPr>
                </a:tc>
                <a:tc>
                  <a:txBody>
                    <a:bodyPr anchor="t" rtlCol="false"/>
                    <a:lstStyle/>
                    <a:p>
                      <a:pPr algn="l">
                        <a:lnSpc>
                          <a:spcPts val="2940"/>
                        </a:lnSpc>
                        <a:defRPr/>
                      </a:pPr>
                      <a:endParaRPr lang="en-US" sz="1100"/>
                    </a:p>
                  </a:txBody>
                  <a:tcPr marL="47625" marR="47625" marT="47625" marB="47625" anchor="ctr">
                    <a:lnL cmpd="sng" algn="ctr" cap="flat" w="6350">
                      <a:solidFill>
                        <a:srgbClr val="000000"/>
                      </a:solidFill>
                      <a:prstDash val="solid"/>
                      <a:round/>
                      <a:headEnd type="none" w="med" len="med"/>
                      <a:tailEnd type="none" w="med" len="med"/>
                    </a:lnL>
                    <a:lnR cmpd="sng" algn="ctr" cap="flat" w="6350">
                      <a:solidFill>
                        <a:srgbClr val="000000"/>
                      </a:solidFill>
                      <a:prstDash val="solid"/>
                      <a:round/>
                      <a:headEnd type="none" w="med" len="med"/>
                      <a:tailEnd type="none" w="med" len="med"/>
                    </a:lnR>
                    <a:lnT cmpd="sng" algn="ctr" cap="flat" w="6350">
                      <a:solidFill>
                        <a:srgbClr val="000000"/>
                      </a:solidFill>
                      <a:prstDash val="solid"/>
                      <a:round/>
                      <a:headEnd type="none" w="med" len="med"/>
                      <a:tailEnd type="none" w="med" len="med"/>
                    </a:lnT>
                    <a:lnB cmpd="sng" algn="ctr" cap="flat" w="6350">
                      <a:solidFill>
                        <a:srgbClr val="000000"/>
                      </a:solidFill>
                      <a:prstDash val="solid"/>
                      <a:round/>
                      <a:headEnd type="none" w="med" len="med"/>
                      <a:tailEnd type="none" w="med" len="med"/>
                    </a:lnB>
                  </a:tcPr>
                </a:tc>
              </a:tr>
            </a:tbl>
          </a:graphicData>
        </a:graphic>
      </p:graphicFrame>
      <p:sp>
        <p:nvSpPr>
          <p:cNvPr name="Freeform 3" id="3"/>
          <p:cNvSpPr/>
          <p:nvPr/>
        </p:nvSpPr>
        <p:spPr>
          <a:xfrm flipH="false" flipV="false" rot="0">
            <a:off x="16453916" y="345021"/>
            <a:ext cx="1257571" cy="1497108"/>
          </a:xfrm>
          <a:custGeom>
            <a:avLst/>
            <a:gdLst/>
            <a:ahLst/>
            <a:cxnLst/>
            <a:rect r="r" b="b" t="t" l="l"/>
            <a:pathLst>
              <a:path h="1497108" w="1257571">
                <a:moveTo>
                  <a:pt x="0" y="0"/>
                </a:moveTo>
                <a:lnTo>
                  <a:pt x="1257571" y="0"/>
                </a:lnTo>
                <a:lnTo>
                  <a:pt x="1257571" y="1497108"/>
                </a:lnTo>
                <a:lnTo>
                  <a:pt x="0" y="149710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562663" y="887203"/>
            <a:ext cx="12865346" cy="497205"/>
          </a:xfrm>
          <a:prstGeom prst="rect">
            <a:avLst/>
          </a:prstGeom>
        </p:spPr>
        <p:txBody>
          <a:bodyPr anchor="t" rtlCol="false" tIns="0" lIns="0" bIns="0" rIns="0">
            <a:spAutoFit/>
          </a:bodyPr>
          <a:lstStyle/>
          <a:p>
            <a:pPr algn="l">
              <a:lnSpc>
                <a:spcPts val="3780"/>
              </a:lnSpc>
            </a:pPr>
            <a:r>
              <a:rPr lang="en-US" sz="3600" b="true">
                <a:solidFill>
                  <a:srgbClr val="000000"/>
                </a:solidFill>
                <a:latin typeface="Libre Baskerville Bold"/>
                <a:ea typeface="Libre Baskerville Bold"/>
                <a:cs typeface="Libre Baskerville Bold"/>
                <a:sym typeface="Libre Baskerville Bold"/>
              </a:rPr>
              <a:t>Pre-project Results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969B64"/>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6230600" cy="8229600"/>
            <a:chOff x="0" y="0"/>
            <a:chExt cx="4274726" cy="2167467"/>
          </a:xfrm>
        </p:grpSpPr>
        <p:sp>
          <p:nvSpPr>
            <p:cNvPr name="Freeform 3" id="3"/>
            <p:cNvSpPr/>
            <p:nvPr/>
          </p:nvSpPr>
          <p:spPr>
            <a:xfrm flipH="false" flipV="false" rot="0">
              <a:off x="0" y="0"/>
              <a:ext cx="4274726" cy="2167467"/>
            </a:xfrm>
            <a:custGeom>
              <a:avLst/>
              <a:gdLst/>
              <a:ahLst/>
              <a:cxnLst/>
              <a:rect r="r" b="b" t="t" l="l"/>
              <a:pathLst>
                <a:path h="2167467" w="4274726">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solidFill>
              <a:srgbClr val="BDC295"/>
            </a:solidFill>
            <a:ln w="38100" cap="rnd">
              <a:solidFill>
                <a:srgbClr val="FFFFFF"/>
              </a:solidFill>
              <a:prstDash val="solid"/>
              <a:round/>
            </a:ln>
          </p:spPr>
        </p:sp>
        <p:sp>
          <p:nvSpPr>
            <p:cNvPr name="TextBox 4" id="4"/>
            <p:cNvSpPr txBox="true"/>
            <p:nvPr/>
          </p:nvSpPr>
          <p:spPr>
            <a:xfrm>
              <a:off x="0" y="-38100"/>
              <a:ext cx="4274726" cy="2205567"/>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a:grpSpLocks noChangeAspect="true"/>
          </p:cNvGrpSpPr>
          <p:nvPr/>
        </p:nvGrpSpPr>
        <p:grpSpPr>
          <a:xfrm rot="0">
            <a:off x="3037657" y="2237944"/>
            <a:ext cx="5268498" cy="5246370"/>
            <a:chOff x="0" y="0"/>
            <a:chExt cx="6350000" cy="6323330"/>
          </a:xfrm>
        </p:grpSpPr>
        <p:sp>
          <p:nvSpPr>
            <p:cNvPr name="Freeform 6" id="6"/>
            <p:cNvSpPr/>
            <p:nvPr/>
          </p:nvSpPr>
          <p:spPr>
            <a:xfrm flipH="false" flipV="false" rot="0">
              <a:off x="-22861" y="-29210"/>
              <a:ext cx="6393181" cy="6366510"/>
            </a:xfrm>
            <a:custGeom>
              <a:avLst/>
              <a:gdLst/>
              <a:ahLst/>
              <a:cxnLst/>
              <a:rect r="r" b="b" t="t" l="l"/>
              <a:pathLst>
                <a:path h="6366510" w="6393181">
                  <a:moveTo>
                    <a:pt x="5767071" y="4351020"/>
                  </a:moveTo>
                  <a:cubicBezTo>
                    <a:pt x="5833111" y="4271010"/>
                    <a:pt x="6283961" y="3223260"/>
                    <a:pt x="6338571" y="3114040"/>
                  </a:cubicBezTo>
                  <a:cubicBezTo>
                    <a:pt x="6393181" y="3004820"/>
                    <a:pt x="6372861" y="2501900"/>
                    <a:pt x="6336031" y="2360930"/>
                  </a:cubicBezTo>
                  <a:cubicBezTo>
                    <a:pt x="6299201" y="2219960"/>
                    <a:pt x="6080761" y="1901190"/>
                    <a:pt x="5985511" y="1888490"/>
                  </a:cubicBezTo>
                  <a:cubicBezTo>
                    <a:pt x="5890261" y="1875790"/>
                    <a:pt x="5208270" y="2169160"/>
                    <a:pt x="5114291" y="2258060"/>
                  </a:cubicBezTo>
                  <a:cubicBezTo>
                    <a:pt x="5044441" y="2324100"/>
                    <a:pt x="4718050" y="2791460"/>
                    <a:pt x="4718050" y="2791460"/>
                  </a:cubicBezTo>
                  <a:cubicBezTo>
                    <a:pt x="4718050" y="2791460"/>
                    <a:pt x="4682491" y="2797810"/>
                    <a:pt x="4681220" y="2800350"/>
                  </a:cubicBezTo>
                  <a:cubicBezTo>
                    <a:pt x="4720591" y="2692400"/>
                    <a:pt x="5008880" y="2114550"/>
                    <a:pt x="5008880" y="2114550"/>
                  </a:cubicBezTo>
                  <a:cubicBezTo>
                    <a:pt x="5008880" y="2114550"/>
                    <a:pt x="5071110" y="1492250"/>
                    <a:pt x="5008880" y="1366520"/>
                  </a:cubicBezTo>
                  <a:cubicBezTo>
                    <a:pt x="4947920" y="1240790"/>
                    <a:pt x="4530090" y="896620"/>
                    <a:pt x="4431030" y="899160"/>
                  </a:cubicBezTo>
                  <a:cubicBezTo>
                    <a:pt x="4331970" y="900430"/>
                    <a:pt x="3837940" y="1155700"/>
                    <a:pt x="3803650" y="1188720"/>
                  </a:cubicBezTo>
                  <a:cubicBezTo>
                    <a:pt x="3773170" y="1217930"/>
                    <a:pt x="3436620" y="1562100"/>
                    <a:pt x="3408680" y="1652270"/>
                  </a:cubicBezTo>
                  <a:cubicBezTo>
                    <a:pt x="3382010" y="1743710"/>
                    <a:pt x="3206750" y="2340610"/>
                    <a:pt x="3195320" y="2415540"/>
                  </a:cubicBezTo>
                  <a:cubicBezTo>
                    <a:pt x="3135630" y="2373630"/>
                    <a:pt x="3168650" y="2396490"/>
                    <a:pt x="3111500" y="2352040"/>
                  </a:cubicBezTo>
                  <a:cubicBezTo>
                    <a:pt x="3122930" y="2296160"/>
                    <a:pt x="3182620" y="1992630"/>
                    <a:pt x="3181350" y="1985010"/>
                  </a:cubicBezTo>
                  <a:cubicBezTo>
                    <a:pt x="3218180" y="1648460"/>
                    <a:pt x="3267710" y="1270000"/>
                    <a:pt x="3266440" y="1013460"/>
                  </a:cubicBezTo>
                  <a:cubicBezTo>
                    <a:pt x="3255010" y="958850"/>
                    <a:pt x="3018790" y="331470"/>
                    <a:pt x="2954020" y="273050"/>
                  </a:cubicBezTo>
                  <a:cubicBezTo>
                    <a:pt x="2861310" y="173990"/>
                    <a:pt x="2550160" y="0"/>
                    <a:pt x="2443480" y="33020"/>
                  </a:cubicBezTo>
                  <a:cubicBezTo>
                    <a:pt x="2358390" y="60960"/>
                    <a:pt x="2004060" y="322580"/>
                    <a:pt x="1969770" y="403860"/>
                  </a:cubicBezTo>
                  <a:cubicBezTo>
                    <a:pt x="1893570" y="590550"/>
                    <a:pt x="1916430" y="938530"/>
                    <a:pt x="1880870" y="1134110"/>
                  </a:cubicBezTo>
                  <a:cubicBezTo>
                    <a:pt x="1786890" y="1032510"/>
                    <a:pt x="1606550" y="783590"/>
                    <a:pt x="1494790" y="704850"/>
                  </a:cubicBezTo>
                  <a:cubicBezTo>
                    <a:pt x="1447800" y="675640"/>
                    <a:pt x="1210310" y="538480"/>
                    <a:pt x="1108710" y="518160"/>
                  </a:cubicBezTo>
                  <a:cubicBezTo>
                    <a:pt x="1008380" y="497840"/>
                    <a:pt x="635000" y="508000"/>
                    <a:pt x="577850" y="568960"/>
                  </a:cubicBezTo>
                  <a:cubicBezTo>
                    <a:pt x="520700" y="629920"/>
                    <a:pt x="435610" y="1266190"/>
                    <a:pt x="482600" y="1418590"/>
                  </a:cubicBezTo>
                  <a:cubicBezTo>
                    <a:pt x="513080" y="1518920"/>
                    <a:pt x="669290" y="1811020"/>
                    <a:pt x="728980" y="1899920"/>
                  </a:cubicBezTo>
                  <a:cubicBezTo>
                    <a:pt x="774700" y="1967230"/>
                    <a:pt x="943610" y="2075180"/>
                    <a:pt x="1122680" y="2184400"/>
                  </a:cubicBezTo>
                  <a:cubicBezTo>
                    <a:pt x="933450" y="2193290"/>
                    <a:pt x="655320" y="2204720"/>
                    <a:pt x="553720" y="2226310"/>
                  </a:cubicBezTo>
                  <a:cubicBezTo>
                    <a:pt x="453390" y="2247900"/>
                    <a:pt x="48260" y="2518410"/>
                    <a:pt x="24130" y="2599690"/>
                  </a:cubicBezTo>
                  <a:cubicBezTo>
                    <a:pt x="0" y="2680970"/>
                    <a:pt x="54610" y="3176270"/>
                    <a:pt x="83820" y="3235960"/>
                  </a:cubicBezTo>
                  <a:cubicBezTo>
                    <a:pt x="113030" y="3295650"/>
                    <a:pt x="381000" y="3511550"/>
                    <a:pt x="473710" y="3543300"/>
                  </a:cubicBezTo>
                  <a:cubicBezTo>
                    <a:pt x="567690" y="3575050"/>
                    <a:pt x="1103630" y="3558540"/>
                    <a:pt x="1151890" y="3547110"/>
                  </a:cubicBezTo>
                  <a:cubicBezTo>
                    <a:pt x="1198880" y="3535680"/>
                    <a:pt x="1497330" y="3465830"/>
                    <a:pt x="1645920" y="3412490"/>
                  </a:cubicBezTo>
                  <a:cubicBezTo>
                    <a:pt x="1689100" y="3412490"/>
                    <a:pt x="1753870" y="3450590"/>
                    <a:pt x="1797050" y="3450590"/>
                  </a:cubicBezTo>
                  <a:cubicBezTo>
                    <a:pt x="1727200" y="3470910"/>
                    <a:pt x="1543050" y="3514090"/>
                    <a:pt x="1510030" y="3528060"/>
                  </a:cubicBezTo>
                  <a:cubicBezTo>
                    <a:pt x="1477010" y="3542030"/>
                    <a:pt x="971550" y="3788410"/>
                    <a:pt x="877570" y="3882390"/>
                  </a:cubicBezTo>
                  <a:cubicBezTo>
                    <a:pt x="783590" y="3976370"/>
                    <a:pt x="662940" y="4366260"/>
                    <a:pt x="669290" y="4446270"/>
                  </a:cubicBezTo>
                  <a:cubicBezTo>
                    <a:pt x="675640" y="4526280"/>
                    <a:pt x="1041400" y="4958080"/>
                    <a:pt x="1137920" y="5003800"/>
                  </a:cubicBezTo>
                  <a:cubicBezTo>
                    <a:pt x="1244600" y="5054600"/>
                    <a:pt x="1770380" y="4973320"/>
                    <a:pt x="1841500" y="4956810"/>
                  </a:cubicBezTo>
                  <a:cubicBezTo>
                    <a:pt x="1912620" y="4940299"/>
                    <a:pt x="2603500" y="4605019"/>
                    <a:pt x="2651760" y="4579619"/>
                  </a:cubicBezTo>
                  <a:cubicBezTo>
                    <a:pt x="2661920" y="4582160"/>
                    <a:pt x="2693670" y="4589779"/>
                    <a:pt x="2706370" y="4594860"/>
                  </a:cubicBezTo>
                  <a:cubicBezTo>
                    <a:pt x="2588260" y="4659630"/>
                    <a:pt x="2373630" y="4817110"/>
                    <a:pt x="2270760" y="4898390"/>
                  </a:cubicBezTo>
                  <a:cubicBezTo>
                    <a:pt x="2211070" y="4945380"/>
                    <a:pt x="1604010" y="5411469"/>
                    <a:pt x="1591310" y="5514340"/>
                  </a:cubicBezTo>
                  <a:cubicBezTo>
                    <a:pt x="1577340" y="5615940"/>
                    <a:pt x="1638300" y="6092190"/>
                    <a:pt x="1661160" y="6139180"/>
                  </a:cubicBezTo>
                  <a:cubicBezTo>
                    <a:pt x="1685290" y="6186170"/>
                    <a:pt x="2198370" y="6333490"/>
                    <a:pt x="2294890" y="6350000"/>
                  </a:cubicBezTo>
                  <a:cubicBezTo>
                    <a:pt x="2392680" y="6366510"/>
                    <a:pt x="2947670" y="6235700"/>
                    <a:pt x="3041650" y="6215380"/>
                  </a:cubicBezTo>
                  <a:cubicBezTo>
                    <a:pt x="3135630" y="6195060"/>
                    <a:pt x="3774440" y="5972810"/>
                    <a:pt x="3774440" y="5972810"/>
                  </a:cubicBezTo>
                  <a:cubicBezTo>
                    <a:pt x="3774440" y="5972810"/>
                    <a:pt x="4488180" y="5513069"/>
                    <a:pt x="4526280" y="5495290"/>
                  </a:cubicBezTo>
                  <a:cubicBezTo>
                    <a:pt x="4528820" y="5497830"/>
                    <a:pt x="4795520" y="5697219"/>
                    <a:pt x="4795520" y="5697219"/>
                  </a:cubicBezTo>
                  <a:cubicBezTo>
                    <a:pt x="4795520" y="5697219"/>
                    <a:pt x="5057141" y="6065519"/>
                    <a:pt x="5124450" y="6078219"/>
                  </a:cubicBezTo>
                  <a:cubicBezTo>
                    <a:pt x="5180330" y="6080760"/>
                    <a:pt x="5481320" y="5895340"/>
                    <a:pt x="5513070" y="5859779"/>
                  </a:cubicBezTo>
                  <a:cubicBezTo>
                    <a:pt x="5544820" y="5824219"/>
                    <a:pt x="5679441" y="5610859"/>
                    <a:pt x="5689600" y="5574029"/>
                  </a:cubicBezTo>
                  <a:cubicBezTo>
                    <a:pt x="5699760" y="5537199"/>
                    <a:pt x="5289550" y="5177789"/>
                    <a:pt x="5289550" y="5177789"/>
                  </a:cubicBezTo>
                  <a:lnTo>
                    <a:pt x="5166360" y="4975859"/>
                  </a:lnTo>
                  <a:cubicBezTo>
                    <a:pt x="5166360" y="4975859"/>
                    <a:pt x="5698490" y="4431029"/>
                    <a:pt x="5764530" y="4351019"/>
                  </a:cubicBezTo>
                  <a:close/>
                </a:path>
              </a:pathLst>
            </a:custGeom>
            <a:blipFill>
              <a:blip r:embed="rId2"/>
              <a:stretch>
                <a:fillRect l="-15016" t="-43793" r="-99471" b="0"/>
              </a:stretch>
            </a:blipFill>
          </p:spPr>
        </p:sp>
      </p:grpSp>
      <p:grpSp>
        <p:nvGrpSpPr>
          <p:cNvPr name="Group 7" id="7"/>
          <p:cNvGrpSpPr>
            <a:grpSpLocks noChangeAspect="true"/>
          </p:cNvGrpSpPr>
          <p:nvPr/>
        </p:nvGrpSpPr>
        <p:grpSpPr>
          <a:xfrm rot="0">
            <a:off x="9613456" y="2237944"/>
            <a:ext cx="5407960" cy="5246370"/>
            <a:chOff x="0" y="0"/>
            <a:chExt cx="6350000" cy="6160262"/>
          </a:xfrm>
        </p:grpSpPr>
        <p:sp>
          <p:nvSpPr>
            <p:cNvPr name="Freeform 8" id="8"/>
            <p:cNvSpPr/>
            <p:nvPr/>
          </p:nvSpPr>
          <p:spPr>
            <a:xfrm flipH="false" flipV="false" rot="0">
              <a:off x="0" y="0"/>
              <a:ext cx="6350000" cy="6160262"/>
            </a:xfrm>
            <a:custGeom>
              <a:avLst/>
              <a:gdLst/>
              <a:ahLst/>
              <a:cxnLst/>
              <a:rect r="r" b="b" t="t" l="l"/>
              <a:pathLst>
                <a:path h="6160262" w="6350000">
                  <a:moveTo>
                    <a:pt x="6237986" y="4073525"/>
                  </a:moveTo>
                  <a:cubicBezTo>
                    <a:pt x="6237986" y="4870450"/>
                    <a:pt x="5634228" y="5516499"/>
                    <a:pt x="4889373" y="5516499"/>
                  </a:cubicBezTo>
                  <a:cubicBezTo>
                    <a:pt x="4595622" y="5516499"/>
                    <a:pt x="4323842" y="5415915"/>
                    <a:pt x="4102354" y="5245354"/>
                  </a:cubicBezTo>
                  <a:cubicBezTo>
                    <a:pt x="3838448" y="5788914"/>
                    <a:pt x="3307461" y="6160262"/>
                    <a:pt x="2695321" y="6160262"/>
                  </a:cubicBezTo>
                  <a:cubicBezTo>
                    <a:pt x="1820164" y="6160262"/>
                    <a:pt x="1110742" y="5401183"/>
                    <a:pt x="1110742" y="4464812"/>
                  </a:cubicBezTo>
                  <a:cubicBezTo>
                    <a:pt x="1110742" y="4411853"/>
                    <a:pt x="1113155" y="4359402"/>
                    <a:pt x="1117600" y="4307713"/>
                  </a:cubicBezTo>
                  <a:cubicBezTo>
                    <a:pt x="482854" y="4190492"/>
                    <a:pt x="0" y="3598545"/>
                    <a:pt x="0" y="2885948"/>
                  </a:cubicBezTo>
                  <a:cubicBezTo>
                    <a:pt x="0" y="2089023"/>
                    <a:pt x="603758" y="1442974"/>
                    <a:pt x="1348613" y="1442974"/>
                  </a:cubicBezTo>
                  <a:cubicBezTo>
                    <a:pt x="1348613" y="646049"/>
                    <a:pt x="1952371" y="0"/>
                    <a:pt x="2697226" y="0"/>
                  </a:cubicBezTo>
                  <a:cubicBezTo>
                    <a:pt x="3086100" y="0"/>
                    <a:pt x="3436366" y="176149"/>
                    <a:pt x="3682492" y="457835"/>
                  </a:cubicBezTo>
                  <a:cubicBezTo>
                    <a:pt x="3965829" y="173863"/>
                    <a:pt x="4346575" y="0"/>
                    <a:pt x="4765421" y="0"/>
                  </a:cubicBezTo>
                  <a:cubicBezTo>
                    <a:pt x="5640578" y="0"/>
                    <a:pt x="6350000" y="759079"/>
                    <a:pt x="6350000" y="1695450"/>
                  </a:cubicBezTo>
                  <a:cubicBezTo>
                    <a:pt x="6350000" y="2216785"/>
                    <a:pt x="6130036" y="2683002"/>
                    <a:pt x="5784088" y="2994025"/>
                  </a:cubicBezTo>
                  <a:cubicBezTo>
                    <a:pt x="6062472" y="3258312"/>
                    <a:pt x="6237986" y="3644011"/>
                    <a:pt x="6237986" y="4073525"/>
                  </a:cubicBezTo>
                  <a:close/>
                </a:path>
              </a:pathLst>
            </a:custGeom>
            <a:blipFill>
              <a:blip r:embed="rId3"/>
              <a:stretch>
                <a:fillRect l="-19170" t="0" r="-19170" b="0"/>
              </a:stretch>
            </a:blipFill>
          </p:spPr>
        </p:sp>
      </p:grpSp>
      <p:sp>
        <p:nvSpPr>
          <p:cNvPr name="TextBox 9" id="9"/>
          <p:cNvSpPr txBox="true"/>
          <p:nvPr/>
        </p:nvSpPr>
        <p:spPr>
          <a:xfrm rot="0">
            <a:off x="2081476" y="1642090"/>
            <a:ext cx="13664731" cy="874381"/>
          </a:xfrm>
          <a:prstGeom prst="rect">
            <a:avLst/>
          </a:prstGeom>
        </p:spPr>
        <p:txBody>
          <a:bodyPr anchor="t" rtlCol="false" tIns="0" lIns="0" bIns="0" rIns="0">
            <a:spAutoFit/>
          </a:bodyPr>
          <a:lstStyle/>
          <a:p>
            <a:pPr algn="ctr">
              <a:lnSpc>
                <a:spcPts val="6719"/>
              </a:lnSpc>
            </a:pPr>
            <a:r>
              <a:rPr lang="en-US" sz="6399" b="true">
                <a:solidFill>
                  <a:srgbClr val="000000"/>
                </a:solidFill>
                <a:latin typeface="Libre Baskerville Bold"/>
                <a:ea typeface="Libre Baskerville Bold"/>
                <a:cs typeface="Libre Baskerville Bold"/>
                <a:sym typeface="Libre Baskerville Bold"/>
              </a:rPr>
              <a:t>How to Identify a Mimosa Tree</a:t>
            </a:r>
          </a:p>
        </p:txBody>
      </p:sp>
      <p:sp>
        <p:nvSpPr>
          <p:cNvPr name="TextBox 10" id="10"/>
          <p:cNvSpPr txBox="true"/>
          <p:nvPr/>
        </p:nvSpPr>
        <p:spPr>
          <a:xfrm rot="0">
            <a:off x="1472624" y="7446214"/>
            <a:ext cx="15342752" cy="1544103"/>
          </a:xfrm>
          <a:prstGeom prst="rect">
            <a:avLst/>
          </a:prstGeom>
        </p:spPr>
        <p:txBody>
          <a:bodyPr anchor="t" rtlCol="false" tIns="0" lIns="0" bIns="0" rIns="0">
            <a:spAutoFit/>
          </a:bodyPr>
          <a:lstStyle/>
          <a:p>
            <a:pPr algn="l" marL="474981" indent="-237491" lvl="1">
              <a:lnSpc>
                <a:spcPts val="3080"/>
              </a:lnSpc>
              <a:spcBef>
                <a:spcPct val="0"/>
              </a:spcBef>
              <a:buAutoNum type="arabicPeriod" startAt="1"/>
            </a:pPr>
            <a:r>
              <a:rPr lang="en-US" b="true" sz="2200">
                <a:solidFill>
                  <a:srgbClr val="000000"/>
                </a:solidFill>
                <a:latin typeface="Montserrat Bold"/>
                <a:ea typeface="Montserrat Bold"/>
                <a:cs typeface="Montserrat Bold"/>
                <a:sym typeface="Montserrat Bold"/>
              </a:rPr>
              <a:t>Look for the tree's distinctive compound leaves, which are fern-like in appearance and composed of numerous small leaflets. Each leaflet is typically between 1-2 inches long and oblong in shape.</a:t>
            </a:r>
          </a:p>
          <a:p>
            <a:pPr algn="l" marL="474981" indent="-237491" lvl="1">
              <a:lnSpc>
                <a:spcPts val="3080"/>
              </a:lnSpc>
              <a:spcBef>
                <a:spcPct val="0"/>
              </a:spcBef>
              <a:buAutoNum type="arabicPeriod" startAt="1"/>
            </a:pPr>
            <a:r>
              <a:rPr lang="en-US" b="true" sz="2200">
                <a:solidFill>
                  <a:srgbClr val="000000"/>
                </a:solidFill>
                <a:latin typeface="Montserrat Bold"/>
                <a:ea typeface="Montserrat Bold"/>
                <a:cs typeface="Montserrat Bold"/>
                <a:sym typeface="Montserrat Bold"/>
              </a:rPr>
              <a:t>Check for the tree's fluffy, pinkish-purple flowers, which bloom in early summer and have a sweet, delicate fragrance. The flowers are typically 1-2 inches in diameter and resemble pom-poms.</a:t>
            </a:r>
          </a:p>
        </p:txBody>
      </p:sp>
      <p:sp>
        <p:nvSpPr>
          <p:cNvPr name="TextBox 11" id="11"/>
          <p:cNvSpPr txBox="true"/>
          <p:nvPr/>
        </p:nvSpPr>
        <p:spPr>
          <a:xfrm rot="0">
            <a:off x="3037657" y="9399320"/>
            <a:ext cx="11465583" cy="656590"/>
          </a:xfrm>
          <a:prstGeom prst="rect">
            <a:avLst/>
          </a:prstGeom>
        </p:spPr>
        <p:txBody>
          <a:bodyPr anchor="t" rtlCol="false" tIns="0" lIns="0" bIns="0" rIns="0">
            <a:spAutoFit/>
          </a:bodyPr>
          <a:lstStyle/>
          <a:p>
            <a:pPr algn="ctr">
              <a:lnSpc>
                <a:spcPts val="2659"/>
              </a:lnSpc>
              <a:spcBef>
                <a:spcPct val="0"/>
              </a:spcBef>
            </a:pPr>
            <a:r>
              <a:rPr lang="en-US" b="true" sz="1899">
                <a:solidFill>
                  <a:srgbClr val="000000"/>
                </a:solidFill>
                <a:latin typeface="Open Sans Extra Bold"/>
                <a:ea typeface="Open Sans Extra Bold"/>
                <a:cs typeface="Open Sans Extra Bold"/>
                <a:sym typeface="Open Sans Extra Bold"/>
              </a:rPr>
              <a:t>This project FS22-343</a:t>
            </a:r>
          </a:p>
          <a:p>
            <a:pPr algn="ctr">
              <a:lnSpc>
                <a:spcPts val="2659"/>
              </a:lnSpc>
              <a:spcBef>
                <a:spcPct val="0"/>
              </a:spcBef>
            </a:pPr>
            <a:r>
              <a:rPr lang="en-US" b="true" sz="1899">
                <a:solidFill>
                  <a:srgbClr val="000000"/>
                </a:solidFill>
                <a:latin typeface="Open Sans Extra Bold"/>
                <a:ea typeface="Open Sans Extra Bold"/>
                <a:cs typeface="Open Sans Extra Bold"/>
                <a:sym typeface="Open Sans Extra Bold"/>
              </a:rPr>
              <a:t>was funded by the Southern Sustainable Agriculture Research &amp; Education (SSARE) program.</a:t>
            </a:r>
          </a:p>
        </p:txBody>
      </p:sp>
      <p:sp>
        <p:nvSpPr>
          <p:cNvPr name="Freeform 12" id="12"/>
          <p:cNvSpPr/>
          <p:nvPr/>
        </p:nvSpPr>
        <p:spPr>
          <a:xfrm flipH="false" flipV="false" rot="0">
            <a:off x="15121690" y="0"/>
            <a:ext cx="2137610" cy="1953388"/>
          </a:xfrm>
          <a:custGeom>
            <a:avLst/>
            <a:gdLst/>
            <a:ahLst/>
            <a:cxnLst/>
            <a:rect r="r" b="b" t="t" l="l"/>
            <a:pathLst>
              <a:path h="1953388" w="2137610">
                <a:moveTo>
                  <a:pt x="0" y="0"/>
                </a:moveTo>
                <a:lnTo>
                  <a:pt x="2137610" y="0"/>
                </a:lnTo>
                <a:lnTo>
                  <a:pt x="2137610" y="1953388"/>
                </a:lnTo>
                <a:lnTo>
                  <a:pt x="0" y="195338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969B64"/>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6230600" cy="8229600"/>
            <a:chOff x="0" y="0"/>
            <a:chExt cx="4274726" cy="2167467"/>
          </a:xfrm>
        </p:grpSpPr>
        <p:sp>
          <p:nvSpPr>
            <p:cNvPr name="Freeform 3" id="3"/>
            <p:cNvSpPr/>
            <p:nvPr/>
          </p:nvSpPr>
          <p:spPr>
            <a:xfrm flipH="false" flipV="false" rot="0">
              <a:off x="0" y="0"/>
              <a:ext cx="4274726" cy="2167467"/>
            </a:xfrm>
            <a:custGeom>
              <a:avLst/>
              <a:gdLst/>
              <a:ahLst/>
              <a:cxnLst/>
              <a:rect r="r" b="b" t="t" l="l"/>
              <a:pathLst>
                <a:path h="2167467" w="4274726">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solidFill>
              <a:srgbClr val="BDC295"/>
            </a:solidFill>
            <a:ln w="38100" cap="rnd">
              <a:solidFill>
                <a:srgbClr val="FFFFFF"/>
              </a:solidFill>
              <a:prstDash val="solid"/>
              <a:round/>
            </a:ln>
          </p:spPr>
        </p:sp>
        <p:sp>
          <p:nvSpPr>
            <p:cNvPr name="TextBox 4" id="4"/>
            <p:cNvSpPr txBox="true"/>
            <p:nvPr/>
          </p:nvSpPr>
          <p:spPr>
            <a:xfrm>
              <a:off x="0" y="-38100"/>
              <a:ext cx="4274726" cy="2205567"/>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1648008" y="2927148"/>
            <a:ext cx="5577695" cy="3697547"/>
          </a:xfrm>
          <a:custGeom>
            <a:avLst/>
            <a:gdLst/>
            <a:ahLst/>
            <a:cxnLst/>
            <a:rect r="r" b="b" t="t" l="l"/>
            <a:pathLst>
              <a:path h="3697547" w="5577695">
                <a:moveTo>
                  <a:pt x="0" y="0"/>
                </a:moveTo>
                <a:lnTo>
                  <a:pt x="5577696" y="0"/>
                </a:lnTo>
                <a:lnTo>
                  <a:pt x="5577696" y="3697547"/>
                </a:lnTo>
                <a:lnTo>
                  <a:pt x="0" y="3697547"/>
                </a:lnTo>
                <a:lnTo>
                  <a:pt x="0" y="0"/>
                </a:lnTo>
                <a:close/>
              </a:path>
            </a:pathLst>
          </a:custGeom>
          <a:blipFill>
            <a:blip r:embed="rId2"/>
            <a:stretch>
              <a:fillRect l="0" t="0" r="0" b="0"/>
            </a:stretch>
          </a:blipFill>
        </p:spPr>
      </p:sp>
      <p:sp>
        <p:nvSpPr>
          <p:cNvPr name="Freeform 6" id="6"/>
          <p:cNvSpPr/>
          <p:nvPr/>
        </p:nvSpPr>
        <p:spPr>
          <a:xfrm flipH="false" flipV="false" rot="0">
            <a:off x="8188116" y="3858186"/>
            <a:ext cx="3781489" cy="3315696"/>
          </a:xfrm>
          <a:custGeom>
            <a:avLst/>
            <a:gdLst/>
            <a:ahLst/>
            <a:cxnLst/>
            <a:rect r="r" b="b" t="t" l="l"/>
            <a:pathLst>
              <a:path h="3315696" w="3781489">
                <a:moveTo>
                  <a:pt x="0" y="0"/>
                </a:moveTo>
                <a:lnTo>
                  <a:pt x="3781488" y="0"/>
                </a:lnTo>
                <a:lnTo>
                  <a:pt x="3781488" y="3315697"/>
                </a:lnTo>
                <a:lnTo>
                  <a:pt x="0" y="3315697"/>
                </a:lnTo>
                <a:lnTo>
                  <a:pt x="0" y="0"/>
                </a:lnTo>
                <a:close/>
              </a:path>
            </a:pathLst>
          </a:custGeom>
          <a:blipFill>
            <a:blip r:embed="rId3"/>
            <a:stretch>
              <a:fillRect l="0" t="-25510" r="0" b="-46637"/>
            </a:stretch>
          </a:blipFill>
        </p:spPr>
      </p:sp>
      <p:sp>
        <p:nvSpPr>
          <p:cNvPr name="Freeform 7" id="7"/>
          <p:cNvSpPr/>
          <p:nvPr/>
        </p:nvSpPr>
        <p:spPr>
          <a:xfrm flipH="false" flipV="false" rot="0">
            <a:off x="12932016" y="2843480"/>
            <a:ext cx="3481731" cy="4330403"/>
          </a:xfrm>
          <a:custGeom>
            <a:avLst/>
            <a:gdLst/>
            <a:ahLst/>
            <a:cxnLst/>
            <a:rect r="r" b="b" t="t" l="l"/>
            <a:pathLst>
              <a:path h="4330403" w="3481731">
                <a:moveTo>
                  <a:pt x="0" y="0"/>
                </a:moveTo>
                <a:lnTo>
                  <a:pt x="3481732" y="0"/>
                </a:lnTo>
                <a:lnTo>
                  <a:pt x="3481732" y="4330403"/>
                </a:lnTo>
                <a:lnTo>
                  <a:pt x="0" y="4330403"/>
                </a:lnTo>
                <a:lnTo>
                  <a:pt x="0" y="0"/>
                </a:lnTo>
                <a:close/>
              </a:path>
            </a:pathLst>
          </a:custGeom>
          <a:blipFill>
            <a:blip r:embed="rId4"/>
            <a:stretch>
              <a:fillRect l="-13420" t="-71477" r="-58057" b="0"/>
            </a:stretch>
          </a:blipFill>
        </p:spPr>
      </p:sp>
      <p:sp>
        <p:nvSpPr>
          <p:cNvPr name="TextBox 8" id="8"/>
          <p:cNvSpPr txBox="true"/>
          <p:nvPr/>
        </p:nvSpPr>
        <p:spPr>
          <a:xfrm rot="0">
            <a:off x="2081476" y="1651615"/>
            <a:ext cx="13664731" cy="2038350"/>
          </a:xfrm>
          <a:prstGeom prst="rect">
            <a:avLst/>
          </a:prstGeom>
        </p:spPr>
        <p:txBody>
          <a:bodyPr anchor="t" rtlCol="false" tIns="0" lIns="0" bIns="0" rIns="0">
            <a:spAutoFit/>
          </a:bodyPr>
          <a:lstStyle/>
          <a:p>
            <a:pPr algn="ctr">
              <a:lnSpc>
                <a:spcPts val="7875"/>
              </a:lnSpc>
            </a:pPr>
            <a:r>
              <a:rPr lang="en-US" sz="7500" b="true">
                <a:solidFill>
                  <a:srgbClr val="000000"/>
                </a:solidFill>
                <a:latin typeface="Libre Baskerville Bold"/>
                <a:ea typeface="Libre Baskerville Bold"/>
                <a:cs typeface="Libre Baskerville Bold"/>
                <a:sym typeface="Libre Baskerville Bold"/>
              </a:rPr>
              <a:t>How to Identify a Mimosa Tree</a:t>
            </a:r>
          </a:p>
        </p:txBody>
      </p:sp>
      <p:sp>
        <p:nvSpPr>
          <p:cNvPr name="TextBox 9" id="9"/>
          <p:cNvSpPr txBox="true"/>
          <p:nvPr/>
        </p:nvSpPr>
        <p:spPr>
          <a:xfrm rot="0">
            <a:off x="1472624" y="7527947"/>
            <a:ext cx="15342752" cy="1544374"/>
          </a:xfrm>
          <a:prstGeom prst="rect">
            <a:avLst/>
          </a:prstGeom>
        </p:spPr>
        <p:txBody>
          <a:bodyPr anchor="t" rtlCol="false" tIns="0" lIns="0" bIns="0" rIns="0">
            <a:spAutoFit/>
          </a:bodyPr>
          <a:lstStyle/>
          <a:p>
            <a:pPr algn="l">
              <a:lnSpc>
                <a:spcPts val="3080"/>
              </a:lnSpc>
              <a:spcBef>
                <a:spcPct val="0"/>
              </a:spcBef>
            </a:pPr>
            <a:r>
              <a:rPr lang="en-US" b="true" sz="2200">
                <a:solidFill>
                  <a:srgbClr val="000000"/>
                </a:solidFill>
                <a:latin typeface="Montserrat Bold"/>
                <a:ea typeface="Montserrat Bold"/>
                <a:cs typeface="Montserrat Bold"/>
                <a:sym typeface="Montserrat Bold"/>
              </a:rPr>
              <a:t>3. Look for the tree's seed pods, which are flat, brown, and up to 8 inches long. The pods are typically found hanging in clusters from the branches of the tree.</a:t>
            </a:r>
          </a:p>
          <a:p>
            <a:pPr algn="l">
              <a:lnSpc>
                <a:spcPts val="3080"/>
              </a:lnSpc>
              <a:spcBef>
                <a:spcPct val="0"/>
              </a:spcBef>
            </a:pPr>
            <a:r>
              <a:rPr lang="en-US" b="true" sz="2200">
                <a:solidFill>
                  <a:srgbClr val="000000"/>
                </a:solidFill>
                <a:latin typeface="Montserrat Bold"/>
                <a:ea typeface="Montserrat Bold"/>
                <a:cs typeface="Montserrat Bold"/>
                <a:sym typeface="Montserrat Bold"/>
              </a:rPr>
              <a:t>4. Check the tree's bark, which is generally gray or brown and rough to the touch, with very few deep ridges and furrows.</a:t>
            </a:r>
          </a:p>
        </p:txBody>
      </p:sp>
      <p:sp>
        <p:nvSpPr>
          <p:cNvPr name="TextBox 10" id="10"/>
          <p:cNvSpPr txBox="true"/>
          <p:nvPr/>
        </p:nvSpPr>
        <p:spPr>
          <a:xfrm rot="0">
            <a:off x="3591332" y="9391650"/>
            <a:ext cx="11465583" cy="656590"/>
          </a:xfrm>
          <a:prstGeom prst="rect">
            <a:avLst/>
          </a:prstGeom>
        </p:spPr>
        <p:txBody>
          <a:bodyPr anchor="t" rtlCol="false" tIns="0" lIns="0" bIns="0" rIns="0">
            <a:spAutoFit/>
          </a:bodyPr>
          <a:lstStyle/>
          <a:p>
            <a:pPr algn="ctr">
              <a:lnSpc>
                <a:spcPts val="2659"/>
              </a:lnSpc>
              <a:spcBef>
                <a:spcPct val="0"/>
              </a:spcBef>
            </a:pPr>
            <a:r>
              <a:rPr lang="en-US" b="true" sz="1899">
                <a:solidFill>
                  <a:srgbClr val="000000"/>
                </a:solidFill>
                <a:latin typeface="Open Sans Extra Bold"/>
                <a:ea typeface="Open Sans Extra Bold"/>
                <a:cs typeface="Open Sans Extra Bold"/>
                <a:sym typeface="Open Sans Extra Bold"/>
              </a:rPr>
              <a:t>This project FS22-343</a:t>
            </a:r>
          </a:p>
          <a:p>
            <a:pPr algn="ctr">
              <a:lnSpc>
                <a:spcPts val="2659"/>
              </a:lnSpc>
              <a:spcBef>
                <a:spcPct val="0"/>
              </a:spcBef>
            </a:pPr>
            <a:r>
              <a:rPr lang="en-US" b="true" sz="1899">
                <a:solidFill>
                  <a:srgbClr val="000000"/>
                </a:solidFill>
                <a:latin typeface="Open Sans Extra Bold"/>
                <a:ea typeface="Open Sans Extra Bold"/>
                <a:cs typeface="Open Sans Extra Bold"/>
                <a:sym typeface="Open Sans Extra Bold"/>
              </a:rPr>
              <a:t>was funded by the Southern Sustainable Agriculture Research &amp; Education (SSARE) program.</a:t>
            </a:r>
          </a:p>
        </p:txBody>
      </p:sp>
      <p:sp>
        <p:nvSpPr>
          <p:cNvPr name="Freeform 11" id="11"/>
          <p:cNvSpPr/>
          <p:nvPr/>
        </p:nvSpPr>
        <p:spPr>
          <a:xfrm flipH="false" flipV="false" rot="0">
            <a:off x="15121690" y="0"/>
            <a:ext cx="2137610" cy="1953388"/>
          </a:xfrm>
          <a:custGeom>
            <a:avLst/>
            <a:gdLst/>
            <a:ahLst/>
            <a:cxnLst/>
            <a:rect r="r" b="b" t="t" l="l"/>
            <a:pathLst>
              <a:path h="1953388" w="2137610">
                <a:moveTo>
                  <a:pt x="0" y="0"/>
                </a:moveTo>
                <a:lnTo>
                  <a:pt x="2137610" y="0"/>
                </a:lnTo>
                <a:lnTo>
                  <a:pt x="2137610" y="1953388"/>
                </a:lnTo>
                <a:lnTo>
                  <a:pt x="0" y="195338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BDC295"/>
        </a:solidFill>
      </p:bgPr>
    </p:bg>
    <p:spTree>
      <p:nvGrpSpPr>
        <p:cNvPr id="1" name=""/>
        <p:cNvGrpSpPr/>
        <p:nvPr/>
      </p:nvGrpSpPr>
      <p:grpSpPr>
        <a:xfrm>
          <a:off x="0" y="0"/>
          <a:ext cx="0" cy="0"/>
          <a:chOff x="0" y="0"/>
          <a:chExt cx="0" cy="0"/>
        </a:xfrm>
      </p:grpSpPr>
      <p:sp>
        <p:nvSpPr>
          <p:cNvPr name="TextBox 2" id="2"/>
          <p:cNvSpPr txBox="true"/>
          <p:nvPr/>
        </p:nvSpPr>
        <p:spPr>
          <a:xfrm rot="0">
            <a:off x="1028700" y="723900"/>
            <a:ext cx="15133693" cy="685800"/>
          </a:xfrm>
          <a:prstGeom prst="rect">
            <a:avLst/>
          </a:prstGeom>
        </p:spPr>
        <p:txBody>
          <a:bodyPr anchor="t" rtlCol="false" tIns="0" lIns="0" bIns="0" rIns="0">
            <a:spAutoFit/>
          </a:bodyPr>
          <a:lstStyle/>
          <a:p>
            <a:pPr algn="l">
              <a:lnSpc>
                <a:spcPts val="5250"/>
              </a:lnSpc>
            </a:pPr>
            <a:r>
              <a:rPr lang="en-US" sz="5000" b="true">
                <a:solidFill>
                  <a:srgbClr val="000000"/>
                </a:solidFill>
                <a:latin typeface="Libre Baskerville Bold"/>
                <a:ea typeface="Libre Baskerville Bold"/>
                <a:cs typeface="Libre Baskerville Bold"/>
                <a:sym typeface="Libre Baskerville Bold"/>
              </a:rPr>
              <a:t>From lot clean up to mushroom farm space!</a:t>
            </a:r>
          </a:p>
        </p:txBody>
      </p:sp>
      <p:sp>
        <p:nvSpPr>
          <p:cNvPr name="Freeform 3" id="3"/>
          <p:cNvSpPr/>
          <p:nvPr/>
        </p:nvSpPr>
        <p:spPr>
          <a:xfrm flipH="false" flipV="false" rot="0">
            <a:off x="-957937" y="1869351"/>
            <a:ext cx="4922887" cy="7388949"/>
          </a:xfrm>
          <a:custGeom>
            <a:avLst/>
            <a:gdLst/>
            <a:ahLst/>
            <a:cxnLst/>
            <a:rect r="r" b="b" t="t" l="l"/>
            <a:pathLst>
              <a:path h="7388949" w="4922887">
                <a:moveTo>
                  <a:pt x="0" y="0"/>
                </a:moveTo>
                <a:lnTo>
                  <a:pt x="4922887" y="0"/>
                </a:lnTo>
                <a:lnTo>
                  <a:pt x="4922887" y="7388949"/>
                </a:lnTo>
                <a:lnTo>
                  <a:pt x="0" y="7388949"/>
                </a:lnTo>
                <a:lnTo>
                  <a:pt x="0" y="0"/>
                </a:lnTo>
                <a:close/>
              </a:path>
            </a:pathLst>
          </a:custGeom>
          <a:blipFill>
            <a:blip r:embed="rId2"/>
            <a:stretch>
              <a:fillRect l="-6285" t="0" r="-6285" b="0"/>
            </a:stretch>
          </a:blipFill>
        </p:spPr>
      </p:sp>
      <p:sp>
        <p:nvSpPr>
          <p:cNvPr name="Freeform 4" id="4"/>
          <p:cNvSpPr/>
          <p:nvPr/>
        </p:nvSpPr>
        <p:spPr>
          <a:xfrm flipH="false" flipV="false" rot="0">
            <a:off x="4134376" y="1869351"/>
            <a:ext cx="4922887" cy="7388949"/>
          </a:xfrm>
          <a:custGeom>
            <a:avLst/>
            <a:gdLst/>
            <a:ahLst/>
            <a:cxnLst/>
            <a:rect r="r" b="b" t="t" l="l"/>
            <a:pathLst>
              <a:path h="7388949" w="4922887">
                <a:moveTo>
                  <a:pt x="0" y="0"/>
                </a:moveTo>
                <a:lnTo>
                  <a:pt x="4922887" y="0"/>
                </a:lnTo>
                <a:lnTo>
                  <a:pt x="4922887" y="7388949"/>
                </a:lnTo>
                <a:lnTo>
                  <a:pt x="0" y="7388949"/>
                </a:lnTo>
                <a:lnTo>
                  <a:pt x="0" y="0"/>
                </a:lnTo>
                <a:close/>
              </a:path>
            </a:pathLst>
          </a:custGeom>
          <a:blipFill>
            <a:blip r:embed="rId3"/>
            <a:stretch>
              <a:fillRect l="-6285" t="0" r="-6285" b="0"/>
            </a:stretch>
          </a:blipFill>
        </p:spPr>
      </p:sp>
      <p:grpSp>
        <p:nvGrpSpPr>
          <p:cNvPr name="Group 5" id="5"/>
          <p:cNvGrpSpPr/>
          <p:nvPr/>
        </p:nvGrpSpPr>
        <p:grpSpPr>
          <a:xfrm rot="0">
            <a:off x="-452150" y="-889078"/>
            <a:ext cx="1118900" cy="12065155"/>
            <a:chOff x="0" y="0"/>
            <a:chExt cx="294690" cy="3177654"/>
          </a:xfrm>
        </p:grpSpPr>
        <p:sp>
          <p:nvSpPr>
            <p:cNvPr name="Freeform 6" id="6"/>
            <p:cNvSpPr/>
            <p:nvPr/>
          </p:nvSpPr>
          <p:spPr>
            <a:xfrm flipH="false" flipV="false" rot="0">
              <a:off x="0" y="0"/>
              <a:ext cx="294690" cy="3177654"/>
            </a:xfrm>
            <a:custGeom>
              <a:avLst/>
              <a:gdLst/>
              <a:ahLst/>
              <a:cxnLst/>
              <a:rect r="r" b="b" t="t" l="l"/>
              <a:pathLst>
                <a:path h="3177654" w="294690">
                  <a:moveTo>
                    <a:pt x="0" y="0"/>
                  </a:moveTo>
                  <a:lnTo>
                    <a:pt x="294690" y="0"/>
                  </a:lnTo>
                  <a:lnTo>
                    <a:pt x="294690" y="3177654"/>
                  </a:lnTo>
                  <a:lnTo>
                    <a:pt x="0" y="3177654"/>
                  </a:lnTo>
                  <a:close/>
                </a:path>
              </a:pathLst>
            </a:custGeom>
            <a:solidFill>
              <a:srgbClr val="FFD87C"/>
            </a:solidFill>
            <a:ln w="28575" cap="sq">
              <a:solidFill>
                <a:srgbClr val="FFFFFF"/>
              </a:solidFill>
              <a:prstDash val="solid"/>
              <a:miter/>
            </a:ln>
          </p:spPr>
        </p:sp>
        <p:sp>
          <p:nvSpPr>
            <p:cNvPr name="TextBox 7" id="7"/>
            <p:cNvSpPr txBox="true"/>
            <p:nvPr/>
          </p:nvSpPr>
          <p:spPr>
            <a:xfrm>
              <a:off x="0" y="19050"/>
              <a:ext cx="294690" cy="3158604"/>
            </a:xfrm>
            <a:prstGeom prst="rect">
              <a:avLst/>
            </a:prstGeom>
          </p:spPr>
          <p:txBody>
            <a:bodyPr anchor="ctr" rtlCol="false" tIns="50800" lIns="50800" bIns="50800" rIns="50800"/>
            <a:lstStyle/>
            <a:p>
              <a:pPr algn="ctr">
                <a:lnSpc>
                  <a:spcPts val="2266"/>
                </a:lnSpc>
              </a:pPr>
            </a:p>
          </p:txBody>
        </p:sp>
      </p:grpSp>
      <p:grpSp>
        <p:nvGrpSpPr>
          <p:cNvPr name="Group 8" id="8"/>
          <p:cNvGrpSpPr/>
          <p:nvPr/>
        </p:nvGrpSpPr>
        <p:grpSpPr>
          <a:xfrm rot="0">
            <a:off x="16005764" y="8631532"/>
            <a:ext cx="1253536" cy="1253536"/>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87C"/>
            </a:solidFill>
            <a:ln w="28575" cap="sq">
              <a:solidFill>
                <a:srgbClr val="FFFFFF"/>
              </a:solidFill>
              <a:prstDash val="solid"/>
              <a:miter/>
            </a:ln>
          </p:spPr>
        </p:sp>
        <p:sp>
          <p:nvSpPr>
            <p:cNvPr name="TextBox 10" id="10"/>
            <p:cNvSpPr txBox="true"/>
            <p:nvPr/>
          </p:nvSpPr>
          <p:spPr>
            <a:xfrm>
              <a:off x="76200" y="95250"/>
              <a:ext cx="660400" cy="641350"/>
            </a:xfrm>
            <a:prstGeom prst="rect">
              <a:avLst/>
            </a:prstGeom>
          </p:spPr>
          <p:txBody>
            <a:bodyPr anchor="ctr" rtlCol="false" tIns="50800" lIns="50800" bIns="50800" rIns="50800"/>
            <a:lstStyle/>
            <a:p>
              <a:pPr algn="ctr" marL="0" indent="0" lvl="0">
                <a:lnSpc>
                  <a:spcPts val="2266"/>
                </a:lnSpc>
                <a:spcBef>
                  <a:spcPct val="0"/>
                </a:spcBef>
              </a:pPr>
            </a:p>
          </p:txBody>
        </p:sp>
      </p:grpSp>
      <p:sp>
        <p:nvSpPr>
          <p:cNvPr name="Freeform 11" id="11"/>
          <p:cNvSpPr/>
          <p:nvPr/>
        </p:nvSpPr>
        <p:spPr>
          <a:xfrm flipH="false" flipV="false" rot="-10800000">
            <a:off x="16344890" y="9029233"/>
            <a:ext cx="575284" cy="458135"/>
          </a:xfrm>
          <a:custGeom>
            <a:avLst/>
            <a:gdLst/>
            <a:ahLst/>
            <a:cxnLst/>
            <a:rect r="r" b="b" t="t" l="l"/>
            <a:pathLst>
              <a:path h="458135" w="575284">
                <a:moveTo>
                  <a:pt x="0" y="0"/>
                </a:moveTo>
                <a:lnTo>
                  <a:pt x="575284" y="0"/>
                </a:lnTo>
                <a:lnTo>
                  <a:pt x="575284" y="458134"/>
                </a:lnTo>
                <a:lnTo>
                  <a:pt x="0" y="45813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2" id="12"/>
          <p:cNvSpPr txBox="true"/>
          <p:nvPr/>
        </p:nvSpPr>
        <p:spPr>
          <a:xfrm rot="0">
            <a:off x="3411209" y="9449267"/>
            <a:ext cx="11465583" cy="656590"/>
          </a:xfrm>
          <a:prstGeom prst="rect">
            <a:avLst/>
          </a:prstGeom>
        </p:spPr>
        <p:txBody>
          <a:bodyPr anchor="t" rtlCol="false" tIns="0" lIns="0" bIns="0" rIns="0">
            <a:spAutoFit/>
          </a:bodyPr>
          <a:lstStyle/>
          <a:p>
            <a:pPr algn="ctr">
              <a:lnSpc>
                <a:spcPts val="2659"/>
              </a:lnSpc>
              <a:spcBef>
                <a:spcPct val="0"/>
              </a:spcBef>
            </a:pPr>
            <a:r>
              <a:rPr lang="en-US" b="true" sz="1899">
                <a:solidFill>
                  <a:srgbClr val="000000"/>
                </a:solidFill>
                <a:latin typeface="Open Sans Extra Bold"/>
                <a:ea typeface="Open Sans Extra Bold"/>
                <a:cs typeface="Open Sans Extra Bold"/>
                <a:sym typeface="Open Sans Extra Bold"/>
              </a:rPr>
              <a:t>This project FS22-343</a:t>
            </a:r>
          </a:p>
          <a:p>
            <a:pPr algn="ctr">
              <a:lnSpc>
                <a:spcPts val="2659"/>
              </a:lnSpc>
              <a:spcBef>
                <a:spcPct val="0"/>
              </a:spcBef>
            </a:pPr>
            <a:r>
              <a:rPr lang="en-US" b="true" sz="1899">
                <a:solidFill>
                  <a:srgbClr val="000000"/>
                </a:solidFill>
                <a:latin typeface="Open Sans Extra Bold"/>
                <a:ea typeface="Open Sans Extra Bold"/>
                <a:cs typeface="Open Sans Extra Bold"/>
                <a:sym typeface="Open Sans Extra Bold"/>
              </a:rPr>
              <a:t>was funded by the Southern Sustainable Agriculture Research &amp; Education (SSARE) program.</a:t>
            </a:r>
          </a:p>
        </p:txBody>
      </p:sp>
      <p:sp>
        <p:nvSpPr>
          <p:cNvPr name="TextBox 13" id="13"/>
          <p:cNvSpPr txBox="true"/>
          <p:nvPr/>
        </p:nvSpPr>
        <p:spPr>
          <a:xfrm rot="0">
            <a:off x="9734055" y="1821726"/>
            <a:ext cx="7776978" cy="3829882"/>
          </a:xfrm>
          <a:prstGeom prst="rect">
            <a:avLst/>
          </a:prstGeom>
        </p:spPr>
        <p:txBody>
          <a:bodyPr anchor="t" rtlCol="false" tIns="0" lIns="0" bIns="0" rIns="0">
            <a:spAutoFit/>
          </a:bodyPr>
          <a:lstStyle/>
          <a:p>
            <a:pPr algn="l">
              <a:lnSpc>
                <a:spcPts val="4091"/>
              </a:lnSpc>
              <a:spcBef>
                <a:spcPct val="0"/>
              </a:spcBef>
            </a:pPr>
            <a:r>
              <a:rPr lang="en-US" b="true" sz="2922">
                <a:solidFill>
                  <a:srgbClr val="000000"/>
                </a:solidFill>
                <a:latin typeface="Open Sans Extra Bold"/>
                <a:ea typeface="Open Sans Extra Bold"/>
                <a:cs typeface="Open Sans Extra Bold"/>
                <a:sym typeface="Open Sans Extra Bold"/>
              </a:rPr>
              <a:t>Log Preparation &amp; Inoculation</a:t>
            </a:r>
          </a:p>
          <a:p>
            <a:pPr algn="l">
              <a:lnSpc>
                <a:spcPts val="4091"/>
              </a:lnSpc>
              <a:spcBef>
                <a:spcPct val="0"/>
              </a:spcBef>
            </a:pPr>
          </a:p>
          <a:p>
            <a:pPr algn="l">
              <a:lnSpc>
                <a:spcPts val="4558"/>
              </a:lnSpc>
            </a:pPr>
            <a:r>
              <a:rPr lang="en-US" b="true" sz="2922">
                <a:solidFill>
                  <a:srgbClr val="000000"/>
                </a:solidFill>
                <a:latin typeface="Open Sauce Bold"/>
                <a:ea typeface="Open Sauce Bold"/>
                <a:cs typeface="Open Sauce Bold"/>
                <a:sym typeface="Open Sauce Bold"/>
              </a:rPr>
              <a:t>Step 1:</a:t>
            </a:r>
            <a:r>
              <a:rPr lang="en-US" sz="2922">
                <a:solidFill>
                  <a:srgbClr val="000000"/>
                </a:solidFill>
                <a:latin typeface="Open Sauce"/>
                <a:ea typeface="Open Sauce"/>
                <a:cs typeface="Open Sauce"/>
                <a:sym typeface="Open Sauce"/>
              </a:rPr>
              <a:t> Clear a vacant lot in Fountain Heights with community volunteers.</a:t>
            </a:r>
          </a:p>
          <a:p>
            <a:pPr algn="l">
              <a:lnSpc>
                <a:spcPts val="4558"/>
              </a:lnSpc>
            </a:pPr>
            <a:r>
              <a:rPr lang="en-US" b="true" sz="2922">
                <a:solidFill>
                  <a:srgbClr val="000000"/>
                </a:solidFill>
                <a:latin typeface="Open Sauce Bold"/>
                <a:ea typeface="Open Sauce Bold"/>
                <a:cs typeface="Open Sauce Bold"/>
                <a:sym typeface="Open Sauce Bold"/>
              </a:rPr>
              <a:t>Step 2: </a:t>
            </a:r>
            <a:r>
              <a:rPr lang="en-US" sz="2922">
                <a:solidFill>
                  <a:srgbClr val="000000"/>
                </a:solidFill>
                <a:latin typeface="Open Sauce"/>
                <a:ea typeface="Open Sauce"/>
                <a:cs typeface="Open Sauce"/>
                <a:sym typeface="Open Sauce"/>
              </a:rPr>
              <a:t>Harvest and cut 40 logs from Mimosa and Paper Mulberry trees found on the lot or from a nearby location.</a:t>
            </a:r>
          </a:p>
        </p:txBody>
      </p:sp>
      <p:sp>
        <p:nvSpPr>
          <p:cNvPr name="Freeform 14" id="14"/>
          <p:cNvSpPr/>
          <p:nvPr/>
        </p:nvSpPr>
        <p:spPr>
          <a:xfrm flipH="false" flipV="false" rot="0">
            <a:off x="16162393" y="253405"/>
            <a:ext cx="1768344" cy="1615946"/>
          </a:xfrm>
          <a:custGeom>
            <a:avLst/>
            <a:gdLst/>
            <a:ahLst/>
            <a:cxnLst/>
            <a:rect r="r" b="b" t="t" l="l"/>
            <a:pathLst>
              <a:path h="1615946" w="1768344">
                <a:moveTo>
                  <a:pt x="0" y="0"/>
                </a:moveTo>
                <a:lnTo>
                  <a:pt x="1768345" y="0"/>
                </a:lnTo>
                <a:lnTo>
                  <a:pt x="1768345" y="1615946"/>
                </a:lnTo>
                <a:lnTo>
                  <a:pt x="0" y="161594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969B64"/>
        </a:solidFill>
      </p:bgPr>
    </p:bg>
    <p:spTree>
      <p:nvGrpSpPr>
        <p:cNvPr id="1" name=""/>
        <p:cNvGrpSpPr/>
        <p:nvPr/>
      </p:nvGrpSpPr>
      <p:grpSpPr>
        <a:xfrm>
          <a:off x="0" y="0"/>
          <a:ext cx="0" cy="0"/>
          <a:chOff x="0" y="0"/>
          <a:chExt cx="0" cy="0"/>
        </a:xfrm>
      </p:grpSpPr>
      <p:grpSp>
        <p:nvGrpSpPr>
          <p:cNvPr name="Group 2" id="2"/>
          <p:cNvGrpSpPr/>
          <p:nvPr/>
        </p:nvGrpSpPr>
        <p:grpSpPr>
          <a:xfrm rot="0">
            <a:off x="0" y="327149"/>
            <a:ext cx="18288000" cy="10287000"/>
            <a:chOff x="0" y="0"/>
            <a:chExt cx="24384000" cy="13716000"/>
          </a:xfrm>
        </p:grpSpPr>
        <p:pic>
          <p:nvPicPr>
            <p:cNvPr name="Picture 3" id="3"/>
            <p:cNvPicPr>
              <a:picLocks noChangeAspect="true"/>
            </p:cNvPicPr>
            <p:nvPr/>
          </p:nvPicPr>
          <p:blipFill>
            <a:blip r:embed="rId2"/>
            <a:srcRect l="0" t="12349" r="0" b="12349"/>
            <a:stretch>
              <a:fillRect/>
            </a:stretch>
          </p:blipFill>
          <p:spPr>
            <a:xfrm flipH="false" flipV="false">
              <a:off x="0" y="0"/>
              <a:ext cx="8043333" cy="9101667"/>
            </a:xfrm>
            <a:prstGeom prst="rect">
              <a:avLst/>
            </a:prstGeom>
          </p:spPr>
        </p:pic>
        <p:pic>
          <p:nvPicPr>
            <p:cNvPr name="Picture 4" id="4"/>
            <p:cNvPicPr>
              <a:picLocks noChangeAspect="true"/>
            </p:cNvPicPr>
            <p:nvPr/>
          </p:nvPicPr>
          <p:blipFill>
            <a:blip r:embed="rId3"/>
            <a:srcRect l="0" t="8081" r="0" b="8081"/>
            <a:stretch>
              <a:fillRect/>
            </a:stretch>
          </p:blipFill>
          <p:spPr>
            <a:xfrm flipH="false" flipV="false">
              <a:off x="0" y="9228667"/>
              <a:ext cx="8043333" cy="4487333"/>
            </a:xfrm>
            <a:prstGeom prst="rect">
              <a:avLst/>
            </a:prstGeom>
          </p:spPr>
        </p:pic>
        <p:pic>
          <p:nvPicPr>
            <p:cNvPr name="Picture 5" id="5"/>
            <p:cNvPicPr>
              <a:picLocks noChangeAspect="true"/>
            </p:cNvPicPr>
            <p:nvPr/>
          </p:nvPicPr>
          <p:blipFill>
            <a:blip r:embed="rId4"/>
            <a:srcRect l="0" t="51704" r="0" b="6705"/>
            <a:stretch>
              <a:fillRect/>
            </a:stretch>
          </p:blipFill>
          <p:spPr>
            <a:xfrm flipH="false" flipV="false">
              <a:off x="8170333" y="0"/>
              <a:ext cx="16213667" cy="4487333"/>
            </a:xfrm>
            <a:prstGeom prst="rect">
              <a:avLst/>
            </a:prstGeom>
          </p:spPr>
        </p:pic>
        <p:pic>
          <p:nvPicPr>
            <p:cNvPr name="Picture 6" id="6"/>
            <p:cNvPicPr>
              <a:picLocks noChangeAspect="true"/>
            </p:cNvPicPr>
            <p:nvPr/>
          </p:nvPicPr>
          <p:blipFill>
            <a:blip r:embed="rId5"/>
            <a:srcRect l="41192" t="0" r="0" b="0"/>
            <a:stretch>
              <a:fillRect/>
            </a:stretch>
          </p:blipFill>
          <p:spPr>
            <a:xfrm flipH="false" flipV="false">
              <a:off x="8170333" y="4614333"/>
              <a:ext cx="8043333" cy="9101667"/>
            </a:xfrm>
            <a:prstGeom prst="rect">
              <a:avLst/>
            </a:prstGeom>
          </p:spPr>
        </p:pic>
        <p:pic>
          <p:nvPicPr>
            <p:cNvPr name="Picture 7" id="7"/>
            <p:cNvPicPr>
              <a:picLocks noChangeAspect="true"/>
            </p:cNvPicPr>
            <p:nvPr/>
          </p:nvPicPr>
          <p:blipFill>
            <a:blip r:embed="rId6"/>
            <a:srcRect l="0" t="12349" r="0" b="12349"/>
            <a:stretch>
              <a:fillRect/>
            </a:stretch>
          </p:blipFill>
          <p:spPr>
            <a:xfrm flipH="false" flipV="false">
              <a:off x="16340667" y="4614333"/>
              <a:ext cx="8043333" cy="9101667"/>
            </a:xfrm>
            <a:prstGeom prst="rect">
              <a:avLst/>
            </a:prstGeom>
          </p:spPr>
        </p:pic>
      </p:grpSp>
      <p:sp>
        <p:nvSpPr>
          <p:cNvPr name="Freeform 8" id="8"/>
          <p:cNvSpPr/>
          <p:nvPr/>
        </p:nvSpPr>
        <p:spPr>
          <a:xfrm flipH="false" flipV="false" rot="0">
            <a:off x="15927708" y="327149"/>
            <a:ext cx="2185197" cy="2601426"/>
          </a:xfrm>
          <a:custGeom>
            <a:avLst/>
            <a:gdLst/>
            <a:ahLst/>
            <a:cxnLst/>
            <a:rect r="r" b="b" t="t" l="l"/>
            <a:pathLst>
              <a:path h="2601426" w="2185197">
                <a:moveTo>
                  <a:pt x="0" y="0"/>
                </a:moveTo>
                <a:lnTo>
                  <a:pt x="2185197" y="0"/>
                </a:lnTo>
                <a:lnTo>
                  <a:pt x="2185197" y="2601425"/>
                </a:lnTo>
                <a:lnTo>
                  <a:pt x="0" y="260142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BDC295"/>
        </a:solidFill>
      </p:bgPr>
    </p:bg>
    <p:spTree>
      <p:nvGrpSpPr>
        <p:cNvPr id="1" name=""/>
        <p:cNvGrpSpPr/>
        <p:nvPr/>
      </p:nvGrpSpPr>
      <p:grpSpPr>
        <a:xfrm>
          <a:off x="0" y="0"/>
          <a:ext cx="0" cy="0"/>
          <a:chOff x="0" y="0"/>
          <a:chExt cx="0" cy="0"/>
        </a:xfrm>
      </p:grpSpPr>
      <p:sp>
        <p:nvSpPr>
          <p:cNvPr name="Freeform 2" id="2"/>
          <p:cNvSpPr/>
          <p:nvPr/>
        </p:nvSpPr>
        <p:spPr>
          <a:xfrm flipH="false" flipV="false" rot="0">
            <a:off x="9228713" y="1869351"/>
            <a:ext cx="4922887" cy="7388949"/>
          </a:xfrm>
          <a:custGeom>
            <a:avLst/>
            <a:gdLst/>
            <a:ahLst/>
            <a:cxnLst/>
            <a:rect r="r" b="b" t="t" l="l"/>
            <a:pathLst>
              <a:path h="7388949" w="4922887">
                <a:moveTo>
                  <a:pt x="0" y="0"/>
                </a:moveTo>
                <a:lnTo>
                  <a:pt x="4922887" y="0"/>
                </a:lnTo>
                <a:lnTo>
                  <a:pt x="4922887" y="7388949"/>
                </a:lnTo>
                <a:lnTo>
                  <a:pt x="0" y="7388949"/>
                </a:lnTo>
                <a:lnTo>
                  <a:pt x="0" y="0"/>
                </a:lnTo>
                <a:close/>
              </a:path>
            </a:pathLst>
          </a:custGeom>
          <a:blipFill>
            <a:blip r:embed="rId2"/>
            <a:stretch>
              <a:fillRect l="-50062" t="0" r="-50062" b="0"/>
            </a:stretch>
          </a:blipFill>
        </p:spPr>
      </p:sp>
      <p:sp>
        <p:nvSpPr>
          <p:cNvPr name="Freeform 3" id="3"/>
          <p:cNvSpPr/>
          <p:nvPr/>
        </p:nvSpPr>
        <p:spPr>
          <a:xfrm flipH="false" flipV="false" rot="0">
            <a:off x="14323050" y="1869351"/>
            <a:ext cx="4922887" cy="7388949"/>
          </a:xfrm>
          <a:custGeom>
            <a:avLst/>
            <a:gdLst/>
            <a:ahLst/>
            <a:cxnLst/>
            <a:rect r="r" b="b" t="t" l="l"/>
            <a:pathLst>
              <a:path h="7388949" w="4922887">
                <a:moveTo>
                  <a:pt x="0" y="0"/>
                </a:moveTo>
                <a:lnTo>
                  <a:pt x="4922887" y="0"/>
                </a:lnTo>
                <a:lnTo>
                  <a:pt x="4922887" y="7388949"/>
                </a:lnTo>
                <a:lnTo>
                  <a:pt x="0" y="7388949"/>
                </a:lnTo>
                <a:lnTo>
                  <a:pt x="0" y="0"/>
                </a:lnTo>
                <a:close/>
              </a:path>
            </a:pathLst>
          </a:custGeom>
          <a:blipFill>
            <a:blip r:embed="rId3"/>
            <a:stretch>
              <a:fillRect l="-6285" t="0" r="-6285" b="0"/>
            </a:stretch>
          </a:blipFill>
        </p:spPr>
      </p:sp>
      <p:grpSp>
        <p:nvGrpSpPr>
          <p:cNvPr name="Group 4" id="4"/>
          <p:cNvGrpSpPr/>
          <p:nvPr/>
        </p:nvGrpSpPr>
        <p:grpSpPr>
          <a:xfrm rot="0">
            <a:off x="-452150" y="-889078"/>
            <a:ext cx="1118900" cy="12065155"/>
            <a:chOff x="0" y="0"/>
            <a:chExt cx="294690" cy="3177654"/>
          </a:xfrm>
        </p:grpSpPr>
        <p:sp>
          <p:nvSpPr>
            <p:cNvPr name="Freeform 5" id="5"/>
            <p:cNvSpPr/>
            <p:nvPr/>
          </p:nvSpPr>
          <p:spPr>
            <a:xfrm flipH="false" flipV="false" rot="0">
              <a:off x="0" y="0"/>
              <a:ext cx="294690" cy="3177654"/>
            </a:xfrm>
            <a:custGeom>
              <a:avLst/>
              <a:gdLst/>
              <a:ahLst/>
              <a:cxnLst/>
              <a:rect r="r" b="b" t="t" l="l"/>
              <a:pathLst>
                <a:path h="3177654" w="294690">
                  <a:moveTo>
                    <a:pt x="0" y="0"/>
                  </a:moveTo>
                  <a:lnTo>
                    <a:pt x="294690" y="0"/>
                  </a:lnTo>
                  <a:lnTo>
                    <a:pt x="294690" y="3177654"/>
                  </a:lnTo>
                  <a:lnTo>
                    <a:pt x="0" y="3177654"/>
                  </a:lnTo>
                  <a:close/>
                </a:path>
              </a:pathLst>
            </a:custGeom>
            <a:solidFill>
              <a:srgbClr val="FFD87C"/>
            </a:solidFill>
            <a:ln w="28575" cap="sq">
              <a:solidFill>
                <a:srgbClr val="FFFFFF"/>
              </a:solidFill>
              <a:prstDash val="solid"/>
              <a:miter/>
            </a:ln>
          </p:spPr>
        </p:sp>
        <p:sp>
          <p:nvSpPr>
            <p:cNvPr name="TextBox 6" id="6"/>
            <p:cNvSpPr txBox="true"/>
            <p:nvPr/>
          </p:nvSpPr>
          <p:spPr>
            <a:xfrm>
              <a:off x="0" y="19050"/>
              <a:ext cx="294690" cy="3158604"/>
            </a:xfrm>
            <a:prstGeom prst="rect">
              <a:avLst/>
            </a:prstGeom>
          </p:spPr>
          <p:txBody>
            <a:bodyPr anchor="ctr" rtlCol="false" tIns="50800" lIns="50800" bIns="50800" rIns="50800"/>
            <a:lstStyle/>
            <a:p>
              <a:pPr algn="ctr">
                <a:lnSpc>
                  <a:spcPts val="2266"/>
                </a:lnSpc>
              </a:pPr>
            </a:p>
          </p:txBody>
        </p:sp>
      </p:grpSp>
      <p:sp>
        <p:nvSpPr>
          <p:cNvPr name="Freeform 7" id="7"/>
          <p:cNvSpPr/>
          <p:nvPr/>
        </p:nvSpPr>
        <p:spPr>
          <a:xfrm flipH="false" flipV="false" rot="0">
            <a:off x="4684451" y="5978642"/>
            <a:ext cx="3912106" cy="3906426"/>
          </a:xfrm>
          <a:custGeom>
            <a:avLst/>
            <a:gdLst/>
            <a:ahLst/>
            <a:cxnLst/>
            <a:rect r="r" b="b" t="t" l="l"/>
            <a:pathLst>
              <a:path h="3906426" w="3912106">
                <a:moveTo>
                  <a:pt x="0" y="0"/>
                </a:moveTo>
                <a:lnTo>
                  <a:pt x="3912106" y="0"/>
                </a:lnTo>
                <a:lnTo>
                  <a:pt x="3912106" y="3906426"/>
                </a:lnTo>
                <a:lnTo>
                  <a:pt x="0" y="3906426"/>
                </a:lnTo>
                <a:lnTo>
                  <a:pt x="0" y="0"/>
                </a:lnTo>
                <a:close/>
              </a:path>
            </a:pathLst>
          </a:custGeom>
          <a:blipFill>
            <a:blip r:embed="rId4"/>
            <a:stretch>
              <a:fillRect l="0" t="0" r="0" b="-33527"/>
            </a:stretch>
          </a:blipFill>
        </p:spPr>
      </p:sp>
      <p:sp>
        <p:nvSpPr>
          <p:cNvPr name="Freeform 8" id="8"/>
          <p:cNvSpPr/>
          <p:nvPr/>
        </p:nvSpPr>
        <p:spPr>
          <a:xfrm flipH="false" flipV="false" rot="0">
            <a:off x="1448011" y="5978642"/>
            <a:ext cx="2604284" cy="3906426"/>
          </a:xfrm>
          <a:custGeom>
            <a:avLst/>
            <a:gdLst/>
            <a:ahLst/>
            <a:cxnLst/>
            <a:rect r="r" b="b" t="t" l="l"/>
            <a:pathLst>
              <a:path h="3906426" w="2604284">
                <a:moveTo>
                  <a:pt x="0" y="0"/>
                </a:moveTo>
                <a:lnTo>
                  <a:pt x="2604283" y="0"/>
                </a:lnTo>
                <a:lnTo>
                  <a:pt x="2604283" y="3906426"/>
                </a:lnTo>
                <a:lnTo>
                  <a:pt x="0" y="3906426"/>
                </a:lnTo>
                <a:lnTo>
                  <a:pt x="0" y="0"/>
                </a:lnTo>
                <a:close/>
              </a:path>
            </a:pathLst>
          </a:custGeom>
          <a:blipFill>
            <a:blip r:embed="rId5"/>
            <a:stretch>
              <a:fillRect l="0" t="0" r="0" b="0"/>
            </a:stretch>
          </a:blipFill>
        </p:spPr>
      </p:sp>
      <p:sp>
        <p:nvSpPr>
          <p:cNvPr name="TextBox 9" id="9"/>
          <p:cNvSpPr txBox="true"/>
          <p:nvPr/>
        </p:nvSpPr>
        <p:spPr>
          <a:xfrm rot="0">
            <a:off x="901102" y="723900"/>
            <a:ext cx="15390909" cy="685800"/>
          </a:xfrm>
          <a:prstGeom prst="rect">
            <a:avLst/>
          </a:prstGeom>
        </p:spPr>
        <p:txBody>
          <a:bodyPr anchor="t" rtlCol="false" tIns="0" lIns="0" bIns="0" rIns="0">
            <a:spAutoFit/>
          </a:bodyPr>
          <a:lstStyle/>
          <a:p>
            <a:pPr algn="l">
              <a:lnSpc>
                <a:spcPts val="5250"/>
              </a:lnSpc>
            </a:pPr>
            <a:r>
              <a:rPr lang="en-US" sz="5000" b="true">
                <a:solidFill>
                  <a:srgbClr val="000000"/>
                </a:solidFill>
                <a:latin typeface="Libre Baskerville Bold"/>
                <a:ea typeface="Libre Baskerville Bold"/>
                <a:cs typeface="Libre Baskerville Bold"/>
                <a:sym typeface="Libre Baskerville Bold"/>
              </a:rPr>
              <a:t>Moving closer to mushrooms</a:t>
            </a:r>
          </a:p>
        </p:txBody>
      </p:sp>
      <p:sp>
        <p:nvSpPr>
          <p:cNvPr name="TextBox 10" id="10"/>
          <p:cNvSpPr txBox="true"/>
          <p:nvPr/>
        </p:nvSpPr>
        <p:spPr>
          <a:xfrm rot="0">
            <a:off x="9387458" y="9458792"/>
            <a:ext cx="8780053" cy="488342"/>
          </a:xfrm>
          <a:prstGeom prst="rect">
            <a:avLst/>
          </a:prstGeom>
        </p:spPr>
        <p:txBody>
          <a:bodyPr anchor="t" rtlCol="false" tIns="0" lIns="0" bIns="0" rIns="0">
            <a:spAutoFit/>
          </a:bodyPr>
          <a:lstStyle/>
          <a:p>
            <a:pPr algn="l">
              <a:lnSpc>
                <a:spcPts val="1960"/>
              </a:lnSpc>
              <a:spcBef>
                <a:spcPct val="0"/>
              </a:spcBef>
            </a:pPr>
            <a:r>
              <a:rPr lang="en-US" b="true" sz="1400">
                <a:solidFill>
                  <a:srgbClr val="000000"/>
                </a:solidFill>
                <a:latin typeface="Open Sans Extra Bold"/>
                <a:ea typeface="Open Sans Extra Bold"/>
                <a:cs typeface="Open Sans Extra Bold"/>
                <a:sym typeface="Open Sans Extra Bold"/>
              </a:rPr>
              <a:t>This project FS22-343</a:t>
            </a:r>
          </a:p>
          <a:p>
            <a:pPr algn="l">
              <a:lnSpc>
                <a:spcPts val="1960"/>
              </a:lnSpc>
              <a:spcBef>
                <a:spcPct val="0"/>
              </a:spcBef>
            </a:pPr>
            <a:r>
              <a:rPr lang="en-US" b="true" sz="1400">
                <a:solidFill>
                  <a:srgbClr val="000000"/>
                </a:solidFill>
                <a:latin typeface="Open Sans Extra Bold"/>
                <a:ea typeface="Open Sans Extra Bold"/>
                <a:cs typeface="Open Sans Extra Bold"/>
                <a:sym typeface="Open Sans Extra Bold"/>
              </a:rPr>
              <a:t>was funded by the Southern Sustainable Agriculture Research &amp; Education (SSARE) program.</a:t>
            </a:r>
          </a:p>
        </p:txBody>
      </p:sp>
      <p:sp>
        <p:nvSpPr>
          <p:cNvPr name="TextBox 11" id="11"/>
          <p:cNvSpPr txBox="true"/>
          <p:nvPr/>
        </p:nvSpPr>
        <p:spPr>
          <a:xfrm rot="0">
            <a:off x="1059243" y="1821726"/>
            <a:ext cx="7776978" cy="3887045"/>
          </a:xfrm>
          <a:prstGeom prst="rect">
            <a:avLst/>
          </a:prstGeom>
        </p:spPr>
        <p:txBody>
          <a:bodyPr anchor="t" rtlCol="false" tIns="0" lIns="0" bIns="0" rIns="0">
            <a:spAutoFit/>
          </a:bodyPr>
          <a:lstStyle/>
          <a:p>
            <a:pPr algn="l">
              <a:lnSpc>
                <a:spcPts val="4091"/>
              </a:lnSpc>
              <a:spcBef>
                <a:spcPct val="0"/>
              </a:spcBef>
            </a:pPr>
            <a:r>
              <a:rPr lang="en-US" b="true" sz="2922">
                <a:solidFill>
                  <a:srgbClr val="000000"/>
                </a:solidFill>
                <a:latin typeface="Open Sans Extra Bold"/>
                <a:ea typeface="Open Sans Extra Bold"/>
                <a:cs typeface="Open Sans Extra Bold"/>
                <a:sym typeface="Open Sans Extra Bold"/>
              </a:rPr>
              <a:t>Log Preparation &amp; Inoculation</a:t>
            </a:r>
          </a:p>
          <a:p>
            <a:pPr algn="l">
              <a:lnSpc>
                <a:spcPts val="4558"/>
              </a:lnSpc>
            </a:pPr>
          </a:p>
          <a:p>
            <a:pPr algn="l">
              <a:lnSpc>
                <a:spcPts val="4558"/>
              </a:lnSpc>
            </a:pPr>
            <a:r>
              <a:rPr lang="en-US" b="true" sz="2922">
                <a:solidFill>
                  <a:srgbClr val="000000"/>
                </a:solidFill>
                <a:latin typeface="Open Sauce Bold"/>
                <a:ea typeface="Open Sauce Bold"/>
                <a:cs typeface="Open Sauce Bold"/>
                <a:sym typeface="Open Sauce Bold"/>
              </a:rPr>
              <a:t>Step 3: </a:t>
            </a:r>
            <a:r>
              <a:rPr lang="en-US" sz="2922">
                <a:solidFill>
                  <a:srgbClr val="000000"/>
                </a:solidFill>
                <a:latin typeface="Open Sauce"/>
                <a:ea typeface="Open Sauce"/>
                <a:cs typeface="Open Sauce"/>
                <a:sym typeface="Open Sauce"/>
              </a:rPr>
              <a:t>Host four mushroom inoculation workshops for urban farmers and community members.</a:t>
            </a:r>
          </a:p>
          <a:p>
            <a:pPr algn="l">
              <a:lnSpc>
                <a:spcPts val="4558"/>
              </a:lnSpc>
            </a:pPr>
            <a:r>
              <a:rPr lang="en-US" b="true" sz="2922">
                <a:solidFill>
                  <a:srgbClr val="000000"/>
                </a:solidFill>
                <a:latin typeface="Open Sauce Bold"/>
                <a:ea typeface="Open Sauce Bold"/>
                <a:cs typeface="Open Sauce Bold"/>
                <a:sym typeface="Open Sauce Bold"/>
              </a:rPr>
              <a:t>Step 4:</a:t>
            </a:r>
            <a:r>
              <a:rPr lang="en-US" sz="2922">
                <a:solidFill>
                  <a:srgbClr val="000000"/>
                </a:solidFill>
                <a:latin typeface="Open Sauce"/>
                <a:ea typeface="Open Sauce"/>
                <a:cs typeface="Open Sauce"/>
                <a:sym typeface="Open Sauce"/>
              </a:rPr>
              <a:t> Place logs in an urban micro-farm setting for natural fruiting.</a:t>
            </a:r>
          </a:p>
        </p:txBody>
      </p:sp>
      <p:sp>
        <p:nvSpPr>
          <p:cNvPr name="Freeform 12" id="12"/>
          <p:cNvSpPr/>
          <p:nvPr/>
        </p:nvSpPr>
        <p:spPr>
          <a:xfrm flipH="false" flipV="false" rot="0">
            <a:off x="15121690" y="0"/>
            <a:ext cx="2137610" cy="1953388"/>
          </a:xfrm>
          <a:custGeom>
            <a:avLst/>
            <a:gdLst/>
            <a:ahLst/>
            <a:cxnLst/>
            <a:rect r="r" b="b" t="t" l="l"/>
            <a:pathLst>
              <a:path h="1953388" w="2137610">
                <a:moveTo>
                  <a:pt x="0" y="0"/>
                </a:moveTo>
                <a:lnTo>
                  <a:pt x="2137610" y="0"/>
                </a:lnTo>
                <a:lnTo>
                  <a:pt x="2137610" y="1953388"/>
                </a:lnTo>
                <a:lnTo>
                  <a:pt x="0" y="195338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969B64"/>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6230600" cy="8229600"/>
            <a:chOff x="0" y="0"/>
            <a:chExt cx="4274726" cy="2167467"/>
          </a:xfrm>
        </p:grpSpPr>
        <p:sp>
          <p:nvSpPr>
            <p:cNvPr name="Freeform 3" id="3"/>
            <p:cNvSpPr/>
            <p:nvPr/>
          </p:nvSpPr>
          <p:spPr>
            <a:xfrm flipH="false" flipV="false" rot="0">
              <a:off x="0" y="0"/>
              <a:ext cx="4274726" cy="2167467"/>
            </a:xfrm>
            <a:custGeom>
              <a:avLst/>
              <a:gdLst/>
              <a:ahLst/>
              <a:cxnLst/>
              <a:rect r="r" b="b" t="t" l="l"/>
              <a:pathLst>
                <a:path h="2167467" w="4274726">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solidFill>
              <a:srgbClr val="BDC295"/>
            </a:solidFill>
            <a:ln w="38100" cap="rnd">
              <a:solidFill>
                <a:srgbClr val="FFFFFF"/>
              </a:solidFill>
              <a:prstDash val="solid"/>
              <a:round/>
            </a:ln>
          </p:spPr>
        </p:sp>
        <p:sp>
          <p:nvSpPr>
            <p:cNvPr name="TextBox 4" id="4"/>
            <p:cNvSpPr txBox="true"/>
            <p:nvPr/>
          </p:nvSpPr>
          <p:spPr>
            <a:xfrm>
              <a:off x="0" y="-38100"/>
              <a:ext cx="4274726" cy="2205567"/>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13224010" y="4371940"/>
            <a:ext cx="3481731" cy="4330403"/>
          </a:xfrm>
          <a:custGeom>
            <a:avLst/>
            <a:gdLst/>
            <a:ahLst/>
            <a:cxnLst/>
            <a:rect r="r" b="b" t="t" l="l"/>
            <a:pathLst>
              <a:path h="4330403" w="3481731">
                <a:moveTo>
                  <a:pt x="0" y="0"/>
                </a:moveTo>
                <a:lnTo>
                  <a:pt x="3481731" y="0"/>
                </a:lnTo>
                <a:lnTo>
                  <a:pt x="3481731" y="4330403"/>
                </a:lnTo>
                <a:lnTo>
                  <a:pt x="0" y="4330403"/>
                </a:lnTo>
                <a:lnTo>
                  <a:pt x="0" y="0"/>
                </a:lnTo>
                <a:close/>
              </a:path>
            </a:pathLst>
          </a:custGeom>
          <a:blipFill>
            <a:blip r:embed="rId2"/>
            <a:stretch>
              <a:fillRect l="0" t="0" r="0" b="0"/>
            </a:stretch>
          </a:blipFill>
        </p:spPr>
      </p:sp>
      <p:sp>
        <p:nvSpPr>
          <p:cNvPr name="TextBox 6" id="6"/>
          <p:cNvSpPr txBox="true"/>
          <p:nvPr/>
        </p:nvSpPr>
        <p:spPr>
          <a:xfrm rot="0">
            <a:off x="2081476" y="1651615"/>
            <a:ext cx="13664731" cy="1038225"/>
          </a:xfrm>
          <a:prstGeom prst="rect">
            <a:avLst/>
          </a:prstGeom>
        </p:spPr>
        <p:txBody>
          <a:bodyPr anchor="t" rtlCol="false" tIns="0" lIns="0" bIns="0" rIns="0">
            <a:spAutoFit/>
          </a:bodyPr>
          <a:lstStyle/>
          <a:p>
            <a:pPr algn="ctr">
              <a:lnSpc>
                <a:spcPts val="7875"/>
              </a:lnSpc>
            </a:pPr>
            <a:r>
              <a:rPr lang="en-US" sz="7500" b="true">
                <a:solidFill>
                  <a:srgbClr val="000000"/>
                </a:solidFill>
                <a:latin typeface="Libre Baskerville Bold"/>
                <a:ea typeface="Libre Baskerville Bold"/>
                <a:cs typeface="Libre Baskerville Bold"/>
                <a:sym typeface="Libre Baskerville Bold"/>
              </a:rPr>
              <a:t>How to Innoculate logs</a:t>
            </a:r>
          </a:p>
        </p:txBody>
      </p:sp>
      <p:sp>
        <p:nvSpPr>
          <p:cNvPr name="TextBox 7" id="7"/>
          <p:cNvSpPr txBox="true"/>
          <p:nvPr/>
        </p:nvSpPr>
        <p:spPr>
          <a:xfrm rot="0">
            <a:off x="1504566" y="2877094"/>
            <a:ext cx="11023284" cy="6251102"/>
          </a:xfrm>
          <a:prstGeom prst="rect">
            <a:avLst/>
          </a:prstGeom>
        </p:spPr>
        <p:txBody>
          <a:bodyPr anchor="t" rtlCol="false" tIns="0" lIns="0" bIns="0" rIns="0">
            <a:spAutoFit/>
          </a:bodyPr>
          <a:lstStyle/>
          <a:p>
            <a:pPr algn="l" marL="573742" indent="-286871" lvl="1">
              <a:lnSpc>
                <a:spcPts val="4517"/>
              </a:lnSpc>
              <a:buAutoNum type="arabicPeriod" startAt="1"/>
            </a:pPr>
            <a:r>
              <a:rPr lang="en-US" sz="2657">
                <a:solidFill>
                  <a:srgbClr val="000000"/>
                </a:solidFill>
                <a:latin typeface="Montserrat"/>
                <a:ea typeface="Montserrat"/>
                <a:cs typeface="Montserrat"/>
                <a:sym typeface="Montserrat"/>
              </a:rPr>
              <a:t>Ch</a:t>
            </a:r>
            <a:r>
              <a:rPr lang="en-US" sz="2657">
                <a:solidFill>
                  <a:srgbClr val="000000"/>
                </a:solidFill>
                <a:latin typeface="Montserrat"/>
                <a:ea typeface="Montserrat"/>
                <a:cs typeface="Montserrat"/>
                <a:sym typeface="Montserrat"/>
              </a:rPr>
              <a:t>oo</a:t>
            </a:r>
            <a:r>
              <a:rPr lang="en-US" sz="2657">
                <a:solidFill>
                  <a:srgbClr val="000000"/>
                </a:solidFill>
                <a:latin typeface="Montserrat"/>
                <a:ea typeface="Montserrat"/>
                <a:cs typeface="Montserrat"/>
                <a:sym typeface="Montserrat"/>
              </a:rPr>
              <a:t>se</a:t>
            </a:r>
            <a:r>
              <a:rPr lang="en-US" sz="2657">
                <a:solidFill>
                  <a:srgbClr val="000000"/>
                </a:solidFill>
                <a:latin typeface="Montserrat"/>
                <a:ea typeface="Montserrat"/>
                <a:cs typeface="Montserrat"/>
                <a:sym typeface="Montserrat"/>
              </a:rPr>
              <a:t> </a:t>
            </a:r>
            <a:r>
              <a:rPr lang="en-US" sz="2657">
                <a:solidFill>
                  <a:srgbClr val="000000"/>
                </a:solidFill>
                <a:latin typeface="Montserrat"/>
                <a:ea typeface="Montserrat"/>
                <a:cs typeface="Montserrat"/>
                <a:sym typeface="Montserrat"/>
              </a:rPr>
              <a:t>y</a:t>
            </a:r>
            <a:r>
              <a:rPr lang="en-US" sz="2657">
                <a:solidFill>
                  <a:srgbClr val="000000"/>
                </a:solidFill>
                <a:latin typeface="Montserrat"/>
                <a:ea typeface="Montserrat"/>
                <a:cs typeface="Montserrat"/>
                <a:sym typeface="Montserrat"/>
              </a:rPr>
              <a:t>o</a:t>
            </a:r>
            <a:r>
              <a:rPr lang="en-US" sz="2657">
                <a:solidFill>
                  <a:srgbClr val="000000"/>
                </a:solidFill>
                <a:latin typeface="Montserrat"/>
                <a:ea typeface="Montserrat"/>
                <a:cs typeface="Montserrat"/>
                <a:sym typeface="Montserrat"/>
              </a:rPr>
              <a:t>u</a:t>
            </a:r>
            <a:r>
              <a:rPr lang="en-US" sz="2657">
                <a:solidFill>
                  <a:srgbClr val="000000"/>
                </a:solidFill>
                <a:latin typeface="Montserrat"/>
                <a:ea typeface="Montserrat"/>
                <a:cs typeface="Montserrat"/>
                <a:sym typeface="Montserrat"/>
              </a:rPr>
              <a:t>r </a:t>
            </a:r>
            <a:r>
              <a:rPr lang="en-US" sz="2657">
                <a:solidFill>
                  <a:srgbClr val="000000"/>
                </a:solidFill>
                <a:latin typeface="Montserrat"/>
                <a:ea typeface="Montserrat"/>
                <a:cs typeface="Montserrat"/>
                <a:sym typeface="Montserrat"/>
              </a:rPr>
              <a:t>mus</a:t>
            </a:r>
            <a:r>
              <a:rPr lang="en-US" sz="2657">
                <a:solidFill>
                  <a:srgbClr val="000000"/>
                </a:solidFill>
                <a:latin typeface="Montserrat"/>
                <a:ea typeface="Montserrat"/>
                <a:cs typeface="Montserrat"/>
                <a:sym typeface="Montserrat"/>
              </a:rPr>
              <a:t>hr</a:t>
            </a:r>
            <a:r>
              <a:rPr lang="en-US" sz="2657">
                <a:solidFill>
                  <a:srgbClr val="000000"/>
                </a:solidFill>
                <a:latin typeface="Montserrat"/>
                <a:ea typeface="Montserrat"/>
                <a:cs typeface="Montserrat"/>
                <a:sym typeface="Montserrat"/>
              </a:rPr>
              <a:t>oom sp</a:t>
            </a:r>
            <a:r>
              <a:rPr lang="en-US" sz="2657">
                <a:solidFill>
                  <a:srgbClr val="000000"/>
                </a:solidFill>
                <a:latin typeface="Montserrat"/>
                <a:ea typeface="Montserrat"/>
                <a:cs typeface="Montserrat"/>
                <a:sym typeface="Montserrat"/>
              </a:rPr>
              <a:t>e</a:t>
            </a:r>
            <a:r>
              <a:rPr lang="en-US" sz="2657">
                <a:solidFill>
                  <a:srgbClr val="000000"/>
                </a:solidFill>
                <a:latin typeface="Montserrat"/>
                <a:ea typeface="Montserrat"/>
                <a:cs typeface="Montserrat"/>
                <a:sym typeface="Montserrat"/>
              </a:rPr>
              <a:t>ci</a:t>
            </a:r>
            <a:r>
              <a:rPr lang="en-US" sz="2657">
                <a:solidFill>
                  <a:srgbClr val="000000"/>
                </a:solidFill>
                <a:latin typeface="Montserrat"/>
                <a:ea typeface="Montserrat"/>
                <a:cs typeface="Montserrat"/>
                <a:sym typeface="Montserrat"/>
              </a:rPr>
              <a:t>es</a:t>
            </a:r>
            <a:r>
              <a:rPr lang="en-US" sz="2657">
                <a:solidFill>
                  <a:srgbClr val="000000"/>
                </a:solidFill>
                <a:latin typeface="Montserrat"/>
                <a:ea typeface="Montserrat"/>
                <a:cs typeface="Montserrat"/>
                <a:sym typeface="Montserrat"/>
              </a:rPr>
              <a:t>:</a:t>
            </a:r>
            <a:r>
              <a:rPr lang="en-US" sz="2657">
                <a:solidFill>
                  <a:srgbClr val="000000"/>
                </a:solidFill>
                <a:latin typeface="Montserrat"/>
                <a:ea typeface="Montserrat"/>
                <a:cs typeface="Montserrat"/>
                <a:sym typeface="Montserrat"/>
              </a:rPr>
              <a:t> </a:t>
            </a:r>
            <a:r>
              <a:rPr lang="en-US" sz="2657">
                <a:solidFill>
                  <a:srgbClr val="000000"/>
                </a:solidFill>
                <a:latin typeface="Montserrat"/>
                <a:ea typeface="Montserrat"/>
                <a:cs typeface="Montserrat"/>
                <a:sym typeface="Montserrat"/>
              </a:rPr>
              <a:t>Sel</a:t>
            </a:r>
            <a:r>
              <a:rPr lang="en-US" sz="2657">
                <a:solidFill>
                  <a:srgbClr val="000000"/>
                </a:solidFill>
                <a:latin typeface="Montserrat"/>
                <a:ea typeface="Montserrat"/>
                <a:cs typeface="Montserrat"/>
                <a:sym typeface="Montserrat"/>
              </a:rPr>
              <a:t>e</a:t>
            </a:r>
            <a:r>
              <a:rPr lang="en-US" sz="2657">
                <a:solidFill>
                  <a:srgbClr val="000000"/>
                </a:solidFill>
                <a:latin typeface="Montserrat"/>
                <a:ea typeface="Montserrat"/>
                <a:cs typeface="Montserrat"/>
                <a:sym typeface="Montserrat"/>
              </a:rPr>
              <a:t>ct th</a:t>
            </a:r>
            <a:r>
              <a:rPr lang="en-US" sz="2657">
                <a:solidFill>
                  <a:srgbClr val="000000"/>
                </a:solidFill>
                <a:latin typeface="Montserrat"/>
                <a:ea typeface="Montserrat"/>
                <a:cs typeface="Montserrat"/>
                <a:sym typeface="Montserrat"/>
              </a:rPr>
              <a:t>e </a:t>
            </a:r>
            <a:r>
              <a:rPr lang="en-US" sz="2657">
                <a:solidFill>
                  <a:srgbClr val="000000"/>
                </a:solidFill>
                <a:latin typeface="Montserrat"/>
                <a:ea typeface="Montserrat"/>
                <a:cs typeface="Montserrat"/>
                <a:sym typeface="Montserrat"/>
              </a:rPr>
              <a:t>ty</a:t>
            </a:r>
            <a:r>
              <a:rPr lang="en-US" sz="2657">
                <a:solidFill>
                  <a:srgbClr val="000000"/>
                </a:solidFill>
                <a:latin typeface="Montserrat"/>
                <a:ea typeface="Montserrat"/>
                <a:cs typeface="Montserrat"/>
                <a:sym typeface="Montserrat"/>
              </a:rPr>
              <a:t>p</a:t>
            </a:r>
            <a:r>
              <a:rPr lang="en-US" sz="2657">
                <a:solidFill>
                  <a:srgbClr val="000000"/>
                </a:solidFill>
                <a:latin typeface="Montserrat"/>
                <a:ea typeface="Montserrat"/>
                <a:cs typeface="Montserrat"/>
                <a:sym typeface="Montserrat"/>
              </a:rPr>
              <a:t>e </a:t>
            </a:r>
            <a:r>
              <a:rPr lang="en-US" sz="2657">
                <a:solidFill>
                  <a:srgbClr val="000000"/>
                </a:solidFill>
                <a:latin typeface="Montserrat"/>
                <a:ea typeface="Montserrat"/>
                <a:cs typeface="Montserrat"/>
                <a:sym typeface="Montserrat"/>
              </a:rPr>
              <a:t>o</a:t>
            </a:r>
            <a:r>
              <a:rPr lang="en-US" sz="2657">
                <a:solidFill>
                  <a:srgbClr val="000000"/>
                </a:solidFill>
                <a:latin typeface="Montserrat"/>
                <a:ea typeface="Montserrat"/>
                <a:cs typeface="Montserrat"/>
                <a:sym typeface="Montserrat"/>
              </a:rPr>
              <a:t>f mu</a:t>
            </a:r>
            <a:r>
              <a:rPr lang="en-US" sz="2657">
                <a:solidFill>
                  <a:srgbClr val="000000"/>
                </a:solidFill>
                <a:latin typeface="Montserrat"/>
                <a:ea typeface="Montserrat"/>
                <a:cs typeface="Montserrat"/>
                <a:sym typeface="Montserrat"/>
              </a:rPr>
              <a:t>shr</a:t>
            </a:r>
            <a:r>
              <a:rPr lang="en-US" sz="2657">
                <a:solidFill>
                  <a:srgbClr val="000000"/>
                </a:solidFill>
                <a:latin typeface="Montserrat"/>
                <a:ea typeface="Montserrat"/>
                <a:cs typeface="Montserrat"/>
                <a:sym typeface="Montserrat"/>
              </a:rPr>
              <a:t>oom</a:t>
            </a:r>
            <a:r>
              <a:rPr lang="en-US" sz="2657">
                <a:solidFill>
                  <a:srgbClr val="000000"/>
                </a:solidFill>
                <a:latin typeface="Montserrat"/>
                <a:ea typeface="Montserrat"/>
                <a:cs typeface="Montserrat"/>
                <a:sym typeface="Montserrat"/>
              </a:rPr>
              <a:t> </a:t>
            </a:r>
            <a:r>
              <a:rPr lang="en-US" sz="2657">
                <a:solidFill>
                  <a:srgbClr val="000000"/>
                </a:solidFill>
                <a:latin typeface="Montserrat"/>
                <a:ea typeface="Montserrat"/>
                <a:cs typeface="Montserrat"/>
                <a:sym typeface="Montserrat"/>
              </a:rPr>
              <a:t>you w</a:t>
            </a:r>
            <a:r>
              <a:rPr lang="en-US" sz="2657">
                <a:solidFill>
                  <a:srgbClr val="000000"/>
                </a:solidFill>
                <a:latin typeface="Montserrat"/>
                <a:ea typeface="Montserrat"/>
                <a:cs typeface="Montserrat"/>
                <a:sym typeface="Montserrat"/>
              </a:rPr>
              <a:t>a</a:t>
            </a:r>
            <a:r>
              <a:rPr lang="en-US" sz="2657">
                <a:solidFill>
                  <a:srgbClr val="000000"/>
                </a:solidFill>
                <a:latin typeface="Montserrat"/>
                <a:ea typeface="Montserrat"/>
                <a:cs typeface="Montserrat"/>
                <a:sym typeface="Montserrat"/>
              </a:rPr>
              <a:t>n</a:t>
            </a:r>
            <a:r>
              <a:rPr lang="en-US" sz="2657">
                <a:solidFill>
                  <a:srgbClr val="000000"/>
                </a:solidFill>
                <a:latin typeface="Montserrat"/>
                <a:ea typeface="Montserrat"/>
                <a:cs typeface="Montserrat"/>
                <a:sym typeface="Montserrat"/>
              </a:rPr>
              <a:t>t</a:t>
            </a:r>
            <a:r>
              <a:rPr lang="en-US" sz="2657">
                <a:solidFill>
                  <a:srgbClr val="000000"/>
                </a:solidFill>
                <a:latin typeface="Montserrat"/>
                <a:ea typeface="Montserrat"/>
                <a:cs typeface="Montserrat"/>
                <a:sym typeface="Montserrat"/>
              </a:rPr>
              <a:t> to</a:t>
            </a:r>
            <a:r>
              <a:rPr lang="en-US" sz="2657">
                <a:solidFill>
                  <a:srgbClr val="000000"/>
                </a:solidFill>
                <a:latin typeface="Montserrat"/>
                <a:ea typeface="Montserrat"/>
                <a:cs typeface="Montserrat"/>
                <a:sym typeface="Montserrat"/>
              </a:rPr>
              <a:t> </a:t>
            </a:r>
            <a:r>
              <a:rPr lang="en-US" sz="2657">
                <a:solidFill>
                  <a:srgbClr val="000000"/>
                </a:solidFill>
                <a:latin typeface="Montserrat"/>
                <a:ea typeface="Montserrat"/>
                <a:cs typeface="Montserrat"/>
                <a:sym typeface="Montserrat"/>
              </a:rPr>
              <a:t>g</a:t>
            </a:r>
            <a:r>
              <a:rPr lang="en-US" sz="2657">
                <a:solidFill>
                  <a:srgbClr val="000000"/>
                </a:solidFill>
                <a:latin typeface="Montserrat"/>
                <a:ea typeface="Montserrat"/>
                <a:cs typeface="Montserrat"/>
                <a:sym typeface="Montserrat"/>
              </a:rPr>
              <a:t>row</a:t>
            </a:r>
            <a:r>
              <a:rPr lang="en-US" sz="2657">
                <a:solidFill>
                  <a:srgbClr val="000000"/>
                </a:solidFill>
                <a:latin typeface="Montserrat"/>
                <a:ea typeface="Montserrat"/>
                <a:cs typeface="Montserrat"/>
                <a:sym typeface="Montserrat"/>
              </a:rPr>
              <a:t> a</a:t>
            </a:r>
            <a:r>
              <a:rPr lang="en-US" sz="2657">
                <a:solidFill>
                  <a:srgbClr val="000000"/>
                </a:solidFill>
                <a:latin typeface="Montserrat"/>
                <a:ea typeface="Montserrat"/>
                <a:cs typeface="Montserrat"/>
                <a:sym typeface="Montserrat"/>
              </a:rPr>
              <a:t>n</a:t>
            </a:r>
            <a:r>
              <a:rPr lang="en-US" sz="2657">
                <a:solidFill>
                  <a:srgbClr val="000000"/>
                </a:solidFill>
                <a:latin typeface="Montserrat"/>
                <a:ea typeface="Montserrat"/>
                <a:cs typeface="Montserrat"/>
                <a:sym typeface="Montserrat"/>
              </a:rPr>
              <a:t>d</a:t>
            </a:r>
            <a:r>
              <a:rPr lang="en-US" sz="2657">
                <a:solidFill>
                  <a:srgbClr val="000000"/>
                </a:solidFill>
                <a:latin typeface="Montserrat"/>
                <a:ea typeface="Montserrat"/>
                <a:cs typeface="Montserrat"/>
                <a:sym typeface="Montserrat"/>
              </a:rPr>
              <a:t> </a:t>
            </a:r>
            <a:r>
              <a:rPr lang="en-US" sz="2657">
                <a:solidFill>
                  <a:srgbClr val="000000"/>
                </a:solidFill>
                <a:latin typeface="Montserrat"/>
                <a:ea typeface="Montserrat"/>
                <a:cs typeface="Montserrat"/>
                <a:sym typeface="Montserrat"/>
              </a:rPr>
              <a:t>purch</a:t>
            </a:r>
            <a:r>
              <a:rPr lang="en-US" sz="2657">
                <a:solidFill>
                  <a:srgbClr val="000000"/>
                </a:solidFill>
                <a:latin typeface="Montserrat"/>
                <a:ea typeface="Montserrat"/>
                <a:cs typeface="Montserrat"/>
                <a:sym typeface="Montserrat"/>
              </a:rPr>
              <a:t>a</a:t>
            </a:r>
            <a:r>
              <a:rPr lang="en-US" sz="2657">
                <a:solidFill>
                  <a:srgbClr val="000000"/>
                </a:solidFill>
                <a:latin typeface="Montserrat"/>
                <a:ea typeface="Montserrat"/>
                <a:cs typeface="Montserrat"/>
                <a:sym typeface="Montserrat"/>
              </a:rPr>
              <a:t>se i</a:t>
            </a:r>
            <a:r>
              <a:rPr lang="en-US" sz="2657">
                <a:solidFill>
                  <a:srgbClr val="000000"/>
                </a:solidFill>
                <a:latin typeface="Montserrat"/>
                <a:ea typeface="Montserrat"/>
                <a:cs typeface="Montserrat"/>
                <a:sym typeface="Montserrat"/>
              </a:rPr>
              <a:t>n</a:t>
            </a:r>
            <a:r>
              <a:rPr lang="en-US" sz="2657">
                <a:solidFill>
                  <a:srgbClr val="000000"/>
                </a:solidFill>
                <a:latin typeface="Montserrat"/>
                <a:ea typeface="Montserrat"/>
                <a:cs typeface="Montserrat"/>
                <a:sym typeface="Montserrat"/>
              </a:rPr>
              <a:t>oculate</a:t>
            </a:r>
            <a:r>
              <a:rPr lang="en-US" sz="2657">
                <a:solidFill>
                  <a:srgbClr val="000000"/>
                </a:solidFill>
                <a:latin typeface="Montserrat"/>
                <a:ea typeface="Montserrat"/>
                <a:cs typeface="Montserrat"/>
                <a:sym typeface="Montserrat"/>
              </a:rPr>
              <a:t>d </a:t>
            </a:r>
            <a:r>
              <a:rPr lang="en-US" sz="2657">
                <a:solidFill>
                  <a:srgbClr val="000000"/>
                </a:solidFill>
                <a:latin typeface="Montserrat"/>
                <a:ea typeface="Montserrat"/>
                <a:cs typeface="Montserrat"/>
                <a:sym typeface="Montserrat"/>
              </a:rPr>
              <a:t>sawd</a:t>
            </a:r>
            <a:r>
              <a:rPr lang="en-US" sz="2657">
                <a:solidFill>
                  <a:srgbClr val="000000"/>
                </a:solidFill>
                <a:latin typeface="Montserrat"/>
                <a:ea typeface="Montserrat"/>
                <a:cs typeface="Montserrat"/>
                <a:sym typeface="Montserrat"/>
              </a:rPr>
              <a:t>u</a:t>
            </a:r>
            <a:r>
              <a:rPr lang="en-US" sz="2657">
                <a:solidFill>
                  <a:srgbClr val="000000"/>
                </a:solidFill>
                <a:latin typeface="Montserrat"/>
                <a:ea typeface="Montserrat"/>
                <a:cs typeface="Montserrat"/>
                <a:sym typeface="Montserrat"/>
              </a:rPr>
              <a:t>st or grain s</a:t>
            </a:r>
            <a:r>
              <a:rPr lang="en-US" sz="2657">
                <a:solidFill>
                  <a:srgbClr val="000000"/>
                </a:solidFill>
                <a:latin typeface="Montserrat"/>
                <a:ea typeface="Montserrat"/>
                <a:cs typeface="Montserrat"/>
                <a:sym typeface="Montserrat"/>
              </a:rPr>
              <a:t>p</a:t>
            </a:r>
            <a:r>
              <a:rPr lang="en-US" sz="2657">
                <a:solidFill>
                  <a:srgbClr val="000000"/>
                </a:solidFill>
                <a:latin typeface="Montserrat"/>
                <a:ea typeface="Montserrat"/>
                <a:cs typeface="Montserrat"/>
                <a:sym typeface="Montserrat"/>
              </a:rPr>
              <a:t>awn</a:t>
            </a:r>
            <a:r>
              <a:rPr lang="en-US" sz="2657">
                <a:solidFill>
                  <a:srgbClr val="000000"/>
                </a:solidFill>
                <a:latin typeface="Montserrat"/>
                <a:ea typeface="Montserrat"/>
                <a:cs typeface="Montserrat"/>
                <a:sym typeface="Montserrat"/>
              </a:rPr>
              <a:t> </a:t>
            </a:r>
            <a:r>
              <a:rPr lang="en-US" sz="2657">
                <a:solidFill>
                  <a:srgbClr val="000000"/>
                </a:solidFill>
                <a:latin typeface="Montserrat"/>
                <a:ea typeface="Montserrat"/>
                <a:cs typeface="Montserrat"/>
                <a:sym typeface="Montserrat"/>
              </a:rPr>
              <a:t>fr</a:t>
            </a:r>
            <a:r>
              <a:rPr lang="en-US" sz="2657">
                <a:solidFill>
                  <a:srgbClr val="000000"/>
                </a:solidFill>
                <a:latin typeface="Montserrat"/>
                <a:ea typeface="Montserrat"/>
                <a:cs typeface="Montserrat"/>
                <a:sym typeface="Montserrat"/>
              </a:rPr>
              <a:t>o</a:t>
            </a:r>
            <a:r>
              <a:rPr lang="en-US" sz="2657">
                <a:solidFill>
                  <a:srgbClr val="000000"/>
                </a:solidFill>
                <a:latin typeface="Montserrat"/>
                <a:ea typeface="Montserrat"/>
                <a:cs typeface="Montserrat"/>
                <a:sym typeface="Montserrat"/>
              </a:rPr>
              <a:t>m</a:t>
            </a:r>
            <a:r>
              <a:rPr lang="en-US" sz="2657">
                <a:solidFill>
                  <a:srgbClr val="000000"/>
                </a:solidFill>
                <a:latin typeface="Montserrat"/>
                <a:ea typeface="Montserrat"/>
                <a:cs typeface="Montserrat"/>
                <a:sym typeface="Montserrat"/>
              </a:rPr>
              <a:t> </a:t>
            </a:r>
            <a:r>
              <a:rPr lang="en-US" sz="2657">
                <a:solidFill>
                  <a:srgbClr val="000000"/>
                </a:solidFill>
                <a:latin typeface="Montserrat"/>
                <a:ea typeface="Montserrat"/>
                <a:cs typeface="Montserrat"/>
                <a:sym typeface="Montserrat"/>
              </a:rPr>
              <a:t>a</a:t>
            </a:r>
            <a:r>
              <a:rPr lang="en-US" sz="2657">
                <a:solidFill>
                  <a:srgbClr val="000000"/>
                </a:solidFill>
                <a:latin typeface="Montserrat"/>
                <a:ea typeface="Montserrat"/>
                <a:cs typeface="Montserrat"/>
                <a:sym typeface="Montserrat"/>
              </a:rPr>
              <a:t> </a:t>
            </a:r>
            <a:r>
              <a:rPr lang="en-US" sz="2657">
                <a:solidFill>
                  <a:srgbClr val="000000"/>
                </a:solidFill>
                <a:latin typeface="Montserrat"/>
                <a:ea typeface="Montserrat"/>
                <a:cs typeface="Montserrat"/>
                <a:sym typeface="Montserrat"/>
              </a:rPr>
              <a:t>reputable suppl</a:t>
            </a:r>
            <a:r>
              <a:rPr lang="en-US" sz="2657">
                <a:solidFill>
                  <a:srgbClr val="000000"/>
                </a:solidFill>
                <a:latin typeface="Montserrat"/>
                <a:ea typeface="Montserrat"/>
                <a:cs typeface="Montserrat"/>
                <a:sym typeface="Montserrat"/>
              </a:rPr>
              <a:t>i</a:t>
            </a:r>
            <a:r>
              <a:rPr lang="en-US" sz="2657">
                <a:solidFill>
                  <a:srgbClr val="000000"/>
                </a:solidFill>
                <a:latin typeface="Montserrat"/>
                <a:ea typeface="Montserrat"/>
                <a:cs typeface="Montserrat"/>
                <a:sym typeface="Montserrat"/>
              </a:rPr>
              <a:t>er. </a:t>
            </a:r>
          </a:p>
          <a:p>
            <a:pPr algn="l" marL="573742" indent="-286871" lvl="1">
              <a:lnSpc>
                <a:spcPts val="4517"/>
              </a:lnSpc>
              <a:buAutoNum type="arabicPeriod" startAt="1"/>
            </a:pPr>
            <a:r>
              <a:rPr lang="en-US" sz="2657">
                <a:solidFill>
                  <a:srgbClr val="000000"/>
                </a:solidFill>
                <a:latin typeface="Montserrat"/>
                <a:ea typeface="Montserrat"/>
                <a:cs typeface="Montserrat"/>
                <a:sym typeface="Montserrat"/>
              </a:rPr>
              <a:t>Obta</a:t>
            </a:r>
            <a:r>
              <a:rPr lang="en-US" sz="2657">
                <a:solidFill>
                  <a:srgbClr val="000000"/>
                </a:solidFill>
                <a:latin typeface="Montserrat"/>
                <a:ea typeface="Montserrat"/>
                <a:cs typeface="Montserrat"/>
                <a:sym typeface="Montserrat"/>
              </a:rPr>
              <a:t>in </a:t>
            </a:r>
            <a:r>
              <a:rPr lang="en-US" sz="2657">
                <a:solidFill>
                  <a:srgbClr val="000000"/>
                </a:solidFill>
                <a:latin typeface="Montserrat"/>
                <a:ea typeface="Montserrat"/>
                <a:cs typeface="Montserrat"/>
                <a:sym typeface="Montserrat"/>
              </a:rPr>
              <a:t>su</a:t>
            </a:r>
            <a:r>
              <a:rPr lang="en-US" sz="2657">
                <a:solidFill>
                  <a:srgbClr val="000000"/>
                </a:solidFill>
                <a:latin typeface="Montserrat"/>
                <a:ea typeface="Montserrat"/>
                <a:cs typeface="Montserrat"/>
                <a:sym typeface="Montserrat"/>
              </a:rPr>
              <a:t>i</a:t>
            </a:r>
            <a:r>
              <a:rPr lang="en-US" sz="2657">
                <a:solidFill>
                  <a:srgbClr val="000000"/>
                </a:solidFill>
                <a:latin typeface="Montserrat"/>
                <a:ea typeface="Montserrat"/>
                <a:cs typeface="Montserrat"/>
                <a:sym typeface="Montserrat"/>
              </a:rPr>
              <a:t>table</a:t>
            </a:r>
            <a:r>
              <a:rPr lang="en-US" sz="2657">
                <a:solidFill>
                  <a:srgbClr val="000000"/>
                </a:solidFill>
                <a:latin typeface="Montserrat"/>
                <a:ea typeface="Montserrat"/>
                <a:cs typeface="Montserrat"/>
                <a:sym typeface="Montserrat"/>
              </a:rPr>
              <a:t> l</a:t>
            </a:r>
            <a:r>
              <a:rPr lang="en-US" sz="2657">
                <a:solidFill>
                  <a:srgbClr val="000000"/>
                </a:solidFill>
                <a:latin typeface="Montserrat"/>
                <a:ea typeface="Montserrat"/>
                <a:cs typeface="Montserrat"/>
                <a:sym typeface="Montserrat"/>
              </a:rPr>
              <a:t>og</a:t>
            </a:r>
            <a:r>
              <a:rPr lang="en-US" sz="2657">
                <a:solidFill>
                  <a:srgbClr val="000000"/>
                </a:solidFill>
                <a:latin typeface="Montserrat"/>
                <a:ea typeface="Montserrat"/>
                <a:cs typeface="Montserrat"/>
                <a:sym typeface="Montserrat"/>
              </a:rPr>
              <a:t>s</a:t>
            </a:r>
            <a:r>
              <a:rPr lang="en-US" sz="2657">
                <a:solidFill>
                  <a:srgbClr val="000000"/>
                </a:solidFill>
                <a:latin typeface="Montserrat"/>
                <a:ea typeface="Montserrat"/>
                <a:cs typeface="Montserrat"/>
                <a:sym typeface="Montserrat"/>
              </a:rPr>
              <a:t>: Cu</a:t>
            </a:r>
            <a:r>
              <a:rPr lang="en-US" sz="2657">
                <a:solidFill>
                  <a:srgbClr val="000000"/>
                </a:solidFill>
                <a:latin typeface="Montserrat"/>
                <a:ea typeface="Montserrat"/>
                <a:cs typeface="Montserrat"/>
                <a:sym typeface="Montserrat"/>
              </a:rPr>
              <a:t>t</a:t>
            </a:r>
            <a:r>
              <a:rPr lang="en-US" sz="2657">
                <a:solidFill>
                  <a:srgbClr val="000000"/>
                </a:solidFill>
                <a:latin typeface="Montserrat"/>
                <a:ea typeface="Montserrat"/>
                <a:cs typeface="Montserrat"/>
                <a:sym typeface="Montserrat"/>
              </a:rPr>
              <a:t> fr</a:t>
            </a:r>
            <a:r>
              <a:rPr lang="en-US" sz="2657">
                <a:solidFill>
                  <a:srgbClr val="000000"/>
                </a:solidFill>
                <a:latin typeface="Montserrat"/>
                <a:ea typeface="Montserrat"/>
                <a:cs typeface="Montserrat"/>
                <a:sym typeface="Montserrat"/>
              </a:rPr>
              <a:t>e</a:t>
            </a:r>
            <a:r>
              <a:rPr lang="en-US" sz="2657">
                <a:solidFill>
                  <a:srgbClr val="000000"/>
                </a:solidFill>
                <a:latin typeface="Montserrat"/>
                <a:ea typeface="Montserrat"/>
                <a:cs typeface="Montserrat"/>
                <a:sym typeface="Montserrat"/>
              </a:rPr>
              <a:t>shly cut log</a:t>
            </a:r>
            <a:r>
              <a:rPr lang="en-US" sz="2657">
                <a:solidFill>
                  <a:srgbClr val="000000"/>
                </a:solidFill>
                <a:latin typeface="Montserrat"/>
                <a:ea typeface="Montserrat"/>
                <a:cs typeface="Montserrat"/>
                <a:sym typeface="Montserrat"/>
              </a:rPr>
              <a:t>s from </a:t>
            </a:r>
            <a:r>
              <a:rPr lang="en-US" sz="2657">
                <a:solidFill>
                  <a:srgbClr val="000000"/>
                </a:solidFill>
                <a:latin typeface="Montserrat"/>
                <a:ea typeface="Montserrat"/>
                <a:cs typeface="Montserrat"/>
                <a:sym typeface="Montserrat"/>
              </a:rPr>
              <a:t>d</a:t>
            </a:r>
            <a:r>
              <a:rPr lang="en-US" sz="2657">
                <a:solidFill>
                  <a:srgbClr val="000000"/>
                </a:solidFill>
                <a:latin typeface="Montserrat"/>
                <a:ea typeface="Montserrat"/>
                <a:cs typeface="Montserrat"/>
                <a:sym typeface="Montserrat"/>
              </a:rPr>
              <a:t>e</a:t>
            </a:r>
            <a:r>
              <a:rPr lang="en-US" sz="2657">
                <a:solidFill>
                  <a:srgbClr val="000000"/>
                </a:solidFill>
                <a:latin typeface="Montserrat"/>
                <a:ea typeface="Montserrat"/>
                <a:cs typeface="Montserrat"/>
                <a:sym typeface="Montserrat"/>
              </a:rPr>
              <a:t>ciduous</a:t>
            </a:r>
            <a:r>
              <a:rPr lang="en-US" sz="2657">
                <a:solidFill>
                  <a:srgbClr val="000000"/>
                </a:solidFill>
                <a:latin typeface="Montserrat"/>
                <a:ea typeface="Montserrat"/>
                <a:cs typeface="Montserrat"/>
                <a:sym typeface="Montserrat"/>
              </a:rPr>
              <a:t> </a:t>
            </a:r>
            <a:r>
              <a:rPr lang="en-US" sz="2657">
                <a:solidFill>
                  <a:srgbClr val="000000"/>
                </a:solidFill>
                <a:latin typeface="Montserrat"/>
                <a:ea typeface="Montserrat"/>
                <a:cs typeface="Montserrat"/>
                <a:sym typeface="Montserrat"/>
              </a:rPr>
              <a:t>t</a:t>
            </a:r>
            <a:r>
              <a:rPr lang="en-US" sz="2657">
                <a:solidFill>
                  <a:srgbClr val="000000"/>
                </a:solidFill>
                <a:latin typeface="Montserrat"/>
                <a:ea typeface="Montserrat"/>
                <a:cs typeface="Montserrat"/>
                <a:sym typeface="Montserrat"/>
              </a:rPr>
              <a:t>r</a:t>
            </a:r>
            <a:r>
              <a:rPr lang="en-US" sz="2657">
                <a:solidFill>
                  <a:srgbClr val="000000"/>
                </a:solidFill>
                <a:latin typeface="Montserrat"/>
                <a:ea typeface="Montserrat"/>
                <a:cs typeface="Montserrat"/>
                <a:sym typeface="Montserrat"/>
              </a:rPr>
              <a:t>ees su</a:t>
            </a:r>
            <a:r>
              <a:rPr lang="en-US" sz="2657">
                <a:solidFill>
                  <a:srgbClr val="000000"/>
                </a:solidFill>
                <a:latin typeface="Montserrat"/>
                <a:ea typeface="Montserrat"/>
                <a:cs typeface="Montserrat"/>
                <a:sym typeface="Montserrat"/>
              </a:rPr>
              <a:t>ch</a:t>
            </a:r>
            <a:r>
              <a:rPr lang="en-US" sz="2657">
                <a:solidFill>
                  <a:srgbClr val="000000"/>
                </a:solidFill>
                <a:latin typeface="Montserrat"/>
                <a:ea typeface="Montserrat"/>
                <a:cs typeface="Montserrat"/>
                <a:sym typeface="Montserrat"/>
              </a:rPr>
              <a:t> a</a:t>
            </a:r>
            <a:r>
              <a:rPr lang="en-US" sz="2657">
                <a:solidFill>
                  <a:srgbClr val="000000"/>
                </a:solidFill>
                <a:latin typeface="Montserrat"/>
                <a:ea typeface="Montserrat"/>
                <a:cs typeface="Montserrat"/>
                <a:sym typeface="Montserrat"/>
              </a:rPr>
              <a:t>s o</a:t>
            </a:r>
            <a:r>
              <a:rPr lang="en-US" sz="2657">
                <a:solidFill>
                  <a:srgbClr val="000000"/>
                </a:solidFill>
                <a:latin typeface="Montserrat"/>
                <a:ea typeface="Montserrat"/>
                <a:cs typeface="Montserrat"/>
                <a:sym typeface="Montserrat"/>
              </a:rPr>
              <a:t>ak,</a:t>
            </a:r>
            <a:r>
              <a:rPr lang="en-US" sz="2657">
                <a:solidFill>
                  <a:srgbClr val="000000"/>
                </a:solidFill>
                <a:latin typeface="Montserrat"/>
                <a:ea typeface="Montserrat"/>
                <a:cs typeface="Montserrat"/>
                <a:sym typeface="Montserrat"/>
              </a:rPr>
              <a:t> </a:t>
            </a:r>
            <a:r>
              <a:rPr lang="en-US" sz="2657">
                <a:solidFill>
                  <a:srgbClr val="000000"/>
                </a:solidFill>
                <a:latin typeface="Montserrat"/>
                <a:ea typeface="Montserrat"/>
                <a:cs typeface="Montserrat"/>
                <a:sym typeface="Montserrat"/>
              </a:rPr>
              <a:t>mapl</a:t>
            </a:r>
            <a:r>
              <a:rPr lang="en-US" sz="2657">
                <a:solidFill>
                  <a:srgbClr val="000000"/>
                </a:solidFill>
                <a:latin typeface="Montserrat"/>
                <a:ea typeface="Montserrat"/>
                <a:cs typeface="Montserrat"/>
                <a:sym typeface="Montserrat"/>
              </a:rPr>
              <a:t>e</a:t>
            </a:r>
            <a:r>
              <a:rPr lang="en-US" sz="2657">
                <a:solidFill>
                  <a:srgbClr val="000000"/>
                </a:solidFill>
                <a:latin typeface="Montserrat"/>
                <a:ea typeface="Montserrat"/>
                <a:cs typeface="Montserrat"/>
                <a:sym typeface="Montserrat"/>
              </a:rPr>
              <a:t>,</a:t>
            </a:r>
            <a:r>
              <a:rPr lang="en-US" sz="2657">
                <a:solidFill>
                  <a:srgbClr val="000000"/>
                </a:solidFill>
                <a:latin typeface="Montserrat"/>
                <a:ea typeface="Montserrat"/>
                <a:cs typeface="Montserrat"/>
                <a:sym typeface="Montserrat"/>
              </a:rPr>
              <a:t> </a:t>
            </a:r>
            <a:r>
              <a:rPr lang="en-US" sz="2657">
                <a:solidFill>
                  <a:srgbClr val="000000"/>
                </a:solidFill>
                <a:latin typeface="Montserrat"/>
                <a:ea typeface="Montserrat"/>
                <a:cs typeface="Montserrat"/>
                <a:sym typeface="Montserrat"/>
              </a:rPr>
              <a:t>o</a:t>
            </a:r>
            <a:r>
              <a:rPr lang="en-US" sz="2657">
                <a:solidFill>
                  <a:srgbClr val="000000"/>
                </a:solidFill>
                <a:latin typeface="Montserrat"/>
                <a:ea typeface="Montserrat"/>
                <a:cs typeface="Montserrat"/>
                <a:sym typeface="Montserrat"/>
              </a:rPr>
              <a:t>r</a:t>
            </a:r>
            <a:r>
              <a:rPr lang="en-US" sz="2657">
                <a:solidFill>
                  <a:srgbClr val="000000"/>
                </a:solidFill>
                <a:latin typeface="Montserrat"/>
                <a:ea typeface="Montserrat"/>
                <a:cs typeface="Montserrat"/>
                <a:sym typeface="Montserrat"/>
              </a:rPr>
              <a:t> b</a:t>
            </a:r>
            <a:r>
              <a:rPr lang="en-US" sz="2657">
                <a:solidFill>
                  <a:srgbClr val="000000"/>
                </a:solidFill>
                <a:latin typeface="Montserrat"/>
                <a:ea typeface="Montserrat"/>
                <a:cs typeface="Montserrat"/>
                <a:sym typeface="Montserrat"/>
              </a:rPr>
              <a:t>ee</a:t>
            </a:r>
            <a:r>
              <a:rPr lang="en-US" sz="2657">
                <a:solidFill>
                  <a:srgbClr val="000000"/>
                </a:solidFill>
                <a:latin typeface="Montserrat"/>
                <a:ea typeface="Montserrat"/>
                <a:cs typeface="Montserrat"/>
                <a:sym typeface="Montserrat"/>
              </a:rPr>
              <a:t>ch</a:t>
            </a:r>
            <a:r>
              <a:rPr lang="en-US" sz="2657">
                <a:solidFill>
                  <a:srgbClr val="000000"/>
                </a:solidFill>
                <a:latin typeface="Montserrat"/>
                <a:ea typeface="Montserrat"/>
                <a:cs typeface="Montserrat"/>
                <a:sym typeface="Montserrat"/>
              </a:rPr>
              <a:t>. </a:t>
            </a:r>
            <a:r>
              <a:rPr lang="en-US" sz="2657">
                <a:solidFill>
                  <a:srgbClr val="000000"/>
                </a:solidFill>
                <a:latin typeface="Montserrat"/>
                <a:ea typeface="Montserrat"/>
                <a:cs typeface="Montserrat"/>
                <a:sym typeface="Montserrat"/>
              </a:rPr>
              <a:t>Logs s</a:t>
            </a:r>
            <a:r>
              <a:rPr lang="en-US" sz="2657">
                <a:solidFill>
                  <a:srgbClr val="000000"/>
                </a:solidFill>
                <a:latin typeface="Montserrat"/>
                <a:ea typeface="Montserrat"/>
                <a:cs typeface="Montserrat"/>
                <a:sym typeface="Montserrat"/>
              </a:rPr>
              <a:t>h</a:t>
            </a:r>
            <a:r>
              <a:rPr lang="en-US" sz="2657">
                <a:solidFill>
                  <a:srgbClr val="000000"/>
                </a:solidFill>
                <a:latin typeface="Montserrat"/>
                <a:ea typeface="Montserrat"/>
                <a:cs typeface="Montserrat"/>
                <a:sym typeface="Montserrat"/>
              </a:rPr>
              <a:t>ould</a:t>
            </a:r>
            <a:r>
              <a:rPr lang="en-US" sz="2657">
                <a:solidFill>
                  <a:srgbClr val="000000"/>
                </a:solidFill>
                <a:latin typeface="Montserrat"/>
                <a:ea typeface="Montserrat"/>
                <a:cs typeface="Montserrat"/>
                <a:sym typeface="Montserrat"/>
              </a:rPr>
              <a:t> </a:t>
            </a:r>
            <a:r>
              <a:rPr lang="en-US" sz="2657">
                <a:solidFill>
                  <a:srgbClr val="000000"/>
                </a:solidFill>
                <a:latin typeface="Montserrat"/>
                <a:ea typeface="Montserrat"/>
                <a:cs typeface="Montserrat"/>
                <a:sym typeface="Montserrat"/>
              </a:rPr>
              <a:t>b</a:t>
            </a:r>
            <a:r>
              <a:rPr lang="en-US" sz="2657">
                <a:solidFill>
                  <a:srgbClr val="000000"/>
                </a:solidFill>
                <a:latin typeface="Montserrat"/>
                <a:ea typeface="Montserrat"/>
                <a:cs typeface="Montserrat"/>
                <a:sym typeface="Montserrat"/>
              </a:rPr>
              <a:t>e </a:t>
            </a:r>
            <a:r>
              <a:rPr lang="en-US" sz="2657">
                <a:solidFill>
                  <a:srgbClr val="000000"/>
                </a:solidFill>
                <a:latin typeface="Montserrat"/>
                <a:ea typeface="Montserrat"/>
                <a:cs typeface="Montserrat"/>
                <a:sym typeface="Montserrat"/>
              </a:rPr>
              <a:t>be</a:t>
            </a:r>
            <a:r>
              <a:rPr lang="en-US" sz="2657">
                <a:solidFill>
                  <a:srgbClr val="000000"/>
                </a:solidFill>
                <a:latin typeface="Montserrat"/>
                <a:ea typeface="Montserrat"/>
                <a:cs typeface="Montserrat"/>
                <a:sym typeface="Montserrat"/>
              </a:rPr>
              <a:t>t</a:t>
            </a:r>
            <a:r>
              <a:rPr lang="en-US" sz="2657">
                <a:solidFill>
                  <a:srgbClr val="000000"/>
                </a:solidFill>
                <a:latin typeface="Montserrat"/>
                <a:ea typeface="Montserrat"/>
                <a:cs typeface="Montserrat"/>
                <a:sym typeface="Montserrat"/>
              </a:rPr>
              <a:t>w</a:t>
            </a:r>
            <a:r>
              <a:rPr lang="en-US" sz="2657">
                <a:solidFill>
                  <a:srgbClr val="000000"/>
                </a:solidFill>
                <a:latin typeface="Montserrat"/>
                <a:ea typeface="Montserrat"/>
                <a:cs typeface="Montserrat"/>
                <a:sym typeface="Montserrat"/>
              </a:rPr>
              <a:t>ee</a:t>
            </a:r>
            <a:r>
              <a:rPr lang="en-US" sz="2657">
                <a:solidFill>
                  <a:srgbClr val="000000"/>
                </a:solidFill>
                <a:latin typeface="Montserrat"/>
                <a:ea typeface="Montserrat"/>
                <a:cs typeface="Montserrat"/>
                <a:sym typeface="Montserrat"/>
              </a:rPr>
              <a:t>n 3</a:t>
            </a:r>
            <a:r>
              <a:rPr lang="en-US" sz="2657">
                <a:solidFill>
                  <a:srgbClr val="000000"/>
                </a:solidFill>
                <a:latin typeface="Montserrat"/>
                <a:ea typeface="Montserrat"/>
                <a:cs typeface="Montserrat"/>
                <a:sym typeface="Montserrat"/>
              </a:rPr>
              <a:t> a</a:t>
            </a:r>
            <a:r>
              <a:rPr lang="en-US" sz="2657">
                <a:solidFill>
                  <a:srgbClr val="000000"/>
                </a:solidFill>
                <a:latin typeface="Montserrat"/>
                <a:ea typeface="Montserrat"/>
                <a:cs typeface="Montserrat"/>
                <a:sym typeface="Montserrat"/>
              </a:rPr>
              <a:t>nd 8</a:t>
            </a:r>
            <a:r>
              <a:rPr lang="en-US" sz="2657">
                <a:solidFill>
                  <a:srgbClr val="000000"/>
                </a:solidFill>
                <a:latin typeface="Montserrat"/>
                <a:ea typeface="Montserrat"/>
                <a:cs typeface="Montserrat"/>
                <a:sym typeface="Montserrat"/>
              </a:rPr>
              <a:t> i</a:t>
            </a:r>
            <a:r>
              <a:rPr lang="en-US" sz="2657">
                <a:solidFill>
                  <a:srgbClr val="000000"/>
                </a:solidFill>
                <a:latin typeface="Montserrat"/>
                <a:ea typeface="Montserrat"/>
                <a:cs typeface="Montserrat"/>
                <a:sym typeface="Montserrat"/>
              </a:rPr>
              <a:t>n</a:t>
            </a:r>
            <a:r>
              <a:rPr lang="en-US" sz="2657">
                <a:solidFill>
                  <a:srgbClr val="000000"/>
                </a:solidFill>
                <a:latin typeface="Montserrat"/>
                <a:ea typeface="Montserrat"/>
                <a:cs typeface="Montserrat"/>
                <a:sym typeface="Montserrat"/>
              </a:rPr>
              <a:t>ch</a:t>
            </a:r>
            <a:r>
              <a:rPr lang="en-US" sz="2657">
                <a:solidFill>
                  <a:srgbClr val="000000"/>
                </a:solidFill>
                <a:latin typeface="Montserrat"/>
                <a:ea typeface="Montserrat"/>
                <a:cs typeface="Montserrat"/>
                <a:sym typeface="Montserrat"/>
              </a:rPr>
              <a:t>es</a:t>
            </a:r>
            <a:r>
              <a:rPr lang="en-US" sz="2657">
                <a:solidFill>
                  <a:srgbClr val="000000"/>
                </a:solidFill>
                <a:latin typeface="Montserrat"/>
                <a:ea typeface="Montserrat"/>
                <a:cs typeface="Montserrat"/>
                <a:sym typeface="Montserrat"/>
              </a:rPr>
              <a:t> i</a:t>
            </a:r>
            <a:r>
              <a:rPr lang="en-US" sz="2657">
                <a:solidFill>
                  <a:srgbClr val="000000"/>
                </a:solidFill>
                <a:latin typeface="Montserrat"/>
                <a:ea typeface="Montserrat"/>
                <a:cs typeface="Montserrat"/>
                <a:sym typeface="Montserrat"/>
              </a:rPr>
              <a:t>n</a:t>
            </a:r>
            <a:r>
              <a:rPr lang="en-US" sz="2657">
                <a:solidFill>
                  <a:srgbClr val="000000"/>
                </a:solidFill>
                <a:latin typeface="Montserrat"/>
                <a:ea typeface="Montserrat"/>
                <a:cs typeface="Montserrat"/>
                <a:sym typeface="Montserrat"/>
              </a:rPr>
              <a:t> </a:t>
            </a:r>
            <a:r>
              <a:rPr lang="en-US" sz="2657">
                <a:solidFill>
                  <a:srgbClr val="000000"/>
                </a:solidFill>
                <a:latin typeface="Montserrat"/>
                <a:ea typeface="Montserrat"/>
                <a:cs typeface="Montserrat"/>
                <a:sym typeface="Montserrat"/>
              </a:rPr>
              <a:t>diam</a:t>
            </a:r>
            <a:r>
              <a:rPr lang="en-US" sz="2657">
                <a:solidFill>
                  <a:srgbClr val="000000"/>
                </a:solidFill>
                <a:latin typeface="Montserrat"/>
                <a:ea typeface="Montserrat"/>
                <a:cs typeface="Montserrat"/>
                <a:sym typeface="Montserrat"/>
              </a:rPr>
              <a:t>e</a:t>
            </a:r>
            <a:r>
              <a:rPr lang="en-US" sz="2657">
                <a:solidFill>
                  <a:srgbClr val="000000"/>
                </a:solidFill>
                <a:latin typeface="Montserrat"/>
                <a:ea typeface="Montserrat"/>
                <a:cs typeface="Montserrat"/>
                <a:sym typeface="Montserrat"/>
              </a:rPr>
              <a:t>t</a:t>
            </a:r>
            <a:r>
              <a:rPr lang="en-US" sz="2657">
                <a:solidFill>
                  <a:srgbClr val="000000"/>
                </a:solidFill>
                <a:latin typeface="Montserrat"/>
                <a:ea typeface="Montserrat"/>
                <a:cs typeface="Montserrat"/>
                <a:sym typeface="Montserrat"/>
              </a:rPr>
              <a:t>er</a:t>
            </a:r>
            <a:r>
              <a:rPr lang="en-US" sz="2657">
                <a:solidFill>
                  <a:srgbClr val="000000"/>
                </a:solidFill>
                <a:latin typeface="Montserrat"/>
                <a:ea typeface="Montserrat"/>
                <a:cs typeface="Montserrat"/>
                <a:sym typeface="Montserrat"/>
              </a:rPr>
              <a:t> </a:t>
            </a:r>
            <a:r>
              <a:rPr lang="en-US" sz="2657">
                <a:solidFill>
                  <a:srgbClr val="000000"/>
                </a:solidFill>
                <a:latin typeface="Montserrat"/>
                <a:ea typeface="Montserrat"/>
                <a:cs typeface="Montserrat"/>
                <a:sym typeface="Montserrat"/>
              </a:rPr>
              <a:t>a</a:t>
            </a:r>
            <a:r>
              <a:rPr lang="en-US" sz="2657">
                <a:solidFill>
                  <a:srgbClr val="000000"/>
                </a:solidFill>
                <a:latin typeface="Montserrat"/>
                <a:ea typeface="Montserrat"/>
                <a:cs typeface="Montserrat"/>
                <a:sym typeface="Montserrat"/>
              </a:rPr>
              <a:t>nd 3</a:t>
            </a:r>
            <a:r>
              <a:rPr lang="en-US" sz="2657">
                <a:solidFill>
                  <a:srgbClr val="000000"/>
                </a:solidFill>
                <a:latin typeface="Montserrat"/>
                <a:ea typeface="Montserrat"/>
                <a:cs typeface="Montserrat"/>
                <a:sym typeface="Montserrat"/>
              </a:rPr>
              <a:t> </a:t>
            </a:r>
            <a:r>
              <a:rPr lang="en-US" sz="2657">
                <a:solidFill>
                  <a:srgbClr val="000000"/>
                </a:solidFill>
                <a:latin typeface="Montserrat"/>
                <a:ea typeface="Montserrat"/>
                <a:cs typeface="Montserrat"/>
                <a:sym typeface="Montserrat"/>
              </a:rPr>
              <a:t>to 4 feet lon</a:t>
            </a:r>
            <a:r>
              <a:rPr lang="en-US" sz="2657">
                <a:solidFill>
                  <a:srgbClr val="000000"/>
                </a:solidFill>
                <a:latin typeface="Montserrat"/>
                <a:ea typeface="Montserrat"/>
                <a:cs typeface="Montserrat"/>
                <a:sym typeface="Montserrat"/>
              </a:rPr>
              <a:t>g</a:t>
            </a:r>
            <a:r>
              <a:rPr lang="en-US" sz="2657">
                <a:solidFill>
                  <a:srgbClr val="000000"/>
                </a:solidFill>
                <a:latin typeface="Montserrat"/>
                <a:ea typeface="Montserrat"/>
                <a:cs typeface="Montserrat"/>
                <a:sym typeface="Montserrat"/>
              </a:rPr>
              <a:t>. M</a:t>
            </a:r>
            <a:r>
              <a:rPr lang="en-US" sz="2657">
                <a:solidFill>
                  <a:srgbClr val="000000"/>
                </a:solidFill>
                <a:latin typeface="Montserrat"/>
                <a:ea typeface="Montserrat"/>
                <a:cs typeface="Montserrat"/>
                <a:sym typeface="Montserrat"/>
              </a:rPr>
              <a:t>a</a:t>
            </a:r>
            <a:r>
              <a:rPr lang="en-US" sz="2657">
                <a:solidFill>
                  <a:srgbClr val="000000"/>
                </a:solidFill>
                <a:latin typeface="Montserrat"/>
                <a:ea typeface="Montserrat"/>
                <a:cs typeface="Montserrat"/>
                <a:sym typeface="Montserrat"/>
              </a:rPr>
              <a:t>ke</a:t>
            </a:r>
            <a:r>
              <a:rPr lang="en-US" sz="2657">
                <a:solidFill>
                  <a:srgbClr val="000000"/>
                </a:solidFill>
                <a:latin typeface="Montserrat"/>
                <a:ea typeface="Montserrat"/>
                <a:cs typeface="Montserrat"/>
                <a:sym typeface="Montserrat"/>
              </a:rPr>
              <a:t> </a:t>
            </a:r>
            <a:r>
              <a:rPr lang="en-US" sz="2657">
                <a:solidFill>
                  <a:srgbClr val="000000"/>
                </a:solidFill>
                <a:latin typeface="Montserrat"/>
                <a:ea typeface="Montserrat"/>
                <a:cs typeface="Montserrat"/>
                <a:sym typeface="Montserrat"/>
              </a:rPr>
              <a:t>su</a:t>
            </a:r>
            <a:r>
              <a:rPr lang="en-US" sz="2657">
                <a:solidFill>
                  <a:srgbClr val="000000"/>
                </a:solidFill>
                <a:latin typeface="Montserrat"/>
                <a:ea typeface="Montserrat"/>
                <a:cs typeface="Montserrat"/>
                <a:sym typeface="Montserrat"/>
              </a:rPr>
              <a:t>r</a:t>
            </a:r>
            <a:r>
              <a:rPr lang="en-US" sz="2657">
                <a:solidFill>
                  <a:srgbClr val="000000"/>
                </a:solidFill>
                <a:latin typeface="Montserrat"/>
                <a:ea typeface="Montserrat"/>
                <a:cs typeface="Montserrat"/>
                <a:sym typeface="Montserrat"/>
              </a:rPr>
              <a:t>e the</a:t>
            </a:r>
            <a:r>
              <a:rPr lang="en-US" sz="2657">
                <a:solidFill>
                  <a:srgbClr val="000000"/>
                </a:solidFill>
                <a:latin typeface="Montserrat"/>
                <a:ea typeface="Montserrat"/>
                <a:cs typeface="Montserrat"/>
                <a:sym typeface="Montserrat"/>
              </a:rPr>
              <a:t> b</a:t>
            </a:r>
            <a:r>
              <a:rPr lang="en-US" sz="2657">
                <a:solidFill>
                  <a:srgbClr val="000000"/>
                </a:solidFill>
                <a:latin typeface="Montserrat"/>
                <a:ea typeface="Montserrat"/>
                <a:cs typeface="Montserrat"/>
                <a:sym typeface="Montserrat"/>
              </a:rPr>
              <a:t>a</a:t>
            </a:r>
            <a:r>
              <a:rPr lang="en-US" sz="2657">
                <a:solidFill>
                  <a:srgbClr val="000000"/>
                </a:solidFill>
                <a:latin typeface="Montserrat"/>
                <a:ea typeface="Montserrat"/>
                <a:cs typeface="Montserrat"/>
                <a:sym typeface="Montserrat"/>
              </a:rPr>
              <a:t>r</a:t>
            </a:r>
            <a:r>
              <a:rPr lang="en-US" sz="2657">
                <a:solidFill>
                  <a:srgbClr val="000000"/>
                </a:solidFill>
                <a:latin typeface="Montserrat"/>
                <a:ea typeface="Montserrat"/>
                <a:cs typeface="Montserrat"/>
                <a:sym typeface="Montserrat"/>
              </a:rPr>
              <a:t>k is i</a:t>
            </a:r>
            <a:r>
              <a:rPr lang="en-US" sz="2657">
                <a:solidFill>
                  <a:srgbClr val="000000"/>
                </a:solidFill>
                <a:latin typeface="Montserrat"/>
                <a:ea typeface="Montserrat"/>
                <a:cs typeface="Montserrat"/>
                <a:sym typeface="Montserrat"/>
              </a:rPr>
              <a:t>n</a:t>
            </a:r>
            <a:r>
              <a:rPr lang="en-US" sz="2657">
                <a:solidFill>
                  <a:srgbClr val="000000"/>
                </a:solidFill>
                <a:latin typeface="Montserrat"/>
                <a:ea typeface="Montserrat"/>
                <a:cs typeface="Montserrat"/>
                <a:sym typeface="Montserrat"/>
              </a:rPr>
              <a:t>tact</a:t>
            </a:r>
            <a:r>
              <a:rPr lang="en-US" sz="2657">
                <a:solidFill>
                  <a:srgbClr val="000000"/>
                </a:solidFill>
                <a:latin typeface="Montserrat"/>
                <a:ea typeface="Montserrat"/>
                <a:cs typeface="Montserrat"/>
                <a:sym typeface="Montserrat"/>
              </a:rPr>
              <a:t> and </a:t>
            </a:r>
            <a:r>
              <a:rPr lang="en-US" sz="2657">
                <a:solidFill>
                  <a:srgbClr val="000000"/>
                </a:solidFill>
                <a:latin typeface="Montserrat"/>
                <a:ea typeface="Montserrat"/>
                <a:cs typeface="Montserrat"/>
                <a:sym typeface="Montserrat"/>
              </a:rPr>
              <a:t>f</a:t>
            </a:r>
            <a:r>
              <a:rPr lang="en-US" sz="2657">
                <a:solidFill>
                  <a:srgbClr val="000000"/>
                </a:solidFill>
                <a:latin typeface="Montserrat"/>
                <a:ea typeface="Montserrat"/>
                <a:cs typeface="Montserrat"/>
                <a:sym typeface="Montserrat"/>
              </a:rPr>
              <a:t>r</a:t>
            </a:r>
            <a:r>
              <a:rPr lang="en-US" sz="2657">
                <a:solidFill>
                  <a:srgbClr val="000000"/>
                </a:solidFill>
                <a:latin typeface="Montserrat"/>
                <a:ea typeface="Montserrat"/>
                <a:cs typeface="Montserrat"/>
                <a:sym typeface="Montserrat"/>
              </a:rPr>
              <a:t>ee </a:t>
            </a:r>
            <a:r>
              <a:rPr lang="en-US" sz="2657">
                <a:solidFill>
                  <a:srgbClr val="000000"/>
                </a:solidFill>
                <a:latin typeface="Montserrat"/>
                <a:ea typeface="Montserrat"/>
                <a:cs typeface="Montserrat"/>
                <a:sym typeface="Montserrat"/>
              </a:rPr>
              <a:t>o</a:t>
            </a:r>
            <a:r>
              <a:rPr lang="en-US" sz="2657">
                <a:solidFill>
                  <a:srgbClr val="000000"/>
                </a:solidFill>
                <a:latin typeface="Montserrat"/>
                <a:ea typeface="Montserrat"/>
                <a:cs typeface="Montserrat"/>
                <a:sym typeface="Montserrat"/>
              </a:rPr>
              <a:t>f dama</a:t>
            </a:r>
            <a:r>
              <a:rPr lang="en-US" sz="2657">
                <a:solidFill>
                  <a:srgbClr val="000000"/>
                </a:solidFill>
                <a:latin typeface="Montserrat"/>
                <a:ea typeface="Montserrat"/>
                <a:cs typeface="Montserrat"/>
                <a:sym typeface="Montserrat"/>
              </a:rPr>
              <a:t>g</a:t>
            </a:r>
            <a:r>
              <a:rPr lang="en-US" sz="2657">
                <a:solidFill>
                  <a:srgbClr val="000000"/>
                </a:solidFill>
                <a:latin typeface="Montserrat"/>
                <a:ea typeface="Montserrat"/>
                <a:cs typeface="Montserrat"/>
                <a:sym typeface="Montserrat"/>
              </a:rPr>
              <a:t>e or disease.</a:t>
            </a:r>
          </a:p>
          <a:p>
            <a:pPr algn="l" marL="573742" indent="-286871" lvl="1">
              <a:lnSpc>
                <a:spcPts val="4517"/>
              </a:lnSpc>
              <a:buAutoNum type="arabicPeriod" startAt="1"/>
            </a:pPr>
            <a:r>
              <a:rPr lang="en-US" sz="2657">
                <a:solidFill>
                  <a:srgbClr val="000000"/>
                </a:solidFill>
                <a:latin typeface="Montserrat"/>
                <a:ea typeface="Montserrat"/>
                <a:cs typeface="Montserrat"/>
                <a:sym typeface="Montserrat"/>
              </a:rPr>
              <a:t>Drill </a:t>
            </a:r>
            <a:r>
              <a:rPr lang="en-US" sz="2657">
                <a:solidFill>
                  <a:srgbClr val="000000"/>
                </a:solidFill>
                <a:latin typeface="Montserrat"/>
                <a:ea typeface="Montserrat"/>
                <a:cs typeface="Montserrat"/>
                <a:sym typeface="Montserrat"/>
              </a:rPr>
              <a:t>h</a:t>
            </a:r>
            <a:r>
              <a:rPr lang="en-US" sz="2657">
                <a:solidFill>
                  <a:srgbClr val="000000"/>
                </a:solidFill>
                <a:latin typeface="Montserrat"/>
                <a:ea typeface="Montserrat"/>
                <a:cs typeface="Montserrat"/>
                <a:sym typeface="Montserrat"/>
              </a:rPr>
              <a:t>oles in</a:t>
            </a:r>
            <a:r>
              <a:rPr lang="en-US" sz="2657">
                <a:solidFill>
                  <a:srgbClr val="000000"/>
                </a:solidFill>
                <a:latin typeface="Montserrat"/>
                <a:ea typeface="Montserrat"/>
                <a:cs typeface="Montserrat"/>
                <a:sym typeface="Montserrat"/>
              </a:rPr>
              <a:t> t</a:t>
            </a:r>
            <a:r>
              <a:rPr lang="en-US" sz="2657">
                <a:solidFill>
                  <a:srgbClr val="000000"/>
                </a:solidFill>
                <a:latin typeface="Montserrat"/>
                <a:ea typeface="Montserrat"/>
                <a:cs typeface="Montserrat"/>
                <a:sym typeface="Montserrat"/>
              </a:rPr>
              <a:t>he l</a:t>
            </a:r>
            <a:r>
              <a:rPr lang="en-US" sz="2657">
                <a:solidFill>
                  <a:srgbClr val="000000"/>
                </a:solidFill>
                <a:latin typeface="Montserrat"/>
                <a:ea typeface="Montserrat"/>
                <a:cs typeface="Montserrat"/>
                <a:sym typeface="Montserrat"/>
              </a:rPr>
              <a:t>o</a:t>
            </a:r>
            <a:r>
              <a:rPr lang="en-US" sz="2657">
                <a:solidFill>
                  <a:srgbClr val="000000"/>
                </a:solidFill>
                <a:latin typeface="Montserrat"/>
                <a:ea typeface="Montserrat"/>
                <a:cs typeface="Montserrat"/>
                <a:sym typeface="Montserrat"/>
              </a:rPr>
              <a:t>gs:</a:t>
            </a:r>
            <a:r>
              <a:rPr lang="en-US" sz="2657">
                <a:solidFill>
                  <a:srgbClr val="000000"/>
                </a:solidFill>
                <a:latin typeface="Montserrat"/>
                <a:ea typeface="Montserrat"/>
                <a:cs typeface="Montserrat"/>
                <a:sym typeface="Montserrat"/>
              </a:rPr>
              <a:t> </a:t>
            </a:r>
            <a:r>
              <a:rPr lang="en-US" sz="2657">
                <a:solidFill>
                  <a:srgbClr val="000000"/>
                </a:solidFill>
                <a:latin typeface="Montserrat"/>
                <a:ea typeface="Montserrat"/>
                <a:cs typeface="Montserrat"/>
                <a:sym typeface="Montserrat"/>
              </a:rPr>
              <a:t>Using a drill bi</a:t>
            </a:r>
            <a:r>
              <a:rPr lang="en-US" sz="2657">
                <a:solidFill>
                  <a:srgbClr val="000000"/>
                </a:solidFill>
                <a:latin typeface="Montserrat"/>
                <a:ea typeface="Montserrat"/>
                <a:cs typeface="Montserrat"/>
                <a:sym typeface="Montserrat"/>
              </a:rPr>
              <a:t>t</a:t>
            </a:r>
            <a:r>
              <a:rPr lang="en-US" sz="2657">
                <a:solidFill>
                  <a:srgbClr val="000000"/>
                </a:solidFill>
                <a:latin typeface="Montserrat"/>
                <a:ea typeface="Montserrat"/>
                <a:cs typeface="Montserrat"/>
                <a:sym typeface="Montserrat"/>
              </a:rPr>
              <a:t>, drill </a:t>
            </a:r>
            <a:r>
              <a:rPr lang="en-US" sz="2657">
                <a:solidFill>
                  <a:srgbClr val="000000"/>
                </a:solidFill>
                <a:latin typeface="Montserrat"/>
                <a:ea typeface="Montserrat"/>
                <a:cs typeface="Montserrat"/>
                <a:sym typeface="Montserrat"/>
              </a:rPr>
              <a:t>h</a:t>
            </a:r>
            <a:r>
              <a:rPr lang="en-US" sz="2657">
                <a:solidFill>
                  <a:srgbClr val="000000"/>
                </a:solidFill>
                <a:latin typeface="Montserrat"/>
                <a:ea typeface="Montserrat"/>
                <a:cs typeface="Montserrat"/>
                <a:sym typeface="Montserrat"/>
              </a:rPr>
              <a:t>ol</a:t>
            </a:r>
            <a:r>
              <a:rPr lang="en-US" sz="2657">
                <a:solidFill>
                  <a:srgbClr val="000000"/>
                </a:solidFill>
                <a:latin typeface="Montserrat"/>
                <a:ea typeface="Montserrat"/>
                <a:cs typeface="Montserrat"/>
                <a:sym typeface="Montserrat"/>
              </a:rPr>
              <a:t>e</a:t>
            </a:r>
            <a:r>
              <a:rPr lang="en-US" sz="2657">
                <a:solidFill>
                  <a:srgbClr val="000000"/>
                </a:solidFill>
                <a:latin typeface="Montserrat"/>
                <a:ea typeface="Montserrat"/>
                <a:cs typeface="Montserrat"/>
                <a:sym typeface="Montserrat"/>
              </a:rPr>
              <a:t>s</a:t>
            </a:r>
            <a:r>
              <a:rPr lang="en-US" sz="2657">
                <a:solidFill>
                  <a:srgbClr val="000000"/>
                </a:solidFill>
                <a:latin typeface="Montserrat"/>
                <a:ea typeface="Montserrat"/>
                <a:cs typeface="Montserrat"/>
                <a:sym typeface="Montserrat"/>
              </a:rPr>
              <a:t> </a:t>
            </a:r>
            <a:r>
              <a:rPr lang="en-US" sz="2657">
                <a:solidFill>
                  <a:srgbClr val="000000"/>
                </a:solidFill>
                <a:latin typeface="Montserrat"/>
                <a:ea typeface="Montserrat"/>
                <a:cs typeface="Montserrat"/>
                <a:sym typeface="Montserrat"/>
              </a:rPr>
              <a:t>in</a:t>
            </a:r>
            <a:r>
              <a:rPr lang="en-US" sz="2657">
                <a:solidFill>
                  <a:srgbClr val="000000"/>
                </a:solidFill>
                <a:latin typeface="Montserrat"/>
                <a:ea typeface="Montserrat"/>
                <a:cs typeface="Montserrat"/>
                <a:sym typeface="Montserrat"/>
              </a:rPr>
              <a:t>to</a:t>
            </a:r>
            <a:r>
              <a:rPr lang="en-US" sz="2657">
                <a:solidFill>
                  <a:srgbClr val="000000"/>
                </a:solidFill>
                <a:latin typeface="Montserrat"/>
                <a:ea typeface="Montserrat"/>
                <a:cs typeface="Montserrat"/>
                <a:sym typeface="Montserrat"/>
              </a:rPr>
              <a:t> t</a:t>
            </a:r>
            <a:r>
              <a:rPr lang="en-US" sz="2657">
                <a:solidFill>
                  <a:srgbClr val="000000"/>
                </a:solidFill>
                <a:latin typeface="Montserrat"/>
                <a:ea typeface="Montserrat"/>
                <a:cs typeface="Montserrat"/>
                <a:sym typeface="Montserrat"/>
              </a:rPr>
              <a:t>h</a:t>
            </a:r>
            <a:r>
              <a:rPr lang="en-US" sz="2657">
                <a:solidFill>
                  <a:srgbClr val="000000"/>
                </a:solidFill>
                <a:latin typeface="Montserrat"/>
                <a:ea typeface="Montserrat"/>
                <a:cs typeface="Montserrat"/>
                <a:sym typeface="Montserrat"/>
              </a:rPr>
              <a:t>e logs</a:t>
            </a:r>
            <a:r>
              <a:rPr lang="en-US" sz="2657">
                <a:solidFill>
                  <a:srgbClr val="000000"/>
                </a:solidFill>
                <a:latin typeface="Montserrat"/>
                <a:ea typeface="Montserrat"/>
                <a:cs typeface="Montserrat"/>
                <a:sym typeface="Montserrat"/>
              </a:rPr>
              <a:t> </a:t>
            </a:r>
            <a:r>
              <a:rPr lang="en-US" sz="2657">
                <a:solidFill>
                  <a:srgbClr val="000000"/>
                </a:solidFill>
                <a:latin typeface="Montserrat"/>
                <a:ea typeface="Montserrat"/>
                <a:cs typeface="Montserrat"/>
                <a:sym typeface="Montserrat"/>
              </a:rPr>
              <a:t>abou</a:t>
            </a:r>
            <a:r>
              <a:rPr lang="en-US" sz="2657">
                <a:solidFill>
                  <a:srgbClr val="000000"/>
                </a:solidFill>
                <a:latin typeface="Montserrat"/>
                <a:ea typeface="Montserrat"/>
                <a:cs typeface="Montserrat"/>
                <a:sym typeface="Montserrat"/>
              </a:rPr>
              <a:t>t</a:t>
            </a:r>
            <a:r>
              <a:rPr lang="en-US" sz="2657">
                <a:solidFill>
                  <a:srgbClr val="000000"/>
                </a:solidFill>
                <a:latin typeface="Montserrat"/>
                <a:ea typeface="Montserrat"/>
                <a:cs typeface="Montserrat"/>
                <a:sym typeface="Montserrat"/>
              </a:rPr>
              <a:t> 1-2 inc</a:t>
            </a:r>
            <a:r>
              <a:rPr lang="en-US" sz="2657">
                <a:solidFill>
                  <a:srgbClr val="000000"/>
                </a:solidFill>
                <a:latin typeface="Montserrat"/>
                <a:ea typeface="Montserrat"/>
                <a:cs typeface="Montserrat"/>
                <a:sym typeface="Montserrat"/>
              </a:rPr>
              <a:t>h</a:t>
            </a:r>
            <a:r>
              <a:rPr lang="en-US" sz="2657">
                <a:solidFill>
                  <a:srgbClr val="000000"/>
                </a:solidFill>
                <a:latin typeface="Montserrat"/>
                <a:ea typeface="Montserrat"/>
                <a:cs typeface="Montserrat"/>
                <a:sym typeface="Montserrat"/>
              </a:rPr>
              <a:t>es</a:t>
            </a:r>
            <a:r>
              <a:rPr lang="en-US" sz="2657">
                <a:solidFill>
                  <a:srgbClr val="000000"/>
                </a:solidFill>
                <a:latin typeface="Montserrat"/>
                <a:ea typeface="Montserrat"/>
                <a:cs typeface="Montserrat"/>
                <a:sym typeface="Montserrat"/>
              </a:rPr>
              <a:t> deep </a:t>
            </a:r>
            <a:r>
              <a:rPr lang="en-US" sz="2657">
                <a:solidFill>
                  <a:srgbClr val="000000"/>
                </a:solidFill>
                <a:latin typeface="Montserrat"/>
                <a:ea typeface="Montserrat"/>
                <a:cs typeface="Montserrat"/>
                <a:sym typeface="Montserrat"/>
              </a:rPr>
              <a:t>an</a:t>
            </a:r>
            <a:r>
              <a:rPr lang="en-US" sz="2657">
                <a:solidFill>
                  <a:srgbClr val="000000"/>
                </a:solidFill>
                <a:latin typeface="Montserrat"/>
                <a:ea typeface="Montserrat"/>
                <a:cs typeface="Montserrat"/>
                <a:sym typeface="Montserrat"/>
              </a:rPr>
              <a:t>d</a:t>
            </a:r>
            <a:r>
              <a:rPr lang="en-US" sz="2657">
                <a:solidFill>
                  <a:srgbClr val="000000"/>
                </a:solidFill>
                <a:latin typeface="Montserrat"/>
                <a:ea typeface="Montserrat"/>
                <a:cs typeface="Montserrat"/>
                <a:sym typeface="Montserrat"/>
              </a:rPr>
              <a:t> </a:t>
            </a:r>
            <a:r>
              <a:rPr lang="en-US" sz="2657">
                <a:solidFill>
                  <a:srgbClr val="000000"/>
                </a:solidFill>
                <a:latin typeface="Montserrat"/>
                <a:ea typeface="Montserrat"/>
                <a:cs typeface="Montserrat"/>
                <a:sym typeface="Montserrat"/>
              </a:rPr>
              <a:t>s</a:t>
            </a:r>
            <a:r>
              <a:rPr lang="en-US" sz="2657">
                <a:solidFill>
                  <a:srgbClr val="000000"/>
                </a:solidFill>
                <a:latin typeface="Montserrat"/>
                <a:ea typeface="Montserrat"/>
                <a:cs typeface="Montserrat"/>
                <a:sym typeface="Montserrat"/>
              </a:rPr>
              <a:t>p</a:t>
            </a:r>
            <a:r>
              <a:rPr lang="en-US" sz="2657">
                <a:solidFill>
                  <a:srgbClr val="000000"/>
                </a:solidFill>
                <a:latin typeface="Montserrat"/>
                <a:ea typeface="Montserrat"/>
                <a:cs typeface="Montserrat"/>
                <a:sym typeface="Montserrat"/>
              </a:rPr>
              <a:t>a</a:t>
            </a:r>
            <a:r>
              <a:rPr lang="en-US" sz="2657">
                <a:solidFill>
                  <a:srgbClr val="000000"/>
                </a:solidFill>
                <a:latin typeface="Montserrat"/>
                <a:ea typeface="Montserrat"/>
                <a:cs typeface="Montserrat"/>
                <a:sym typeface="Montserrat"/>
              </a:rPr>
              <a:t>ce</a:t>
            </a:r>
            <a:r>
              <a:rPr lang="en-US" sz="2657">
                <a:solidFill>
                  <a:srgbClr val="000000"/>
                </a:solidFill>
                <a:latin typeface="Montserrat"/>
                <a:ea typeface="Montserrat"/>
                <a:cs typeface="Montserrat"/>
                <a:sym typeface="Montserrat"/>
              </a:rPr>
              <a:t>d </a:t>
            </a:r>
            <a:r>
              <a:rPr lang="en-US" sz="2657">
                <a:solidFill>
                  <a:srgbClr val="000000"/>
                </a:solidFill>
                <a:latin typeface="Montserrat"/>
                <a:ea typeface="Montserrat"/>
                <a:cs typeface="Montserrat"/>
                <a:sym typeface="Montserrat"/>
              </a:rPr>
              <a:t>abo</a:t>
            </a:r>
            <a:r>
              <a:rPr lang="en-US" sz="2657">
                <a:solidFill>
                  <a:srgbClr val="000000"/>
                </a:solidFill>
                <a:latin typeface="Montserrat"/>
                <a:ea typeface="Montserrat"/>
                <a:cs typeface="Montserrat"/>
                <a:sym typeface="Montserrat"/>
              </a:rPr>
              <a:t>u</a:t>
            </a:r>
            <a:r>
              <a:rPr lang="en-US" sz="2657">
                <a:solidFill>
                  <a:srgbClr val="000000"/>
                </a:solidFill>
                <a:latin typeface="Montserrat"/>
                <a:ea typeface="Montserrat"/>
                <a:cs typeface="Montserrat"/>
                <a:sym typeface="Montserrat"/>
              </a:rPr>
              <a:t>t 4 to 6 inches apa</a:t>
            </a:r>
            <a:r>
              <a:rPr lang="en-US" sz="2657">
                <a:solidFill>
                  <a:srgbClr val="000000"/>
                </a:solidFill>
                <a:latin typeface="Montserrat"/>
                <a:ea typeface="Montserrat"/>
                <a:cs typeface="Montserrat"/>
                <a:sym typeface="Montserrat"/>
              </a:rPr>
              <a:t>r</a:t>
            </a:r>
            <a:r>
              <a:rPr lang="en-US" sz="2657">
                <a:solidFill>
                  <a:srgbClr val="000000"/>
                </a:solidFill>
                <a:latin typeface="Montserrat"/>
                <a:ea typeface="Montserrat"/>
                <a:cs typeface="Montserrat"/>
                <a:sym typeface="Montserrat"/>
              </a:rPr>
              <a:t>t in </a:t>
            </a:r>
            <a:r>
              <a:rPr lang="en-US" sz="2657">
                <a:solidFill>
                  <a:srgbClr val="000000"/>
                </a:solidFill>
                <a:latin typeface="Montserrat"/>
                <a:ea typeface="Montserrat"/>
                <a:cs typeface="Montserrat"/>
                <a:sym typeface="Montserrat"/>
              </a:rPr>
              <a:t>rows.</a:t>
            </a:r>
            <a:r>
              <a:rPr lang="en-US" sz="2657">
                <a:solidFill>
                  <a:srgbClr val="000000"/>
                </a:solidFill>
                <a:latin typeface="Montserrat"/>
                <a:ea typeface="Montserrat"/>
                <a:cs typeface="Montserrat"/>
                <a:sym typeface="Montserrat"/>
              </a:rPr>
              <a:t> The </a:t>
            </a:r>
            <a:r>
              <a:rPr lang="en-US" sz="2657">
                <a:solidFill>
                  <a:srgbClr val="000000"/>
                </a:solidFill>
                <a:latin typeface="Montserrat"/>
                <a:ea typeface="Montserrat"/>
                <a:cs typeface="Montserrat"/>
                <a:sym typeface="Montserrat"/>
              </a:rPr>
              <a:t>s</a:t>
            </a:r>
            <a:r>
              <a:rPr lang="en-US" sz="2657">
                <a:solidFill>
                  <a:srgbClr val="000000"/>
                </a:solidFill>
                <a:latin typeface="Montserrat"/>
                <a:ea typeface="Montserrat"/>
                <a:cs typeface="Montserrat"/>
                <a:sym typeface="Montserrat"/>
              </a:rPr>
              <a:t>pacing of hol</a:t>
            </a:r>
            <a:r>
              <a:rPr lang="en-US" sz="2657">
                <a:solidFill>
                  <a:srgbClr val="000000"/>
                </a:solidFill>
                <a:latin typeface="Montserrat"/>
                <a:ea typeface="Montserrat"/>
                <a:cs typeface="Montserrat"/>
                <a:sym typeface="Montserrat"/>
              </a:rPr>
              <a:t>e</a:t>
            </a:r>
            <a:r>
              <a:rPr lang="en-US" sz="2657">
                <a:solidFill>
                  <a:srgbClr val="000000"/>
                </a:solidFill>
                <a:latin typeface="Montserrat"/>
                <a:ea typeface="Montserrat"/>
                <a:cs typeface="Montserrat"/>
                <a:sym typeface="Montserrat"/>
              </a:rPr>
              <a:t>s dep</a:t>
            </a:r>
            <a:r>
              <a:rPr lang="en-US" sz="2657">
                <a:solidFill>
                  <a:srgbClr val="000000"/>
                </a:solidFill>
                <a:latin typeface="Montserrat"/>
                <a:ea typeface="Montserrat"/>
                <a:cs typeface="Montserrat"/>
                <a:sym typeface="Montserrat"/>
              </a:rPr>
              <a:t>e</a:t>
            </a:r>
            <a:r>
              <a:rPr lang="en-US" sz="2657">
                <a:solidFill>
                  <a:srgbClr val="000000"/>
                </a:solidFill>
                <a:latin typeface="Montserrat"/>
                <a:ea typeface="Montserrat"/>
                <a:cs typeface="Montserrat"/>
                <a:sym typeface="Montserrat"/>
              </a:rPr>
              <a:t>nds on</a:t>
            </a:r>
            <a:r>
              <a:rPr lang="en-US" sz="2657">
                <a:solidFill>
                  <a:srgbClr val="000000"/>
                </a:solidFill>
                <a:latin typeface="Montserrat"/>
                <a:ea typeface="Montserrat"/>
                <a:cs typeface="Montserrat"/>
                <a:sym typeface="Montserrat"/>
              </a:rPr>
              <a:t> the </a:t>
            </a:r>
            <a:r>
              <a:rPr lang="en-US" sz="2657">
                <a:solidFill>
                  <a:srgbClr val="000000"/>
                </a:solidFill>
                <a:latin typeface="Montserrat"/>
                <a:ea typeface="Montserrat"/>
                <a:cs typeface="Montserrat"/>
                <a:sym typeface="Montserrat"/>
              </a:rPr>
              <a:t>size of </a:t>
            </a:r>
            <a:r>
              <a:rPr lang="en-US" sz="2657">
                <a:solidFill>
                  <a:srgbClr val="000000"/>
                </a:solidFill>
                <a:latin typeface="Montserrat"/>
                <a:ea typeface="Montserrat"/>
                <a:cs typeface="Montserrat"/>
                <a:sym typeface="Montserrat"/>
              </a:rPr>
              <a:t>t</a:t>
            </a:r>
            <a:r>
              <a:rPr lang="en-US" sz="2657">
                <a:solidFill>
                  <a:srgbClr val="000000"/>
                </a:solidFill>
                <a:latin typeface="Montserrat"/>
                <a:ea typeface="Montserrat"/>
                <a:cs typeface="Montserrat"/>
                <a:sym typeface="Montserrat"/>
              </a:rPr>
              <a:t>h</a:t>
            </a:r>
            <a:r>
              <a:rPr lang="en-US" sz="2657">
                <a:solidFill>
                  <a:srgbClr val="000000"/>
                </a:solidFill>
                <a:latin typeface="Montserrat"/>
                <a:ea typeface="Montserrat"/>
                <a:cs typeface="Montserrat"/>
                <a:sym typeface="Montserrat"/>
              </a:rPr>
              <a:t>e </a:t>
            </a:r>
            <a:r>
              <a:rPr lang="en-US" sz="2657">
                <a:solidFill>
                  <a:srgbClr val="000000"/>
                </a:solidFill>
                <a:latin typeface="Montserrat"/>
                <a:ea typeface="Montserrat"/>
                <a:cs typeface="Montserrat"/>
                <a:sym typeface="Montserrat"/>
              </a:rPr>
              <a:t>lo</a:t>
            </a:r>
            <a:r>
              <a:rPr lang="en-US" sz="2657">
                <a:solidFill>
                  <a:srgbClr val="000000"/>
                </a:solidFill>
                <a:latin typeface="Montserrat"/>
                <a:ea typeface="Montserrat"/>
                <a:cs typeface="Montserrat"/>
                <a:sym typeface="Montserrat"/>
              </a:rPr>
              <a:t>g</a:t>
            </a:r>
            <a:r>
              <a:rPr lang="en-US" sz="2657">
                <a:solidFill>
                  <a:srgbClr val="000000"/>
                </a:solidFill>
                <a:latin typeface="Montserrat"/>
                <a:ea typeface="Montserrat"/>
                <a:cs typeface="Montserrat"/>
                <a:sym typeface="Montserrat"/>
              </a:rPr>
              <a:t>.</a:t>
            </a:r>
          </a:p>
          <a:p>
            <a:pPr algn="l">
              <a:lnSpc>
                <a:spcPts val="4517"/>
              </a:lnSpc>
            </a:pPr>
          </a:p>
        </p:txBody>
      </p:sp>
      <p:sp>
        <p:nvSpPr>
          <p:cNvPr name="TextBox 8" id="8"/>
          <p:cNvSpPr txBox="true"/>
          <p:nvPr/>
        </p:nvSpPr>
        <p:spPr>
          <a:xfrm rot="0">
            <a:off x="3181050" y="9410700"/>
            <a:ext cx="11465583" cy="656590"/>
          </a:xfrm>
          <a:prstGeom prst="rect">
            <a:avLst/>
          </a:prstGeom>
        </p:spPr>
        <p:txBody>
          <a:bodyPr anchor="t" rtlCol="false" tIns="0" lIns="0" bIns="0" rIns="0">
            <a:spAutoFit/>
          </a:bodyPr>
          <a:lstStyle/>
          <a:p>
            <a:pPr algn="ctr">
              <a:lnSpc>
                <a:spcPts val="2659"/>
              </a:lnSpc>
              <a:spcBef>
                <a:spcPct val="0"/>
              </a:spcBef>
            </a:pPr>
            <a:r>
              <a:rPr lang="en-US" b="true" sz="1899">
                <a:solidFill>
                  <a:srgbClr val="000000"/>
                </a:solidFill>
                <a:latin typeface="Open Sans Extra Bold"/>
                <a:ea typeface="Open Sans Extra Bold"/>
                <a:cs typeface="Open Sans Extra Bold"/>
                <a:sym typeface="Open Sans Extra Bold"/>
              </a:rPr>
              <a:t>This project FS22-343</a:t>
            </a:r>
          </a:p>
          <a:p>
            <a:pPr algn="ctr">
              <a:lnSpc>
                <a:spcPts val="2659"/>
              </a:lnSpc>
              <a:spcBef>
                <a:spcPct val="0"/>
              </a:spcBef>
            </a:pPr>
            <a:r>
              <a:rPr lang="en-US" b="true" sz="1899">
                <a:solidFill>
                  <a:srgbClr val="000000"/>
                </a:solidFill>
                <a:latin typeface="Open Sans Extra Bold"/>
                <a:ea typeface="Open Sans Extra Bold"/>
                <a:cs typeface="Open Sans Extra Bold"/>
                <a:sym typeface="Open Sans Extra Bold"/>
              </a:rPr>
              <a:t>was funded by the Southern Sustainable Agriculture Research &amp; Education (SSARE) program.</a:t>
            </a:r>
          </a:p>
        </p:txBody>
      </p:sp>
      <p:sp>
        <p:nvSpPr>
          <p:cNvPr name="Freeform 9" id="9"/>
          <p:cNvSpPr/>
          <p:nvPr/>
        </p:nvSpPr>
        <p:spPr>
          <a:xfrm flipH="false" flipV="false" rot="0">
            <a:off x="15121690" y="0"/>
            <a:ext cx="2137610" cy="1953388"/>
          </a:xfrm>
          <a:custGeom>
            <a:avLst/>
            <a:gdLst/>
            <a:ahLst/>
            <a:cxnLst/>
            <a:rect r="r" b="b" t="t" l="l"/>
            <a:pathLst>
              <a:path h="1953388" w="2137610">
                <a:moveTo>
                  <a:pt x="0" y="0"/>
                </a:moveTo>
                <a:lnTo>
                  <a:pt x="2137610" y="0"/>
                </a:lnTo>
                <a:lnTo>
                  <a:pt x="2137610" y="1953388"/>
                </a:lnTo>
                <a:lnTo>
                  <a:pt x="0" y="195338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969B64"/>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6230600" cy="8229600"/>
            <a:chOff x="0" y="0"/>
            <a:chExt cx="4274726" cy="2167467"/>
          </a:xfrm>
        </p:grpSpPr>
        <p:sp>
          <p:nvSpPr>
            <p:cNvPr name="Freeform 3" id="3"/>
            <p:cNvSpPr/>
            <p:nvPr/>
          </p:nvSpPr>
          <p:spPr>
            <a:xfrm flipH="false" flipV="false" rot="0">
              <a:off x="0" y="0"/>
              <a:ext cx="4274726" cy="2167467"/>
            </a:xfrm>
            <a:custGeom>
              <a:avLst/>
              <a:gdLst/>
              <a:ahLst/>
              <a:cxnLst/>
              <a:rect r="r" b="b" t="t" l="l"/>
              <a:pathLst>
                <a:path h="2167467" w="4274726">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solidFill>
              <a:srgbClr val="BDC295"/>
            </a:solidFill>
            <a:ln w="38100" cap="rnd">
              <a:solidFill>
                <a:srgbClr val="FFFFFF"/>
              </a:solidFill>
              <a:prstDash val="solid"/>
              <a:round/>
            </a:ln>
          </p:spPr>
        </p:sp>
        <p:sp>
          <p:nvSpPr>
            <p:cNvPr name="TextBox 4" id="4"/>
            <p:cNvSpPr txBox="true"/>
            <p:nvPr/>
          </p:nvSpPr>
          <p:spPr>
            <a:xfrm>
              <a:off x="0" y="-38100"/>
              <a:ext cx="4274726" cy="2205567"/>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1391772" y="2934331"/>
            <a:ext cx="5318520" cy="6094992"/>
          </a:xfrm>
          <a:custGeom>
            <a:avLst/>
            <a:gdLst/>
            <a:ahLst/>
            <a:cxnLst/>
            <a:rect r="r" b="b" t="t" l="l"/>
            <a:pathLst>
              <a:path h="6094992" w="5318520">
                <a:moveTo>
                  <a:pt x="0" y="0"/>
                </a:moveTo>
                <a:lnTo>
                  <a:pt x="5318521" y="0"/>
                </a:lnTo>
                <a:lnTo>
                  <a:pt x="5318521" y="6094992"/>
                </a:lnTo>
                <a:lnTo>
                  <a:pt x="0" y="6094992"/>
                </a:lnTo>
                <a:lnTo>
                  <a:pt x="0" y="0"/>
                </a:lnTo>
                <a:close/>
              </a:path>
            </a:pathLst>
          </a:custGeom>
          <a:blipFill>
            <a:blip r:embed="rId2"/>
            <a:stretch>
              <a:fillRect l="0" t="-15322" r="-6258" b="0"/>
            </a:stretch>
          </a:blipFill>
        </p:spPr>
      </p:sp>
      <p:sp>
        <p:nvSpPr>
          <p:cNvPr name="TextBox 6" id="6"/>
          <p:cNvSpPr txBox="true"/>
          <p:nvPr/>
        </p:nvSpPr>
        <p:spPr>
          <a:xfrm rot="0">
            <a:off x="2081476" y="1651615"/>
            <a:ext cx="13664731" cy="1038225"/>
          </a:xfrm>
          <a:prstGeom prst="rect">
            <a:avLst/>
          </a:prstGeom>
        </p:spPr>
        <p:txBody>
          <a:bodyPr anchor="t" rtlCol="false" tIns="0" lIns="0" bIns="0" rIns="0">
            <a:spAutoFit/>
          </a:bodyPr>
          <a:lstStyle/>
          <a:p>
            <a:pPr algn="ctr">
              <a:lnSpc>
                <a:spcPts val="7875"/>
              </a:lnSpc>
            </a:pPr>
            <a:r>
              <a:rPr lang="en-US" sz="7500" b="true">
                <a:solidFill>
                  <a:srgbClr val="000000"/>
                </a:solidFill>
                <a:latin typeface="Libre Baskerville Bold"/>
                <a:ea typeface="Libre Baskerville Bold"/>
                <a:cs typeface="Libre Baskerville Bold"/>
                <a:sym typeface="Libre Baskerville Bold"/>
              </a:rPr>
              <a:t>How to Innoculate Logs</a:t>
            </a:r>
          </a:p>
        </p:txBody>
      </p:sp>
      <p:sp>
        <p:nvSpPr>
          <p:cNvPr name="TextBox 7" id="7"/>
          <p:cNvSpPr txBox="true"/>
          <p:nvPr/>
        </p:nvSpPr>
        <p:spPr>
          <a:xfrm rot="0">
            <a:off x="7095220" y="2829556"/>
            <a:ext cx="9755470" cy="6032324"/>
          </a:xfrm>
          <a:prstGeom prst="rect">
            <a:avLst/>
          </a:prstGeom>
        </p:spPr>
        <p:txBody>
          <a:bodyPr anchor="t" rtlCol="false" tIns="0" lIns="0" bIns="0" rIns="0">
            <a:spAutoFit/>
          </a:bodyPr>
          <a:lstStyle/>
          <a:p>
            <a:pPr algn="l">
              <a:lnSpc>
                <a:spcPts val="3740"/>
              </a:lnSpc>
            </a:pPr>
            <a:r>
              <a:rPr lang="en-US" sz="2200">
                <a:solidFill>
                  <a:srgbClr val="000000"/>
                </a:solidFill>
                <a:latin typeface="Montserrat"/>
                <a:ea typeface="Montserrat"/>
                <a:cs typeface="Montserrat"/>
                <a:sym typeface="Montserrat"/>
              </a:rPr>
              <a:t>4. </a:t>
            </a:r>
            <a:r>
              <a:rPr lang="en-US" sz="2200">
                <a:solidFill>
                  <a:srgbClr val="000000"/>
                </a:solidFill>
                <a:latin typeface="Montserrat"/>
                <a:ea typeface="Montserrat"/>
                <a:cs typeface="Montserrat"/>
                <a:sym typeface="Montserrat"/>
              </a:rPr>
              <a:t>Insert mush</a:t>
            </a:r>
            <a:r>
              <a:rPr lang="en-US" sz="2200">
                <a:solidFill>
                  <a:srgbClr val="000000"/>
                </a:solidFill>
                <a:latin typeface="Montserrat"/>
                <a:ea typeface="Montserrat"/>
                <a:cs typeface="Montserrat"/>
                <a:sym typeface="Montserrat"/>
              </a:rPr>
              <a:t>ro</a:t>
            </a:r>
            <a:r>
              <a:rPr lang="en-US" sz="2200">
                <a:solidFill>
                  <a:srgbClr val="000000"/>
                </a:solidFill>
                <a:latin typeface="Montserrat"/>
                <a:ea typeface="Montserrat"/>
                <a:cs typeface="Montserrat"/>
                <a:sym typeface="Montserrat"/>
              </a:rPr>
              <a:t>om spa</a:t>
            </a:r>
            <a:r>
              <a:rPr lang="en-US" sz="2200">
                <a:solidFill>
                  <a:srgbClr val="000000"/>
                </a:solidFill>
                <a:latin typeface="Montserrat"/>
                <a:ea typeface="Montserrat"/>
                <a:cs typeface="Montserrat"/>
                <a:sym typeface="Montserrat"/>
              </a:rPr>
              <a:t>w</a:t>
            </a:r>
            <a:r>
              <a:rPr lang="en-US" sz="2200">
                <a:solidFill>
                  <a:srgbClr val="000000"/>
                </a:solidFill>
                <a:latin typeface="Montserrat"/>
                <a:ea typeface="Montserrat"/>
                <a:cs typeface="Montserrat"/>
                <a:sym typeface="Montserrat"/>
              </a:rPr>
              <a:t>n: Take </a:t>
            </a:r>
            <a:r>
              <a:rPr lang="en-US" sz="2200">
                <a:solidFill>
                  <a:srgbClr val="000000"/>
                </a:solidFill>
                <a:latin typeface="Montserrat"/>
                <a:ea typeface="Montserrat"/>
                <a:cs typeface="Montserrat"/>
                <a:sym typeface="Montserrat"/>
              </a:rPr>
              <a:t>th</a:t>
            </a:r>
            <a:r>
              <a:rPr lang="en-US" sz="2200">
                <a:solidFill>
                  <a:srgbClr val="000000"/>
                </a:solidFill>
                <a:latin typeface="Montserrat"/>
                <a:ea typeface="Montserrat"/>
                <a:cs typeface="Montserrat"/>
                <a:sym typeface="Montserrat"/>
              </a:rPr>
              <a:t>e</a:t>
            </a:r>
            <a:r>
              <a:rPr lang="en-US" sz="2200">
                <a:solidFill>
                  <a:srgbClr val="000000"/>
                </a:solidFill>
                <a:latin typeface="Montserrat"/>
                <a:ea typeface="Montserrat"/>
                <a:cs typeface="Montserrat"/>
                <a:sym typeface="Montserrat"/>
              </a:rPr>
              <a:t> </a:t>
            </a:r>
            <a:r>
              <a:rPr lang="en-US" sz="2200">
                <a:solidFill>
                  <a:srgbClr val="000000"/>
                </a:solidFill>
                <a:latin typeface="Montserrat"/>
                <a:ea typeface="Montserrat"/>
                <a:cs typeface="Montserrat"/>
                <a:sym typeface="Montserrat"/>
              </a:rPr>
              <a:t>mus</a:t>
            </a:r>
            <a:r>
              <a:rPr lang="en-US" sz="2200">
                <a:solidFill>
                  <a:srgbClr val="000000"/>
                </a:solidFill>
                <a:latin typeface="Montserrat"/>
                <a:ea typeface="Montserrat"/>
                <a:cs typeface="Montserrat"/>
                <a:sym typeface="Montserrat"/>
              </a:rPr>
              <a:t>h</a:t>
            </a:r>
            <a:r>
              <a:rPr lang="en-US" sz="2200">
                <a:solidFill>
                  <a:srgbClr val="000000"/>
                </a:solidFill>
                <a:latin typeface="Montserrat"/>
                <a:ea typeface="Montserrat"/>
                <a:cs typeface="Montserrat"/>
                <a:sym typeface="Montserrat"/>
              </a:rPr>
              <a:t>room sp</a:t>
            </a:r>
            <a:r>
              <a:rPr lang="en-US" sz="2200">
                <a:solidFill>
                  <a:srgbClr val="000000"/>
                </a:solidFill>
                <a:latin typeface="Montserrat"/>
                <a:ea typeface="Montserrat"/>
                <a:cs typeface="Montserrat"/>
                <a:sym typeface="Montserrat"/>
              </a:rPr>
              <a:t>a</a:t>
            </a:r>
            <a:r>
              <a:rPr lang="en-US" sz="2200">
                <a:solidFill>
                  <a:srgbClr val="000000"/>
                </a:solidFill>
                <a:latin typeface="Montserrat"/>
                <a:ea typeface="Montserrat"/>
                <a:cs typeface="Montserrat"/>
                <a:sym typeface="Montserrat"/>
              </a:rPr>
              <a:t>wn</a:t>
            </a:r>
            <a:r>
              <a:rPr lang="en-US" sz="2200">
                <a:solidFill>
                  <a:srgbClr val="000000"/>
                </a:solidFill>
                <a:latin typeface="Montserrat"/>
                <a:ea typeface="Montserrat"/>
                <a:cs typeface="Montserrat"/>
                <a:sym typeface="Montserrat"/>
              </a:rPr>
              <a:t>, which is t</a:t>
            </a:r>
            <a:r>
              <a:rPr lang="en-US" sz="2200">
                <a:solidFill>
                  <a:srgbClr val="000000"/>
                </a:solidFill>
                <a:latin typeface="Montserrat"/>
                <a:ea typeface="Montserrat"/>
                <a:cs typeface="Montserrat"/>
                <a:sym typeface="Montserrat"/>
              </a:rPr>
              <a:t>ypically i</a:t>
            </a:r>
            <a:r>
              <a:rPr lang="en-US" sz="2200">
                <a:solidFill>
                  <a:srgbClr val="000000"/>
                </a:solidFill>
                <a:latin typeface="Montserrat"/>
                <a:ea typeface="Montserrat"/>
                <a:cs typeface="Montserrat"/>
                <a:sym typeface="Montserrat"/>
              </a:rPr>
              <a:t>n </a:t>
            </a:r>
            <a:r>
              <a:rPr lang="en-US" sz="2200">
                <a:solidFill>
                  <a:srgbClr val="000000"/>
                </a:solidFill>
                <a:latin typeface="Montserrat"/>
                <a:ea typeface="Montserrat"/>
                <a:cs typeface="Montserrat"/>
                <a:sym typeface="Montserrat"/>
              </a:rPr>
              <a:t>pel</a:t>
            </a:r>
            <a:r>
              <a:rPr lang="en-US" sz="2200">
                <a:solidFill>
                  <a:srgbClr val="000000"/>
                </a:solidFill>
                <a:latin typeface="Montserrat"/>
                <a:ea typeface="Montserrat"/>
                <a:cs typeface="Montserrat"/>
                <a:sym typeface="Montserrat"/>
              </a:rPr>
              <a:t>l</a:t>
            </a:r>
            <a:r>
              <a:rPr lang="en-US" sz="2200">
                <a:solidFill>
                  <a:srgbClr val="000000"/>
                </a:solidFill>
                <a:latin typeface="Montserrat"/>
                <a:ea typeface="Montserrat"/>
                <a:cs typeface="Montserrat"/>
                <a:sym typeface="Montserrat"/>
              </a:rPr>
              <a:t>e</a:t>
            </a:r>
            <a:r>
              <a:rPr lang="en-US" sz="2200">
                <a:solidFill>
                  <a:srgbClr val="000000"/>
                </a:solidFill>
                <a:latin typeface="Montserrat"/>
                <a:ea typeface="Montserrat"/>
                <a:cs typeface="Montserrat"/>
                <a:sym typeface="Montserrat"/>
              </a:rPr>
              <a:t>t</a:t>
            </a:r>
            <a:r>
              <a:rPr lang="en-US" sz="2200">
                <a:solidFill>
                  <a:srgbClr val="000000"/>
                </a:solidFill>
                <a:latin typeface="Montserrat"/>
                <a:ea typeface="Montserrat"/>
                <a:cs typeface="Montserrat"/>
                <a:sym typeface="Montserrat"/>
              </a:rPr>
              <a:t> fo</a:t>
            </a:r>
            <a:r>
              <a:rPr lang="en-US" sz="2200">
                <a:solidFill>
                  <a:srgbClr val="000000"/>
                </a:solidFill>
                <a:latin typeface="Montserrat"/>
                <a:ea typeface="Montserrat"/>
                <a:cs typeface="Montserrat"/>
                <a:sym typeface="Montserrat"/>
              </a:rPr>
              <a:t>r</a:t>
            </a:r>
            <a:r>
              <a:rPr lang="en-US" sz="2200">
                <a:solidFill>
                  <a:srgbClr val="000000"/>
                </a:solidFill>
                <a:latin typeface="Montserrat"/>
                <a:ea typeface="Montserrat"/>
                <a:cs typeface="Montserrat"/>
                <a:sym typeface="Montserrat"/>
              </a:rPr>
              <a:t>m, a</a:t>
            </a:r>
            <a:r>
              <a:rPr lang="en-US" sz="2200">
                <a:solidFill>
                  <a:srgbClr val="000000"/>
                </a:solidFill>
                <a:latin typeface="Montserrat"/>
                <a:ea typeface="Montserrat"/>
                <a:cs typeface="Montserrat"/>
                <a:sym typeface="Montserrat"/>
              </a:rPr>
              <a:t>n</a:t>
            </a:r>
            <a:r>
              <a:rPr lang="en-US" sz="2200">
                <a:solidFill>
                  <a:srgbClr val="000000"/>
                </a:solidFill>
                <a:latin typeface="Montserrat"/>
                <a:ea typeface="Montserrat"/>
                <a:cs typeface="Montserrat"/>
                <a:sym typeface="Montserrat"/>
              </a:rPr>
              <a:t>d plac</a:t>
            </a:r>
            <a:r>
              <a:rPr lang="en-US" sz="2200">
                <a:solidFill>
                  <a:srgbClr val="000000"/>
                </a:solidFill>
                <a:latin typeface="Montserrat"/>
                <a:ea typeface="Montserrat"/>
                <a:cs typeface="Montserrat"/>
                <a:sym typeface="Montserrat"/>
              </a:rPr>
              <a:t>e it</a:t>
            </a:r>
            <a:r>
              <a:rPr lang="en-US" sz="2200">
                <a:solidFill>
                  <a:srgbClr val="000000"/>
                </a:solidFill>
                <a:latin typeface="Montserrat"/>
                <a:ea typeface="Montserrat"/>
                <a:cs typeface="Montserrat"/>
                <a:sym typeface="Montserrat"/>
              </a:rPr>
              <a:t> into t</a:t>
            </a:r>
            <a:r>
              <a:rPr lang="en-US" sz="2200">
                <a:solidFill>
                  <a:srgbClr val="000000"/>
                </a:solidFill>
                <a:latin typeface="Montserrat"/>
                <a:ea typeface="Montserrat"/>
                <a:cs typeface="Montserrat"/>
                <a:sym typeface="Montserrat"/>
              </a:rPr>
              <a:t>h</a:t>
            </a:r>
            <a:r>
              <a:rPr lang="en-US" sz="2200">
                <a:solidFill>
                  <a:srgbClr val="000000"/>
                </a:solidFill>
                <a:latin typeface="Montserrat"/>
                <a:ea typeface="Montserrat"/>
                <a:cs typeface="Montserrat"/>
                <a:sym typeface="Montserrat"/>
              </a:rPr>
              <a:t>e</a:t>
            </a:r>
            <a:r>
              <a:rPr lang="en-US" sz="2200">
                <a:solidFill>
                  <a:srgbClr val="000000"/>
                </a:solidFill>
                <a:latin typeface="Montserrat"/>
                <a:ea typeface="Montserrat"/>
                <a:cs typeface="Montserrat"/>
                <a:sym typeface="Montserrat"/>
              </a:rPr>
              <a:t> </a:t>
            </a:r>
            <a:r>
              <a:rPr lang="en-US" sz="2200">
                <a:solidFill>
                  <a:srgbClr val="000000"/>
                </a:solidFill>
                <a:latin typeface="Montserrat"/>
                <a:ea typeface="Montserrat"/>
                <a:cs typeface="Montserrat"/>
                <a:sym typeface="Montserrat"/>
              </a:rPr>
              <a:t>holes</a:t>
            </a:r>
            <a:r>
              <a:rPr lang="en-US" sz="2200">
                <a:solidFill>
                  <a:srgbClr val="000000"/>
                </a:solidFill>
                <a:latin typeface="Montserrat"/>
                <a:ea typeface="Montserrat"/>
                <a:cs typeface="Montserrat"/>
                <a:sym typeface="Montserrat"/>
              </a:rPr>
              <a:t> </a:t>
            </a:r>
            <a:r>
              <a:rPr lang="en-US" sz="2200">
                <a:solidFill>
                  <a:srgbClr val="000000"/>
                </a:solidFill>
                <a:latin typeface="Montserrat"/>
                <a:ea typeface="Montserrat"/>
                <a:cs typeface="Montserrat"/>
                <a:sym typeface="Montserrat"/>
              </a:rPr>
              <a:t>y</a:t>
            </a:r>
            <a:r>
              <a:rPr lang="en-US" sz="2200">
                <a:solidFill>
                  <a:srgbClr val="000000"/>
                </a:solidFill>
                <a:latin typeface="Montserrat"/>
                <a:ea typeface="Montserrat"/>
                <a:cs typeface="Montserrat"/>
                <a:sym typeface="Montserrat"/>
              </a:rPr>
              <a:t>o</a:t>
            </a:r>
            <a:r>
              <a:rPr lang="en-US" sz="2200">
                <a:solidFill>
                  <a:srgbClr val="000000"/>
                </a:solidFill>
                <a:latin typeface="Montserrat"/>
                <a:ea typeface="Montserrat"/>
                <a:cs typeface="Montserrat"/>
                <a:sym typeface="Montserrat"/>
              </a:rPr>
              <a:t>u </a:t>
            </a:r>
            <a:r>
              <a:rPr lang="en-US" sz="2200">
                <a:solidFill>
                  <a:srgbClr val="000000"/>
                </a:solidFill>
                <a:latin typeface="Montserrat"/>
                <a:ea typeface="Montserrat"/>
                <a:cs typeface="Montserrat"/>
                <a:sym typeface="Montserrat"/>
              </a:rPr>
              <a:t>dr</a:t>
            </a:r>
            <a:r>
              <a:rPr lang="en-US" sz="2200">
                <a:solidFill>
                  <a:srgbClr val="000000"/>
                </a:solidFill>
                <a:latin typeface="Montserrat"/>
                <a:ea typeface="Montserrat"/>
                <a:cs typeface="Montserrat"/>
                <a:sym typeface="Montserrat"/>
              </a:rPr>
              <a:t>ill</a:t>
            </a:r>
            <a:r>
              <a:rPr lang="en-US" sz="2200">
                <a:solidFill>
                  <a:srgbClr val="000000"/>
                </a:solidFill>
                <a:latin typeface="Montserrat"/>
                <a:ea typeface="Montserrat"/>
                <a:cs typeface="Montserrat"/>
                <a:sym typeface="Montserrat"/>
              </a:rPr>
              <a:t>ed. </a:t>
            </a:r>
            <a:r>
              <a:rPr lang="en-US" sz="2200">
                <a:solidFill>
                  <a:srgbClr val="000000"/>
                </a:solidFill>
                <a:latin typeface="Montserrat"/>
                <a:ea typeface="Montserrat"/>
                <a:cs typeface="Montserrat"/>
                <a:sym typeface="Montserrat"/>
              </a:rPr>
              <a:t>C</a:t>
            </a:r>
            <a:r>
              <a:rPr lang="en-US" sz="2200">
                <a:solidFill>
                  <a:srgbClr val="000000"/>
                </a:solidFill>
                <a:latin typeface="Montserrat"/>
                <a:ea typeface="Montserrat"/>
                <a:cs typeface="Montserrat"/>
                <a:sym typeface="Montserrat"/>
              </a:rPr>
              <a:t>o</a:t>
            </a:r>
            <a:r>
              <a:rPr lang="en-US" sz="2200">
                <a:solidFill>
                  <a:srgbClr val="000000"/>
                </a:solidFill>
                <a:latin typeface="Montserrat"/>
                <a:ea typeface="Montserrat"/>
                <a:cs typeface="Montserrat"/>
                <a:sym typeface="Montserrat"/>
              </a:rPr>
              <a:t>ver</a:t>
            </a:r>
            <a:r>
              <a:rPr lang="en-US" sz="2200">
                <a:solidFill>
                  <a:srgbClr val="000000"/>
                </a:solidFill>
                <a:latin typeface="Montserrat"/>
                <a:ea typeface="Montserrat"/>
                <a:cs typeface="Montserrat"/>
                <a:sym typeface="Montserrat"/>
              </a:rPr>
              <a:t> t</a:t>
            </a:r>
            <a:r>
              <a:rPr lang="en-US" sz="2200">
                <a:solidFill>
                  <a:srgbClr val="000000"/>
                </a:solidFill>
                <a:latin typeface="Montserrat"/>
                <a:ea typeface="Montserrat"/>
                <a:cs typeface="Montserrat"/>
                <a:sym typeface="Montserrat"/>
              </a:rPr>
              <a:t>h</a:t>
            </a:r>
            <a:r>
              <a:rPr lang="en-US" sz="2200">
                <a:solidFill>
                  <a:srgbClr val="000000"/>
                </a:solidFill>
                <a:latin typeface="Montserrat"/>
                <a:ea typeface="Montserrat"/>
                <a:cs typeface="Montserrat"/>
                <a:sym typeface="Montserrat"/>
              </a:rPr>
              <a:t>e</a:t>
            </a:r>
            <a:r>
              <a:rPr lang="en-US" sz="2200">
                <a:solidFill>
                  <a:srgbClr val="000000"/>
                </a:solidFill>
                <a:latin typeface="Montserrat"/>
                <a:ea typeface="Montserrat"/>
                <a:cs typeface="Montserrat"/>
                <a:sym typeface="Montserrat"/>
              </a:rPr>
              <a:t> hol</a:t>
            </a:r>
            <a:r>
              <a:rPr lang="en-US" sz="2200">
                <a:solidFill>
                  <a:srgbClr val="000000"/>
                </a:solidFill>
                <a:latin typeface="Montserrat"/>
                <a:ea typeface="Montserrat"/>
                <a:cs typeface="Montserrat"/>
                <a:sym typeface="Montserrat"/>
              </a:rPr>
              <a:t>es </a:t>
            </a:r>
            <a:r>
              <a:rPr lang="en-US" sz="2200">
                <a:solidFill>
                  <a:srgbClr val="000000"/>
                </a:solidFill>
                <a:latin typeface="Montserrat"/>
                <a:ea typeface="Montserrat"/>
                <a:cs typeface="Montserrat"/>
                <a:sym typeface="Montserrat"/>
              </a:rPr>
              <a:t>with w</a:t>
            </a:r>
            <a:r>
              <a:rPr lang="en-US" sz="2200">
                <a:solidFill>
                  <a:srgbClr val="000000"/>
                </a:solidFill>
                <a:latin typeface="Montserrat"/>
                <a:ea typeface="Montserrat"/>
                <a:cs typeface="Montserrat"/>
                <a:sym typeface="Montserrat"/>
              </a:rPr>
              <a:t>a</a:t>
            </a:r>
            <a:r>
              <a:rPr lang="en-US" sz="2200">
                <a:solidFill>
                  <a:srgbClr val="000000"/>
                </a:solidFill>
                <a:latin typeface="Montserrat"/>
                <a:ea typeface="Montserrat"/>
                <a:cs typeface="Montserrat"/>
                <a:sym typeface="Montserrat"/>
              </a:rPr>
              <a:t>x</a:t>
            </a:r>
            <a:r>
              <a:rPr lang="en-US" sz="2200">
                <a:solidFill>
                  <a:srgbClr val="000000"/>
                </a:solidFill>
                <a:latin typeface="Montserrat"/>
                <a:ea typeface="Montserrat"/>
                <a:cs typeface="Montserrat"/>
                <a:sym typeface="Montserrat"/>
              </a:rPr>
              <a:t> to </a:t>
            </a:r>
            <a:r>
              <a:rPr lang="en-US" sz="2200">
                <a:solidFill>
                  <a:srgbClr val="000000"/>
                </a:solidFill>
                <a:latin typeface="Montserrat"/>
                <a:ea typeface="Montserrat"/>
                <a:cs typeface="Montserrat"/>
                <a:sym typeface="Montserrat"/>
              </a:rPr>
              <a:t>pr</a:t>
            </a:r>
            <a:r>
              <a:rPr lang="en-US" sz="2200">
                <a:solidFill>
                  <a:srgbClr val="000000"/>
                </a:solidFill>
                <a:latin typeface="Montserrat"/>
                <a:ea typeface="Montserrat"/>
                <a:cs typeface="Montserrat"/>
                <a:sym typeface="Montserrat"/>
              </a:rPr>
              <a:t>e</a:t>
            </a:r>
            <a:r>
              <a:rPr lang="en-US" sz="2200">
                <a:solidFill>
                  <a:srgbClr val="000000"/>
                </a:solidFill>
                <a:latin typeface="Montserrat"/>
                <a:ea typeface="Montserrat"/>
                <a:cs typeface="Montserrat"/>
                <a:sym typeface="Montserrat"/>
              </a:rPr>
              <a:t>v</a:t>
            </a:r>
            <a:r>
              <a:rPr lang="en-US" sz="2200">
                <a:solidFill>
                  <a:srgbClr val="000000"/>
                </a:solidFill>
                <a:latin typeface="Montserrat"/>
                <a:ea typeface="Montserrat"/>
                <a:cs typeface="Montserrat"/>
                <a:sym typeface="Montserrat"/>
              </a:rPr>
              <a:t>e</a:t>
            </a:r>
            <a:r>
              <a:rPr lang="en-US" sz="2200">
                <a:solidFill>
                  <a:srgbClr val="000000"/>
                </a:solidFill>
                <a:latin typeface="Montserrat"/>
                <a:ea typeface="Montserrat"/>
                <a:cs typeface="Montserrat"/>
                <a:sym typeface="Montserrat"/>
              </a:rPr>
              <a:t>n</a:t>
            </a:r>
            <a:r>
              <a:rPr lang="en-US" sz="2200">
                <a:solidFill>
                  <a:srgbClr val="000000"/>
                </a:solidFill>
                <a:latin typeface="Montserrat"/>
                <a:ea typeface="Montserrat"/>
                <a:cs typeface="Montserrat"/>
                <a:sym typeface="Montserrat"/>
              </a:rPr>
              <a:t>t </a:t>
            </a:r>
            <a:r>
              <a:rPr lang="en-US" sz="2200">
                <a:solidFill>
                  <a:srgbClr val="000000"/>
                </a:solidFill>
                <a:latin typeface="Montserrat"/>
                <a:ea typeface="Montserrat"/>
                <a:cs typeface="Montserrat"/>
                <a:sym typeface="Montserrat"/>
              </a:rPr>
              <a:t>con</a:t>
            </a:r>
            <a:r>
              <a:rPr lang="en-US" sz="2200">
                <a:solidFill>
                  <a:srgbClr val="000000"/>
                </a:solidFill>
                <a:latin typeface="Montserrat"/>
                <a:ea typeface="Montserrat"/>
                <a:cs typeface="Montserrat"/>
                <a:sym typeface="Montserrat"/>
              </a:rPr>
              <a:t>ta</a:t>
            </a:r>
            <a:r>
              <a:rPr lang="en-US" sz="2200">
                <a:solidFill>
                  <a:srgbClr val="000000"/>
                </a:solidFill>
                <a:latin typeface="Montserrat"/>
                <a:ea typeface="Montserrat"/>
                <a:cs typeface="Montserrat"/>
                <a:sym typeface="Montserrat"/>
              </a:rPr>
              <a:t>min</a:t>
            </a:r>
            <a:r>
              <a:rPr lang="en-US" sz="2200">
                <a:solidFill>
                  <a:srgbClr val="000000"/>
                </a:solidFill>
                <a:latin typeface="Montserrat"/>
                <a:ea typeface="Montserrat"/>
                <a:cs typeface="Montserrat"/>
                <a:sym typeface="Montserrat"/>
              </a:rPr>
              <a:t>a</a:t>
            </a:r>
            <a:r>
              <a:rPr lang="en-US" sz="2200">
                <a:solidFill>
                  <a:srgbClr val="000000"/>
                </a:solidFill>
                <a:latin typeface="Montserrat"/>
                <a:ea typeface="Montserrat"/>
                <a:cs typeface="Montserrat"/>
                <a:sym typeface="Montserrat"/>
              </a:rPr>
              <a:t>tio</a:t>
            </a:r>
            <a:r>
              <a:rPr lang="en-US" sz="2200">
                <a:solidFill>
                  <a:srgbClr val="000000"/>
                </a:solidFill>
                <a:latin typeface="Montserrat"/>
                <a:ea typeface="Montserrat"/>
                <a:cs typeface="Montserrat"/>
                <a:sym typeface="Montserrat"/>
              </a:rPr>
              <a:t>n</a:t>
            </a:r>
            <a:r>
              <a:rPr lang="en-US" sz="2200">
                <a:solidFill>
                  <a:srgbClr val="000000"/>
                </a:solidFill>
                <a:latin typeface="Montserrat"/>
                <a:ea typeface="Montserrat"/>
                <a:cs typeface="Montserrat"/>
                <a:sym typeface="Montserrat"/>
              </a:rPr>
              <a:t>.</a:t>
            </a:r>
          </a:p>
          <a:p>
            <a:pPr algn="l">
              <a:lnSpc>
                <a:spcPts val="3740"/>
              </a:lnSpc>
            </a:pPr>
            <a:r>
              <a:rPr lang="en-US" sz="2200">
                <a:solidFill>
                  <a:srgbClr val="000000"/>
                </a:solidFill>
                <a:latin typeface="Montserrat"/>
                <a:ea typeface="Montserrat"/>
                <a:cs typeface="Montserrat"/>
                <a:sym typeface="Montserrat"/>
              </a:rPr>
              <a:t>5. Incubat</a:t>
            </a:r>
            <a:r>
              <a:rPr lang="en-US" sz="2200">
                <a:solidFill>
                  <a:srgbClr val="000000"/>
                </a:solidFill>
                <a:latin typeface="Montserrat"/>
                <a:ea typeface="Montserrat"/>
                <a:cs typeface="Montserrat"/>
                <a:sym typeface="Montserrat"/>
              </a:rPr>
              <a:t>e </a:t>
            </a:r>
            <a:r>
              <a:rPr lang="en-US" sz="2200">
                <a:solidFill>
                  <a:srgbClr val="000000"/>
                </a:solidFill>
                <a:latin typeface="Montserrat"/>
                <a:ea typeface="Montserrat"/>
                <a:cs typeface="Montserrat"/>
                <a:sym typeface="Montserrat"/>
              </a:rPr>
              <a:t>logs: Af</a:t>
            </a:r>
            <a:r>
              <a:rPr lang="en-US" sz="2200">
                <a:solidFill>
                  <a:srgbClr val="000000"/>
                </a:solidFill>
                <a:latin typeface="Montserrat"/>
                <a:ea typeface="Montserrat"/>
                <a:cs typeface="Montserrat"/>
                <a:sym typeface="Montserrat"/>
              </a:rPr>
              <a:t>t</a:t>
            </a:r>
            <a:r>
              <a:rPr lang="en-US" sz="2200">
                <a:solidFill>
                  <a:srgbClr val="000000"/>
                </a:solidFill>
                <a:latin typeface="Montserrat"/>
                <a:ea typeface="Montserrat"/>
                <a:cs typeface="Montserrat"/>
                <a:sym typeface="Montserrat"/>
              </a:rPr>
              <a:t>er</a:t>
            </a:r>
            <a:r>
              <a:rPr lang="en-US" sz="2200">
                <a:solidFill>
                  <a:srgbClr val="000000"/>
                </a:solidFill>
                <a:latin typeface="Montserrat"/>
                <a:ea typeface="Montserrat"/>
                <a:cs typeface="Montserrat"/>
                <a:sym typeface="Montserrat"/>
              </a:rPr>
              <a:t> </a:t>
            </a:r>
            <a:r>
              <a:rPr lang="en-US" sz="2200">
                <a:solidFill>
                  <a:srgbClr val="000000"/>
                </a:solidFill>
                <a:latin typeface="Montserrat"/>
                <a:ea typeface="Montserrat"/>
                <a:cs typeface="Montserrat"/>
                <a:sym typeface="Montserrat"/>
              </a:rPr>
              <a:t>inse</a:t>
            </a:r>
            <a:r>
              <a:rPr lang="en-US" sz="2200">
                <a:solidFill>
                  <a:srgbClr val="000000"/>
                </a:solidFill>
                <a:latin typeface="Montserrat"/>
                <a:ea typeface="Montserrat"/>
                <a:cs typeface="Montserrat"/>
                <a:sym typeface="Montserrat"/>
              </a:rPr>
              <a:t>r</a:t>
            </a:r>
            <a:r>
              <a:rPr lang="en-US" sz="2200">
                <a:solidFill>
                  <a:srgbClr val="000000"/>
                </a:solidFill>
                <a:latin typeface="Montserrat"/>
                <a:ea typeface="Montserrat"/>
                <a:cs typeface="Montserrat"/>
                <a:sym typeface="Montserrat"/>
              </a:rPr>
              <a:t>ting th</a:t>
            </a:r>
            <a:r>
              <a:rPr lang="en-US" sz="2200">
                <a:solidFill>
                  <a:srgbClr val="000000"/>
                </a:solidFill>
                <a:latin typeface="Montserrat"/>
                <a:ea typeface="Montserrat"/>
                <a:cs typeface="Montserrat"/>
                <a:sym typeface="Montserrat"/>
              </a:rPr>
              <a:t>e s</a:t>
            </a:r>
            <a:r>
              <a:rPr lang="en-US" sz="2200">
                <a:solidFill>
                  <a:srgbClr val="000000"/>
                </a:solidFill>
                <a:latin typeface="Montserrat"/>
                <a:ea typeface="Montserrat"/>
                <a:cs typeface="Montserrat"/>
                <a:sym typeface="Montserrat"/>
              </a:rPr>
              <a:t>p</a:t>
            </a:r>
            <a:r>
              <a:rPr lang="en-US" sz="2200">
                <a:solidFill>
                  <a:srgbClr val="000000"/>
                </a:solidFill>
                <a:latin typeface="Montserrat"/>
                <a:ea typeface="Montserrat"/>
                <a:cs typeface="Montserrat"/>
                <a:sym typeface="Montserrat"/>
              </a:rPr>
              <a:t>a</a:t>
            </a:r>
            <a:r>
              <a:rPr lang="en-US" sz="2200">
                <a:solidFill>
                  <a:srgbClr val="000000"/>
                </a:solidFill>
                <a:latin typeface="Montserrat"/>
                <a:ea typeface="Montserrat"/>
                <a:cs typeface="Montserrat"/>
                <a:sym typeface="Montserrat"/>
              </a:rPr>
              <a:t>wn,</a:t>
            </a:r>
            <a:r>
              <a:rPr lang="en-US" sz="2200">
                <a:solidFill>
                  <a:srgbClr val="000000"/>
                </a:solidFill>
                <a:latin typeface="Montserrat"/>
                <a:ea typeface="Montserrat"/>
                <a:cs typeface="Montserrat"/>
                <a:sym typeface="Montserrat"/>
              </a:rPr>
              <a:t> s</a:t>
            </a:r>
            <a:r>
              <a:rPr lang="en-US" sz="2200">
                <a:solidFill>
                  <a:srgbClr val="000000"/>
                </a:solidFill>
                <a:latin typeface="Montserrat"/>
                <a:ea typeface="Montserrat"/>
                <a:cs typeface="Montserrat"/>
                <a:sym typeface="Montserrat"/>
              </a:rPr>
              <a:t>t</a:t>
            </a:r>
            <a:r>
              <a:rPr lang="en-US" sz="2200">
                <a:solidFill>
                  <a:srgbClr val="000000"/>
                </a:solidFill>
                <a:latin typeface="Montserrat"/>
                <a:ea typeface="Montserrat"/>
                <a:cs typeface="Montserrat"/>
                <a:sym typeface="Montserrat"/>
              </a:rPr>
              <a:t>ack the </a:t>
            </a:r>
            <a:r>
              <a:rPr lang="en-US" sz="2200">
                <a:solidFill>
                  <a:srgbClr val="000000"/>
                </a:solidFill>
                <a:latin typeface="Montserrat"/>
                <a:ea typeface="Montserrat"/>
                <a:cs typeface="Montserrat"/>
                <a:sym typeface="Montserrat"/>
              </a:rPr>
              <a:t>logs in a </a:t>
            </a:r>
            <a:r>
              <a:rPr lang="en-US" sz="2200">
                <a:solidFill>
                  <a:srgbClr val="000000"/>
                </a:solidFill>
                <a:latin typeface="Montserrat"/>
                <a:ea typeface="Montserrat"/>
                <a:cs typeface="Montserrat"/>
                <a:sym typeface="Montserrat"/>
              </a:rPr>
              <a:t>s</a:t>
            </a:r>
            <a:r>
              <a:rPr lang="en-US" sz="2200">
                <a:solidFill>
                  <a:srgbClr val="000000"/>
                </a:solidFill>
                <a:latin typeface="Montserrat"/>
                <a:ea typeface="Montserrat"/>
                <a:cs typeface="Montserrat"/>
                <a:sym typeface="Montserrat"/>
              </a:rPr>
              <a:t>hady</a:t>
            </a:r>
            <a:r>
              <a:rPr lang="en-US" sz="2200">
                <a:solidFill>
                  <a:srgbClr val="000000"/>
                </a:solidFill>
                <a:latin typeface="Montserrat"/>
                <a:ea typeface="Montserrat"/>
                <a:cs typeface="Montserrat"/>
                <a:sym typeface="Montserrat"/>
              </a:rPr>
              <a:t> location, a</a:t>
            </a:r>
            <a:r>
              <a:rPr lang="en-US" sz="2200">
                <a:solidFill>
                  <a:srgbClr val="000000"/>
                </a:solidFill>
                <a:latin typeface="Montserrat"/>
                <a:ea typeface="Montserrat"/>
                <a:cs typeface="Montserrat"/>
                <a:sym typeface="Montserrat"/>
              </a:rPr>
              <a:t>nd keep</a:t>
            </a:r>
            <a:r>
              <a:rPr lang="en-US" sz="2200">
                <a:solidFill>
                  <a:srgbClr val="000000"/>
                </a:solidFill>
                <a:latin typeface="Montserrat"/>
                <a:ea typeface="Montserrat"/>
                <a:cs typeface="Montserrat"/>
                <a:sym typeface="Montserrat"/>
              </a:rPr>
              <a:t> </a:t>
            </a:r>
            <a:r>
              <a:rPr lang="en-US" sz="2200">
                <a:solidFill>
                  <a:srgbClr val="000000"/>
                </a:solidFill>
                <a:latin typeface="Montserrat"/>
                <a:ea typeface="Montserrat"/>
                <a:cs typeface="Montserrat"/>
                <a:sym typeface="Montserrat"/>
              </a:rPr>
              <a:t>the</a:t>
            </a:r>
            <a:r>
              <a:rPr lang="en-US" sz="2200">
                <a:solidFill>
                  <a:srgbClr val="000000"/>
                </a:solidFill>
                <a:latin typeface="Montserrat"/>
                <a:ea typeface="Montserrat"/>
                <a:cs typeface="Montserrat"/>
                <a:sym typeface="Montserrat"/>
              </a:rPr>
              <a:t>m</a:t>
            </a:r>
            <a:r>
              <a:rPr lang="en-US" sz="2200">
                <a:solidFill>
                  <a:srgbClr val="000000"/>
                </a:solidFill>
                <a:latin typeface="Montserrat"/>
                <a:ea typeface="Montserrat"/>
                <a:cs typeface="Montserrat"/>
                <a:sym typeface="Montserrat"/>
              </a:rPr>
              <a:t> </a:t>
            </a:r>
            <a:r>
              <a:rPr lang="en-US" sz="2200">
                <a:solidFill>
                  <a:srgbClr val="000000"/>
                </a:solidFill>
                <a:latin typeface="Montserrat"/>
                <a:ea typeface="Montserrat"/>
                <a:cs typeface="Montserrat"/>
                <a:sym typeface="Montserrat"/>
              </a:rPr>
              <a:t>mo</a:t>
            </a:r>
            <a:r>
              <a:rPr lang="en-US" sz="2200">
                <a:solidFill>
                  <a:srgbClr val="000000"/>
                </a:solidFill>
                <a:latin typeface="Montserrat"/>
                <a:ea typeface="Montserrat"/>
                <a:cs typeface="Montserrat"/>
                <a:sym typeface="Montserrat"/>
              </a:rPr>
              <a:t>i</a:t>
            </a:r>
            <a:r>
              <a:rPr lang="en-US" sz="2200">
                <a:solidFill>
                  <a:srgbClr val="000000"/>
                </a:solidFill>
                <a:latin typeface="Montserrat"/>
                <a:ea typeface="Montserrat"/>
                <a:cs typeface="Montserrat"/>
                <a:sym typeface="Montserrat"/>
              </a:rPr>
              <a:t>s</a:t>
            </a:r>
            <a:r>
              <a:rPr lang="en-US" sz="2200">
                <a:solidFill>
                  <a:srgbClr val="000000"/>
                </a:solidFill>
                <a:latin typeface="Montserrat"/>
                <a:ea typeface="Montserrat"/>
                <a:cs typeface="Montserrat"/>
                <a:sym typeface="Montserrat"/>
              </a:rPr>
              <a:t>t for </a:t>
            </a:r>
            <a:r>
              <a:rPr lang="en-US" sz="2200">
                <a:solidFill>
                  <a:srgbClr val="000000"/>
                </a:solidFill>
                <a:latin typeface="Montserrat"/>
                <a:ea typeface="Montserrat"/>
                <a:cs typeface="Montserrat"/>
                <a:sym typeface="Montserrat"/>
              </a:rPr>
              <a:t>a</a:t>
            </a:r>
            <a:r>
              <a:rPr lang="en-US" sz="2200">
                <a:solidFill>
                  <a:srgbClr val="000000"/>
                </a:solidFill>
                <a:latin typeface="Montserrat"/>
                <a:ea typeface="Montserrat"/>
                <a:cs typeface="Montserrat"/>
                <a:sym typeface="Montserrat"/>
              </a:rPr>
              <a:t>bout six</a:t>
            </a:r>
            <a:r>
              <a:rPr lang="en-US" sz="2200">
                <a:solidFill>
                  <a:srgbClr val="000000"/>
                </a:solidFill>
                <a:latin typeface="Montserrat"/>
                <a:ea typeface="Montserrat"/>
                <a:cs typeface="Montserrat"/>
                <a:sym typeface="Montserrat"/>
              </a:rPr>
              <a:t> t</a:t>
            </a:r>
            <a:r>
              <a:rPr lang="en-US" sz="2200">
                <a:solidFill>
                  <a:srgbClr val="000000"/>
                </a:solidFill>
                <a:latin typeface="Montserrat"/>
                <a:ea typeface="Montserrat"/>
                <a:cs typeface="Montserrat"/>
                <a:sym typeface="Montserrat"/>
              </a:rPr>
              <a:t>o tw</a:t>
            </a:r>
            <a:r>
              <a:rPr lang="en-US" sz="2200">
                <a:solidFill>
                  <a:srgbClr val="000000"/>
                </a:solidFill>
                <a:latin typeface="Montserrat"/>
                <a:ea typeface="Montserrat"/>
                <a:cs typeface="Montserrat"/>
                <a:sym typeface="Montserrat"/>
              </a:rPr>
              <a:t>e</a:t>
            </a:r>
            <a:r>
              <a:rPr lang="en-US" sz="2200">
                <a:solidFill>
                  <a:srgbClr val="000000"/>
                </a:solidFill>
                <a:latin typeface="Montserrat"/>
                <a:ea typeface="Montserrat"/>
                <a:cs typeface="Montserrat"/>
                <a:sym typeface="Montserrat"/>
              </a:rPr>
              <a:t>lv</a:t>
            </a:r>
            <a:r>
              <a:rPr lang="en-US" sz="2200">
                <a:solidFill>
                  <a:srgbClr val="000000"/>
                </a:solidFill>
                <a:latin typeface="Montserrat"/>
                <a:ea typeface="Montserrat"/>
                <a:cs typeface="Montserrat"/>
                <a:sym typeface="Montserrat"/>
              </a:rPr>
              <a:t>e</a:t>
            </a:r>
            <a:r>
              <a:rPr lang="en-US" sz="2200">
                <a:solidFill>
                  <a:srgbClr val="000000"/>
                </a:solidFill>
                <a:latin typeface="Montserrat"/>
                <a:ea typeface="Montserrat"/>
                <a:cs typeface="Montserrat"/>
                <a:sym typeface="Montserrat"/>
              </a:rPr>
              <a:t> month</a:t>
            </a:r>
            <a:r>
              <a:rPr lang="en-US" sz="2200">
                <a:solidFill>
                  <a:srgbClr val="000000"/>
                </a:solidFill>
                <a:latin typeface="Montserrat"/>
                <a:ea typeface="Montserrat"/>
                <a:cs typeface="Montserrat"/>
                <a:sym typeface="Montserrat"/>
              </a:rPr>
              <a:t>s</a:t>
            </a:r>
            <a:r>
              <a:rPr lang="en-US" sz="2200">
                <a:solidFill>
                  <a:srgbClr val="000000"/>
                </a:solidFill>
                <a:latin typeface="Montserrat"/>
                <a:ea typeface="Montserrat"/>
                <a:cs typeface="Montserrat"/>
                <a:sym typeface="Montserrat"/>
              </a:rPr>
              <a:t>.</a:t>
            </a:r>
            <a:r>
              <a:rPr lang="en-US" sz="2200">
                <a:solidFill>
                  <a:srgbClr val="000000"/>
                </a:solidFill>
                <a:latin typeface="Montserrat"/>
                <a:ea typeface="Montserrat"/>
                <a:cs typeface="Montserrat"/>
                <a:sym typeface="Montserrat"/>
              </a:rPr>
              <a:t> </a:t>
            </a:r>
            <a:r>
              <a:rPr lang="en-US" sz="2200">
                <a:solidFill>
                  <a:srgbClr val="000000"/>
                </a:solidFill>
                <a:latin typeface="Montserrat"/>
                <a:ea typeface="Montserrat"/>
                <a:cs typeface="Montserrat"/>
                <a:sym typeface="Montserrat"/>
              </a:rPr>
              <a:t>The ide</a:t>
            </a:r>
            <a:r>
              <a:rPr lang="en-US" sz="2200">
                <a:solidFill>
                  <a:srgbClr val="000000"/>
                </a:solidFill>
                <a:latin typeface="Montserrat"/>
                <a:ea typeface="Montserrat"/>
                <a:cs typeface="Montserrat"/>
                <a:sym typeface="Montserrat"/>
              </a:rPr>
              <a:t>a</a:t>
            </a:r>
            <a:r>
              <a:rPr lang="en-US" sz="2200">
                <a:solidFill>
                  <a:srgbClr val="000000"/>
                </a:solidFill>
                <a:latin typeface="Montserrat"/>
                <a:ea typeface="Montserrat"/>
                <a:cs typeface="Montserrat"/>
                <a:sym typeface="Montserrat"/>
              </a:rPr>
              <a:t>l temperatu</a:t>
            </a:r>
            <a:r>
              <a:rPr lang="en-US" sz="2200">
                <a:solidFill>
                  <a:srgbClr val="000000"/>
                </a:solidFill>
                <a:latin typeface="Montserrat"/>
                <a:ea typeface="Montserrat"/>
                <a:cs typeface="Montserrat"/>
                <a:sym typeface="Montserrat"/>
              </a:rPr>
              <a:t>re </a:t>
            </a:r>
            <a:r>
              <a:rPr lang="en-US" sz="2200">
                <a:solidFill>
                  <a:srgbClr val="000000"/>
                </a:solidFill>
                <a:latin typeface="Montserrat"/>
                <a:ea typeface="Montserrat"/>
                <a:cs typeface="Montserrat"/>
                <a:sym typeface="Montserrat"/>
              </a:rPr>
              <a:t>range is be</a:t>
            </a:r>
            <a:r>
              <a:rPr lang="en-US" sz="2200">
                <a:solidFill>
                  <a:srgbClr val="000000"/>
                </a:solidFill>
                <a:latin typeface="Montserrat"/>
                <a:ea typeface="Montserrat"/>
                <a:cs typeface="Montserrat"/>
                <a:sym typeface="Montserrat"/>
              </a:rPr>
              <a:t>t</a:t>
            </a:r>
            <a:r>
              <a:rPr lang="en-US" sz="2200">
                <a:solidFill>
                  <a:srgbClr val="000000"/>
                </a:solidFill>
                <a:latin typeface="Montserrat"/>
                <a:ea typeface="Montserrat"/>
                <a:cs typeface="Montserrat"/>
                <a:sym typeface="Montserrat"/>
              </a:rPr>
              <a:t>we</a:t>
            </a:r>
            <a:r>
              <a:rPr lang="en-US" sz="2200">
                <a:solidFill>
                  <a:srgbClr val="000000"/>
                </a:solidFill>
                <a:latin typeface="Montserrat"/>
                <a:ea typeface="Montserrat"/>
                <a:cs typeface="Montserrat"/>
                <a:sym typeface="Montserrat"/>
              </a:rPr>
              <a:t>en </a:t>
            </a:r>
            <a:r>
              <a:rPr lang="en-US" sz="2200">
                <a:solidFill>
                  <a:srgbClr val="000000"/>
                </a:solidFill>
                <a:latin typeface="Montserrat"/>
                <a:ea typeface="Montserrat"/>
                <a:cs typeface="Montserrat"/>
                <a:sym typeface="Montserrat"/>
              </a:rPr>
              <a:t>60 a</a:t>
            </a:r>
            <a:r>
              <a:rPr lang="en-US" sz="2200">
                <a:solidFill>
                  <a:srgbClr val="000000"/>
                </a:solidFill>
                <a:latin typeface="Montserrat"/>
                <a:ea typeface="Montserrat"/>
                <a:cs typeface="Montserrat"/>
                <a:sym typeface="Montserrat"/>
              </a:rPr>
              <a:t>nd </a:t>
            </a:r>
            <a:r>
              <a:rPr lang="en-US" sz="2200">
                <a:solidFill>
                  <a:srgbClr val="000000"/>
                </a:solidFill>
                <a:latin typeface="Montserrat"/>
                <a:ea typeface="Montserrat"/>
                <a:cs typeface="Montserrat"/>
                <a:sym typeface="Montserrat"/>
              </a:rPr>
              <a:t>80</a:t>
            </a:r>
            <a:r>
              <a:rPr lang="en-US" sz="2200">
                <a:solidFill>
                  <a:srgbClr val="000000"/>
                </a:solidFill>
                <a:latin typeface="Montserrat"/>
                <a:ea typeface="Montserrat"/>
                <a:cs typeface="Montserrat"/>
                <a:sym typeface="Montserrat"/>
              </a:rPr>
              <a:t> d</a:t>
            </a:r>
            <a:r>
              <a:rPr lang="en-US" sz="2200">
                <a:solidFill>
                  <a:srgbClr val="000000"/>
                </a:solidFill>
                <a:latin typeface="Montserrat"/>
                <a:ea typeface="Montserrat"/>
                <a:cs typeface="Montserrat"/>
                <a:sym typeface="Montserrat"/>
              </a:rPr>
              <a:t>eg</a:t>
            </a:r>
            <a:r>
              <a:rPr lang="en-US" sz="2200">
                <a:solidFill>
                  <a:srgbClr val="000000"/>
                </a:solidFill>
                <a:latin typeface="Montserrat"/>
                <a:ea typeface="Montserrat"/>
                <a:cs typeface="Montserrat"/>
                <a:sym typeface="Montserrat"/>
              </a:rPr>
              <a:t>r</a:t>
            </a:r>
            <a:r>
              <a:rPr lang="en-US" sz="2200">
                <a:solidFill>
                  <a:srgbClr val="000000"/>
                </a:solidFill>
                <a:latin typeface="Montserrat"/>
                <a:ea typeface="Montserrat"/>
                <a:cs typeface="Montserrat"/>
                <a:sym typeface="Montserrat"/>
              </a:rPr>
              <a:t>e</a:t>
            </a:r>
            <a:r>
              <a:rPr lang="en-US" sz="2200">
                <a:solidFill>
                  <a:srgbClr val="000000"/>
                </a:solidFill>
                <a:latin typeface="Montserrat"/>
                <a:ea typeface="Montserrat"/>
                <a:cs typeface="Montserrat"/>
                <a:sym typeface="Montserrat"/>
              </a:rPr>
              <a:t>e</a:t>
            </a:r>
            <a:r>
              <a:rPr lang="en-US" sz="2200">
                <a:solidFill>
                  <a:srgbClr val="000000"/>
                </a:solidFill>
                <a:latin typeface="Montserrat"/>
                <a:ea typeface="Montserrat"/>
                <a:cs typeface="Montserrat"/>
                <a:sym typeface="Montserrat"/>
              </a:rPr>
              <a:t>s</a:t>
            </a:r>
            <a:r>
              <a:rPr lang="en-US" sz="2200">
                <a:solidFill>
                  <a:srgbClr val="000000"/>
                </a:solidFill>
                <a:latin typeface="Montserrat"/>
                <a:ea typeface="Montserrat"/>
                <a:cs typeface="Montserrat"/>
                <a:sym typeface="Montserrat"/>
              </a:rPr>
              <a:t> </a:t>
            </a:r>
            <a:r>
              <a:rPr lang="en-US" sz="2200">
                <a:solidFill>
                  <a:srgbClr val="000000"/>
                </a:solidFill>
                <a:latin typeface="Montserrat"/>
                <a:ea typeface="Montserrat"/>
                <a:cs typeface="Montserrat"/>
                <a:sym typeface="Montserrat"/>
              </a:rPr>
              <a:t>F</a:t>
            </a:r>
            <a:r>
              <a:rPr lang="en-US" sz="2200">
                <a:solidFill>
                  <a:srgbClr val="000000"/>
                </a:solidFill>
                <a:latin typeface="Montserrat"/>
                <a:ea typeface="Montserrat"/>
                <a:cs typeface="Montserrat"/>
                <a:sym typeface="Montserrat"/>
              </a:rPr>
              <a:t>a</a:t>
            </a:r>
            <a:r>
              <a:rPr lang="en-US" sz="2200">
                <a:solidFill>
                  <a:srgbClr val="000000"/>
                </a:solidFill>
                <a:latin typeface="Montserrat"/>
                <a:ea typeface="Montserrat"/>
                <a:cs typeface="Montserrat"/>
                <a:sym typeface="Montserrat"/>
              </a:rPr>
              <a:t>h</a:t>
            </a:r>
            <a:r>
              <a:rPr lang="en-US" sz="2200">
                <a:solidFill>
                  <a:srgbClr val="000000"/>
                </a:solidFill>
                <a:latin typeface="Montserrat"/>
                <a:ea typeface="Montserrat"/>
                <a:cs typeface="Montserrat"/>
                <a:sym typeface="Montserrat"/>
              </a:rPr>
              <a:t>re</a:t>
            </a:r>
            <a:r>
              <a:rPr lang="en-US" sz="2200">
                <a:solidFill>
                  <a:srgbClr val="000000"/>
                </a:solidFill>
                <a:latin typeface="Montserrat"/>
                <a:ea typeface="Montserrat"/>
                <a:cs typeface="Montserrat"/>
                <a:sym typeface="Montserrat"/>
              </a:rPr>
              <a:t>nheit.</a:t>
            </a:r>
          </a:p>
          <a:p>
            <a:pPr algn="l">
              <a:lnSpc>
                <a:spcPts val="3740"/>
              </a:lnSpc>
            </a:pPr>
            <a:r>
              <a:rPr lang="en-US" sz="2200">
                <a:solidFill>
                  <a:srgbClr val="000000"/>
                </a:solidFill>
                <a:latin typeface="Montserrat"/>
                <a:ea typeface="Montserrat"/>
                <a:cs typeface="Montserrat"/>
                <a:sym typeface="Montserrat"/>
              </a:rPr>
              <a:t>6. H</a:t>
            </a:r>
            <a:r>
              <a:rPr lang="en-US" sz="2200">
                <a:solidFill>
                  <a:srgbClr val="000000"/>
                </a:solidFill>
                <a:latin typeface="Montserrat"/>
                <a:ea typeface="Montserrat"/>
                <a:cs typeface="Montserrat"/>
                <a:sym typeface="Montserrat"/>
              </a:rPr>
              <a:t>a</a:t>
            </a:r>
            <a:r>
              <a:rPr lang="en-US" sz="2200">
                <a:solidFill>
                  <a:srgbClr val="000000"/>
                </a:solidFill>
                <a:latin typeface="Montserrat"/>
                <a:ea typeface="Montserrat"/>
                <a:cs typeface="Montserrat"/>
                <a:sym typeface="Montserrat"/>
              </a:rPr>
              <a:t>rve</a:t>
            </a:r>
            <a:r>
              <a:rPr lang="en-US" sz="2200">
                <a:solidFill>
                  <a:srgbClr val="000000"/>
                </a:solidFill>
                <a:latin typeface="Montserrat"/>
                <a:ea typeface="Montserrat"/>
                <a:cs typeface="Montserrat"/>
                <a:sym typeface="Montserrat"/>
              </a:rPr>
              <a:t>s</a:t>
            </a:r>
            <a:r>
              <a:rPr lang="en-US" sz="2200">
                <a:solidFill>
                  <a:srgbClr val="000000"/>
                </a:solidFill>
                <a:latin typeface="Montserrat"/>
                <a:ea typeface="Montserrat"/>
                <a:cs typeface="Montserrat"/>
                <a:sym typeface="Montserrat"/>
              </a:rPr>
              <a:t>t</a:t>
            </a:r>
            <a:r>
              <a:rPr lang="en-US" sz="2200">
                <a:solidFill>
                  <a:srgbClr val="000000"/>
                </a:solidFill>
                <a:latin typeface="Montserrat"/>
                <a:ea typeface="Montserrat"/>
                <a:cs typeface="Montserrat"/>
                <a:sym typeface="Montserrat"/>
              </a:rPr>
              <a:t> </a:t>
            </a:r>
            <a:r>
              <a:rPr lang="en-US" sz="2200">
                <a:solidFill>
                  <a:srgbClr val="000000"/>
                </a:solidFill>
                <a:latin typeface="Montserrat"/>
                <a:ea typeface="Montserrat"/>
                <a:cs typeface="Montserrat"/>
                <a:sym typeface="Montserrat"/>
              </a:rPr>
              <a:t>m</a:t>
            </a:r>
            <a:r>
              <a:rPr lang="en-US" sz="2200">
                <a:solidFill>
                  <a:srgbClr val="000000"/>
                </a:solidFill>
                <a:latin typeface="Montserrat"/>
                <a:ea typeface="Montserrat"/>
                <a:cs typeface="Montserrat"/>
                <a:sym typeface="Montserrat"/>
              </a:rPr>
              <a:t>u</a:t>
            </a:r>
            <a:r>
              <a:rPr lang="en-US" sz="2200">
                <a:solidFill>
                  <a:srgbClr val="000000"/>
                </a:solidFill>
                <a:latin typeface="Montserrat"/>
                <a:ea typeface="Montserrat"/>
                <a:cs typeface="Montserrat"/>
                <a:sym typeface="Montserrat"/>
              </a:rPr>
              <a:t>s</a:t>
            </a:r>
            <a:r>
              <a:rPr lang="en-US" sz="2200">
                <a:solidFill>
                  <a:srgbClr val="000000"/>
                </a:solidFill>
                <a:latin typeface="Montserrat"/>
                <a:ea typeface="Montserrat"/>
                <a:cs typeface="Montserrat"/>
                <a:sym typeface="Montserrat"/>
              </a:rPr>
              <a:t>hro</a:t>
            </a:r>
            <a:r>
              <a:rPr lang="en-US" sz="2200">
                <a:solidFill>
                  <a:srgbClr val="000000"/>
                </a:solidFill>
                <a:latin typeface="Montserrat"/>
                <a:ea typeface="Montserrat"/>
                <a:cs typeface="Montserrat"/>
                <a:sym typeface="Montserrat"/>
              </a:rPr>
              <a:t>om</a:t>
            </a:r>
            <a:r>
              <a:rPr lang="en-US" sz="2200">
                <a:solidFill>
                  <a:srgbClr val="000000"/>
                </a:solidFill>
                <a:latin typeface="Montserrat"/>
                <a:ea typeface="Montserrat"/>
                <a:cs typeface="Montserrat"/>
                <a:sym typeface="Montserrat"/>
              </a:rPr>
              <a:t>s</a:t>
            </a:r>
            <a:r>
              <a:rPr lang="en-US" sz="2200">
                <a:solidFill>
                  <a:srgbClr val="000000"/>
                </a:solidFill>
                <a:latin typeface="Montserrat"/>
                <a:ea typeface="Montserrat"/>
                <a:cs typeface="Montserrat"/>
                <a:sym typeface="Montserrat"/>
              </a:rPr>
              <a:t>: Onc</a:t>
            </a:r>
            <a:r>
              <a:rPr lang="en-US" sz="2200">
                <a:solidFill>
                  <a:srgbClr val="000000"/>
                </a:solidFill>
                <a:latin typeface="Montserrat"/>
                <a:ea typeface="Montserrat"/>
                <a:cs typeface="Montserrat"/>
                <a:sym typeface="Montserrat"/>
              </a:rPr>
              <a:t>e</a:t>
            </a:r>
            <a:r>
              <a:rPr lang="en-US" sz="2200">
                <a:solidFill>
                  <a:srgbClr val="000000"/>
                </a:solidFill>
                <a:latin typeface="Montserrat"/>
                <a:ea typeface="Montserrat"/>
                <a:cs typeface="Montserrat"/>
                <a:sym typeface="Montserrat"/>
              </a:rPr>
              <a:t> the mycelium</a:t>
            </a:r>
            <a:r>
              <a:rPr lang="en-US" sz="2200">
                <a:solidFill>
                  <a:srgbClr val="000000"/>
                </a:solidFill>
                <a:latin typeface="Montserrat"/>
                <a:ea typeface="Montserrat"/>
                <a:cs typeface="Montserrat"/>
                <a:sym typeface="Montserrat"/>
              </a:rPr>
              <a:t> </a:t>
            </a:r>
            <a:r>
              <a:rPr lang="en-US" sz="2200">
                <a:solidFill>
                  <a:srgbClr val="000000"/>
                </a:solidFill>
                <a:latin typeface="Montserrat"/>
                <a:ea typeface="Montserrat"/>
                <a:cs typeface="Montserrat"/>
                <a:sym typeface="Montserrat"/>
              </a:rPr>
              <a:t>h</a:t>
            </a:r>
            <a:r>
              <a:rPr lang="en-US" sz="2200">
                <a:solidFill>
                  <a:srgbClr val="000000"/>
                </a:solidFill>
                <a:latin typeface="Montserrat"/>
                <a:ea typeface="Montserrat"/>
                <a:cs typeface="Montserrat"/>
                <a:sym typeface="Montserrat"/>
              </a:rPr>
              <a:t>a</a:t>
            </a:r>
            <a:r>
              <a:rPr lang="en-US" sz="2200">
                <a:solidFill>
                  <a:srgbClr val="000000"/>
                </a:solidFill>
                <a:latin typeface="Montserrat"/>
                <a:ea typeface="Montserrat"/>
                <a:cs typeface="Montserrat"/>
                <a:sym typeface="Montserrat"/>
              </a:rPr>
              <a:t>s col</a:t>
            </a:r>
            <a:r>
              <a:rPr lang="en-US" sz="2200">
                <a:solidFill>
                  <a:srgbClr val="000000"/>
                </a:solidFill>
                <a:latin typeface="Montserrat"/>
                <a:ea typeface="Montserrat"/>
                <a:cs typeface="Montserrat"/>
                <a:sym typeface="Montserrat"/>
              </a:rPr>
              <a:t>on</a:t>
            </a:r>
            <a:r>
              <a:rPr lang="en-US" sz="2200">
                <a:solidFill>
                  <a:srgbClr val="000000"/>
                </a:solidFill>
                <a:latin typeface="Montserrat"/>
                <a:ea typeface="Montserrat"/>
                <a:cs typeface="Montserrat"/>
                <a:sym typeface="Montserrat"/>
              </a:rPr>
              <a:t>iz</a:t>
            </a:r>
            <a:r>
              <a:rPr lang="en-US" sz="2200">
                <a:solidFill>
                  <a:srgbClr val="000000"/>
                </a:solidFill>
                <a:latin typeface="Montserrat"/>
                <a:ea typeface="Montserrat"/>
                <a:cs typeface="Montserrat"/>
                <a:sym typeface="Montserrat"/>
              </a:rPr>
              <a:t>ed </a:t>
            </a:r>
            <a:r>
              <a:rPr lang="en-US" sz="2200">
                <a:solidFill>
                  <a:srgbClr val="000000"/>
                </a:solidFill>
                <a:latin typeface="Montserrat"/>
                <a:ea typeface="Montserrat"/>
                <a:cs typeface="Montserrat"/>
                <a:sym typeface="Montserrat"/>
              </a:rPr>
              <a:t>th</a:t>
            </a:r>
            <a:r>
              <a:rPr lang="en-US" sz="2200">
                <a:solidFill>
                  <a:srgbClr val="000000"/>
                </a:solidFill>
                <a:latin typeface="Montserrat"/>
                <a:ea typeface="Montserrat"/>
                <a:cs typeface="Montserrat"/>
                <a:sym typeface="Montserrat"/>
              </a:rPr>
              <a:t>e</a:t>
            </a:r>
            <a:r>
              <a:rPr lang="en-US" sz="2200">
                <a:solidFill>
                  <a:srgbClr val="000000"/>
                </a:solidFill>
                <a:latin typeface="Montserrat"/>
                <a:ea typeface="Montserrat"/>
                <a:cs typeface="Montserrat"/>
                <a:sym typeface="Montserrat"/>
              </a:rPr>
              <a:t> </a:t>
            </a:r>
            <a:r>
              <a:rPr lang="en-US" sz="2200">
                <a:solidFill>
                  <a:srgbClr val="000000"/>
                </a:solidFill>
                <a:latin typeface="Montserrat"/>
                <a:ea typeface="Montserrat"/>
                <a:cs typeface="Montserrat"/>
                <a:sym typeface="Montserrat"/>
              </a:rPr>
              <a:t>l</a:t>
            </a:r>
            <a:r>
              <a:rPr lang="en-US" sz="2200">
                <a:solidFill>
                  <a:srgbClr val="000000"/>
                </a:solidFill>
                <a:latin typeface="Montserrat"/>
                <a:ea typeface="Montserrat"/>
                <a:cs typeface="Montserrat"/>
                <a:sym typeface="Montserrat"/>
              </a:rPr>
              <a:t>og</a:t>
            </a:r>
            <a:r>
              <a:rPr lang="en-US" sz="2200">
                <a:solidFill>
                  <a:srgbClr val="000000"/>
                </a:solidFill>
                <a:latin typeface="Montserrat"/>
                <a:ea typeface="Montserrat"/>
                <a:cs typeface="Montserrat"/>
                <a:sym typeface="Montserrat"/>
              </a:rPr>
              <a:t>, </a:t>
            </a:r>
            <a:r>
              <a:rPr lang="en-US" sz="2200">
                <a:solidFill>
                  <a:srgbClr val="000000"/>
                </a:solidFill>
                <a:latin typeface="Montserrat"/>
                <a:ea typeface="Montserrat"/>
                <a:cs typeface="Montserrat"/>
                <a:sym typeface="Montserrat"/>
              </a:rPr>
              <a:t>sm</a:t>
            </a:r>
            <a:r>
              <a:rPr lang="en-US" sz="2200">
                <a:solidFill>
                  <a:srgbClr val="000000"/>
                </a:solidFill>
                <a:latin typeface="Montserrat"/>
                <a:ea typeface="Montserrat"/>
                <a:cs typeface="Montserrat"/>
                <a:sym typeface="Montserrat"/>
              </a:rPr>
              <a:t>al</a:t>
            </a:r>
            <a:r>
              <a:rPr lang="en-US" sz="2200">
                <a:solidFill>
                  <a:srgbClr val="000000"/>
                </a:solidFill>
                <a:latin typeface="Montserrat"/>
                <a:ea typeface="Montserrat"/>
                <a:cs typeface="Montserrat"/>
                <a:sym typeface="Montserrat"/>
              </a:rPr>
              <a:t>l mushro</a:t>
            </a:r>
            <a:r>
              <a:rPr lang="en-US" sz="2200">
                <a:solidFill>
                  <a:srgbClr val="000000"/>
                </a:solidFill>
                <a:latin typeface="Montserrat"/>
                <a:ea typeface="Montserrat"/>
                <a:cs typeface="Montserrat"/>
                <a:sym typeface="Montserrat"/>
              </a:rPr>
              <a:t>o</a:t>
            </a:r>
            <a:r>
              <a:rPr lang="en-US" sz="2200">
                <a:solidFill>
                  <a:srgbClr val="000000"/>
                </a:solidFill>
                <a:latin typeface="Montserrat"/>
                <a:ea typeface="Montserrat"/>
                <a:cs typeface="Montserrat"/>
                <a:sym typeface="Montserrat"/>
              </a:rPr>
              <a:t>m pi</a:t>
            </a:r>
            <a:r>
              <a:rPr lang="en-US" sz="2200">
                <a:solidFill>
                  <a:srgbClr val="000000"/>
                </a:solidFill>
                <a:latin typeface="Montserrat"/>
                <a:ea typeface="Montserrat"/>
                <a:cs typeface="Montserrat"/>
                <a:sym typeface="Montserrat"/>
              </a:rPr>
              <a:t>n</a:t>
            </a:r>
            <a:r>
              <a:rPr lang="en-US" sz="2200">
                <a:solidFill>
                  <a:srgbClr val="000000"/>
                </a:solidFill>
                <a:latin typeface="Montserrat"/>
                <a:ea typeface="Montserrat"/>
                <a:cs typeface="Montserrat"/>
                <a:sym typeface="Montserrat"/>
              </a:rPr>
              <a:t>s will</a:t>
            </a:r>
            <a:r>
              <a:rPr lang="en-US" sz="2200">
                <a:solidFill>
                  <a:srgbClr val="000000"/>
                </a:solidFill>
                <a:latin typeface="Montserrat"/>
                <a:ea typeface="Montserrat"/>
                <a:cs typeface="Montserrat"/>
                <a:sym typeface="Montserrat"/>
              </a:rPr>
              <a:t> st</a:t>
            </a:r>
            <a:r>
              <a:rPr lang="en-US" sz="2200">
                <a:solidFill>
                  <a:srgbClr val="000000"/>
                </a:solidFill>
                <a:latin typeface="Montserrat"/>
                <a:ea typeface="Montserrat"/>
                <a:cs typeface="Montserrat"/>
                <a:sym typeface="Montserrat"/>
              </a:rPr>
              <a:t>a</a:t>
            </a:r>
            <a:r>
              <a:rPr lang="en-US" sz="2200">
                <a:solidFill>
                  <a:srgbClr val="000000"/>
                </a:solidFill>
                <a:latin typeface="Montserrat"/>
                <a:ea typeface="Montserrat"/>
                <a:cs typeface="Montserrat"/>
                <a:sym typeface="Montserrat"/>
              </a:rPr>
              <a:t>r</a:t>
            </a:r>
            <a:r>
              <a:rPr lang="en-US" sz="2200">
                <a:solidFill>
                  <a:srgbClr val="000000"/>
                </a:solidFill>
                <a:latin typeface="Montserrat"/>
                <a:ea typeface="Montserrat"/>
                <a:cs typeface="Montserrat"/>
                <a:sym typeface="Montserrat"/>
              </a:rPr>
              <a:t>t to form. K</a:t>
            </a:r>
            <a:r>
              <a:rPr lang="en-US" sz="2200">
                <a:solidFill>
                  <a:srgbClr val="000000"/>
                </a:solidFill>
                <a:latin typeface="Montserrat"/>
                <a:ea typeface="Montserrat"/>
                <a:cs typeface="Montserrat"/>
                <a:sym typeface="Montserrat"/>
              </a:rPr>
              <a:t>e</a:t>
            </a:r>
            <a:r>
              <a:rPr lang="en-US" sz="2200">
                <a:solidFill>
                  <a:srgbClr val="000000"/>
                </a:solidFill>
                <a:latin typeface="Montserrat"/>
                <a:ea typeface="Montserrat"/>
                <a:cs typeface="Montserrat"/>
                <a:sym typeface="Montserrat"/>
              </a:rPr>
              <a:t>ep the logs </a:t>
            </a:r>
            <a:r>
              <a:rPr lang="en-US" sz="2200">
                <a:solidFill>
                  <a:srgbClr val="000000"/>
                </a:solidFill>
                <a:latin typeface="Montserrat"/>
                <a:ea typeface="Montserrat"/>
                <a:cs typeface="Montserrat"/>
                <a:sym typeface="Montserrat"/>
              </a:rPr>
              <a:t>m</a:t>
            </a:r>
            <a:r>
              <a:rPr lang="en-US" sz="2200">
                <a:solidFill>
                  <a:srgbClr val="000000"/>
                </a:solidFill>
                <a:latin typeface="Montserrat"/>
                <a:ea typeface="Montserrat"/>
                <a:cs typeface="Montserrat"/>
                <a:sym typeface="Montserrat"/>
              </a:rPr>
              <a:t>oi</a:t>
            </a:r>
            <a:r>
              <a:rPr lang="en-US" sz="2200">
                <a:solidFill>
                  <a:srgbClr val="000000"/>
                </a:solidFill>
                <a:latin typeface="Montserrat"/>
                <a:ea typeface="Montserrat"/>
                <a:cs typeface="Montserrat"/>
                <a:sym typeface="Montserrat"/>
              </a:rPr>
              <a:t>s</a:t>
            </a:r>
            <a:r>
              <a:rPr lang="en-US" sz="2200">
                <a:solidFill>
                  <a:srgbClr val="000000"/>
                </a:solidFill>
                <a:latin typeface="Montserrat"/>
                <a:ea typeface="Montserrat"/>
                <a:cs typeface="Montserrat"/>
                <a:sym typeface="Montserrat"/>
              </a:rPr>
              <a:t>t</a:t>
            </a:r>
            <a:r>
              <a:rPr lang="en-US" sz="2200">
                <a:solidFill>
                  <a:srgbClr val="000000"/>
                </a:solidFill>
                <a:latin typeface="Montserrat"/>
                <a:ea typeface="Montserrat"/>
                <a:cs typeface="Montserrat"/>
                <a:sym typeface="Montserrat"/>
              </a:rPr>
              <a:t> and </a:t>
            </a:r>
            <a:r>
              <a:rPr lang="en-US" sz="2200">
                <a:solidFill>
                  <a:srgbClr val="000000"/>
                </a:solidFill>
                <a:latin typeface="Montserrat"/>
                <a:ea typeface="Montserrat"/>
                <a:cs typeface="Montserrat"/>
                <a:sym typeface="Montserrat"/>
              </a:rPr>
              <a:t>ha</a:t>
            </a:r>
            <a:r>
              <a:rPr lang="en-US" sz="2200">
                <a:solidFill>
                  <a:srgbClr val="000000"/>
                </a:solidFill>
                <a:latin typeface="Montserrat"/>
                <a:ea typeface="Montserrat"/>
                <a:cs typeface="Montserrat"/>
                <a:sym typeface="Montserrat"/>
              </a:rPr>
              <a:t>rves</a:t>
            </a:r>
            <a:r>
              <a:rPr lang="en-US" sz="2200">
                <a:solidFill>
                  <a:srgbClr val="000000"/>
                </a:solidFill>
                <a:latin typeface="Montserrat"/>
                <a:ea typeface="Montserrat"/>
                <a:cs typeface="Montserrat"/>
                <a:sym typeface="Montserrat"/>
              </a:rPr>
              <a:t>t</a:t>
            </a:r>
            <a:r>
              <a:rPr lang="en-US" sz="2200">
                <a:solidFill>
                  <a:srgbClr val="000000"/>
                </a:solidFill>
                <a:latin typeface="Montserrat"/>
                <a:ea typeface="Montserrat"/>
                <a:cs typeface="Montserrat"/>
                <a:sym typeface="Montserrat"/>
              </a:rPr>
              <a:t> </a:t>
            </a:r>
            <a:r>
              <a:rPr lang="en-US" sz="2200">
                <a:solidFill>
                  <a:srgbClr val="000000"/>
                </a:solidFill>
                <a:latin typeface="Montserrat"/>
                <a:ea typeface="Montserrat"/>
                <a:cs typeface="Montserrat"/>
                <a:sym typeface="Montserrat"/>
              </a:rPr>
              <a:t>the m</a:t>
            </a:r>
            <a:r>
              <a:rPr lang="en-US" sz="2200">
                <a:solidFill>
                  <a:srgbClr val="000000"/>
                </a:solidFill>
                <a:latin typeface="Montserrat"/>
                <a:ea typeface="Montserrat"/>
                <a:cs typeface="Montserrat"/>
                <a:sym typeface="Montserrat"/>
              </a:rPr>
              <a:t>u</a:t>
            </a:r>
            <a:r>
              <a:rPr lang="en-US" sz="2200">
                <a:solidFill>
                  <a:srgbClr val="000000"/>
                </a:solidFill>
                <a:latin typeface="Montserrat"/>
                <a:ea typeface="Montserrat"/>
                <a:cs typeface="Montserrat"/>
                <a:sym typeface="Montserrat"/>
              </a:rPr>
              <a:t>shrooms</a:t>
            </a:r>
            <a:r>
              <a:rPr lang="en-US" sz="2200">
                <a:solidFill>
                  <a:srgbClr val="000000"/>
                </a:solidFill>
                <a:latin typeface="Montserrat"/>
                <a:ea typeface="Montserrat"/>
                <a:cs typeface="Montserrat"/>
                <a:sym typeface="Montserrat"/>
              </a:rPr>
              <a:t> </a:t>
            </a:r>
            <a:r>
              <a:rPr lang="en-US" sz="2200">
                <a:solidFill>
                  <a:srgbClr val="000000"/>
                </a:solidFill>
                <a:latin typeface="Montserrat"/>
                <a:ea typeface="Montserrat"/>
                <a:cs typeface="Montserrat"/>
                <a:sym typeface="Montserrat"/>
              </a:rPr>
              <a:t>a</a:t>
            </a:r>
            <a:r>
              <a:rPr lang="en-US" sz="2200">
                <a:solidFill>
                  <a:srgbClr val="000000"/>
                </a:solidFill>
                <a:latin typeface="Montserrat"/>
                <a:ea typeface="Montserrat"/>
                <a:cs typeface="Montserrat"/>
                <a:sym typeface="Montserrat"/>
              </a:rPr>
              <a:t>s</a:t>
            </a:r>
            <a:r>
              <a:rPr lang="en-US" sz="2200">
                <a:solidFill>
                  <a:srgbClr val="000000"/>
                </a:solidFill>
                <a:latin typeface="Montserrat"/>
                <a:ea typeface="Montserrat"/>
                <a:cs typeface="Montserrat"/>
                <a:sym typeface="Montserrat"/>
              </a:rPr>
              <a:t> th</a:t>
            </a:r>
            <a:r>
              <a:rPr lang="en-US" sz="2200">
                <a:solidFill>
                  <a:srgbClr val="000000"/>
                </a:solidFill>
                <a:latin typeface="Montserrat"/>
                <a:ea typeface="Montserrat"/>
                <a:cs typeface="Montserrat"/>
                <a:sym typeface="Montserrat"/>
              </a:rPr>
              <a:t>e</a:t>
            </a:r>
            <a:r>
              <a:rPr lang="en-US" sz="2200">
                <a:solidFill>
                  <a:srgbClr val="000000"/>
                </a:solidFill>
                <a:latin typeface="Montserrat"/>
                <a:ea typeface="Montserrat"/>
                <a:cs typeface="Montserrat"/>
                <a:sym typeface="Montserrat"/>
              </a:rPr>
              <a:t>y g</a:t>
            </a:r>
            <a:r>
              <a:rPr lang="en-US" sz="2200">
                <a:solidFill>
                  <a:srgbClr val="000000"/>
                </a:solidFill>
                <a:latin typeface="Montserrat"/>
                <a:ea typeface="Montserrat"/>
                <a:cs typeface="Montserrat"/>
                <a:sym typeface="Montserrat"/>
              </a:rPr>
              <a:t>r</a:t>
            </a:r>
            <a:r>
              <a:rPr lang="en-US" sz="2200">
                <a:solidFill>
                  <a:srgbClr val="000000"/>
                </a:solidFill>
                <a:latin typeface="Montserrat"/>
                <a:ea typeface="Montserrat"/>
                <a:cs typeface="Montserrat"/>
                <a:sym typeface="Montserrat"/>
              </a:rPr>
              <a:t>ow. Th</a:t>
            </a:r>
            <a:r>
              <a:rPr lang="en-US" sz="2200">
                <a:solidFill>
                  <a:srgbClr val="000000"/>
                </a:solidFill>
                <a:latin typeface="Montserrat"/>
                <a:ea typeface="Montserrat"/>
                <a:cs typeface="Montserrat"/>
                <a:sym typeface="Montserrat"/>
              </a:rPr>
              <a:t>e </a:t>
            </a:r>
            <a:r>
              <a:rPr lang="en-US" sz="2200">
                <a:solidFill>
                  <a:srgbClr val="000000"/>
                </a:solidFill>
                <a:latin typeface="Montserrat"/>
                <a:ea typeface="Montserrat"/>
                <a:cs typeface="Montserrat"/>
                <a:sym typeface="Montserrat"/>
              </a:rPr>
              <a:t>first fruiting m</a:t>
            </a:r>
            <a:r>
              <a:rPr lang="en-US" sz="2200">
                <a:solidFill>
                  <a:srgbClr val="000000"/>
                </a:solidFill>
                <a:latin typeface="Montserrat"/>
                <a:ea typeface="Montserrat"/>
                <a:cs typeface="Montserrat"/>
                <a:sym typeface="Montserrat"/>
              </a:rPr>
              <a:t>a</a:t>
            </a:r>
            <a:r>
              <a:rPr lang="en-US" sz="2200">
                <a:solidFill>
                  <a:srgbClr val="000000"/>
                </a:solidFill>
                <a:latin typeface="Montserrat"/>
                <a:ea typeface="Montserrat"/>
                <a:cs typeface="Montserrat"/>
                <a:sym typeface="Montserrat"/>
              </a:rPr>
              <a:t>y</a:t>
            </a:r>
            <a:r>
              <a:rPr lang="en-US" sz="2200">
                <a:solidFill>
                  <a:srgbClr val="000000"/>
                </a:solidFill>
                <a:latin typeface="Montserrat"/>
                <a:ea typeface="Montserrat"/>
                <a:cs typeface="Montserrat"/>
                <a:sym typeface="Montserrat"/>
              </a:rPr>
              <a:t> o</a:t>
            </a:r>
            <a:r>
              <a:rPr lang="en-US" sz="2200">
                <a:solidFill>
                  <a:srgbClr val="000000"/>
                </a:solidFill>
                <a:latin typeface="Montserrat"/>
                <a:ea typeface="Montserrat"/>
                <a:cs typeface="Montserrat"/>
                <a:sym typeface="Montserrat"/>
              </a:rPr>
              <a:t>ccu</a:t>
            </a:r>
            <a:r>
              <a:rPr lang="en-US" sz="2200">
                <a:solidFill>
                  <a:srgbClr val="000000"/>
                </a:solidFill>
                <a:latin typeface="Montserrat"/>
                <a:ea typeface="Montserrat"/>
                <a:cs typeface="Montserrat"/>
                <a:sym typeface="Montserrat"/>
              </a:rPr>
              <a:t>r </a:t>
            </a:r>
            <a:r>
              <a:rPr lang="en-US" sz="2200">
                <a:solidFill>
                  <a:srgbClr val="000000"/>
                </a:solidFill>
                <a:latin typeface="Montserrat"/>
                <a:ea typeface="Montserrat"/>
                <a:cs typeface="Montserrat"/>
                <a:sym typeface="Montserrat"/>
              </a:rPr>
              <a:t>within 6 to 18 </a:t>
            </a:r>
            <a:r>
              <a:rPr lang="en-US" sz="2200">
                <a:solidFill>
                  <a:srgbClr val="000000"/>
                </a:solidFill>
                <a:latin typeface="Montserrat"/>
                <a:ea typeface="Montserrat"/>
                <a:cs typeface="Montserrat"/>
                <a:sym typeface="Montserrat"/>
              </a:rPr>
              <a:t>mo</a:t>
            </a:r>
            <a:r>
              <a:rPr lang="en-US" sz="2200">
                <a:solidFill>
                  <a:srgbClr val="000000"/>
                </a:solidFill>
                <a:latin typeface="Montserrat"/>
                <a:ea typeface="Montserrat"/>
                <a:cs typeface="Montserrat"/>
                <a:sym typeface="Montserrat"/>
              </a:rPr>
              <a:t>nth</a:t>
            </a:r>
            <a:r>
              <a:rPr lang="en-US" sz="2200">
                <a:solidFill>
                  <a:srgbClr val="000000"/>
                </a:solidFill>
                <a:latin typeface="Montserrat"/>
                <a:ea typeface="Montserrat"/>
                <a:cs typeface="Montserrat"/>
                <a:sym typeface="Montserrat"/>
              </a:rPr>
              <a:t>s</a:t>
            </a:r>
            <a:r>
              <a:rPr lang="en-US" sz="2200">
                <a:solidFill>
                  <a:srgbClr val="000000"/>
                </a:solidFill>
                <a:latin typeface="Montserrat"/>
                <a:ea typeface="Montserrat"/>
                <a:cs typeface="Montserrat"/>
                <a:sym typeface="Montserrat"/>
              </a:rPr>
              <a:t> af</a:t>
            </a:r>
            <a:r>
              <a:rPr lang="en-US" sz="2200">
                <a:solidFill>
                  <a:srgbClr val="000000"/>
                </a:solidFill>
                <a:latin typeface="Montserrat"/>
                <a:ea typeface="Montserrat"/>
                <a:cs typeface="Montserrat"/>
                <a:sym typeface="Montserrat"/>
              </a:rPr>
              <a:t>t</a:t>
            </a:r>
            <a:r>
              <a:rPr lang="en-US" sz="2200">
                <a:solidFill>
                  <a:srgbClr val="000000"/>
                </a:solidFill>
                <a:latin typeface="Montserrat"/>
                <a:ea typeface="Montserrat"/>
                <a:cs typeface="Montserrat"/>
                <a:sym typeface="Montserrat"/>
              </a:rPr>
              <a:t>er</a:t>
            </a:r>
            <a:r>
              <a:rPr lang="en-US" sz="2200">
                <a:solidFill>
                  <a:srgbClr val="000000"/>
                </a:solidFill>
                <a:latin typeface="Montserrat"/>
                <a:ea typeface="Montserrat"/>
                <a:cs typeface="Montserrat"/>
                <a:sym typeface="Montserrat"/>
              </a:rPr>
              <a:t> </a:t>
            </a:r>
            <a:r>
              <a:rPr lang="en-US" sz="2200">
                <a:solidFill>
                  <a:srgbClr val="000000"/>
                </a:solidFill>
                <a:latin typeface="Montserrat"/>
                <a:ea typeface="Montserrat"/>
                <a:cs typeface="Montserrat"/>
                <a:sym typeface="Montserrat"/>
              </a:rPr>
              <a:t>in</a:t>
            </a:r>
            <a:r>
              <a:rPr lang="en-US" sz="2200">
                <a:solidFill>
                  <a:srgbClr val="000000"/>
                </a:solidFill>
                <a:latin typeface="Montserrat"/>
                <a:ea typeface="Montserrat"/>
                <a:cs typeface="Montserrat"/>
                <a:sym typeface="Montserrat"/>
              </a:rPr>
              <a:t>o</a:t>
            </a:r>
            <a:r>
              <a:rPr lang="en-US" sz="2200">
                <a:solidFill>
                  <a:srgbClr val="000000"/>
                </a:solidFill>
                <a:latin typeface="Montserrat"/>
                <a:ea typeface="Montserrat"/>
                <a:cs typeface="Montserrat"/>
                <a:sym typeface="Montserrat"/>
              </a:rPr>
              <a:t>culation, depending on</a:t>
            </a:r>
            <a:r>
              <a:rPr lang="en-US" sz="2200">
                <a:solidFill>
                  <a:srgbClr val="000000"/>
                </a:solidFill>
                <a:latin typeface="Montserrat"/>
                <a:ea typeface="Montserrat"/>
                <a:cs typeface="Montserrat"/>
                <a:sym typeface="Montserrat"/>
              </a:rPr>
              <a:t> the</a:t>
            </a:r>
            <a:r>
              <a:rPr lang="en-US" sz="2200">
                <a:solidFill>
                  <a:srgbClr val="000000"/>
                </a:solidFill>
                <a:latin typeface="Montserrat"/>
                <a:ea typeface="Montserrat"/>
                <a:cs typeface="Montserrat"/>
                <a:sym typeface="Montserrat"/>
              </a:rPr>
              <a:t> </a:t>
            </a:r>
            <a:r>
              <a:rPr lang="en-US" sz="2200">
                <a:solidFill>
                  <a:srgbClr val="000000"/>
                </a:solidFill>
                <a:latin typeface="Montserrat"/>
                <a:ea typeface="Montserrat"/>
                <a:cs typeface="Montserrat"/>
                <a:sym typeface="Montserrat"/>
              </a:rPr>
              <a:t>s</a:t>
            </a:r>
            <a:r>
              <a:rPr lang="en-US" sz="2200">
                <a:solidFill>
                  <a:srgbClr val="000000"/>
                </a:solidFill>
                <a:latin typeface="Montserrat"/>
                <a:ea typeface="Montserrat"/>
                <a:cs typeface="Montserrat"/>
                <a:sym typeface="Montserrat"/>
              </a:rPr>
              <a:t>p</a:t>
            </a:r>
            <a:r>
              <a:rPr lang="en-US" sz="2200">
                <a:solidFill>
                  <a:srgbClr val="000000"/>
                </a:solidFill>
                <a:latin typeface="Montserrat"/>
                <a:ea typeface="Montserrat"/>
                <a:cs typeface="Montserrat"/>
                <a:sym typeface="Montserrat"/>
              </a:rPr>
              <a:t>ec</a:t>
            </a:r>
            <a:r>
              <a:rPr lang="en-US" sz="2200">
                <a:solidFill>
                  <a:srgbClr val="000000"/>
                </a:solidFill>
                <a:latin typeface="Montserrat"/>
                <a:ea typeface="Montserrat"/>
                <a:cs typeface="Montserrat"/>
                <a:sym typeface="Montserrat"/>
              </a:rPr>
              <a:t>ies </a:t>
            </a:r>
            <a:r>
              <a:rPr lang="en-US" sz="2200">
                <a:solidFill>
                  <a:srgbClr val="000000"/>
                </a:solidFill>
                <a:latin typeface="Montserrat"/>
                <a:ea typeface="Montserrat"/>
                <a:cs typeface="Montserrat"/>
                <a:sym typeface="Montserrat"/>
              </a:rPr>
              <a:t>a</a:t>
            </a:r>
            <a:r>
              <a:rPr lang="en-US" sz="2200">
                <a:solidFill>
                  <a:srgbClr val="000000"/>
                </a:solidFill>
                <a:latin typeface="Montserrat"/>
                <a:ea typeface="Montserrat"/>
                <a:cs typeface="Montserrat"/>
                <a:sym typeface="Montserrat"/>
              </a:rPr>
              <a:t>nd envi</a:t>
            </a:r>
            <a:r>
              <a:rPr lang="en-US" sz="2200">
                <a:solidFill>
                  <a:srgbClr val="000000"/>
                </a:solidFill>
                <a:latin typeface="Montserrat"/>
                <a:ea typeface="Montserrat"/>
                <a:cs typeface="Montserrat"/>
                <a:sym typeface="Montserrat"/>
              </a:rPr>
              <a:t>r</a:t>
            </a:r>
            <a:r>
              <a:rPr lang="en-US" sz="2200">
                <a:solidFill>
                  <a:srgbClr val="000000"/>
                </a:solidFill>
                <a:latin typeface="Montserrat"/>
                <a:ea typeface="Montserrat"/>
                <a:cs typeface="Montserrat"/>
                <a:sym typeface="Montserrat"/>
              </a:rPr>
              <a:t>onment</a:t>
            </a:r>
            <a:r>
              <a:rPr lang="en-US" sz="2200">
                <a:solidFill>
                  <a:srgbClr val="000000"/>
                </a:solidFill>
                <a:latin typeface="Montserrat"/>
                <a:ea typeface="Montserrat"/>
                <a:cs typeface="Montserrat"/>
                <a:sym typeface="Montserrat"/>
              </a:rPr>
              <a:t>a</a:t>
            </a:r>
            <a:r>
              <a:rPr lang="en-US" sz="2200">
                <a:solidFill>
                  <a:srgbClr val="000000"/>
                </a:solidFill>
                <a:latin typeface="Montserrat"/>
                <a:ea typeface="Montserrat"/>
                <a:cs typeface="Montserrat"/>
                <a:sym typeface="Montserrat"/>
              </a:rPr>
              <a:t>l </a:t>
            </a:r>
            <a:r>
              <a:rPr lang="en-US" sz="2200">
                <a:solidFill>
                  <a:srgbClr val="000000"/>
                </a:solidFill>
                <a:latin typeface="Montserrat"/>
                <a:ea typeface="Montserrat"/>
                <a:cs typeface="Montserrat"/>
                <a:sym typeface="Montserrat"/>
              </a:rPr>
              <a:t>c</a:t>
            </a:r>
            <a:r>
              <a:rPr lang="en-US" sz="2200">
                <a:solidFill>
                  <a:srgbClr val="000000"/>
                </a:solidFill>
                <a:latin typeface="Montserrat"/>
                <a:ea typeface="Montserrat"/>
                <a:cs typeface="Montserrat"/>
                <a:sym typeface="Montserrat"/>
              </a:rPr>
              <a:t>ondi</a:t>
            </a:r>
            <a:r>
              <a:rPr lang="en-US" sz="2200">
                <a:solidFill>
                  <a:srgbClr val="000000"/>
                </a:solidFill>
                <a:latin typeface="Montserrat"/>
                <a:ea typeface="Montserrat"/>
                <a:cs typeface="Montserrat"/>
                <a:sym typeface="Montserrat"/>
              </a:rPr>
              <a:t>ti</a:t>
            </a:r>
            <a:r>
              <a:rPr lang="en-US" sz="2200">
                <a:solidFill>
                  <a:srgbClr val="000000"/>
                </a:solidFill>
                <a:latin typeface="Montserrat"/>
                <a:ea typeface="Montserrat"/>
                <a:cs typeface="Montserrat"/>
                <a:sym typeface="Montserrat"/>
              </a:rPr>
              <a:t>on</a:t>
            </a:r>
            <a:r>
              <a:rPr lang="en-US" sz="2200">
                <a:solidFill>
                  <a:srgbClr val="000000"/>
                </a:solidFill>
                <a:latin typeface="Montserrat"/>
                <a:ea typeface="Montserrat"/>
                <a:cs typeface="Montserrat"/>
                <a:sym typeface="Montserrat"/>
              </a:rPr>
              <a:t>s</a:t>
            </a:r>
            <a:r>
              <a:rPr lang="en-US" sz="2200">
                <a:solidFill>
                  <a:srgbClr val="000000"/>
                </a:solidFill>
                <a:latin typeface="Montserrat"/>
                <a:ea typeface="Montserrat"/>
                <a:cs typeface="Montserrat"/>
                <a:sym typeface="Montserrat"/>
              </a:rPr>
              <a:t>.</a:t>
            </a:r>
          </a:p>
          <a:p>
            <a:pPr algn="l">
              <a:lnSpc>
                <a:spcPts val="3740"/>
              </a:lnSpc>
            </a:pPr>
            <a:r>
              <a:rPr lang="en-US" b="true" sz="2200">
                <a:solidFill>
                  <a:srgbClr val="000000"/>
                </a:solidFill>
                <a:latin typeface="Montserrat Bold"/>
                <a:ea typeface="Montserrat Bold"/>
                <a:cs typeface="Montserrat Bold"/>
                <a:sym typeface="Montserrat Bold"/>
              </a:rPr>
              <a:t>7. </a:t>
            </a:r>
            <a:r>
              <a:rPr lang="en-US" sz="2200">
                <a:solidFill>
                  <a:srgbClr val="000000"/>
                </a:solidFill>
                <a:latin typeface="Montserrat"/>
                <a:ea typeface="Montserrat"/>
                <a:cs typeface="Montserrat"/>
                <a:sym typeface="Montserrat"/>
              </a:rPr>
              <a:t>Co</a:t>
            </a:r>
            <a:r>
              <a:rPr lang="en-US" sz="2200">
                <a:solidFill>
                  <a:srgbClr val="000000"/>
                </a:solidFill>
                <a:latin typeface="Montserrat"/>
                <a:ea typeface="Montserrat"/>
                <a:cs typeface="Montserrat"/>
                <a:sym typeface="Montserrat"/>
              </a:rPr>
              <a:t>nti</a:t>
            </a:r>
            <a:r>
              <a:rPr lang="en-US" sz="2200">
                <a:solidFill>
                  <a:srgbClr val="000000"/>
                </a:solidFill>
                <a:latin typeface="Montserrat"/>
                <a:ea typeface="Montserrat"/>
                <a:cs typeface="Montserrat"/>
                <a:sym typeface="Montserrat"/>
              </a:rPr>
              <a:t>nu</a:t>
            </a:r>
            <a:r>
              <a:rPr lang="en-US" sz="2200">
                <a:solidFill>
                  <a:srgbClr val="000000"/>
                </a:solidFill>
                <a:latin typeface="Montserrat"/>
                <a:ea typeface="Montserrat"/>
                <a:cs typeface="Montserrat"/>
                <a:sym typeface="Montserrat"/>
              </a:rPr>
              <a:t>e </a:t>
            </a:r>
            <a:r>
              <a:rPr lang="en-US" sz="2200">
                <a:solidFill>
                  <a:srgbClr val="000000"/>
                </a:solidFill>
                <a:latin typeface="Montserrat"/>
                <a:ea typeface="Montserrat"/>
                <a:cs typeface="Montserrat"/>
                <a:sym typeface="Montserrat"/>
              </a:rPr>
              <a:t>h</a:t>
            </a:r>
            <a:r>
              <a:rPr lang="en-US" sz="2200">
                <a:solidFill>
                  <a:srgbClr val="000000"/>
                </a:solidFill>
                <a:latin typeface="Montserrat"/>
                <a:ea typeface="Montserrat"/>
                <a:cs typeface="Montserrat"/>
                <a:sym typeface="Montserrat"/>
              </a:rPr>
              <a:t>a</a:t>
            </a:r>
            <a:r>
              <a:rPr lang="en-US" sz="2200">
                <a:solidFill>
                  <a:srgbClr val="000000"/>
                </a:solidFill>
                <a:latin typeface="Montserrat"/>
                <a:ea typeface="Montserrat"/>
                <a:cs typeface="Montserrat"/>
                <a:sym typeface="Montserrat"/>
              </a:rPr>
              <a:t>rvest</a:t>
            </a:r>
            <a:r>
              <a:rPr lang="en-US" sz="2200">
                <a:solidFill>
                  <a:srgbClr val="000000"/>
                </a:solidFill>
                <a:latin typeface="Montserrat"/>
                <a:ea typeface="Montserrat"/>
                <a:cs typeface="Montserrat"/>
                <a:sym typeface="Montserrat"/>
              </a:rPr>
              <a:t>i</a:t>
            </a:r>
            <a:r>
              <a:rPr lang="en-US" sz="2200">
                <a:solidFill>
                  <a:srgbClr val="000000"/>
                </a:solidFill>
                <a:latin typeface="Montserrat"/>
                <a:ea typeface="Montserrat"/>
                <a:cs typeface="Montserrat"/>
                <a:sym typeface="Montserrat"/>
              </a:rPr>
              <a:t>ng </a:t>
            </a:r>
            <a:r>
              <a:rPr lang="en-US" sz="2200">
                <a:solidFill>
                  <a:srgbClr val="000000"/>
                </a:solidFill>
                <a:latin typeface="Montserrat"/>
                <a:ea typeface="Montserrat"/>
                <a:cs typeface="Montserrat"/>
                <a:sym typeface="Montserrat"/>
              </a:rPr>
              <a:t>m</a:t>
            </a:r>
            <a:r>
              <a:rPr lang="en-US" sz="2200">
                <a:solidFill>
                  <a:srgbClr val="000000"/>
                </a:solidFill>
                <a:latin typeface="Montserrat"/>
                <a:ea typeface="Montserrat"/>
                <a:cs typeface="Montserrat"/>
                <a:sym typeface="Montserrat"/>
              </a:rPr>
              <a:t>ushr</a:t>
            </a:r>
            <a:r>
              <a:rPr lang="en-US" sz="2200">
                <a:solidFill>
                  <a:srgbClr val="000000"/>
                </a:solidFill>
                <a:latin typeface="Montserrat"/>
                <a:ea typeface="Montserrat"/>
                <a:cs typeface="Montserrat"/>
                <a:sym typeface="Montserrat"/>
              </a:rPr>
              <a:t>o</a:t>
            </a:r>
            <a:r>
              <a:rPr lang="en-US" sz="2200">
                <a:solidFill>
                  <a:srgbClr val="000000"/>
                </a:solidFill>
                <a:latin typeface="Montserrat"/>
                <a:ea typeface="Montserrat"/>
                <a:cs typeface="Montserrat"/>
                <a:sym typeface="Montserrat"/>
              </a:rPr>
              <a:t>om</a:t>
            </a:r>
            <a:r>
              <a:rPr lang="en-US" sz="2200">
                <a:solidFill>
                  <a:srgbClr val="000000"/>
                </a:solidFill>
                <a:latin typeface="Montserrat"/>
                <a:ea typeface="Montserrat"/>
                <a:cs typeface="Montserrat"/>
                <a:sym typeface="Montserrat"/>
              </a:rPr>
              <a:t>s </a:t>
            </a:r>
            <a:r>
              <a:rPr lang="en-US" sz="2200">
                <a:solidFill>
                  <a:srgbClr val="000000"/>
                </a:solidFill>
                <a:latin typeface="Montserrat"/>
                <a:ea typeface="Montserrat"/>
                <a:cs typeface="Montserrat"/>
                <a:sym typeface="Montserrat"/>
              </a:rPr>
              <a:t>fo</a:t>
            </a:r>
            <a:r>
              <a:rPr lang="en-US" sz="2200">
                <a:solidFill>
                  <a:srgbClr val="000000"/>
                </a:solidFill>
                <a:latin typeface="Montserrat"/>
                <a:ea typeface="Montserrat"/>
                <a:cs typeface="Montserrat"/>
                <a:sym typeface="Montserrat"/>
              </a:rPr>
              <a:t>r</a:t>
            </a:r>
            <a:r>
              <a:rPr lang="en-US" sz="2200">
                <a:solidFill>
                  <a:srgbClr val="000000"/>
                </a:solidFill>
                <a:latin typeface="Montserrat"/>
                <a:ea typeface="Montserrat"/>
                <a:cs typeface="Montserrat"/>
                <a:sym typeface="Montserrat"/>
              </a:rPr>
              <a:t> s</a:t>
            </a:r>
            <a:r>
              <a:rPr lang="en-US" sz="2200">
                <a:solidFill>
                  <a:srgbClr val="000000"/>
                </a:solidFill>
                <a:latin typeface="Montserrat"/>
                <a:ea typeface="Montserrat"/>
                <a:cs typeface="Montserrat"/>
                <a:sym typeface="Montserrat"/>
              </a:rPr>
              <a:t>e</a:t>
            </a:r>
            <a:r>
              <a:rPr lang="en-US" sz="2200">
                <a:solidFill>
                  <a:srgbClr val="000000"/>
                </a:solidFill>
                <a:latin typeface="Montserrat"/>
                <a:ea typeface="Montserrat"/>
                <a:cs typeface="Montserrat"/>
                <a:sym typeface="Montserrat"/>
              </a:rPr>
              <a:t>v</a:t>
            </a:r>
            <a:r>
              <a:rPr lang="en-US" sz="2200">
                <a:solidFill>
                  <a:srgbClr val="000000"/>
                </a:solidFill>
                <a:latin typeface="Montserrat"/>
                <a:ea typeface="Montserrat"/>
                <a:cs typeface="Montserrat"/>
                <a:sym typeface="Montserrat"/>
              </a:rPr>
              <a:t>e</a:t>
            </a:r>
            <a:r>
              <a:rPr lang="en-US" sz="2200">
                <a:solidFill>
                  <a:srgbClr val="000000"/>
                </a:solidFill>
                <a:latin typeface="Montserrat"/>
                <a:ea typeface="Montserrat"/>
                <a:cs typeface="Montserrat"/>
                <a:sym typeface="Montserrat"/>
              </a:rPr>
              <a:t>ral years</a:t>
            </a:r>
            <a:r>
              <a:rPr lang="en-US" sz="2200">
                <a:solidFill>
                  <a:srgbClr val="000000"/>
                </a:solidFill>
                <a:latin typeface="Montserrat"/>
                <a:ea typeface="Montserrat"/>
                <a:cs typeface="Montserrat"/>
                <a:sym typeface="Montserrat"/>
              </a:rPr>
              <a:t>.</a:t>
            </a:r>
          </a:p>
          <a:p>
            <a:pPr algn="l">
              <a:lnSpc>
                <a:spcPts val="3740"/>
              </a:lnSpc>
            </a:pPr>
          </a:p>
        </p:txBody>
      </p:sp>
      <p:sp>
        <p:nvSpPr>
          <p:cNvPr name="TextBox 8" id="8"/>
          <p:cNvSpPr txBox="true"/>
          <p:nvPr/>
        </p:nvSpPr>
        <p:spPr>
          <a:xfrm rot="0">
            <a:off x="3181050" y="9467850"/>
            <a:ext cx="11465583" cy="656590"/>
          </a:xfrm>
          <a:prstGeom prst="rect">
            <a:avLst/>
          </a:prstGeom>
        </p:spPr>
        <p:txBody>
          <a:bodyPr anchor="t" rtlCol="false" tIns="0" lIns="0" bIns="0" rIns="0">
            <a:spAutoFit/>
          </a:bodyPr>
          <a:lstStyle/>
          <a:p>
            <a:pPr algn="ctr">
              <a:lnSpc>
                <a:spcPts val="2659"/>
              </a:lnSpc>
              <a:spcBef>
                <a:spcPct val="0"/>
              </a:spcBef>
            </a:pPr>
            <a:r>
              <a:rPr lang="en-US" b="true" sz="1899">
                <a:solidFill>
                  <a:srgbClr val="000000"/>
                </a:solidFill>
                <a:latin typeface="Open Sans Extra Bold"/>
                <a:ea typeface="Open Sans Extra Bold"/>
                <a:cs typeface="Open Sans Extra Bold"/>
                <a:sym typeface="Open Sans Extra Bold"/>
              </a:rPr>
              <a:t>This project FS22-343</a:t>
            </a:r>
          </a:p>
          <a:p>
            <a:pPr algn="ctr">
              <a:lnSpc>
                <a:spcPts val="2659"/>
              </a:lnSpc>
              <a:spcBef>
                <a:spcPct val="0"/>
              </a:spcBef>
            </a:pPr>
            <a:r>
              <a:rPr lang="en-US" b="true" sz="1899">
                <a:solidFill>
                  <a:srgbClr val="000000"/>
                </a:solidFill>
                <a:latin typeface="Open Sans Extra Bold"/>
                <a:ea typeface="Open Sans Extra Bold"/>
                <a:cs typeface="Open Sans Extra Bold"/>
                <a:sym typeface="Open Sans Extra Bold"/>
              </a:rPr>
              <a:t>was funded by the Southern Sustainable Agriculture Research &amp; Education (SSARE) program.</a:t>
            </a:r>
          </a:p>
        </p:txBody>
      </p:sp>
      <p:sp>
        <p:nvSpPr>
          <p:cNvPr name="Freeform 9" id="9"/>
          <p:cNvSpPr/>
          <p:nvPr/>
        </p:nvSpPr>
        <p:spPr>
          <a:xfrm flipH="false" flipV="false" rot="0">
            <a:off x="15121690" y="0"/>
            <a:ext cx="2137610" cy="1953388"/>
          </a:xfrm>
          <a:custGeom>
            <a:avLst/>
            <a:gdLst/>
            <a:ahLst/>
            <a:cxnLst/>
            <a:rect r="r" b="b" t="t" l="l"/>
            <a:pathLst>
              <a:path h="1953388" w="2137610">
                <a:moveTo>
                  <a:pt x="0" y="0"/>
                </a:moveTo>
                <a:lnTo>
                  <a:pt x="2137610" y="0"/>
                </a:lnTo>
                <a:lnTo>
                  <a:pt x="2137610" y="1953388"/>
                </a:lnTo>
                <a:lnTo>
                  <a:pt x="0" y="195338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969B64"/>
        </a:solidFill>
      </p:bgPr>
    </p:bg>
    <p:spTree>
      <p:nvGrpSpPr>
        <p:cNvPr id="1" name=""/>
        <p:cNvGrpSpPr/>
        <p:nvPr/>
      </p:nvGrpSpPr>
      <p:grpSpPr>
        <a:xfrm>
          <a:off x="0" y="0"/>
          <a:ext cx="0" cy="0"/>
          <a:chOff x="0" y="0"/>
          <a:chExt cx="0" cy="0"/>
        </a:xfrm>
      </p:grpSpPr>
      <p:grpSp>
        <p:nvGrpSpPr>
          <p:cNvPr name="Group 2" id="2"/>
          <p:cNvGrpSpPr/>
          <p:nvPr/>
        </p:nvGrpSpPr>
        <p:grpSpPr>
          <a:xfrm rot="0">
            <a:off x="0" y="327149"/>
            <a:ext cx="18288000" cy="10287000"/>
            <a:chOff x="0" y="0"/>
            <a:chExt cx="24384000" cy="13716000"/>
          </a:xfrm>
        </p:grpSpPr>
        <p:pic>
          <p:nvPicPr>
            <p:cNvPr name="Picture 3" id="3"/>
            <p:cNvPicPr>
              <a:picLocks noChangeAspect="true"/>
            </p:cNvPicPr>
            <p:nvPr/>
          </p:nvPicPr>
          <p:blipFill>
            <a:blip r:embed="rId2"/>
            <a:srcRect l="16860" t="0" r="16860" b="0"/>
            <a:stretch>
              <a:fillRect/>
            </a:stretch>
          </p:blipFill>
          <p:spPr>
            <a:xfrm flipH="false" flipV="false">
              <a:off x="0" y="0"/>
              <a:ext cx="8043333" cy="9101667"/>
            </a:xfrm>
            <a:prstGeom prst="rect">
              <a:avLst/>
            </a:prstGeom>
          </p:spPr>
        </p:pic>
        <p:pic>
          <p:nvPicPr>
            <p:cNvPr name="Picture 4" id="4"/>
            <p:cNvPicPr>
              <a:picLocks noChangeAspect="true"/>
            </p:cNvPicPr>
            <p:nvPr/>
          </p:nvPicPr>
          <p:blipFill>
            <a:blip r:embed="rId3"/>
            <a:srcRect l="38007" t="30316" r="0" b="23570"/>
            <a:stretch>
              <a:fillRect/>
            </a:stretch>
          </p:blipFill>
          <p:spPr>
            <a:xfrm flipH="false" flipV="false">
              <a:off x="0" y="9228667"/>
              <a:ext cx="8043333" cy="4487333"/>
            </a:xfrm>
            <a:prstGeom prst="rect">
              <a:avLst/>
            </a:prstGeom>
          </p:spPr>
        </p:pic>
        <p:pic>
          <p:nvPicPr>
            <p:cNvPr name="Picture 5" id="5"/>
            <p:cNvPicPr>
              <a:picLocks noChangeAspect="true"/>
            </p:cNvPicPr>
            <p:nvPr/>
          </p:nvPicPr>
          <p:blipFill>
            <a:blip r:embed="rId4"/>
            <a:srcRect l="0" t="19851" r="0" b="51750"/>
            <a:stretch>
              <a:fillRect/>
            </a:stretch>
          </p:blipFill>
          <p:spPr>
            <a:xfrm flipH="false" flipV="false">
              <a:off x="8170333" y="0"/>
              <a:ext cx="16213667" cy="4487333"/>
            </a:xfrm>
            <a:prstGeom prst="rect">
              <a:avLst/>
            </a:prstGeom>
          </p:spPr>
        </p:pic>
        <p:pic>
          <p:nvPicPr>
            <p:cNvPr name="Picture 6" id="6"/>
            <p:cNvPicPr>
              <a:picLocks noChangeAspect="true"/>
            </p:cNvPicPr>
            <p:nvPr/>
          </p:nvPicPr>
          <p:blipFill>
            <a:blip r:embed="rId5"/>
            <a:srcRect l="0" t="7565" r="0" b="7565"/>
            <a:stretch>
              <a:fillRect/>
            </a:stretch>
          </p:blipFill>
          <p:spPr>
            <a:xfrm flipH="false" flipV="false">
              <a:off x="8170333" y="4614333"/>
              <a:ext cx="8043333" cy="9101667"/>
            </a:xfrm>
            <a:prstGeom prst="rect">
              <a:avLst/>
            </a:prstGeom>
          </p:spPr>
        </p:pic>
        <p:pic>
          <p:nvPicPr>
            <p:cNvPr name="Picture 7" id="7"/>
            <p:cNvPicPr>
              <a:picLocks noChangeAspect="true"/>
            </p:cNvPicPr>
            <p:nvPr/>
          </p:nvPicPr>
          <p:blipFill>
            <a:blip r:embed="rId6"/>
            <a:srcRect l="0" t="7565" r="0" b="7565"/>
            <a:stretch>
              <a:fillRect/>
            </a:stretch>
          </p:blipFill>
          <p:spPr>
            <a:xfrm flipH="false" flipV="false">
              <a:off x="16340667" y="4614333"/>
              <a:ext cx="8043333" cy="9101667"/>
            </a:xfrm>
            <a:prstGeom prst="rect">
              <a:avLst/>
            </a:prstGeom>
          </p:spPr>
        </p:pic>
      </p:grpSp>
      <p:sp>
        <p:nvSpPr>
          <p:cNvPr name="Freeform 8" id="8"/>
          <p:cNvSpPr/>
          <p:nvPr/>
        </p:nvSpPr>
        <p:spPr>
          <a:xfrm flipH="false" flipV="false" rot="0">
            <a:off x="16632168" y="327149"/>
            <a:ext cx="1254264" cy="1493172"/>
          </a:xfrm>
          <a:custGeom>
            <a:avLst/>
            <a:gdLst/>
            <a:ahLst/>
            <a:cxnLst/>
            <a:rect r="r" b="b" t="t" l="l"/>
            <a:pathLst>
              <a:path h="1493172" w="1254264">
                <a:moveTo>
                  <a:pt x="0" y="0"/>
                </a:moveTo>
                <a:lnTo>
                  <a:pt x="1254264" y="0"/>
                </a:lnTo>
                <a:lnTo>
                  <a:pt x="1254264" y="1493171"/>
                </a:lnTo>
                <a:lnTo>
                  <a:pt x="0" y="149317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969B64"/>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6230600" cy="8229600"/>
            <a:chOff x="0" y="0"/>
            <a:chExt cx="4274726" cy="2167467"/>
          </a:xfrm>
        </p:grpSpPr>
        <p:sp>
          <p:nvSpPr>
            <p:cNvPr name="Freeform 3" id="3"/>
            <p:cNvSpPr/>
            <p:nvPr/>
          </p:nvSpPr>
          <p:spPr>
            <a:xfrm flipH="false" flipV="false" rot="0">
              <a:off x="0" y="0"/>
              <a:ext cx="4274726" cy="2167467"/>
            </a:xfrm>
            <a:custGeom>
              <a:avLst/>
              <a:gdLst/>
              <a:ahLst/>
              <a:cxnLst/>
              <a:rect r="r" b="b" t="t" l="l"/>
              <a:pathLst>
                <a:path h="2167467" w="4274726">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solidFill>
              <a:srgbClr val="BDC295"/>
            </a:solidFill>
            <a:ln w="38100" cap="rnd">
              <a:solidFill>
                <a:srgbClr val="FFFFFF"/>
              </a:solidFill>
              <a:prstDash val="solid"/>
              <a:round/>
            </a:ln>
          </p:spPr>
        </p:sp>
        <p:sp>
          <p:nvSpPr>
            <p:cNvPr name="TextBox 4" id="4"/>
            <p:cNvSpPr txBox="true"/>
            <p:nvPr/>
          </p:nvSpPr>
          <p:spPr>
            <a:xfrm>
              <a:off x="0" y="-38100"/>
              <a:ext cx="4274726" cy="2205567"/>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9385350" y="6387809"/>
            <a:ext cx="8689975" cy="4186755"/>
            <a:chOff x="0" y="0"/>
            <a:chExt cx="11586633" cy="5582340"/>
          </a:xfrm>
        </p:grpSpPr>
        <p:sp>
          <p:nvSpPr>
            <p:cNvPr name="Freeform 6" id="6"/>
            <p:cNvSpPr/>
            <p:nvPr/>
          </p:nvSpPr>
          <p:spPr>
            <a:xfrm flipH="false" flipV="false" rot="0">
              <a:off x="0" y="0"/>
              <a:ext cx="5689600" cy="5582340"/>
            </a:xfrm>
            <a:custGeom>
              <a:avLst/>
              <a:gdLst/>
              <a:ahLst/>
              <a:cxnLst/>
              <a:rect r="r" b="b" t="t" l="l"/>
              <a:pathLst>
                <a:path h="5582340" w="5689600">
                  <a:moveTo>
                    <a:pt x="0" y="0"/>
                  </a:moveTo>
                  <a:lnTo>
                    <a:pt x="5689600" y="0"/>
                  </a:lnTo>
                  <a:lnTo>
                    <a:pt x="5689600" y="5582340"/>
                  </a:lnTo>
                  <a:lnTo>
                    <a:pt x="0" y="5582340"/>
                  </a:lnTo>
                  <a:lnTo>
                    <a:pt x="0" y="0"/>
                  </a:lnTo>
                  <a:close/>
                </a:path>
              </a:pathLst>
            </a:custGeom>
            <a:blipFill>
              <a:blip r:embed="rId2">
                <a:extLst>
                  <a:ext uri="{96DAC541-7B7A-43D3-8B79-37D633B846F1}">
                    <asvg:svgBlip xmlns:asvg="http://schemas.microsoft.com/office/drawing/2016/SVG/main" r:embed="rId3"/>
                  </a:ext>
                </a:extLst>
              </a:blip>
              <a:stretch>
                <a:fillRect l="-11559" t="0" r="-121039" b="0"/>
              </a:stretch>
            </a:blipFill>
          </p:spPr>
        </p:sp>
        <p:sp>
          <p:nvSpPr>
            <p:cNvPr name="Freeform 7" id="7"/>
            <p:cNvSpPr/>
            <p:nvPr/>
          </p:nvSpPr>
          <p:spPr>
            <a:xfrm flipH="false" flipV="false" rot="0">
              <a:off x="5897033" y="0"/>
              <a:ext cx="5689600" cy="5582340"/>
            </a:xfrm>
            <a:custGeom>
              <a:avLst/>
              <a:gdLst/>
              <a:ahLst/>
              <a:cxnLst/>
              <a:rect r="r" b="b" t="t" l="l"/>
              <a:pathLst>
                <a:path h="5582340" w="5689600">
                  <a:moveTo>
                    <a:pt x="0" y="0"/>
                  </a:moveTo>
                  <a:lnTo>
                    <a:pt x="5689600" y="0"/>
                  </a:lnTo>
                  <a:lnTo>
                    <a:pt x="5689600" y="5582340"/>
                  </a:lnTo>
                  <a:lnTo>
                    <a:pt x="0" y="5582340"/>
                  </a:lnTo>
                  <a:lnTo>
                    <a:pt x="0" y="0"/>
                  </a:lnTo>
                  <a:close/>
                </a:path>
              </a:pathLst>
            </a:custGeom>
            <a:blipFill>
              <a:blip r:embed="rId2">
                <a:extLst>
                  <a:ext uri="{96DAC541-7B7A-43D3-8B79-37D633B846F1}">
                    <asvg:svgBlip xmlns:asvg="http://schemas.microsoft.com/office/drawing/2016/SVG/main" r:embed="rId3"/>
                  </a:ext>
                </a:extLst>
              </a:blip>
              <a:stretch>
                <a:fillRect l="-11559" t="0" r="-121039" b="0"/>
              </a:stretch>
            </a:blipFill>
          </p:spPr>
        </p:sp>
      </p:grpSp>
      <p:graphicFrame>
        <p:nvGraphicFramePr>
          <p:cNvPr name="Table 8" id="8"/>
          <p:cNvGraphicFramePr>
            <a:graphicFrameLocks noGrp="true"/>
          </p:cNvGraphicFramePr>
          <p:nvPr/>
        </p:nvGraphicFramePr>
        <p:xfrm>
          <a:off x="1363544" y="1291604"/>
          <a:ext cx="15560912" cy="7463680"/>
        </p:xfrm>
        <a:graphic>
          <a:graphicData uri="http://schemas.openxmlformats.org/drawingml/2006/table">
            <a:tbl>
              <a:tblPr/>
              <a:tblGrid>
                <a:gridCol w="4167113"/>
                <a:gridCol w="1871468"/>
                <a:gridCol w="1741875"/>
                <a:gridCol w="2593485"/>
                <a:gridCol w="2593485"/>
                <a:gridCol w="2593485"/>
              </a:tblGrid>
              <a:tr h="705751">
                <a:tc>
                  <a:txBody>
                    <a:bodyPr anchor="t" rtlCol="false"/>
                    <a:lstStyle/>
                    <a:p>
                      <a:pPr algn="l">
                        <a:lnSpc>
                          <a:spcPts val="2239"/>
                        </a:lnSpc>
                        <a:defRPr/>
                      </a:pP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7F0DF"/>
                    </a:solidFill>
                  </a:tcPr>
                </a:tc>
                <a:tc>
                  <a:txBody>
                    <a:bodyPr anchor="t" rtlCol="false"/>
                    <a:lstStyle/>
                    <a:p>
                      <a:pPr algn="l">
                        <a:lnSpc>
                          <a:spcPts val="2239"/>
                        </a:lnSpc>
                        <a:defRPr/>
                      </a:pPr>
                      <a:r>
                        <a:rPr lang="en-US" sz="1599">
                          <a:solidFill>
                            <a:srgbClr val="000000"/>
                          </a:solidFill>
                          <a:latin typeface="Open Sans Extra Bold"/>
                          <a:ea typeface="Open Sans Extra Bold"/>
                          <a:cs typeface="Open Sans Extra Bold"/>
                          <a:sym typeface="Open Sans Extra Bold"/>
                        </a:rPr>
                        <a:t>1 Very Unsatisfied</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7F0DF"/>
                    </a:solidFill>
                  </a:tcPr>
                </a:tc>
                <a:tc>
                  <a:txBody>
                    <a:bodyPr anchor="t" rtlCol="false"/>
                    <a:lstStyle/>
                    <a:p>
                      <a:pPr algn="l">
                        <a:lnSpc>
                          <a:spcPts val="2239"/>
                        </a:lnSpc>
                        <a:defRPr/>
                      </a:pPr>
                      <a:r>
                        <a:rPr lang="en-US" sz="1599">
                          <a:solidFill>
                            <a:srgbClr val="000000"/>
                          </a:solidFill>
                          <a:latin typeface="Open Sans Extra Bold"/>
                          <a:ea typeface="Open Sans Extra Bold"/>
                          <a:cs typeface="Open Sans Extra Bold"/>
                          <a:sym typeface="Open Sans Extra Bold"/>
                        </a:rPr>
                        <a:t>2 Unsatisfied</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7F0DF"/>
                    </a:solidFill>
                  </a:tcPr>
                </a:tc>
                <a:tc>
                  <a:txBody>
                    <a:bodyPr anchor="t" rtlCol="false"/>
                    <a:lstStyle/>
                    <a:p>
                      <a:pPr algn="l">
                        <a:lnSpc>
                          <a:spcPts val="2239"/>
                        </a:lnSpc>
                        <a:defRPr/>
                      </a:pPr>
                      <a:r>
                        <a:rPr lang="en-US" sz="1599">
                          <a:solidFill>
                            <a:srgbClr val="000000"/>
                          </a:solidFill>
                          <a:latin typeface="Open Sans Extra Bold"/>
                          <a:ea typeface="Open Sans Extra Bold"/>
                          <a:cs typeface="Open Sans Extra Bold"/>
                          <a:sym typeface="Open Sans Extra Bold"/>
                        </a:rPr>
                        <a:t>3 Neutral</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7F0DF"/>
                    </a:solidFill>
                  </a:tcPr>
                </a:tc>
                <a:tc>
                  <a:txBody>
                    <a:bodyPr anchor="t" rtlCol="false"/>
                    <a:lstStyle/>
                    <a:p>
                      <a:pPr algn="l">
                        <a:lnSpc>
                          <a:spcPts val="2239"/>
                        </a:lnSpc>
                        <a:defRPr/>
                      </a:pPr>
                      <a:r>
                        <a:rPr lang="en-US" sz="1599">
                          <a:solidFill>
                            <a:srgbClr val="000000"/>
                          </a:solidFill>
                          <a:latin typeface="Open Sans Extra Bold"/>
                          <a:ea typeface="Open Sans Extra Bold"/>
                          <a:cs typeface="Open Sans Extra Bold"/>
                          <a:sym typeface="Open Sans Extra Bold"/>
                        </a:rPr>
                        <a:t>4 Satisfied</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7F0DF"/>
                    </a:solidFill>
                  </a:tcPr>
                </a:tc>
                <a:tc>
                  <a:txBody>
                    <a:bodyPr anchor="t" rtlCol="false"/>
                    <a:lstStyle/>
                    <a:p>
                      <a:pPr algn="l">
                        <a:lnSpc>
                          <a:spcPts val="2239"/>
                        </a:lnSpc>
                        <a:defRPr/>
                      </a:pPr>
                      <a:r>
                        <a:rPr lang="en-US" sz="1599">
                          <a:solidFill>
                            <a:srgbClr val="000000"/>
                          </a:solidFill>
                          <a:latin typeface="Open Sans Extra Bold"/>
                          <a:ea typeface="Open Sans Extra Bold"/>
                          <a:cs typeface="Open Sans Extra Bold"/>
                          <a:sym typeface="Open Sans Extra Bold"/>
                        </a:rPr>
                        <a:t>5 Very Satisfied</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7F0DF"/>
                    </a:solidFill>
                  </a:tcPr>
                </a:tc>
              </a:tr>
              <a:tr h="547897">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Satisfaction with appearance (1-5)</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7F0DF"/>
                    </a:solidFill>
                  </a:tcPr>
                </a:tc>
                <a:tc>
                  <a:txBody>
                    <a:bodyPr anchor="t" rtlCol="false"/>
                    <a:lstStyle/>
                    <a:p>
                      <a:pPr algn="l">
                        <a:lnSpc>
                          <a:spcPts val="2239"/>
                        </a:lnSpc>
                        <a:defRPr/>
                      </a:pPr>
                      <a:r>
                        <a:rPr lang="en-US" sz="1599">
                          <a:solidFill>
                            <a:srgbClr val="000000"/>
                          </a:solidFill>
                          <a:latin typeface="Open Sans Extra Bold"/>
                          <a:ea typeface="Open Sans Extra Bold"/>
                          <a:cs typeface="Open Sans Extra Bold"/>
                          <a:sym typeface="Open Sans Extra Bold"/>
                        </a:rPr>
                        <a:t>0</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7F0DF"/>
                    </a:solidFill>
                  </a:tcPr>
                </a:tc>
                <a:tc>
                  <a:txBody>
                    <a:bodyPr anchor="t" rtlCol="false"/>
                    <a:lstStyle/>
                    <a:p>
                      <a:pPr algn="l">
                        <a:lnSpc>
                          <a:spcPts val="2239"/>
                        </a:lnSpc>
                        <a:defRPr/>
                      </a:pPr>
                      <a:r>
                        <a:rPr lang="en-US" sz="1599">
                          <a:solidFill>
                            <a:srgbClr val="000000"/>
                          </a:solidFill>
                          <a:latin typeface="Open Sans Extra Bold"/>
                          <a:ea typeface="Open Sans Extra Bold"/>
                          <a:cs typeface="Open Sans Extra Bold"/>
                          <a:sym typeface="Open Sans Extra Bold"/>
                        </a:rPr>
                        <a:t>0</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7F0DF"/>
                    </a:solidFill>
                  </a:tcPr>
                </a:tc>
                <a:tc>
                  <a:txBody>
                    <a:bodyPr anchor="t" rtlCol="false"/>
                    <a:lstStyle/>
                    <a:p>
                      <a:pPr algn="l">
                        <a:lnSpc>
                          <a:spcPts val="2239"/>
                        </a:lnSpc>
                        <a:defRPr/>
                      </a:pPr>
                      <a:r>
                        <a:rPr lang="en-US" sz="1599">
                          <a:solidFill>
                            <a:srgbClr val="000000"/>
                          </a:solidFill>
                          <a:latin typeface="Open Sans Extra Bold"/>
                          <a:ea typeface="Open Sans Extra Bold"/>
                          <a:cs typeface="Open Sans Extra Bold"/>
                          <a:sym typeface="Open Sans Extra Bold"/>
                        </a:rPr>
                        <a:t>30</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8CC840"/>
                    </a:solidFill>
                  </a:tcPr>
                </a:tc>
                <a:tc>
                  <a:txBody>
                    <a:bodyPr anchor="t" rtlCol="false"/>
                    <a:lstStyle/>
                    <a:p>
                      <a:pPr algn="l">
                        <a:lnSpc>
                          <a:spcPts val="2239"/>
                        </a:lnSpc>
                        <a:defRPr/>
                      </a:pPr>
                      <a:r>
                        <a:rPr lang="en-US" sz="1599">
                          <a:solidFill>
                            <a:srgbClr val="000000"/>
                          </a:solidFill>
                          <a:latin typeface="Open Sans Extra Bold"/>
                          <a:ea typeface="Open Sans Extra Bold"/>
                          <a:cs typeface="Open Sans Extra Bold"/>
                          <a:sym typeface="Open Sans Extra Bold"/>
                        </a:rPr>
                        <a:t>34</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8CC840"/>
                    </a:solidFill>
                  </a:tcPr>
                </a:tc>
                <a:tc>
                  <a:txBody>
                    <a:bodyPr anchor="t" rtlCol="false"/>
                    <a:lstStyle/>
                    <a:p>
                      <a:pPr algn="l">
                        <a:lnSpc>
                          <a:spcPts val="2239"/>
                        </a:lnSpc>
                        <a:defRPr/>
                      </a:pPr>
                      <a:r>
                        <a:rPr lang="en-US" sz="1599">
                          <a:solidFill>
                            <a:srgbClr val="000000"/>
                          </a:solidFill>
                          <a:latin typeface="Open Sans Extra Bold"/>
                          <a:ea typeface="Open Sans Extra Bold"/>
                          <a:cs typeface="Open Sans Extra Bold"/>
                          <a:sym typeface="Open Sans Extra Bold"/>
                        </a:rPr>
                        <a:t>36</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8CC840"/>
                    </a:solidFill>
                  </a:tcPr>
                </a:tc>
              </a:tr>
              <a:tr h="791585">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Community involvement rating (1-5)</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7F0DF"/>
                    </a:solidFill>
                  </a:tcPr>
                </a:tc>
                <a:tc>
                  <a:txBody>
                    <a:bodyPr anchor="t" rtlCol="false"/>
                    <a:lstStyle/>
                    <a:p>
                      <a:pPr algn="l">
                        <a:lnSpc>
                          <a:spcPts val="2239"/>
                        </a:lnSpc>
                        <a:defRPr/>
                      </a:pPr>
                      <a:r>
                        <a:rPr lang="en-US" sz="1599">
                          <a:solidFill>
                            <a:srgbClr val="000000"/>
                          </a:solidFill>
                          <a:latin typeface="Open Sans Extra Bold"/>
                          <a:ea typeface="Open Sans Extra Bold"/>
                          <a:cs typeface="Open Sans Extra Bold"/>
                          <a:sym typeface="Open Sans Extra Bold"/>
                        </a:rPr>
                        <a:t>0</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7F0DF"/>
                    </a:solidFill>
                  </a:tcPr>
                </a:tc>
                <a:tc>
                  <a:txBody>
                    <a:bodyPr anchor="t" rtlCol="false"/>
                    <a:lstStyle/>
                    <a:p>
                      <a:pPr algn="l">
                        <a:lnSpc>
                          <a:spcPts val="2239"/>
                        </a:lnSpc>
                        <a:defRPr/>
                      </a:pPr>
                      <a:r>
                        <a:rPr lang="en-US" sz="1599">
                          <a:solidFill>
                            <a:srgbClr val="000000"/>
                          </a:solidFill>
                          <a:latin typeface="Open Sans Extra Bold"/>
                          <a:ea typeface="Open Sans Extra Bold"/>
                          <a:cs typeface="Open Sans Extra Bold"/>
                          <a:sym typeface="Open Sans Extra Bold"/>
                        </a:rPr>
                        <a:t>0</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7F0DF"/>
                    </a:solidFill>
                  </a:tcPr>
                </a:tc>
                <a:tc>
                  <a:txBody>
                    <a:bodyPr anchor="t" rtlCol="false"/>
                    <a:lstStyle/>
                    <a:p>
                      <a:pPr algn="l">
                        <a:lnSpc>
                          <a:spcPts val="2239"/>
                        </a:lnSpc>
                        <a:defRPr/>
                      </a:pPr>
                      <a:r>
                        <a:rPr lang="en-US" sz="1599">
                          <a:solidFill>
                            <a:srgbClr val="000000"/>
                          </a:solidFill>
                          <a:latin typeface="Open Sans Extra Bold"/>
                          <a:ea typeface="Open Sans Extra Bold"/>
                          <a:cs typeface="Open Sans Extra Bold"/>
                          <a:sym typeface="Open Sans Extra Bold"/>
                        </a:rPr>
                        <a:t>36</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8CC840"/>
                    </a:solidFill>
                  </a:tcPr>
                </a:tc>
                <a:tc>
                  <a:txBody>
                    <a:bodyPr anchor="t" rtlCol="false"/>
                    <a:lstStyle/>
                    <a:p>
                      <a:pPr algn="l">
                        <a:lnSpc>
                          <a:spcPts val="2239"/>
                        </a:lnSpc>
                        <a:defRPr/>
                      </a:pPr>
                      <a:r>
                        <a:rPr lang="en-US" sz="1599">
                          <a:solidFill>
                            <a:srgbClr val="000000"/>
                          </a:solidFill>
                          <a:latin typeface="Open Sans Extra Bold"/>
                          <a:ea typeface="Open Sans Extra Bold"/>
                          <a:cs typeface="Open Sans Extra Bold"/>
                          <a:sym typeface="Open Sans Extra Bold"/>
                        </a:rPr>
                        <a:t>38</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8CC840"/>
                    </a:solidFill>
                  </a:tcPr>
                </a:tc>
                <a:tc>
                  <a:txBody>
                    <a:bodyPr anchor="t" rtlCol="false"/>
                    <a:lstStyle/>
                    <a:p>
                      <a:pPr algn="l">
                        <a:lnSpc>
                          <a:spcPts val="2239"/>
                        </a:lnSpc>
                        <a:defRPr/>
                      </a:pPr>
                      <a:r>
                        <a:rPr lang="en-US" sz="1599">
                          <a:solidFill>
                            <a:srgbClr val="000000"/>
                          </a:solidFill>
                          <a:latin typeface="Open Sans Extra Bold"/>
                          <a:ea typeface="Open Sans Extra Bold"/>
                          <a:cs typeface="Open Sans Extra Bold"/>
                          <a:sym typeface="Open Sans Extra Bold"/>
                        </a:rPr>
                        <a:t>26</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8CC840"/>
                    </a:solidFill>
                  </a:tcPr>
                </a:tc>
              </a:tr>
              <a:tr h="547897">
                <a:tc>
                  <a:txBody>
                    <a:bodyPr anchor="t" rtlCol="false"/>
                    <a:lstStyle/>
                    <a:p>
                      <a:pPr algn="l">
                        <a:lnSpc>
                          <a:spcPts val="2519"/>
                        </a:lnSpc>
                        <a:defRPr/>
                      </a:pP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tcPr>
                </a:tc>
                <a:tc>
                  <a:txBody>
                    <a:bodyPr anchor="t" rtlCol="false"/>
                    <a:lstStyle/>
                    <a:p>
                      <a:pPr algn="l">
                        <a:lnSpc>
                          <a:spcPts val="2239"/>
                        </a:lnSpc>
                        <a:defRPr/>
                      </a:pP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tcPr>
                </a:tc>
                <a:tc>
                  <a:txBody>
                    <a:bodyPr anchor="t" rtlCol="false"/>
                    <a:lstStyle/>
                    <a:p>
                      <a:pPr algn="l">
                        <a:lnSpc>
                          <a:spcPts val="2239"/>
                        </a:lnSpc>
                        <a:defRPr/>
                      </a:pP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tcPr>
                </a:tc>
                <a:tc>
                  <a:txBody>
                    <a:bodyPr anchor="t" rtlCol="false"/>
                    <a:lstStyle/>
                    <a:p>
                      <a:pPr algn="l">
                        <a:lnSpc>
                          <a:spcPts val="2239"/>
                        </a:lnSpc>
                        <a:defRPr/>
                      </a:pP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tcPr>
                </a:tc>
                <a:tc>
                  <a:txBody>
                    <a:bodyPr anchor="t" rtlCol="false"/>
                    <a:lstStyle/>
                    <a:p>
                      <a:pPr algn="l">
                        <a:lnSpc>
                          <a:spcPts val="2239"/>
                        </a:lnSpc>
                        <a:defRPr/>
                      </a:pP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tcPr>
                </a:tc>
                <a:tc>
                  <a:txBody>
                    <a:bodyPr anchor="t" rtlCol="false"/>
                    <a:lstStyle/>
                    <a:p>
                      <a:pPr algn="l">
                        <a:lnSpc>
                          <a:spcPts val="2239"/>
                        </a:lnSpc>
                        <a:defRPr/>
                      </a:pP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tcPr>
                </a:tc>
              </a:tr>
              <a:tr h="547897">
                <a:tc>
                  <a:txBody>
                    <a:bodyPr anchor="t" rtlCol="false"/>
                    <a:lstStyle/>
                    <a:p>
                      <a:pPr algn="l">
                        <a:lnSpc>
                          <a:spcPts val="2519"/>
                        </a:lnSpc>
                        <a:defRPr/>
                      </a:pP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7F0DF"/>
                    </a:solidFill>
                  </a:tcPr>
                </a:tc>
                <a:tc>
                  <a:txBody>
                    <a:bodyPr anchor="t" rtlCol="false"/>
                    <a:lstStyle/>
                    <a:p>
                      <a:pPr algn="l">
                        <a:lnSpc>
                          <a:spcPts val="2239"/>
                        </a:lnSpc>
                        <a:defRPr/>
                      </a:pPr>
                      <a:r>
                        <a:rPr lang="en-US" sz="1599">
                          <a:solidFill>
                            <a:srgbClr val="000000"/>
                          </a:solidFill>
                          <a:latin typeface="Open Sans Extra Bold"/>
                          <a:ea typeface="Open Sans Extra Bold"/>
                          <a:cs typeface="Open Sans Extra Bold"/>
                          <a:sym typeface="Open Sans Extra Bold"/>
                        </a:rPr>
                        <a:t>Yes</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7F0DF"/>
                    </a:solidFill>
                  </a:tcPr>
                </a:tc>
                <a:tc>
                  <a:txBody>
                    <a:bodyPr anchor="t" rtlCol="false"/>
                    <a:lstStyle/>
                    <a:p>
                      <a:pPr algn="l">
                        <a:lnSpc>
                          <a:spcPts val="2239"/>
                        </a:lnSpc>
                        <a:defRPr/>
                      </a:pPr>
                      <a:r>
                        <a:rPr lang="en-US" sz="1599">
                          <a:solidFill>
                            <a:srgbClr val="000000"/>
                          </a:solidFill>
                          <a:latin typeface="Open Sans Extra Bold"/>
                          <a:ea typeface="Open Sans Extra Bold"/>
                          <a:cs typeface="Open Sans Extra Bold"/>
                          <a:sym typeface="Open Sans Extra Bold"/>
                        </a:rPr>
                        <a:t>No</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7F0DF"/>
                    </a:solidFill>
                  </a:tcPr>
                </a:tc>
                <a:tc>
                  <a:txBody>
                    <a:bodyPr anchor="t" rtlCol="false"/>
                    <a:lstStyle/>
                    <a:p>
                      <a:pPr algn="l">
                        <a:lnSpc>
                          <a:spcPts val="2239"/>
                        </a:lnSpc>
                        <a:defRPr/>
                      </a:pP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tcPr>
                </a:tc>
                <a:tc>
                  <a:txBody>
                    <a:bodyPr anchor="t" rtlCol="false"/>
                    <a:lstStyle/>
                    <a:p>
                      <a:pPr algn="l">
                        <a:lnSpc>
                          <a:spcPts val="2239"/>
                        </a:lnSpc>
                        <a:defRPr/>
                      </a:pP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tcPr>
                </a:tc>
                <a:tc>
                  <a:txBody>
                    <a:bodyPr anchor="t" rtlCol="false"/>
                    <a:lstStyle/>
                    <a:p>
                      <a:pPr algn="l">
                        <a:lnSpc>
                          <a:spcPts val="2239"/>
                        </a:lnSpc>
                        <a:defRPr/>
                      </a:pP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tcPr>
                </a:tc>
              </a:tr>
              <a:tr h="547897">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Noticed neighborhood changes?</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7F0DF"/>
                    </a:solidFill>
                  </a:tcPr>
                </a:tc>
                <a:tc>
                  <a:txBody>
                    <a:bodyPr anchor="t" rtlCol="false"/>
                    <a:lstStyle/>
                    <a:p>
                      <a:pPr algn="l">
                        <a:lnSpc>
                          <a:spcPts val="2239"/>
                        </a:lnSpc>
                        <a:defRPr/>
                      </a:pPr>
                      <a:r>
                        <a:rPr lang="en-US" sz="1599">
                          <a:solidFill>
                            <a:srgbClr val="000000"/>
                          </a:solidFill>
                          <a:latin typeface="Open Sans Extra Bold"/>
                          <a:ea typeface="Open Sans Extra Bold"/>
                          <a:cs typeface="Open Sans Extra Bold"/>
                          <a:sym typeface="Open Sans Extra Bold"/>
                        </a:rPr>
                        <a:t>83</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7F0DF"/>
                    </a:solidFill>
                  </a:tcPr>
                </a:tc>
                <a:tc>
                  <a:txBody>
                    <a:bodyPr anchor="t" rtlCol="false"/>
                    <a:lstStyle/>
                    <a:p>
                      <a:pPr algn="l">
                        <a:lnSpc>
                          <a:spcPts val="2239"/>
                        </a:lnSpc>
                        <a:defRPr/>
                      </a:pPr>
                      <a:r>
                        <a:rPr lang="en-US" sz="1599">
                          <a:solidFill>
                            <a:srgbClr val="000000"/>
                          </a:solidFill>
                          <a:latin typeface="Open Sans Extra Bold"/>
                          <a:ea typeface="Open Sans Extra Bold"/>
                          <a:cs typeface="Open Sans Extra Bold"/>
                          <a:sym typeface="Open Sans Extra Bold"/>
                        </a:rPr>
                        <a:t>17</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7F0DF"/>
                    </a:solidFill>
                  </a:tcPr>
                </a:tc>
                <a:tc>
                  <a:txBody>
                    <a:bodyPr anchor="t" rtlCol="false"/>
                    <a:lstStyle/>
                    <a:p>
                      <a:pPr algn="l">
                        <a:lnSpc>
                          <a:spcPts val="2239"/>
                        </a:lnSpc>
                        <a:defRPr/>
                      </a:pP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tcPr>
                </a:tc>
                <a:tc>
                  <a:txBody>
                    <a:bodyPr anchor="t" rtlCol="false"/>
                    <a:lstStyle/>
                    <a:p>
                      <a:pPr algn="l">
                        <a:lnSpc>
                          <a:spcPts val="2239"/>
                        </a:lnSpc>
                        <a:defRPr/>
                      </a:pP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tcPr>
                </a:tc>
                <a:tc>
                  <a:txBody>
                    <a:bodyPr anchor="t" rtlCol="false"/>
                    <a:lstStyle/>
                    <a:p>
                      <a:pPr algn="l">
                        <a:lnSpc>
                          <a:spcPts val="2239"/>
                        </a:lnSpc>
                        <a:defRPr/>
                      </a:pP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tcPr>
                </a:tc>
              </a:tr>
              <a:tr h="547897">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Purchased/consumed products?</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7F0DF"/>
                    </a:solidFill>
                  </a:tcPr>
                </a:tc>
                <a:tc>
                  <a:txBody>
                    <a:bodyPr anchor="t" rtlCol="false"/>
                    <a:lstStyle/>
                    <a:p>
                      <a:pPr algn="l">
                        <a:lnSpc>
                          <a:spcPts val="2239"/>
                        </a:lnSpc>
                        <a:defRPr/>
                      </a:pPr>
                      <a:r>
                        <a:rPr lang="en-US" sz="1599">
                          <a:solidFill>
                            <a:srgbClr val="000000"/>
                          </a:solidFill>
                          <a:latin typeface="Open Sans Extra Bold"/>
                          <a:ea typeface="Open Sans Extra Bold"/>
                          <a:cs typeface="Open Sans Extra Bold"/>
                          <a:sym typeface="Open Sans Extra Bold"/>
                        </a:rPr>
                        <a:t>61</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7F0DF"/>
                    </a:solidFill>
                  </a:tcPr>
                </a:tc>
                <a:tc>
                  <a:txBody>
                    <a:bodyPr anchor="t" rtlCol="false"/>
                    <a:lstStyle/>
                    <a:p>
                      <a:pPr algn="l">
                        <a:lnSpc>
                          <a:spcPts val="2239"/>
                        </a:lnSpc>
                        <a:defRPr/>
                      </a:pPr>
                      <a:r>
                        <a:rPr lang="en-US" sz="1599">
                          <a:solidFill>
                            <a:srgbClr val="000000"/>
                          </a:solidFill>
                          <a:latin typeface="Open Sans Extra Bold"/>
                          <a:ea typeface="Open Sans Extra Bold"/>
                          <a:cs typeface="Open Sans Extra Bold"/>
                          <a:sym typeface="Open Sans Extra Bold"/>
                        </a:rPr>
                        <a:t>39</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7F0DF"/>
                    </a:solidFill>
                  </a:tcPr>
                </a:tc>
                <a:tc>
                  <a:txBody>
                    <a:bodyPr anchor="t" rtlCol="false"/>
                    <a:lstStyle/>
                    <a:p>
                      <a:pPr algn="l">
                        <a:lnSpc>
                          <a:spcPts val="2239"/>
                        </a:lnSpc>
                        <a:defRPr/>
                      </a:pP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tcPr>
                </a:tc>
                <a:tc>
                  <a:txBody>
                    <a:bodyPr anchor="t" rtlCol="false"/>
                    <a:lstStyle/>
                    <a:p>
                      <a:pPr algn="l">
                        <a:lnSpc>
                          <a:spcPts val="2239"/>
                        </a:lnSpc>
                        <a:defRPr/>
                      </a:pP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tcPr>
                </a:tc>
                <a:tc>
                  <a:txBody>
                    <a:bodyPr anchor="t" rtlCol="false"/>
                    <a:lstStyle/>
                    <a:p>
                      <a:pPr algn="l">
                        <a:lnSpc>
                          <a:spcPts val="2239"/>
                        </a:lnSpc>
                        <a:defRPr/>
                      </a:pP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tcPr>
                </a:tc>
              </a:tr>
              <a:tr h="791585">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Want more urban mushroom farms?</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7F0DF"/>
                    </a:solidFill>
                  </a:tcPr>
                </a:tc>
                <a:tc>
                  <a:txBody>
                    <a:bodyPr anchor="t" rtlCol="false"/>
                    <a:lstStyle/>
                    <a:p>
                      <a:pPr algn="l">
                        <a:lnSpc>
                          <a:spcPts val="2239"/>
                        </a:lnSpc>
                        <a:defRPr/>
                      </a:pPr>
                      <a:r>
                        <a:rPr lang="en-US" sz="1599">
                          <a:solidFill>
                            <a:srgbClr val="000000"/>
                          </a:solidFill>
                          <a:latin typeface="Open Sans Extra Bold"/>
                          <a:ea typeface="Open Sans Extra Bold"/>
                          <a:cs typeface="Open Sans Extra Bold"/>
                          <a:sym typeface="Open Sans Extra Bold"/>
                        </a:rPr>
                        <a:t>86</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7F0DF"/>
                    </a:solidFill>
                  </a:tcPr>
                </a:tc>
                <a:tc>
                  <a:txBody>
                    <a:bodyPr anchor="t" rtlCol="false"/>
                    <a:lstStyle/>
                    <a:p>
                      <a:pPr algn="l">
                        <a:lnSpc>
                          <a:spcPts val="2239"/>
                        </a:lnSpc>
                        <a:defRPr/>
                      </a:pPr>
                      <a:r>
                        <a:rPr lang="en-US" sz="1599">
                          <a:solidFill>
                            <a:srgbClr val="000000"/>
                          </a:solidFill>
                          <a:latin typeface="Open Sans Extra Bold"/>
                          <a:ea typeface="Open Sans Extra Bold"/>
                          <a:cs typeface="Open Sans Extra Bold"/>
                          <a:sym typeface="Open Sans Extra Bold"/>
                        </a:rPr>
                        <a:t>14</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7F0DF"/>
                    </a:solidFill>
                  </a:tcPr>
                </a:tc>
                <a:tc>
                  <a:txBody>
                    <a:bodyPr anchor="t" rtlCol="false"/>
                    <a:lstStyle/>
                    <a:p>
                      <a:pPr algn="l">
                        <a:lnSpc>
                          <a:spcPts val="2239"/>
                        </a:lnSpc>
                        <a:defRPr/>
                      </a:pP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tcPr>
                </a:tc>
                <a:tc>
                  <a:txBody>
                    <a:bodyPr anchor="t" rtlCol="false"/>
                    <a:lstStyle/>
                    <a:p>
                      <a:pPr algn="l">
                        <a:lnSpc>
                          <a:spcPts val="2239"/>
                        </a:lnSpc>
                        <a:defRPr/>
                      </a:pP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tcPr>
                </a:tc>
                <a:tc>
                  <a:txBody>
                    <a:bodyPr anchor="t" rtlCol="false"/>
                    <a:lstStyle/>
                    <a:p>
                      <a:pPr algn="l">
                        <a:lnSpc>
                          <a:spcPts val="2239"/>
                        </a:lnSpc>
                        <a:defRPr/>
                      </a:pP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tcPr>
                </a:tc>
              </a:tr>
              <a:tr h="547897">
                <a:tc>
                  <a:txBody>
                    <a:bodyPr anchor="t" rtlCol="false"/>
                    <a:lstStyle/>
                    <a:p>
                      <a:pPr algn="l">
                        <a:lnSpc>
                          <a:spcPts val="2519"/>
                        </a:lnSpc>
                        <a:defRPr/>
                      </a:pP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tcPr>
                </a:tc>
                <a:tc>
                  <a:txBody>
                    <a:bodyPr anchor="t" rtlCol="false"/>
                    <a:lstStyle/>
                    <a:p>
                      <a:pPr algn="l">
                        <a:lnSpc>
                          <a:spcPts val="2239"/>
                        </a:lnSpc>
                        <a:defRPr/>
                      </a:pP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tcPr>
                </a:tc>
                <a:tc>
                  <a:txBody>
                    <a:bodyPr anchor="t" rtlCol="false"/>
                    <a:lstStyle/>
                    <a:p>
                      <a:pPr algn="l">
                        <a:lnSpc>
                          <a:spcPts val="2239"/>
                        </a:lnSpc>
                        <a:defRPr/>
                      </a:pP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tcPr>
                </a:tc>
                <a:tc>
                  <a:txBody>
                    <a:bodyPr anchor="t" rtlCol="false"/>
                    <a:lstStyle/>
                    <a:p>
                      <a:pPr algn="l">
                        <a:lnSpc>
                          <a:spcPts val="2239"/>
                        </a:lnSpc>
                        <a:defRPr/>
                      </a:pP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tcPr>
                </a:tc>
                <a:tc>
                  <a:txBody>
                    <a:bodyPr anchor="t" rtlCol="false"/>
                    <a:lstStyle/>
                    <a:p>
                      <a:pPr algn="l">
                        <a:lnSpc>
                          <a:spcPts val="2239"/>
                        </a:lnSpc>
                        <a:defRPr/>
                      </a:pP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tcPr>
                </a:tc>
                <a:tc>
                  <a:txBody>
                    <a:bodyPr anchor="t" rtlCol="false"/>
                    <a:lstStyle/>
                    <a:p>
                      <a:pPr algn="l">
                        <a:lnSpc>
                          <a:spcPts val="2239"/>
                        </a:lnSpc>
                        <a:defRPr/>
                      </a:pP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tcPr>
                </a:tc>
              </a:tr>
              <a:tr h="547897">
                <a:tc>
                  <a:txBody>
                    <a:bodyPr anchor="t" rtlCol="false"/>
                    <a:lstStyle/>
                    <a:p>
                      <a:pPr algn="l">
                        <a:lnSpc>
                          <a:spcPts val="2519"/>
                        </a:lnSpc>
                        <a:defRPr/>
                      </a:pP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7F0DF"/>
                    </a:solidFill>
                  </a:tcPr>
                </a:tc>
                <a:tc>
                  <a:txBody>
                    <a:bodyPr anchor="t" rtlCol="false"/>
                    <a:lstStyle/>
                    <a:p>
                      <a:pPr algn="l">
                        <a:lnSpc>
                          <a:spcPts val="2239"/>
                        </a:lnSpc>
                        <a:defRPr/>
                      </a:pPr>
                      <a:r>
                        <a:rPr lang="en-US" sz="1599">
                          <a:solidFill>
                            <a:srgbClr val="000000"/>
                          </a:solidFill>
                          <a:latin typeface="Open Sans Extra Bold"/>
                          <a:ea typeface="Open Sans Extra Bold"/>
                          <a:cs typeface="Open Sans Extra Bold"/>
                          <a:sym typeface="Open Sans Extra Bold"/>
                        </a:rPr>
                        <a:t>Negative</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7F0DF"/>
                    </a:solidFill>
                  </a:tcPr>
                </a:tc>
                <a:tc>
                  <a:txBody>
                    <a:bodyPr anchor="t" rtlCol="false"/>
                    <a:lstStyle/>
                    <a:p>
                      <a:pPr algn="l">
                        <a:lnSpc>
                          <a:spcPts val="2239"/>
                        </a:lnSpc>
                        <a:defRPr/>
                      </a:pPr>
                      <a:r>
                        <a:rPr lang="en-US" sz="1599">
                          <a:solidFill>
                            <a:srgbClr val="000000"/>
                          </a:solidFill>
                          <a:latin typeface="Open Sans Extra Bold"/>
                          <a:ea typeface="Open Sans Extra Bold"/>
                          <a:cs typeface="Open Sans Extra Bold"/>
                          <a:sym typeface="Open Sans Extra Bold"/>
                        </a:rPr>
                        <a:t>No Change</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7F0DF"/>
                    </a:solidFill>
                  </a:tcPr>
                </a:tc>
                <a:tc>
                  <a:txBody>
                    <a:bodyPr anchor="t" rtlCol="false"/>
                    <a:lstStyle/>
                    <a:p>
                      <a:pPr algn="l">
                        <a:lnSpc>
                          <a:spcPts val="2239"/>
                        </a:lnSpc>
                        <a:defRPr/>
                      </a:pPr>
                      <a:r>
                        <a:rPr lang="en-US" sz="1599">
                          <a:solidFill>
                            <a:srgbClr val="000000"/>
                          </a:solidFill>
                          <a:latin typeface="Open Sans Extra Bold"/>
                          <a:ea typeface="Open Sans Extra Bold"/>
                          <a:cs typeface="Open Sans Extra Bold"/>
                          <a:sym typeface="Open Sans Extra Bold"/>
                        </a:rPr>
                        <a:t>Positive</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7F0DF"/>
                    </a:solidFill>
                  </a:tcPr>
                </a:tc>
                <a:tc>
                  <a:txBody>
                    <a:bodyPr anchor="t" rtlCol="false"/>
                    <a:lstStyle/>
                    <a:p>
                      <a:pPr algn="l">
                        <a:lnSpc>
                          <a:spcPts val="2239"/>
                        </a:lnSpc>
                        <a:defRPr/>
                      </a:pP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tcPr>
                </a:tc>
                <a:tc>
                  <a:txBody>
                    <a:bodyPr anchor="t" rtlCol="false"/>
                    <a:lstStyle/>
                    <a:p>
                      <a:pPr algn="l">
                        <a:lnSpc>
                          <a:spcPts val="2239"/>
                        </a:lnSpc>
                        <a:defRPr/>
                      </a:pP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tcPr>
                </a:tc>
              </a:tr>
              <a:tr h="547897">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Sense of community impact</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7F0DF"/>
                    </a:solidFill>
                  </a:tcPr>
                </a:tc>
                <a:tc>
                  <a:txBody>
                    <a:bodyPr anchor="t" rtlCol="false"/>
                    <a:lstStyle/>
                    <a:p>
                      <a:pPr algn="l">
                        <a:lnSpc>
                          <a:spcPts val="2239"/>
                        </a:lnSpc>
                        <a:defRPr/>
                      </a:pPr>
                      <a:r>
                        <a:rPr lang="en-US" sz="1599">
                          <a:solidFill>
                            <a:srgbClr val="000000"/>
                          </a:solidFill>
                          <a:latin typeface="Open Sans Extra Bold"/>
                          <a:ea typeface="Open Sans Extra Bold"/>
                          <a:cs typeface="Open Sans Extra Bold"/>
                          <a:sym typeface="Open Sans Extra Bold"/>
                        </a:rPr>
                        <a:t>5</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7F0DF"/>
                    </a:solidFill>
                  </a:tcPr>
                </a:tc>
                <a:tc>
                  <a:txBody>
                    <a:bodyPr anchor="t" rtlCol="false"/>
                    <a:lstStyle/>
                    <a:p>
                      <a:pPr algn="l">
                        <a:lnSpc>
                          <a:spcPts val="2239"/>
                        </a:lnSpc>
                        <a:defRPr/>
                      </a:pPr>
                      <a:r>
                        <a:rPr lang="en-US" sz="1599">
                          <a:solidFill>
                            <a:srgbClr val="000000"/>
                          </a:solidFill>
                          <a:latin typeface="Open Sans Extra Bold"/>
                          <a:ea typeface="Open Sans Extra Bold"/>
                          <a:cs typeface="Open Sans Extra Bold"/>
                          <a:sym typeface="Open Sans Extra Bold"/>
                        </a:rPr>
                        <a:t>27</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7F0DF"/>
                    </a:solidFill>
                  </a:tcPr>
                </a:tc>
                <a:tc>
                  <a:txBody>
                    <a:bodyPr anchor="t" rtlCol="false"/>
                    <a:lstStyle/>
                    <a:p>
                      <a:pPr algn="l">
                        <a:lnSpc>
                          <a:spcPts val="2239"/>
                        </a:lnSpc>
                        <a:defRPr/>
                      </a:pPr>
                      <a:r>
                        <a:rPr lang="en-US" sz="1599">
                          <a:solidFill>
                            <a:srgbClr val="000000"/>
                          </a:solidFill>
                          <a:latin typeface="Open Sans Extra Bold"/>
                          <a:ea typeface="Open Sans Extra Bold"/>
                          <a:cs typeface="Open Sans Extra Bold"/>
                          <a:sym typeface="Open Sans Extra Bold"/>
                        </a:rPr>
                        <a:t>68</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7F0DF"/>
                    </a:solidFill>
                  </a:tcPr>
                </a:tc>
                <a:tc>
                  <a:txBody>
                    <a:bodyPr anchor="t" rtlCol="false"/>
                    <a:lstStyle/>
                    <a:p>
                      <a:pPr algn="l">
                        <a:lnSpc>
                          <a:spcPts val="2239"/>
                        </a:lnSpc>
                        <a:defRPr/>
                      </a:pP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tcPr>
                </a:tc>
                <a:tc>
                  <a:txBody>
                    <a:bodyPr anchor="t" rtlCol="false"/>
                    <a:lstStyle/>
                    <a:p>
                      <a:pPr algn="l">
                        <a:lnSpc>
                          <a:spcPts val="2239"/>
                        </a:lnSpc>
                        <a:defRPr/>
                      </a:pP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tcPr>
                </a:tc>
              </a:tr>
              <a:tr h="791585">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Impact on mental/emotional well-being</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7F0DF"/>
                    </a:solidFill>
                  </a:tcPr>
                </a:tc>
                <a:tc>
                  <a:txBody>
                    <a:bodyPr anchor="t" rtlCol="false"/>
                    <a:lstStyle/>
                    <a:p>
                      <a:pPr algn="l">
                        <a:lnSpc>
                          <a:spcPts val="2239"/>
                        </a:lnSpc>
                        <a:defRPr/>
                      </a:pPr>
                      <a:r>
                        <a:rPr lang="en-US" sz="1599">
                          <a:solidFill>
                            <a:srgbClr val="000000"/>
                          </a:solidFill>
                          <a:latin typeface="Open Sans Extra Bold"/>
                          <a:ea typeface="Open Sans Extra Bold"/>
                          <a:cs typeface="Open Sans Extra Bold"/>
                          <a:sym typeface="Open Sans Extra Bold"/>
                        </a:rPr>
                        <a:t>6</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7F0DF"/>
                    </a:solidFill>
                  </a:tcPr>
                </a:tc>
                <a:tc>
                  <a:txBody>
                    <a:bodyPr anchor="t" rtlCol="false"/>
                    <a:lstStyle/>
                    <a:p>
                      <a:pPr algn="l">
                        <a:lnSpc>
                          <a:spcPts val="2239"/>
                        </a:lnSpc>
                        <a:defRPr/>
                      </a:pPr>
                      <a:r>
                        <a:rPr lang="en-US" sz="1599">
                          <a:solidFill>
                            <a:srgbClr val="000000"/>
                          </a:solidFill>
                          <a:latin typeface="Open Sans Extra Bold"/>
                          <a:ea typeface="Open Sans Extra Bold"/>
                          <a:cs typeface="Open Sans Extra Bold"/>
                          <a:sym typeface="Open Sans Extra Bold"/>
                        </a:rPr>
                        <a:t>16</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7F0DF"/>
                    </a:solidFill>
                  </a:tcPr>
                </a:tc>
                <a:tc>
                  <a:txBody>
                    <a:bodyPr anchor="t" rtlCol="false"/>
                    <a:lstStyle/>
                    <a:p>
                      <a:pPr algn="l">
                        <a:lnSpc>
                          <a:spcPts val="2239"/>
                        </a:lnSpc>
                        <a:defRPr/>
                      </a:pPr>
                      <a:r>
                        <a:rPr lang="en-US" sz="1599">
                          <a:solidFill>
                            <a:srgbClr val="000000"/>
                          </a:solidFill>
                          <a:latin typeface="Open Sans Extra Bold"/>
                          <a:ea typeface="Open Sans Extra Bold"/>
                          <a:cs typeface="Open Sans Extra Bold"/>
                          <a:sym typeface="Open Sans Extra Bold"/>
                        </a:rPr>
                        <a:t>77</a:t>
                      </a: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7F0DF"/>
                    </a:solidFill>
                  </a:tcPr>
                </a:tc>
                <a:tc>
                  <a:txBody>
                    <a:bodyPr anchor="t" rtlCol="false"/>
                    <a:lstStyle/>
                    <a:p>
                      <a:pPr algn="l">
                        <a:lnSpc>
                          <a:spcPts val="2239"/>
                        </a:lnSpc>
                        <a:defRPr/>
                      </a:pP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tcPr>
                </a:tc>
                <a:tc>
                  <a:txBody>
                    <a:bodyPr anchor="t" rtlCol="false"/>
                    <a:lstStyle/>
                    <a:p>
                      <a:pPr algn="l">
                        <a:lnSpc>
                          <a:spcPts val="2239"/>
                        </a:lnSpc>
                        <a:defRPr/>
                      </a:pPr>
                      <a:endParaRPr lang="en-US" sz="1100"/>
                    </a:p>
                  </a:txBody>
                  <a:tcPr marL="47625" marR="47625" marT="47625" marB="476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tcPr>
                </a:tc>
              </a:tr>
            </a:tbl>
          </a:graphicData>
        </a:graphic>
      </p:graphicFrame>
      <p:sp>
        <p:nvSpPr>
          <p:cNvPr name="TextBox 9" id="9"/>
          <p:cNvSpPr txBox="true"/>
          <p:nvPr/>
        </p:nvSpPr>
        <p:spPr>
          <a:xfrm rot="0">
            <a:off x="3372667" y="9467850"/>
            <a:ext cx="11082350" cy="656590"/>
          </a:xfrm>
          <a:prstGeom prst="rect">
            <a:avLst/>
          </a:prstGeom>
        </p:spPr>
        <p:txBody>
          <a:bodyPr anchor="t" rtlCol="false" tIns="0" lIns="0" bIns="0" rIns="0">
            <a:spAutoFit/>
          </a:bodyPr>
          <a:lstStyle/>
          <a:p>
            <a:pPr algn="ctr">
              <a:lnSpc>
                <a:spcPts val="2659"/>
              </a:lnSpc>
              <a:spcBef>
                <a:spcPct val="0"/>
              </a:spcBef>
            </a:pPr>
            <a:r>
              <a:rPr lang="en-US" b="true" sz="1899">
                <a:solidFill>
                  <a:srgbClr val="000000"/>
                </a:solidFill>
                <a:latin typeface="Open Sans Light Bold"/>
                <a:ea typeface="Open Sans Light Bold"/>
                <a:cs typeface="Open Sans Light Bold"/>
                <a:sym typeface="Open Sans Light Bold"/>
              </a:rPr>
              <a:t>This project FS22-343</a:t>
            </a:r>
          </a:p>
          <a:p>
            <a:pPr algn="ctr">
              <a:lnSpc>
                <a:spcPts val="2659"/>
              </a:lnSpc>
              <a:spcBef>
                <a:spcPct val="0"/>
              </a:spcBef>
            </a:pPr>
            <a:r>
              <a:rPr lang="en-US" b="true" sz="1899">
                <a:solidFill>
                  <a:srgbClr val="000000"/>
                </a:solidFill>
                <a:latin typeface="Open Sans Light Bold"/>
                <a:ea typeface="Open Sans Light Bold"/>
                <a:cs typeface="Open Sans Light Bold"/>
                <a:sym typeface="Open Sans Light Bold"/>
              </a:rPr>
              <a:t>was funded by the Southern Sustainable Agriculture Research &amp; Education (SSARE) program.</a:t>
            </a:r>
          </a:p>
        </p:txBody>
      </p:sp>
      <p:sp>
        <p:nvSpPr>
          <p:cNvPr name="Freeform 10" id="10"/>
          <p:cNvSpPr/>
          <p:nvPr/>
        </p:nvSpPr>
        <p:spPr>
          <a:xfrm flipH="false" flipV="false" rot="0">
            <a:off x="16094468" y="0"/>
            <a:ext cx="1980856" cy="1810144"/>
          </a:xfrm>
          <a:custGeom>
            <a:avLst/>
            <a:gdLst/>
            <a:ahLst/>
            <a:cxnLst/>
            <a:rect r="r" b="b" t="t" l="l"/>
            <a:pathLst>
              <a:path h="1810144" w="1980856">
                <a:moveTo>
                  <a:pt x="0" y="0"/>
                </a:moveTo>
                <a:lnTo>
                  <a:pt x="1980857" y="0"/>
                </a:lnTo>
                <a:lnTo>
                  <a:pt x="1980857" y="1810144"/>
                </a:lnTo>
                <a:lnTo>
                  <a:pt x="0" y="181014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969B64"/>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6230600" cy="8229600"/>
            <a:chOff x="0" y="0"/>
            <a:chExt cx="4274726" cy="2167467"/>
          </a:xfrm>
        </p:grpSpPr>
        <p:sp>
          <p:nvSpPr>
            <p:cNvPr name="Freeform 3" id="3"/>
            <p:cNvSpPr/>
            <p:nvPr/>
          </p:nvSpPr>
          <p:spPr>
            <a:xfrm flipH="false" flipV="false" rot="0">
              <a:off x="0" y="0"/>
              <a:ext cx="4274726" cy="2167467"/>
            </a:xfrm>
            <a:custGeom>
              <a:avLst/>
              <a:gdLst/>
              <a:ahLst/>
              <a:cxnLst/>
              <a:rect r="r" b="b" t="t" l="l"/>
              <a:pathLst>
                <a:path h="2167467" w="4274726">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solidFill>
              <a:srgbClr val="BDC295"/>
            </a:solidFill>
            <a:ln w="38100" cap="rnd">
              <a:solidFill>
                <a:srgbClr val="FFFFFF"/>
              </a:solidFill>
              <a:prstDash val="solid"/>
              <a:round/>
            </a:ln>
          </p:spPr>
        </p:sp>
        <p:sp>
          <p:nvSpPr>
            <p:cNvPr name="TextBox 4" id="4"/>
            <p:cNvSpPr txBox="true"/>
            <p:nvPr/>
          </p:nvSpPr>
          <p:spPr>
            <a:xfrm>
              <a:off x="0" y="-38100"/>
              <a:ext cx="4274726" cy="2205567"/>
            </a:xfrm>
            <a:prstGeom prst="rect">
              <a:avLst/>
            </a:prstGeom>
          </p:spPr>
          <p:txBody>
            <a:bodyPr anchor="ctr" rtlCol="false" tIns="50800" lIns="50800" bIns="50800" rIns="50800"/>
            <a:lstStyle/>
            <a:p>
              <a:pPr algn="ctr">
                <a:lnSpc>
                  <a:spcPts val="2659"/>
                </a:lnSpc>
                <a:spcBef>
                  <a:spcPct val="0"/>
                </a:spcBef>
              </a:pPr>
            </a:p>
          </p:txBody>
        </p:sp>
      </p:grpSp>
      <p:sp>
        <p:nvSpPr>
          <p:cNvPr name="AutoShape 5" id="5"/>
          <p:cNvSpPr/>
          <p:nvPr/>
        </p:nvSpPr>
        <p:spPr>
          <a:xfrm rot="0">
            <a:off x="5358840" y="1108553"/>
            <a:ext cx="11859377" cy="8069894"/>
          </a:xfrm>
          <a:prstGeom prst="rect">
            <a:avLst/>
          </a:prstGeom>
          <a:solidFill>
            <a:srgbClr val="D9DEB0"/>
          </a:solidFill>
        </p:spPr>
      </p:sp>
      <p:grpSp>
        <p:nvGrpSpPr>
          <p:cNvPr name="Group 6" id="6"/>
          <p:cNvGrpSpPr/>
          <p:nvPr/>
        </p:nvGrpSpPr>
        <p:grpSpPr>
          <a:xfrm rot="0">
            <a:off x="5607369" y="1365529"/>
            <a:ext cx="11362320" cy="7555943"/>
            <a:chOff x="0" y="0"/>
            <a:chExt cx="1222256" cy="812800"/>
          </a:xfrm>
        </p:grpSpPr>
        <p:sp>
          <p:nvSpPr>
            <p:cNvPr name="Freeform 7" id="7"/>
            <p:cNvSpPr/>
            <p:nvPr/>
          </p:nvSpPr>
          <p:spPr>
            <a:xfrm flipH="false" flipV="false" rot="0">
              <a:off x="0" y="0"/>
              <a:ext cx="1222256" cy="812800"/>
            </a:xfrm>
            <a:custGeom>
              <a:avLst/>
              <a:gdLst/>
              <a:ahLst/>
              <a:cxnLst/>
              <a:rect r="r" b="b" t="t" l="l"/>
              <a:pathLst>
                <a:path h="812800" w="1222256">
                  <a:moveTo>
                    <a:pt x="0" y="0"/>
                  </a:moveTo>
                  <a:lnTo>
                    <a:pt x="1222256" y="0"/>
                  </a:lnTo>
                  <a:lnTo>
                    <a:pt x="1222256" y="812800"/>
                  </a:lnTo>
                  <a:lnTo>
                    <a:pt x="0" y="812800"/>
                  </a:lnTo>
                  <a:close/>
                </a:path>
              </a:pathLst>
            </a:custGeom>
            <a:blipFill>
              <a:blip r:embed="rId2"/>
              <a:stretch>
                <a:fillRect l="0" t="-43515" r="0" b="-43515"/>
              </a:stretch>
            </a:blipFill>
          </p:spPr>
        </p:sp>
      </p:grpSp>
      <p:grpSp>
        <p:nvGrpSpPr>
          <p:cNvPr name="Group 8" id="8"/>
          <p:cNvGrpSpPr/>
          <p:nvPr/>
        </p:nvGrpSpPr>
        <p:grpSpPr>
          <a:xfrm rot="0">
            <a:off x="723248" y="1882249"/>
            <a:ext cx="8420752" cy="6522501"/>
            <a:chOff x="0" y="0"/>
            <a:chExt cx="11227670" cy="8696668"/>
          </a:xfrm>
        </p:grpSpPr>
        <p:sp>
          <p:nvSpPr>
            <p:cNvPr name="AutoShape 9" id="9"/>
            <p:cNvSpPr/>
            <p:nvPr/>
          </p:nvSpPr>
          <p:spPr>
            <a:xfrm rot="0">
              <a:off x="0" y="0"/>
              <a:ext cx="11227670" cy="8696668"/>
            </a:xfrm>
            <a:prstGeom prst="rect">
              <a:avLst/>
            </a:prstGeom>
            <a:solidFill>
              <a:srgbClr val="D9DEB0"/>
            </a:solidFill>
          </p:spPr>
        </p:sp>
        <p:sp>
          <p:nvSpPr>
            <p:cNvPr name="TextBox 10" id="10"/>
            <p:cNvSpPr txBox="true"/>
            <p:nvPr/>
          </p:nvSpPr>
          <p:spPr>
            <a:xfrm rot="0">
              <a:off x="632893" y="580641"/>
              <a:ext cx="9961884" cy="813344"/>
            </a:xfrm>
            <a:prstGeom prst="rect">
              <a:avLst/>
            </a:prstGeom>
          </p:spPr>
          <p:txBody>
            <a:bodyPr anchor="t" rtlCol="false" tIns="0" lIns="0" bIns="0" rIns="0">
              <a:spAutoFit/>
            </a:bodyPr>
            <a:lstStyle/>
            <a:p>
              <a:pPr algn="ctr" marL="0" indent="0" lvl="0">
                <a:lnSpc>
                  <a:spcPts val="4662"/>
                </a:lnSpc>
              </a:pPr>
              <a:r>
                <a:rPr lang="en-US" b="true" sz="4199">
                  <a:solidFill>
                    <a:srgbClr val="000000"/>
                  </a:solidFill>
                  <a:latin typeface="Libre Baskerville Bold"/>
                  <a:ea typeface="Libre Baskerville Bold"/>
                  <a:cs typeface="Libre Baskerville Bold"/>
                  <a:sym typeface="Libre Baskerville Bold"/>
                </a:rPr>
                <a:t>What about the farmers?</a:t>
              </a:r>
            </a:p>
          </p:txBody>
        </p:sp>
        <p:sp>
          <p:nvSpPr>
            <p:cNvPr name="TextBox 11" id="11"/>
            <p:cNvSpPr txBox="true"/>
            <p:nvPr/>
          </p:nvSpPr>
          <p:spPr>
            <a:xfrm rot="0">
              <a:off x="632893" y="1738957"/>
              <a:ext cx="9961884" cy="6415170"/>
            </a:xfrm>
            <a:prstGeom prst="rect">
              <a:avLst/>
            </a:prstGeom>
          </p:spPr>
          <p:txBody>
            <a:bodyPr anchor="t" rtlCol="false" tIns="0" lIns="0" bIns="0" rIns="0">
              <a:spAutoFit/>
            </a:bodyPr>
            <a:lstStyle/>
            <a:p>
              <a:pPr algn="l" marL="0" indent="0" lvl="0">
                <a:lnSpc>
                  <a:spcPts val="2939"/>
                </a:lnSpc>
              </a:pPr>
              <a:r>
                <a:rPr lang="en-US" b="true" sz="2099">
                  <a:solidFill>
                    <a:srgbClr val="000000"/>
                  </a:solidFill>
                  <a:latin typeface="Open Sauce Bold"/>
                  <a:ea typeface="Open Sauce Bold"/>
                  <a:cs typeface="Open Sauce Bold"/>
                  <a:sym typeface="Open Sauce Bold"/>
                </a:rPr>
                <a:t>Challe</a:t>
              </a:r>
              <a:r>
                <a:rPr lang="en-US" b="true" sz="2099">
                  <a:solidFill>
                    <a:srgbClr val="000000"/>
                  </a:solidFill>
                  <a:latin typeface="Open Sauce Bold"/>
                  <a:ea typeface="Open Sauce Bold"/>
                  <a:cs typeface="Open Sauce Bold"/>
                  <a:sym typeface="Open Sauce Bold"/>
                </a:rPr>
                <a:t>nges for Urban Farmers:</a:t>
              </a:r>
            </a:p>
            <a:p>
              <a:pPr algn="l" marL="453390" indent="-226695" lvl="1">
                <a:lnSpc>
                  <a:spcPts val="2939"/>
                </a:lnSpc>
                <a:buFont typeface="Arial"/>
                <a:buChar char="•"/>
              </a:pPr>
              <a:r>
                <a:rPr lang="en-US" sz="2099">
                  <a:solidFill>
                    <a:srgbClr val="000000"/>
                  </a:solidFill>
                  <a:latin typeface="Open Sauce"/>
                  <a:ea typeface="Open Sauce"/>
                  <a:cs typeface="Open Sauce"/>
                  <a:sym typeface="Open Sauce"/>
                </a:rPr>
                <a:t>Small urban farms often operate with limited space and labor.</a:t>
              </a:r>
            </a:p>
            <a:p>
              <a:pPr algn="l" marL="453390" indent="-226695" lvl="1">
                <a:lnSpc>
                  <a:spcPts val="2939"/>
                </a:lnSpc>
                <a:buFont typeface="Arial"/>
                <a:buChar char="•"/>
              </a:pPr>
              <a:r>
                <a:rPr lang="en-US" sz="2099">
                  <a:solidFill>
                    <a:srgbClr val="000000"/>
                  </a:solidFill>
                  <a:latin typeface="Open Sauce"/>
                  <a:ea typeface="Open Sauce"/>
                  <a:cs typeface="Open Sauce"/>
                  <a:sym typeface="Open Sauce"/>
                </a:rPr>
                <a:t>High labor crops require time-strapped farmers to make trade-offs between profit and workload.</a:t>
              </a:r>
            </a:p>
            <a:p>
              <a:pPr algn="l" marL="0" indent="0" lvl="0">
                <a:lnSpc>
                  <a:spcPts val="2939"/>
                </a:lnSpc>
              </a:pPr>
              <a:r>
                <a:rPr lang="en-US" b="true" sz="2099">
                  <a:solidFill>
                    <a:srgbClr val="000000"/>
                  </a:solidFill>
                  <a:latin typeface="Open Sauce Bold"/>
                  <a:ea typeface="Open Sauce Bold"/>
                  <a:cs typeface="Open Sauce Bold"/>
                  <a:sym typeface="Open Sauce Bold"/>
                </a:rPr>
                <a:t>Why Mushrooms Are Ideal:</a:t>
              </a:r>
            </a:p>
            <a:p>
              <a:pPr algn="l" marL="453390" indent="-226695" lvl="1">
                <a:lnSpc>
                  <a:spcPts val="2939"/>
                </a:lnSpc>
                <a:buFont typeface="Arial"/>
                <a:buChar char="•"/>
              </a:pPr>
              <a:r>
                <a:rPr lang="en-US" sz="2099">
                  <a:solidFill>
                    <a:srgbClr val="000000"/>
                  </a:solidFill>
                  <a:latin typeface="Open Sauce"/>
                  <a:ea typeface="Open Sauce"/>
                  <a:cs typeface="Open Sauce"/>
                  <a:sym typeface="Open Sauce"/>
                </a:rPr>
                <a:t>Minimal daily maintenance (logs inoculated once and require occasional soaking).</a:t>
              </a:r>
            </a:p>
            <a:p>
              <a:pPr algn="l" marL="453390" indent="-226695" lvl="1">
                <a:lnSpc>
                  <a:spcPts val="2939"/>
                </a:lnSpc>
                <a:buFont typeface="Arial"/>
                <a:buChar char="•"/>
              </a:pPr>
              <a:r>
                <a:rPr lang="en-US" sz="2099">
                  <a:solidFill>
                    <a:srgbClr val="000000"/>
                  </a:solidFill>
                  <a:latin typeface="Open Sauce"/>
                  <a:ea typeface="Open Sauce"/>
                  <a:cs typeface="Open Sauce"/>
                  <a:sym typeface="Open Sauce"/>
                </a:rPr>
                <a:t>Periodic harvesting, not constant attention.</a:t>
              </a:r>
            </a:p>
            <a:p>
              <a:pPr algn="l" marL="453390" indent="-226695" lvl="1">
                <a:lnSpc>
                  <a:spcPts val="2939"/>
                </a:lnSpc>
                <a:buFont typeface="Arial"/>
                <a:buChar char="•"/>
              </a:pPr>
              <a:r>
                <a:rPr lang="en-US" sz="2099">
                  <a:solidFill>
                    <a:srgbClr val="000000"/>
                  </a:solidFill>
                  <a:latin typeface="Open Sauce"/>
                  <a:ea typeface="Open Sauce"/>
                  <a:cs typeface="Open Sauce"/>
                  <a:sym typeface="Open Sauce"/>
                </a:rPr>
                <a:t>High-value specialty crop with strong market demand.</a:t>
              </a:r>
            </a:p>
            <a:p>
              <a:pPr algn="l" marL="453390" indent="-226695" lvl="1">
                <a:lnSpc>
                  <a:spcPts val="2939"/>
                </a:lnSpc>
                <a:buFont typeface="Arial"/>
                <a:buChar char="•"/>
              </a:pPr>
              <a:r>
                <a:rPr lang="en-US" sz="2099">
                  <a:solidFill>
                    <a:srgbClr val="000000"/>
                  </a:solidFill>
                  <a:latin typeface="Open Sauce"/>
                  <a:ea typeface="Open Sauce"/>
                  <a:cs typeface="Open Sauce"/>
                  <a:sym typeface="Open Sauce"/>
                </a:rPr>
                <a:t>Little</a:t>
              </a:r>
              <a:r>
                <a:rPr lang="en-US" sz="2099">
                  <a:solidFill>
                    <a:srgbClr val="000000"/>
                  </a:solidFill>
                  <a:latin typeface="Open Sauce"/>
                  <a:ea typeface="Open Sauce"/>
                  <a:cs typeface="Open Sauce"/>
                  <a:sym typeface="Open Sauce"/>
                </a:rPr>
                <a:t> soil space needed—grown directly on invasive tree logs.</a:t>
              </a:r>
            </a:p>
            <a:p>
              <a:pPr algn="l" marL="0" indent="0" lvl="0">
                <a:lnSpc>
                  <a:spcPts val="2939"/>
                </a:lnSpc>
              </a:pPr>
            </a:p>
          </p:txBody>
        </p:sp>
      </p:grpSp>
      <p:sp>
        <p:nvSpPr>
          <p:cNvPr name="TextBox 12" id="12"/>
          <p:cNvSpPr txBox="true"/>
          <p:nvPr/>
        </p:nvSpPr>
        <p:spPr>
          <a:xfrm rot="0">
            <a:off x="3181050" y="9467850"/>
            <a:ext cx="11465583" cy="656590"/>
          </a:xfrm>
          <a:prstGeom prst="rect">
            <a:avLst/>
          </a:prstGeom>
        </p:spPr>
        <p:txBody>
          <a:bodyPr anchor="t" rtlCol="false" tIns="0" lIns="0" bIns="0" rIns="0">
            <a:spAutoFit/>
          </a:bodyPr>
          <a:lstStyle/>
          <a:p>
            <a:pPr algn="ctr">
              <a:lnSpc>
                <a:spcPts val="2659"/>
              </a:lnSpc>
              <a:spcBef>
                <a:spcPct val="0"/>
              </a:spcBef>
            </a:pPr>
            <a:r>
              <a:rPr lang="en-US" b="true" sz="1899">
                <a:solidFill>
                  <a:srgbClr val="000000"/>
                </a:solidFill>
                <a:latin typeface="Open Sans Extra Bold"/>
                <a:ea typeface="Open Sans Extra Bold"/>
                <a:cs typeface="Open Sans Extra Bold"/>
                <a:sym typeface="Open Sans Extra Bold"/>
              </a:rPr>
              <a:t>This project FS22-343</a:t>
            </a:r>
          </a:p>
          <a:p>
            <a:pPr algn="ctr">
              <a:lnSpc>
                <a:spcPts val="2659"/>
              </a:lnSpc>
              <a:spcBef>
                <a:spcPct val="0"/>
              </a:spcBef>
            </a:pPr>
            <a:r>
              <a:rPr lang="en-US" b="true" sz="1899">
                <a:solidFill>
                  <a:srgbClr val="000000"/>
                </a:solidFill>
                <a:latin typeface="Open Sans Extra Bold"/>
                <a:ea typeface="Open Sans Extra Bold"/>
                <a:cs typeface="Open Sans Extra Bold"/>
                <a:sym typeface="Open Sans Extra Bold"/>
              </a:rPr>
              <a:t>was funded by the Southern Sustainable Agriculture Research &amp; Education (SSARE) program.</a:t>
            </a:r>
          </a:p>
        </p:txBody>
      </p:sp>
      <p:sp>
        <p:nvSpPr>
          <p:cNvPr name="Freeform 13" id="13"/>
          <p:cNvSpPr/>
          <p:nvPr/>
        </p:nvSpPr>
        <p:spPr>
          <a:xfrm flipH="false" flipV="false" rot="0">
            <a:off x="15121690" y="0"/>
            <a:ext cx="2137610" cy="1953388"/>
          </a:xfrm>
          <a:custGeom>
            <a:avLst/>
            <a:gdLst/>
            <a:ahLst/>
            <a:cxnLst/>
            <a:rect r="r" b="b" t="t" l="l"/>
            <a:pathLst>
              <a:path h="1953388" w="2137610">
                <a:moveTo>
                  <a:pt x="0" y="0"/>
                </a:moveTo>
                <a:lnTo>
                  <a:pt x="2137610" y="0"/>
                </a:lnTo>
                <a:lnTo>
                  <a:pt x="2137610" y="1953388"/>
                </a:lnTo>
                <a:lnTo>
                  <a:pt x="0" y="195338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969B64"/>
        </a:solidFill>
      </p:bgPr>
    </p:bg>
    <p:spTree>
      <p:nvGrpSpPr>
        <p:cNvPr id="1" name=""/>
        <p:cNvGrpSpPr/>
        <p:nvPr/>
      </p:nvGrpSpPr>
      <p:grpSpPr>
        <a:xfrm>
          <a:off x="0" y="0"/>
          <a:ext cx="0" cy="0"/>
          <a:chOff x="0" y="0"/>
          <a:chExt cx="0" cy="0"/>
        </a:xfrm>
      </p:grpSpPr>
      <p:sp>
        <p:nvSpPr>
          <p:cNvPr name="Freeform 2" id="2"/>
          <p:cNvSpPr/>
          <p:nvPr/>
        </p:nvSpPr>
        <p:spPr>
          <a:xfrm flipH="false" flipV="false" rot="0">
            <a:off x="556769" y="1784466"/>
            <a:ext cx="4364550" cy="4364550"/>
          </a:xfrm>
          <a:custGeom>
            <a:avLst/>
            <a:gdLst/>
            <a:ahLst/>
            <a:cxnLst/>
            <a:rect r="r" b="b" t="t" l="l"/>
            <a:pathLst>
              <a:path h="4364550" w="4364550">
                <a:moveTo>
                  <a:pt x="0" y="0"/>
                </a:moveTo>
                <a:lnTo>
                  <a:pt x="4364549" y="0"/>
                </a:lnTo>
                <a:lnTo>
                  <a:pt x="4364549" y="4364550"/>
                </a:lnTo>
                <a:lnTo>
                  <a:pt x="0" y="4364550"/>
                </a:lnTo>
                <a:lnTo>
                  <a:pt x="0" y="0"/>
                </a:lnTo>
                <a:close/>
              </a:path>
            </a:pathLst>
          </a:custGeom>
          <a:blipFill>
            <a:blip r:embed="rId2"/>
            <a:stretch>
              <a:fillRect l="0" t="0" r="0" b="0"/>
            </a:stretch>
          </a:blipFill>
        </p:spPr>
      </p:sp>
      <p:sp>
        <p:nvSpPr>
          <p:cNvPr name="Freeform 3" id="3"/>
          <p:cNvSpPr/>
          <p:nvPr/>
        </p:nvSpPr>
        <p:spPr>
          <a:xfrm flipH="false" flipV="false" rot="0">
            <a:off x="556769" y="6906662"/>
            <a:ext cx="4622934" cy="3086488"/>
          </a:xfrm>
          <a:custGeom>
            <a:avLst/>
            <a:gdLst/>
            <a:ahLst/>
            <a:cxnLst/>
            <a:rect r="r" b="b" t="t" l="l"/>
            <a:pathLst>
              <a:path h="3086488" w="4622934">
                <a:moveTo>
                  <a:pt x="0" y="0"/>
                </a:moveTo>
                <a:lnTo>
                  <a:pt x="4622933" y="0"/>
                </a:lnTo>
                <a:lnTo>
                  <a:pt x="4622933" y="3086488"/>
                </a:lnTo>
                <a:lnTo>
                  <a:pt x="0" y="3086488"/>
                </a:lnTo>
                <a:lnTo>
                  <a:pt x="0" y="0"/>
                </a:lnTo>
                <a:close/>
              </a:path>
            </a:pathLst>
          </a:custGeom>
          <a:blipFill>
            <a:blip r:embed="rId3"/>
            <a:stretch>
              <a:fillRect l="0" t="0" r="0" b="0"/>
            </a:stretch>
          </a:blipFill>
        </p:spPr>
      </p:sp>
      <p:sp>
        <p:nvSpPr>
          <p:cNvPr name="TextBox 4" id="4"/>
          <p:cNvSpPr txBox="true"/>
          <p:nvPr/>
        </p:nvSpPr>
        <p:spPr>
          <a:xfrm rot="0">
            <a:off x="1146096" y="676268"/>
            <a:ext cx="10368360" cy="714389"/>
          </a:xfrm>
          <a:prstGeom prst="rect">
            <a:avLst/>
          </a:prstGeom>
        </p:spPr>
        <p:txBody>
          <a:bodyPr anchor="t" rtlCol="false" tIns="0" lIns="0" bIns="0" rIns="0">
            <a:spAutoFit/>
          </a:bodyPr>
          <a:lstStyle/>
          <a:p>
            <a:pPr algn="l" marL="0" indent="0" lvl="0">
              <a:lnSpc>
                <a:spcPts val="5759"/>
              </a:lnSpc>
              <a:spcBef>
                <a:spcPct val="0"/>
              </a:spcBef>
            </a:pPr>
            <a:r>
              <a:rPr lang="en-US" b="true" sz="4800">
                <a:solidFill>
                  <a:srgbClr val="000000"/>
                </a:solidFill>
                <a:latin typeface="Open Sans Bold"/>
                <a:ea typeface="Open Sans Bold"/>
                <a:cs typeface="Open Sans Bold"/>
                <a:sym typeface="Open Sans Bold"/>
              </a:rPr>
              <a:t>Leveraging “Urban” Tree Species</a:t>
            </a:r>
          </a:p>
        </p:txBody>
      </p:sp>
      <p:sp>
        <p:nvSpPr>
          <p:cNvPr name="TextBox 5" id="5"/>
          <p:cNvSpPr txBox="true"/>
          <p:nvPr/>
        </p:nvSpPr>
        <p:spPr>
          <a:xfrm rot="0">
            <a:off x="6923775" y="1708266"/>
            <a:ext cx="10335525" cy="5863295"/>
          </a:xfrm>
          <a:prstGeom prst="rect">
            <a:avLst/>
          </a:prstGeom>
        </p:spPr>
        <p:txBody>
          <a:bodyPr anchor="t" rtlCol="false" tIns="0" lIns="0" bIns="0" rIns="0">
            <a:spAutoFit/>
          </a:bodyPr>
          <a:lstStyle/>
          <a:p>
            <a:pPr algn="l">
              <a:lnSpc>
                <a:spcPts val="3897"/>
              </a:lnSpc>
            </a:pPr>
            <a:r>
              <a:rPr lang="en-US" sz="2598" b="true">
                <a:solidFill>
                  <a:srgbClr val="000000"/>
                </a:solidFill>
                <a:latin typeface="Open Sans Bold"/>
                <a:ea typeface="Open Sans Bold"/>
                <a:cs typeface="Open Sans Bold"/>
                <a:sym typeface="Open Sans Bold"/>
              </a:rPr>
              <a:t>The Problems</a:t>
            </a:r>
            <a:r>
              <a:rPr lang="en-US" sz="2598">
                <a:solidFill>
                  <a:srgbClr val="000000"/>
                </a:solidFill>
                <a:latin typeface="Open Sans"/>
                <a:ea typeface="Open Sans"/>
                <a:cs typeface="Open Sans"/>
                <a:sym typeface="Open Sans"/>
              </a:rPr>
              <a:t>: </a:t>
            </a:r>
          </a:p>
          <a:p>
            <a:pPr algn="l" marL="561032" indent="-280516" lvl="1">
              <a:lnSpc>
                <a:spcPts val="3897"/>
              </a:lnSpc>
              <a:buFont typeface="Arial"/>
              <a:buChar char="•"/>
            </a:pPr>
            <a:r>
              <a:rPr lang="en-US" sz="2598">
                <a:solidFill>
                  <a:srgbClr val="000000"/>
                </a:solidFill>
                <a:latin typeface="Open Sans"/>
                <a:ea typeface="Open Sans"/>
                <a:cs typeface="Open Sans"/>
                <a:sym typeface="Open Sans"/>
              </a:rPr>
              <a:t>Ways to increase revenue</a:t>
            </a:r>
          </a:p>
          <a:p>
            <a:pPr algn="l" marL="561032" indent="-280516" lvl="1">
              <a:lnSpc>
                <a:spcPts val="3897"/>
              </a:lnSpc>
              <a:buFont typeface="Arial"/>
              <a:buChar char="•"/>
            </a:pPr>
            <a:r>
              <a:rPr lang="en-US" sz="2598">
                <a:solidFill>
                  <a:srgbClr val="000000"/>
                </a:solidFill>
                <a:latin typeface="Open Sans"/>
                <a:ea typeface="Open Sans"/>
                <a:cs typeface="Open Sans"/>
                <a:sym typeface="Open Sans"/>
              </a:rPr>
              <a:t>Mimosa (Albizia julibrissin) is a fast-growing, invasive species that dominates blighted lots in urban Birmingham.</a:t>
            </a:r>
          </a:p>
          <a:p>
            <a:pPr algn="l">
              <a:lnSpc>
                <a:spcPts val="3897"/>
              </a:lnSpc>
            </a:pPr>
          </a:p>
          <a:p>
            <a:pPr algn="l">
              <a:lnSpc>
                <a:spcPts val="3897"/>
              </a:lnSpc>
            </a:pPr>
            <a:r>
              <a:rPr lang="en-US" sz="2598" b="true">
                <a:solidFill>
                  <a:srgbClr val="000000"/>
                </a:solidFill>
                <a:latin typeface="Open Sans Bold"/>
                <a:ea typeface="Open Sans Bold"/>
                <a:cs typeface="Open Sans Bold"/>
                <a:sym typeface="Open Sans Bold"/>
              </a:rPr>
              <a:t>The Solution: Productive Use of Invasive Logs</a:t>
            </a:r>
          </a:p>
          <a:p>
            <a:pPr algn="l" marL="561032" indent="-280516" lvl="1">
              <a:lnSpc>
                <a:spcPts val="3897"/>
              </a:lnSpc>
              <a:buFont typeface="Arial"/>
              <a:buChar char="•"/>
            </a:pPr>
            <a:r>
              <a:rPr lang="en-US" sz="2598">
                <a:solidFill>
                  <a:srgbClr val="000000"/>
                </a:solidFill>
                <a:latin typeface="Open Sans"/>
                <a:ea typeface="Open Sans"/>
                <a:cs typeface="Open Sans"/>
                <a:sym typeface="Open Sans"/>
              </a:rPr>
              <a:t>Logs are readily available, low or no-cost, and renewable for mushroom production.</a:t>
            </a:r>
          </a:p>
          <a:p>
            <a:pPr algn="l" marL="561032" indent="-280516" lvl="1">
              <a:lnSpc>
                <a:spcPts val="3897"/>
              </a:lnSpc>
              <a:spcBef>
                <a:spcPct val="0"/>
              </a:spcBef>
              <a:buFont typeface="Arial"/>
              <a:buChar char="•"/>
            </a:pPr>
            <a:r>
              <a:rPr lang="en-US" sz="2598">
                <a:solidFill>
                  <a:srgbClr val="000000"/>
                </a:solidFill>
                <a:latin typeface="Open Sans"/>
                <a:ea typeface="Open Sans"/>
                <a:cs typeface="Open Sans"/>
                <a:sym typeface="Open Sans"/>
              </a:rPr>
              <a:t>Turns out Mimosa isn’t great for growing mushrooms, but there are so many other urban trees that are like Japanese Zelkova, Paper Mulberry, Bradford Pear, Tree of Heaven and others.</a:t>
            </a:r>
          </a:p>
        </p:txBody>
      </p:sp>
      <p:sp>
        <p:nvSpPr>
          <p:cNvPr name="TextBox 6" id="6"/>
          <p:cNvSpPr txBox="true"/>
          <p:nvPr/>
        </p:nvSpPr>
        <p:spPr>
          <a:xfrm rot="0">
            <a:off x="556769" y="6110399"/>
            <a:ext cx="4364550" cy="653388"/>
          </a:xfrm>
          <a:prstGeom prst="rect">
            <a:avLst/>
          </a:prstGeom>
        </p:spPr>
        <p:txBody>
          <a:bodyPr anchor="t" rtlCol="false" tIns="0" lIns="0" bIns="0" rIns="0">
            <a:spAutoFit/>
          </a:bodyPr>
          <a:lstStyle/>
          <a:p>
            <a:pPr algn="ctr">
              <a:lnSpc>
                <a:spcPts val="4409"/>
              </a:lnSpc>
            </a:pPr>
            <a:r>
              <a:rPr lang="en-US" sz="3150">
                <a:solidFill>
                  <a:srgbClr val="000000"/>
                </a:solidFill>
                <a:latin typeface="Mont"/>
                <a:ea typeface="Mont"/>
                <a:cs typeface="Mont"/>
                <a:sym typeface="Mont"/>
              </a:rPr>
              <a:t>Japanese Zelkova</a:t>
            </a:r>
          </a:p>
        </p:txBody>
      </p:sp>
      <p:sp>
        <p:nvSpPr>
          <p:cNvPr name="TextBox 7" id="7"/>
          <p:cNvSpPr txBox="true"/>
          <p:nvPr/>
        </p:nvSpPr>
        <p:spPr>
          <a:xfrm rot="0">
            <a:off x="3285262" y="9339762"/>
            <a:ext cx="4364550" cy="653388"/>
          </a:xfrm>
          <a:prstGeom prst="rect">
            <a:avLst/>
          </a:prstGeom>
        </p:spPr>
        <p:txBody>
          <a:bodyPr anchor="t" rtlCol="false" tIns="0" lIns="0" bIns="0" rIns="0">
            <a:spAutoFit/>
          </a:bodyPr>
          <a:lstStyle/>
          <a:p>
            <a:pPr algn="ctr">
              <a:lnSpc>
                <a:spcPts val="4409"/>
              </a:lnSpc>
            </a:pPr>
            <a:r>
              <a:rPr lang="en-US" sz="3150">
                <a:solidFill>
                  <a:srgbClr val="000000"/>
                </a:solidFill>
                <a:latin typeface="Mont"/>
                <a:ea typeface="Mont"/>
                <a:cs typeface="Mont"/>
                <a:sym typeface="Mont"/>
              </a:rPr>
              <a:t>Paper Mulberry</a:t>
            </a:r>
          </a:p>
        </p:txBody>
      </p:sp>
      <p:sp>
        <p:nvSpPr>
          <p:cNvPr name="Freeform 8" id="8"/>
          <p:cNvSpPr/>
          <p:nvPr/>
        </p:nvSpPr>
        <p:spPr>
          <a:xfrm flipH="false" flipV="false" rot="0">
            <a:off x="15121690" y="0"/>
            <a:ext cx="2137610" cy="1953388"/>
          </a:xfrm>
          <a:custGeom>
            <a:avLst/>
            <a:gdLst/>
            <a:ahLst/>
            <a:cxnLst/>
            <a:rect r="r" b="b" t="t" l="l"/>
            <a:pathLst>
              <a:path h="1953388" w="2137610">
                <a:moveTo>
                  <a:pt x="0" y="0"/>
                </a:moveTo>
                <a:lnTo>
                  <a:pt x="2137610" y="0"/>
                </a:lnTo>
                <a:lnTo>
                  <a:pt x="2137610" y="1953388"/>
                </a:lnTo>
                <a:lnTo>
                  <a:pt x="0" y="195338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969B64"/>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1028700" y="1932457"/>
          <a:ext cx="11646090" cy="8020050"/>
        </p:xfrm>
        <a:graphic>
          <a:graphicData uri="http://schemas.openxmlformats.org/drawingml/2006/table">
            <a:tbl>
              <a:tblPr/>
              <a:tblGrid>
                <a:gridCol w="2911522"/>
                <a:gridCol w="2911522"/>
                <a:gridCol w="2911522"/>
                <a:gridCol w="2911522"/>
              </a:tblGrid>
              <a:tr h="878386">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Total Y1 Yield (All Logs)</a:t>
                      </a: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l">
                        <a:lnSpc>
                          <a:spcPts val="2519"/>
                        </a:lnSpc>
                        <a:defRPr/>
                      </a:pP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l">
                        <a:lnSpc>
                          <a:spcPts val="2519"/>
                        </a:lnSpc>
                        <a:defRPr/>
                      </a:pP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l">
                        <a:lnSpc>
                          <a:spcPts val="2519"/>
                        </a:lnSpc>
                        <a:defRPr/>
                      </a:pP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r>
              <a:tr h="878386">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Log Type</a:t>
                      </a: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Median yield per Log (lbs)</a:t>
                      </a: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Total Yield LBS (40 logs)</a:t>
                      </a: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$12 Average Price / LB</a:t>
                      </a: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r>
              <a:tr h="563313">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Paper Mulberry</a:t>
                      </a: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6.5</a:t>
                      </a: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78</a:t>
                      </a: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 $ 936.00 </a:t>
                      </a: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r>
              <a:tr h="563313">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Mimosa</a:t>
                      </a: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0</a:t>
                      </a: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0</a:t>
                      </a: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 $ -   </a:t>
                      </a: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r>
              <a:tr h="563313">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Total</a:t>
                      </a: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6.5</a:t>
                      </a: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78</a:t>
                      </a: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 $ 936.00 </a:t>
                      </a: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solidFill>
                      <a:srgbClr val="8CC840"/>
                    </a:solidFill>
                  </a:tcPr>
                </a:tc>
              </a:tr>
              <a:tr h="563313">
                <a:tc>
                  <a:txBody>
                    <a:bodyPr anchor="t" rtlCol="false"/>
                    <a:lstStyle/>
                    <a:p>
                      <a:pPr algn="l">
                        <a:lnSpc>
                          <a:spcPts val="2519"/>
                        </a:lnSpc>
                        <a:defRPr/>
                      </a:pP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l">
                        <a:lnSpc>
                          <a:spcPts val="2519"/>
                        </a:lnSpc>
                        <a:defRPr/>
                      </a:pP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l">
                        <a:lnSpc>
                          <a:spcPts val="2519"/>
                        </a:lnSpc>
                        <a:defRPr/>
                      </a:pP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l">
                        <a:lnSpc>
                          <a:spcPts val="2519"/>
                        </a:lnSpc>
                        <a:defRPr/>
                      </a:pP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r>
              <a:tr h="563313">
                <a:tc>
                  <a:txBody>
                    <a:bodyPr anchor="t" rtlCol="false"/>
                    <a:lstStyle/>
                    <a:p>
                      <a:pPr algn="l">
                        <a:lnSpc>
                          <a:spcPts val="2519"/>
                        </a:lnSpc>
                        <a:defRPr/>
                      </a:pP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l">
                        <a:lnSpc>
                          <a:spcPts val="2519"/>
                        </a:lnSpc>
                        <a:defRPr/>
                      </a:pP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l">
                        <a:lnSpc>
                          <a:spcPts val="2519"/>
                        </a:lnSpc>
                        <a:defRPr/>
                      </a:pP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l">
                        <a:lnSpc>
                          <a:spcPts val="2519"/>
                        </a:lnSpc>
                        <a:defRPr/>
                      </a:pP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r>
              <a:tr h="878386">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Total Y2 Yield (All Logs)</a:t>
                      </a: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l">
                        <a:lnSpc>
                          <a:spcPts val="2519"/>
                        </a:lnSpc>
                        <a:defRPr/>
                      </a:pP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l">
                        <a:lnSpc>
                          <a:spcPts val="2519"/>
                        </a:lnSpc>
                        <a:defRPr/>
                      </a:pP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l">
                        <a:lnSpc>
                          <a:spcPts val="2519"/>
                        </a:lnSpc>
                        <a:defRPr/>
                      </a:pP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r>
              <a:tr h="878386">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Log Type</a:t>
                      </a: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Median yield per Log (lbs)</a:t>
                      </a: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Total Yield LBS (40 logs)</a:t>
                      </a: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$12 Average Price / LB</a:t>
                      </a: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r>
              <a:tr h="563313">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Paper Mulberry</a:t>
                      </a: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7.25</a:t>
                      </a: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87</a:t>
                      </a: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 $ 1,044.00 </a:t>
                      </a: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r>
              <a:tr h="563313">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Mimosa</a:t>
                      </a: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0</a:t>
                      </a: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0</a:t>
                      </a: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 $ -   </a:t>
                      </a: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r>
              <a:tr h="563313">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Total</a:t>
                      </a: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7.25</a:t>
                      </a: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87</a:t>
                      </a: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l">
                        <a:lnSpc>
                          <a:spcPts val="2519"/>
                        </a:lnSpc>
                        <a:defRPr/>
                      </a:pPr>
                      <a:r>
                        <a:rPr lang="en-US" sz="1799">
                          <a:solidFill>
                            <a:srgbClr val="000000"/>
                          </a:solidFill>
                          <a:latin typeface="Open Sans Extra Bold"/>
                          <a:ea typeface="Open Sans Extra Bold"/>
                          <a:cs typeface="Open Sans Extra Bold"/>
                          <a:sym typeface="Open Sans Extra Bold"/>
                        </a:rPr>
                        <a:t> $ 1,044.00 </a:t>
                      </a:r>
                      <a:endParaRPr lang="en-US" sz="1100"/>
                    </a:p>
                  </a:txBody>
                  <a:tcPr marL="85725" marR="85725" marT="85725" marB="8572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solidFill>
                      <a:srgbClr val="8CC840"/>
                    </a:solidFill>
                  </a:tcPr>
                </a:tc>
              </a:tr>
            </a:tbl>
          </a:graphicData>
        </a:graphic>
      </p:graphicFrame>
      <p:sp>
        <p:nvSpPr>
          <p:cNvPr name="Freeform 3" id="3"/>
          <p:cNvSpPr/>
          <p:nvPr/>
        </p:nvSpPr>
        <p:spPr>
          <a:xfrm flipH="false" flipV="false" rot="0">
            <a:off x="13081446" y="6120771"/>
            <a:ext cx="4733293" cy="3549969"/>
          </a:xfrm>
          <a:custGeom>
            <a:avLst/>
            <a:gdLst/>
            <a:ahLst/>
            <a:cxnLst/>
            <a:rect r="r" b="b" t="t" l="l"/>
            <a:pathLst>
              <a:path h="3549969" w="4733293">
                <a:moveTo>
                  <a:pt x="0" y="0"/>
                </a:moveTo>
                <a:lnTo>
                  <a:pt x="4733293" y="0"/>
                </a:lnTo>
                <a:lnTo>
                  <a:pt x="4733293" y="3549969"/>
                </a:lnTo>
                <a:lnTo>
                  <a:pt x="0" y="3549969"/>
                </a:lnTo>
                <a:lnTo>
                  <a:pt x="0" y="0"/>
                </a:lnTo>
                <a:close/>
              </a:path>
            </a:pathLst>
          </a:custGeom>
          <a:blipFill>
            <a:blip r:embed="rId2"/>
            <a:stretch>
              <a:fillRect l="0" t="0" r="0" b="0"/>
            </a:stretch>
          </a:blipFill>
        </p:spPr>
      </p:sp>
      <p:sp>
        <p:nvSpPr>
          <p:cNvPr name="TextBox 4" id="4"/>
          <p:cNvSpPr txBox="true"/>
          <p:nvPr/>
        </p:nvSpPr>
        <p:spPr>
          <a:xfrm rot="0">
            <a:off x="1028700" y="1038225"/>
            <a:ext cx="10368360" cy="714389"/>
          </a:xfrm>
          <a:prstGeom prst="rect">
            <a:avLst/>
          </a:prstGeom>
        </p:spPr>
        <p:txBody>
          <a:bodyPr anchor="t" rtlCol="false" tIns="0" lIns="0" bIns="0" rIns="0">
            <a:spAutoFit/>
          </a:bodyPr>
          <a:lstStyle/>
          <a:p>
            <a:pPr algn="l" marL="0" indent="0" lvl="0">
              <a:lnSpc>
                <a:spcPts val="5759"/>
              </a:lnSpc>
              <a:spcBef>
                <a:spcPct val="0"/>
              </a:spcBef>
            </a:pPr>
            <a:r>
              <a:rPr lang="en-US" b="true" sz="4800">
                <a:solidFill>
                  <a:srgbClr val="000000"/>
                </a:solidFill>
                <a:latin typeface="Open Sans Bold"/>
                <a:ea typeface="Open Sans Bold"/>
                <a:cs typeface="Open Sans Bold"/>
                <a:sym typeface="Open Sans Bold"/>
              </a:rPr>
              <a:t>How much did we make?</a:t>
            </a:r>
          </a:p>
        </p:txBody>
      </p:sp>
      <p:sp>
        <p:nvSpPr>
          <p:cNvPr name="Freeform 5" id="5"/>
          <p:cNvSpPr/>
          <p:nvPr/>
        </p:nvSpPr>
        <p:spPr>
          <a:xfrm flipH="false" flipV="false" rot="0">
            <a:off x="15121690" y="0"/>
            <a:ext cx="2137610" cy="1953388"/>
          </a:xfrm>
          <a:custGeom>
            <a:avLst/>
            <a:gdLst/>
            <a:ahLst/>
            <a:cxnLst/>
            <a:rect r="r" b="b" t="t" l="l"/>
            <a:pathLst>
              <a:path h="1953388" w="2137610">
                <a:moveTo>
                  <a:pt x="0" y="0"/>
                </a:moveTo>
                <a:lnTo>
                  <a:pt x="2137610" y="0"/>
                </a:lnTo>
                <a:lnTo>
                  <a:pt x="2137610" y="1953388"/>
                </a:lnTo>
                <a:lnTo>
                  <a:pt x="0" y="195338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969B64"/>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6230600" cy="8229600"/>
            <a:chOff x="0" y="0"/>
            <a:chExt cx="4274726" cy="2167467"/>
          </a:xfrm>
        </p:grpSpPr>
        <p:sp>
          <p:nvSpPr>
            <p:cNvPr name="Freeform 3" id="3"/>
            <p:cNvSpPr/>
            <p:nvPr/>
          </p:nvSpPr>
          <p:spPr>
            <a:xfrm flipH="false" flipV="false" rot="0">
              <a:off x="0" y="0"/>
              <a:ext cx="4274726" cy="2167467"/>
            </a:xfrm>
            <a:custGeom>
              <a:avLst/>
              <a:gdLst/>
              <a:ahLst/>
              <a:cxnLst/>
              <a:rect r="r" b="b" t="t" l="l"/>
              <a:pathLst>
                <a:path h="2167467" w="4274726">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solidFill>
              <a:srgbClr val="BDC295"/>
            </a:solidFill>
            <a:ln w="38100" cap="rnd">
              <a:solidFill>
                <a:srgbClr val="FFFFFF"/>
              </a:solidFill>
              <a:prstDash val="solid"/>
              <a:round/>
            </a:ln>
          </p:spPr>
        </p:sp>
        <p:sp>
          <p:nvSpPr>
            <p:cNvPr name="TextBox 4" id="4"/>
            <p:cNvSpPr txBox="true"/>
            <p:nvPr/>
          </p:nvSpPr>
          <p:spPr>
            <a:xfrm>
              <a:off x="0" y="-38100"/>
              <a:ext cx="4274726" cy="2205567"/>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5383747" y="1740364"/>
            <a:ext cx="7520506" cy="729602"/>
          </a:xfrm>
          <a:prstGeom prst="rect">
            <a:avLst/>
          </a:prstGeom>
        </p:spPr>
        <p:txBody>
          <a:bodyPr anchor="t" rtlCol="false" tIns="0" lIns="0" bIns="0" rIns="0">
            <a:spAutoFit/>
          </a:bodyPr>
          <a:lstStyle/>
          <a:p>
            <a:pPr algn="ctr">
              <a:lnSpc>
                <a:spcPts val="5565"/>
              </a:lnSpc>
            </a:pPr>
            <a:r>
              <a:rPr lang="en-US" sz="5300" b="true">
                <a:solidFill>
                  <a:srgbClr val="000000"/>
                </a:solidFill>
                <a:latin typeface="Libre Baskerville Bold"/>
                <a:ea typeface="Libre Baskerville Bold"/>
                <a:cs typeface="Libre Baskerville Bold"/>
                <a:sym typeface="Libre Baskerville Bold"/>
              </a:rPr>
              <a:t>Key Take Aways</a:t>
            </a:r>
          </a:p>
        </p:txBody>
      </p:sp>
      <p:sp>
        <p:nvSpPr>
          <p:cNvPr name="TextBox 6" id="6"/>
          <p:cNvSpPr txBox="true"/>
          <p:nvPr/>
        </p:nvSpPr>
        <p:spPr>
          <a:xfrm rot="0">
            <a:off x="2685024" y="2667308"/>
            <a:ext cx="13061183" cy="5449759"/>
          </a:xfrm>
          <a:prstGeom prst="rect">
            <a:avLst/>
          </a:prstGeom>
        </p:spPr>
        <p:txBody>
          <a:bodyPr anchor="t" rtlCol="false" tIns="0" lIns="0" bIns="0" rIns="0">
            <a:spAutoFit/>
          </a:bodyPr>
          <a:lstStyle/>
          <a:p>
            <a:pPr algn="just">
              <a:lnSpc>
                <a:spcPts val="3080"/>
              </a:lnSpc>
            </a:pPr>
            <a:r>
              <a:rPr lang="en-US" sz="2200" b="true">
                <a:solidFill>
                  <a:srgbClr val="000000"/>
                </a:solidFill>
                <a:latin typeface="Montserrat Bold"/>
                <a:ea typeface="Montserrat Bold"/>
                <a:cs typeface="Montserrat Bold"/>
                <a:sym typeface="Montserrat Bold"/>
              </a:rPr>
              <a:t>The Urban Mushrooms on Mimosa Wood Project has contributed to agricultural sustainability by demonstrating the need to use invasive species for productive use while responsibly managing their growth. </a:t>
            </a:r>
          </a:p>
          <a:p>
            <a:pPr algn="just">
              <a:lnSpc>
                <a:spcPts val="3080"/>
              </a:lnSpc>
            </a:pPr>
          </a:p>
          <a:p>
            <a:pPr algn="just">
              <a:lnSpc>
                <a:spcPts val="3080"/>
              </a:lnSpc>
            </a:pPr>
            <a:r>
              <a:rPr lang="en-US" sz="2200" b="true">
                <a:solidFill>
                  <a:srgbClr val="000000"/>
                </a:solidFill>
                <a:latin typeface="Montserrat Bold"/>
                <a:ea typeface="Montserrat Bold"/>
                <a:cs typeface="Montserrat Bold"/>
                <a:sym typeface="Montserrat Bold"/>
              </a:rPr>
              <a:t>✅ Paper Mulberry logs are the more reliable option, yielding 78-87 lbs.</a:t>
            </a:r>
          </a:p>
          <a:p>
            <a:pPr algn="just">
              <a:lnSpc>
                <a:spcPts val="3080"/>
              </a:lnSpc>
            </a:pPr>
            <a:r>
              <a:rPr lang="en-US" sz="2200" b="true">
                <a:solidFill>
                  <a:srgbClr val="000000"/>
                </a:solidFill>
                <a:latin typeface="Montserrat Bold"/>
                <a:ea typeface="Montserrat Bold"/>
                <a:cs typeface="Montserrat Bold"/>
                <a:sym typeface="Montserrat Bold"/>
              </a:rPr>
              <a:t>✅ Mimosa logs yield nothing, but it is worth testing other types of non-native trees.</a:t>
            </a:r>
          </a:p>
          <a:p>
            <a:pPr algn="just">
              <a:lnSpc>
                <a:spcPts val="3080"/>
              </a:lnSpc>
            </a:pPr>
            <a:r>
              <a:rPr lang="en-US" sz="2200" b="true">
                <a:solidFill>
                  <a:srgbClr val="000000"/>
                </a:solidFill>
                <a:latin typeface="Montserrat Bold"/>
                <a:ea typeface="Montserrat Bold"/>
                <a:cs typeface="Montserrat Bold"/>
                <a:sym typeface="Montserrat Bold"/>
              </a:rPr>
              <a:t>✅ Total harvest: 167 lbs of mushrooms over 1-2 years.</a:t>
            </a:r>
          </a:p>
          <a:p>
            <a:pPr algn="just">
              <a:lnSpc>
                <a:spcPts val="3080"/>
              </a:lnSpc>
            </a:pPr>
            <a:r>
              <a:rPr lang="en-US" sz="2200" b="true">
                <a:solidFill>
                  <a:srgbClr val="000000"/>
                </a:solidFill>
                <a:latin typeface="Montserrat Bold"/>
                <a:ea typeface="Montserrat Bold"/>
                <a:cs typeface="Montserrat Bold"/>
                <a:sym typeface="Montserrat Bold"/>
              </a:rPr>
              <a:t>✅ Scaling up: Because of the small space requirements, urban farmers can inoculate successions of logs creating outdoor urban mushroom farms throughout a neighborhood.</a:t>
            </a:r>
          </a:p>
          <a:p>
            <a:pPr algn="just">
              <a:lnSpc>
                <a:spcPts val="3080"/>
              </a:lnSpc>
            </a:pPr>
          </a:p>
          <a:p>
            <a:pPr algn="just">
              <a:lnSpc>
                <a:spcPts val="3080"/>
              </a:lnSpc>
              <a:spcBef>
                <a:spcPct val="0"/>
              </a:spcBef>
            </a:pPr>
            <a:r>
              <a:rPr lang="en-US" b="true" sz="2200">
                <a:solidFill>
                  <a:srgbClr val="000000"/>
                </a:solidFill>
                <a:latin typeface="Montserrat Bold"/>
                <a:ea typeface="Montserrat Bold"/>
                <a:cs typeface="Montserrat Bold"/>
                <a:sym typeface="Montserrat Bold"/>
              </a:rPr>
              <a:t>We have to be creative in the ways we care for ourselves and our neighbors. Working through a true community participatory research project brought our neighborhood closer together, gave elders a new sense of purpose, put a little money in everyone’s pocket, and made our neighborhood more beautiful.</a:t>
            </a:r>
          </a:p>
        </p:txBody>
      </p:sp>
      <p:sp>
        <p:nvSpPr>
          <p:cNvPr name="TextBox 7" id="7"/>
          <p:cNvSpPr txBox="true"/>
          <p:nvPr/>
        </p:nvSpPr>
        <p:spPr>
          <a:xfrm rot="0">
            <a:off x="1028700" y="9229725"/>
            <a:ext cx="16230600" cy="540358"/>
          </a:xfrm>
          <a:prstGeom prst="rect">
            <a:avLst/>
          </a:prstGeom>
        </p:spPr>
        <p:txBody>
          <a:bodyPr anchor="t" rtlCol="false" tIns="0" lIns="0" bIns="0" rIns="0">
            <a:spAutoFit/>
          </a:bodyPr>
          <a:lstStyle/>
          <a:p>
            <a:pPr algn="ctr">
              <a:lnSpc>
                <a:spcPts val="2239"/>
              </a:lnSpc>
            </a:pPr>
            <a:r>
              <a:rPr lang="en-US" b="true" sz="1599" spc="23">
                <a:solidFill>
                  <a:srgbClr val="000000"/>
                </a:solidFill>
                <a:latin typeface="Open Sans Light Bold"/>
                <a:ea typeface="Open Sans Light Bold"/>
                <a:cs typeface="Open Sans Light Bold"/>
                <a:sym typeface="Open Sans Light Bold"/>
              </a:rPr>
              <a:t>This project FS22-343</a:t>
            </a:r>
          </a:p>
          <a:p>
            <a:pPr algn="ctr">
              <a:lnSpc>
                <a:spcPts val="2239"/>
              </a:lnSpc>
            </a:pPr>
            <a:r>
              <a:rPr lang="en-US" sz="1599" b="true">
                <a:solidFill>
                  <a:srgbClr val="000000"/>
                </a:solidFill>
                <a:latin typeface="Open Sans Light Bold"/>
                <a:ea typeface="Open Sans Light Bold"/>
                <a:cs typeface="Open Sans Light Bold"/>
                <a:sym typeface="Open Sans Light Bold"/>
              </a:rPr>
              <a:t>was funded by the Southern Sustainable Agriculture Research &amp; Education (SSARE) program.</a:t>
            </a:r>
          </a:p>
        </p:txBody>
      </p:sp>
      <p:sp>
        <p:nvSpPr>
          <p:cNvPr name="Freeform 8" id="8"/>
          <p:cNvSpPr/>
          <p:nvPr/>
        </p:nvSpPr>
        <p:spPr>
          <a:xfrm flipH="false" flipV="false" rot="0">
            <a:off x="15121690" y="0"/>
            <a:ext cx="2137610" cy="1953388"/>
          </a:xfrm>
          <a:custGeom>
            <a:avLst/>
            <a:gdLst/>
            <a:ahLst/>
            <a:cxnLst/>
            <a:rect r="r" b="b" t="t" l="l"/>
            <a:pathLst>
              <a:path h="1953388" w="2137610">
                <a:moveTo>
                  <a:pt x="0" y="0"/>
                </a:moveTo>
                <a:lnTo>
                  <a:pt x="2137610" y="0"/>
                </a:lnTo>
                <a:lnTo>
                  <a:pt x="2137610" y="1953388"/>
                </a:lnTo>
                <a:lnTo>
                  <a:pt x="0" y="195338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F7F0DF"/>
        </a:solidFill>
      </p:bgPr>
    </p:bg>
    <p:spTree>
      <p:nvGrpSpPr>
        <p:cNvPr id="1" name=""/>
        <p:cNvGrpSpPr/>
        <p:nvPr/>
      </p:nvGrpSpPr>
      <p:grpSpPr>
        <a:xfrm>
          <a:off x="0" y="0"/>
          <a:ext cx="0" cy="0"/>
          <a:chOff x="0" y="0"/>
          <a:chExt cx="0" cy="0"/>
        </a:xfrm>
      </p:grpSpPr>
      <p:sp>
        <p:nvSpPr>
          <p:cNvPr name="Freeform 2" id="2"/>
          <p:cNvSpPr/>
          <p:nvPr/>
        </p:nvSpPr>
        <p:spPr>
          <a:xfrm flipH="false" flipV="false" rot="0">
            <a:off x="487837" y="6086348"/>
            <a:ext cx="5417101" cy="3851067"/>
          </a:xfrm>
          <a:custGeom>
            <a:avLst/>
            <a:gdLst/>
            <a:ahLst/>
            <a:cxnLst/>
            <a:rect r="r" b="b" t="t" l="l"/>
            <a:pathLst>
              <a:path h="3851067" w="5417101">
                <a:moveTo>
                  <a:pt x="0" y="0"/>
                </a:moveTo>
                <a:lnTo>
                  <a:pt x="5417101" y="0"/>
                </a:lnTo>
                <a:lnTo>
                  <a:pt x="5417101" y="3851067"/>
                </a:lnTo>
                <a:lnTo>
                  <a:pt x="0" y="385106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662907" y="6266591"/>
            <a:ext cx="3355339" cy="3490581"/>
          </a:xfrm>
          <a:custGeom>
            <a:avLst/>
            <a:gdLst/>
            <a:ahLst/>
            <a:cxnLst/>
            <a:rect r="r" b="b" t="t" l="l"/>
            <a:pathLst>
              <a:path h="3490581" w="3355339">
                <a:moveTo>
                  <a:pt x="0" y="0"/>
                </a:moveTo>
                <a:lnTo>
                  <a:pt x="3355338" y="0"/>
                </a:lnTo>
                <a:lnTo>
                  <a:pt x="3355338" y="3490581"/>
                </a:lnTo>
                <a:lnTo>
                  <a:pt x="0" y="3490581"/>
                </a:lnTo>
                <a:lnTo>
                  <a:pt x="0" y="0"/>
                </a:lnTo>
                <a:close/>
              </a:path>
            </a:pathLst>
          </a:custGeom>
          <a:blipFill>
            <a:blip r:embed="rId4"/>
            <a:stretch>
              <a:fillRect l="-19727" t="0" r="0" b="-51533"/>
            </a:stretch>
          </a:blipFill>
        </p:spPr>
      </p:sp>
      <p:sp>
        <p:nvSpPr>
          <p:cNvPr name="Freeform 4" id="4"/>
          <p:cNvSpPr/>
          <p:nvPr/>
        </p:nvSpPr>
        <p:spPr>
          <a:xfrm flipH="false" flipV="false" rot="0">
            <a:off x="6212651" y="1256818"/>
            <a:ext cx="3375879" cy="3375879"/>
          </a:xfrm>
          <a:custGeom>
            <a:avLst/>
            <a:gdLst/>
            <a:ahLst/>
            <a:cxnLst/>
            <a:rect r="r" b="b" t="t" l="l"/>
            <a:pathLst>
              <a:path h="3375879" w="3375879">
                <a:moveTo>
                  <a:pt x="0" y="0"/>
                </a:moveTo>
                <a:lnTo>
                  <a:pt x="3375879" y="0"/>
                </a:lnTo>
                <a:lnTo>
                  <a:pt x="3375879" y="3375879"/>
                </a:lnTo>
                <a:lnTo>
                  <a:pt x="0" y="3375879"/>
                </a:lnTo>
                <a:lnTo>
                  <a:pt x="0" y="0"/>
                </a:lnTo>
                <a:close/>
              </a:path>
            </a:pathLst>
          </a:custGeom>
          <a:blipFill>
            <a:blip r:embed="rId5"/>
            <a:stretch>
              <a:fillRect l="0" t="0" r="0" b="0"/>
            </a:stretch>
          </a:blipFill>
        </p:spPr>
      </p:sp>
      <p:sp>
        <p:nvSpPr>
          <p:cNvPr name="TextBox 5" id="5"/>
          <p:cNvSpPr txBox="true"/>
          <p:nvPr/>
        </p:nvSpPr>
        <p:spPr>
          <a:xfrm rot="0">
            <a:off x="10346498" y="1230217"/>
            <a:ext cx="6157377" cy="3276681"/>
          </a:xfrm>
          <a:prstGeom prst="rect">
            <a:avLst/>
          </a:prstGeom>
        </p:spPr>
        <p:txBody>
          <a:bodyPr anchor="t" rtlCol="false" tIns="0" lIns="0" bIns="0" rIns="0">
            <a:spAutoFit/>
          </a:bodyPr>
          <a:lstStyle/>
          <a:p>
            <a:pPr algn="l">
              <a:lnSpc>
                <a:spcPts val="4200"/>
              </a:lnSpc>
            </a:pPr>
            <a:r>
              <a:rPr lang="en-US" sz="3000">
                <a:solidFill>
                  <a:srgbClr val="180C0A"/>
                </a:solidFill>
                <a:latin typeface="Rugrats Sans"/>
                <a:ea typeface="Rugrats Sans"/>
                <a:cs typeface="Rugrats Sans"/>
                <a:sym typeface="Rugrats Sans"/>
              </a:rPr>
              <a:t>www.fountainheightsfarms.com</a:t>
            </a:r>
          </a:p>
          <a:p>
            <a:pPr algn="l">
              <a:lnSpc>
                <a:spcPts val="4200"/>
              </a:lnSpc>
            </a:pPr>
          </a:p>
          <a:p>
            <a:pPr algn="l">
              <a:lnSpc>
                <a:spcPts val="4200"/>
              </a:lnSpc>
            </a:pPr>
            <a:r>
              <a:rPr lang="en-US" sz="3000">
                <a:solidFill>
                  <a:srgbClr val="180C0A"/>
                </a:solidFill>
                <a:latin typeface="Rugrats Sans"/>
                <a:ea typeface="Rugrats Sans"/>
                <a:cs typeface="Rugrats Sans"/>
                <a:sym typeface="Rugrats Sans"/>
              </a:rPr>
              <a:t>Social Media:</a:t>
            </a:r>
          </a:p>
          <a:p>
            <a:pPr algn="l">
              <a:lnSpc>
                <a:spcPts val="4200"/>
              </a:lnSpc>
            </a:pPr>
            <a:r>
              <a:rPr lang="en-US" sz="3000">
                <a:solidFill>
                  <a:srgbClr val="180C0A"/>
                </a:solidFill>
                <a:latin typeface="Rugrats Sans"/>
                <a:ea typeface="Rugrats Sans"/>
                <a:cs typeface="Rugrats Sans"/>
                <a:sym typeface="Rugrats Sans"/>
              </a:rPr>
              <a:t>@FountainHeightsFarms</a:t>
            </a:r>
          </a:p>
          <a:p>
            <a:pPr algn="l">
              <a:lnSpc>
                <a:spcPts val="4200"/>
              </a:lnSpc>
            </a:pPr>
          </a:p>
          <a:p>
            <a:pPr algn="l" marL="0" indent="0" lvl="0">
              <a:lnSpc>
                <a:spcPts val="4200"/>
              </a:lnSpc>
              <a:spcBef>
                <a:spcPct val="0"/>
              </a:spcBef>
            </a:pPr>
            <a:r>
              <a:rPr lang="en-US" sz="3000">
                <a:solidFill>
                  <a:srgbClr val="180C0A"/>
                </a:solidFill>
                <a:latin typeface="Rugrats Sans"/>
                <a:ea typeface="Rugrats Sans"/>
                <a:cs typeface="Rugrats Sans"/>
                <a:sym typeface="Rugrats Sans"/>
              </a:rPr>
              <a:t>info@fountainheightsfarms.com</a:t>
            </a:r>
          </a:p>
        </p:txBody>
      </p:sp>
      <p:sp>
        <p:nvSpPr>
          <p:cNvPr name="TextBox 6" id="6"/>
          <p:cNvSpPr txBox="true"/>
          <p:nvPr/>
        </p:nvSpPr>
        <p:spPr>
          <a:xfrm rot="0">
            <a:off x="10776214" y="6297341"/>
            <a:ext cx="6157377" cy="3276681"/>
          </a:xfrm>
          <a:prstGeom prst="rect">
            <a:avLst/>
          </a:prstGeom>
        </p:spPr>
        <p:txBody>
          <a:bodyPr anchor="t" rtlCol="false" tIns="0" lIns="0" bIns="0" rIns="0">
            <a:spAutoFit/>
          </a:bodyPr>
          <a:lstStyle/>
          <a:p>
            <a:pPr algn="l">
              <a:lnSpc>
                <a:spcPts val="4200"/>
              </a:lnSpc>
            </a:pPr>
            <a:r>
              <a:rPr lang="en-US" sz="3000">
                <a:solidFill>
                  <a:srgbClr val="180C0A"/>
                </a:solidFill>
                <a:latin typeface="Rugrats Sans"/>
                <a:ea typeface="Rugrats Sans"/>
                <a:cs typeface="Rugrats Sans"/>
                <a:sym typeface="Rugrats Sans"/>
              </a:rPr>
              <a:t>www.WeAllEatCSA.com</a:t>
            </a:r>
          </a:p>
          <a:p>
            <a:pPr algn="l">
              <a:lnSpc>
                <a:spcPts val="4200"/>
              </a:lnSpc>
            </a:pPr>
          </a:p>
          <a:p>
            <a:pPr algn="l">
              <a:lnSpc>
                <a:spcPts val="4200"/>
              </a:lnSpc>
            </a:pPr>
            <a:r>
              <a:rPr lang="en-US" sz="3000">
                <a:solidFill>
                  <a:srgbClr val="180C0A"/>
                </a:solidFill>
                <a:latin typeface="Rugrats Sans"/>
                <a:ea typeface="Rugrats Sans"/>
                <a:cs typeface="Rugrats Sans"/>
                <a:sym typeface="Rugrats Sans"/>
              </a:rPr>
              <a:t>Social Media:</a:t>
            </a:r>
          </a:p>
          <a:p>
            <a:pPr algn="l">
              <a:lnSpc>
                <a:spcPts val="4200"/>
              </a:lnSpc>
            </a:pPr>
            <a:r>
              <a:rPr lang="en-US" sz="3000">
                <a:solidFill>
                  <a:srgbClr val="180C0A"/>
                </a:solidFill>
                <a:latin typeface="Rugrats Sans"/>
                <a:ea typeface="Rugrats Sans"/>
                <a:cs typeface="Rugrats Sans"/>
                <a:sym typeface="Rugrats Sans"/>
              </a:rPr>
              <a:t>@WeAllEatCSA</a:t>
            </a:r>
          </a:p>
          <a:p>
            <a:pPr algn="l">
              <a:lnSpc>
                <a:spcPts val="4200"/>
              </a:lnSpc>
            </a:pPr>
          </a:p>
          <a:p>
            <a:pPr algn="l" marL="0" indent="0" lvl="0">
              <a:lnSpc>
                <a:spcPts val="4200"/>
              </a:lnSpc>
              <a:spcBef>
                <a:spcPct val="0"/>
              </a:spcBef>
            </a:pPr>
            <a:r>
              <a:rPr lang="en-US" sz="3000">
                <a:solidFill>
                  <a:srgbClr val="180C0A"/>
                </a:solidFill>
                <a:latin typeface="Rugrats Sans"/>
                <a:ea typeface="Rugrats Sans"/>
                <a:cs typeface="Rugrats Sans"/>
                <a:sym typeface="Rugrats Sans"/>
              </a:rPr>
              <a:t>Tori@WeAllEatCSA.com</a:t>
            </a:r>
          </a:p>
        </p:txBody>
      </p:sp>
      <p:sp>
        <p:nvSpPr>
          <p:cNvPr name="Freeform 7" id="7"/>
          <p:cNvSpPr/>
          <p:nvPr/>
        </p:nvSpPr>
        <p:spPr>
          <a:xfrm flipH="false" flipV="false" rot="0">
            <a:off x="487837" y="1028700"/>
            <a:ext cx="4502862" cy="4114800"/>
          </a:xfrm>
          <a:custGeom>
            <a:avLst/>
            <a:gdLst/>
            <a:ahLst/>
            <a:cxnLst/>
            <a:rect r="r" b="b" t="t" l="l"/>
            <a:pathLst>
              <a:path h="4114800" w="4502862">
                <a:moveTo>
                  <a:pt x="0" y="0"/>
                </a:moveTo>
                <a:lnTo>
                  <a:pt x="4502862" y="0"/>
                </a:lnTo>
                <a:lnTo>
                  <a:pt x="4502862"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DAGeOhAIg4c</dc:identifier>
  <dcterms:modified xsi:type="dcterms:W3CDTF">2011-08-01T06:04:30Z</dcterms:modified>
  <cp:revision>1</cp:revision>
  <dc:title>SOWTH Presentation Urban Mushrooms on Mimosa Wood</dc:title>
</cp:coreProperties>
</file>