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8404800" cy="27432000"/>
  <p:notesSz cx="6858000" cy="9144000"/>
  <p:defaultTextStyle>
    <a:defPPr>
      <a:defRPr lang="en-US"/>
    </a:defPPr>
    <a:lvl1pPr marL="0" algn="l" defTabSz="3762025" rtl="0" eaLnBrk="1" latinLnBrk="0" hangingPunct="1">
      <a:defRPr sz="7400" kern="1200">
        <a:solidFill>
          <a:schemeClr val="tx1"/>
        </a:solidFill>
        <a:latin typeface="+mn-lt"/>
        <a:ea typeface="+mn-ea"/>
        <a:cs typeface="+mn-cs"/>
      </a:defRPr>
    </a:lvl1pPr>
    <a:lvl2pPr marL="1881012" algn="l" defTabSz="3762025" rtl="0" eaLnBrk="1" latinLnBrk="0" hangingPunct="1">
      <a:defRPr sz="7400" kern="1200">
        <a:solidFill>
          <a:schemeClr val="tx1"/>
        </a:solidFill>
        <a:latin typeface="+mn-lt"/>
        <a:ea typeface="+mn-ea"/>
        <a:cs typeface="+mn-cs"/>
      </a:defRPr>
    </a:lvl2pPr>
    <a:lvl3pPr marL="3762025" algn="l" defTabSz="3762025" rtl="0" eaLnBrk="1" latinLnBrk="0" hangingPunct="1">
      <a:defRPr sz="7400" kern="1200">
        <a:solidFill>
          <a:schemeClr val="tx1"/>
        </a:solidFill>
        <a:latin typeface="+mn-lt"/>
        <a:ea typeface="+mn-ea"/>
        <a:cs typeface="+mn-cs"/>
      </a:defRPr>
    </a:lvl3pPr>
    <a:lvl4pPr marL="5643037" algn="l" defTabSz="3762025" rtl="0" eaLnBrk="1" latinLnBrk="0" hangingPunct="1">
      <a:defRPr sz="7400" kern="1200">
        <a:solidFill>
          <a:schemeClr val="tx1"/>
        </a:solidFill>
        <a:latin typeface="+mn-lt"/>
        <a:ea typeface="+mn-ea"/>
        <a:cs typeface="+mn-cs"/>
      </a:defRPr>
    </a:lvl4pPr>
    <a:lvl5pPr marL="7524050" algn="l" defTabSz="3762025" rtl="0" eaLnBrk="1" latinLnBrk="0" hangingPunct="1">
      <a:defRPr sz="7400" kern="1200">
        <a:solidFill>
          <a:schemeClr val="tx1"/>
        </a:solidFill>
        <a:latin typeface="+mn-lt"/>
        <a:ea typeface="+mn-ea"/>
        <a:cs typeface="+mn-cs"/>
      </a:defRPr>
    </a:lvl5pPr>
    <a:lvl6pPr marL="9405062" algn="l" defTabSz="3762025" rtl="0" eaLnBrk="1" latinLnBrk="0" hangingPunct="1">
      <a:defRPr sz="7400" kern="1200">
        <a:solidFill>
          <a:schemeClr val="tx1"/>
        </a:solidFill>
        <a:latin typeface="+mn-lt"/>
        <a:ea typeface="+mn-ea"/>
        <a:cs typeface="+mn-cs"/>
      </a:defRPr>
    </a:lvl6pPr>
    <a:lvl7pPr marL="11286075" algn="l" defTabSz="3762025" rtl="0" eaLnBrk="1" latinLnBrk="0" hangingPunct="1">
      <a:defRPr sz="7400" kern="1200">
        <a:solidFill>
          <a:schemeClr val="tx1"/>
        </a:solidFill>
        <a:latin typeface="+mn-lt"/>
        <a:ea typeface="+mn-ea"/>
        <a:cs typeface="+mn-cs"/>
      </a:defRPr>
    </a:lvl7pPr>
    <a:lvl8pPr marL="13167087" algn="l" defTabSz="3762025" rtl="0" eaLnBrk="1" latinLnBrk="0" hangingPunct="1">
      <a:defRPr sz="7400" kern="1200">
        <a:solidFill>
          <a:schemeClr val="tx1"/>
        </a:solidFill>
        <a:latin typeface="+mn-lt"/>
        <a:ea typeface="+mn-ea"/>
        <a:cs typeface="+mn-cs"/>
      </a:defRPr>
    </a:lvl8pPr>
    <a:lvl9pPr marL="15048099" algn="l" defTabSz="3762025"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990" y="432"/>
      </p:cViewPr>
      <p:guideLst>
        <p:guide orient="horz" pos="8640"/>
        <p:guide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24158431891444301"/>
          <c:y val="5.6819901188821985E-2"/>
          <c:w val="0.72942742004557548"/>
          <c:h val="0.81278827646544183"/>
        </c:manualLayout>
      </c:layout>
      <c:barChart>
        <c:barDir val="bar"/>
        <c:grouping val="clustered"/>
        <c:varyColors val="0"/>
        <c:ser>
          <c:idx val="0"/>
          <c:order val="0"/>
          <c:tx>
            <c:strRef>
              <c:f>Sheet1!$B$1</c:f>
              <c:strCache>
                <c:ptCount val="1"/>
                <c:pt idx="0">
                  <c:v>Series 1</c:v>
                </c:pt>
              </c:strCache>
            </c:strRef>
          </c:tx>
          <c:spPr>
            <a:solidFill>
              <a:schemeClr val="tx2"/>
            </a:solidFill>
          </c:spPr>
          <c:invertIfNegative val="0"/>
          <c:cat>
            <c:strRef>
              <c:f>Sheet1!$A$2:$A$5</c:f>
              <c:strCache>
                <c:ptCount val="4"/>
                <c:pt idx="0">
                  <c:v>On-farm visits</c:v>
                </c:pt>
                <c:pt idx="1">
                  <c:v>Getting to Know Other Farmers</c:v>
                </c:pt>
                <c:pt idx="2">
                  <c:v>Field Days and Demonstrations</c:v>
                </c:pt>
                <c:pt idx="3">
                  <c:v>Discussion Leaders/Speakers</c:v>
                </c:pt>
              </c:strCache>
            </c:strRef>
          </c:cat>
          <c:val>
            <c:numRef>
              <c:f>Sheet1!$B$2:$B$5</c:f>
              <c:numCache>
                <c:formatCode>General</c:formatCode>
                <c:ptCount val="4"/>
                <c:pt idx="0">
                  <c:v>52</c:v>
                </c:pt>
                <c:pt idx="1">
                  <c:v>9</c:v>
                </c:pt>
                <c:pt idx="2">
                  <c:v>17</c:v>
                </c:pt>
                <c:pt idx="3">
                  <c:v>22</c:v>
                </c:pt>
              </c:numCache>
            </c:numRef>
          </c:val>
        </c:ser>
        <c:dLbls>
          <c:showLegendKey val="0"/>
          <c:showVal val="0"/>
          <c:showCatName val="0"/>
          <c:showSerName val="0"/>
          <c:showPercent val="0"/>
          <c:showBubbleSize val="0"/>
        </c:dLbls>
        <c:gapWidth val="150"/>
        <c:axId val="100836864"/>
        <c:axId val="100838400"/>
      </c:barChart>
      <c:catAx>
        <c:axId val="100836864"/>
        <c:scaling>
          <c:orientation val="minMax"/>
        </c:scaling>
        <c:delete val="0"/>
        <c:axPos val="l"/>
        <c:majorTickMark val="out"/>
        <c:minorTickMark val="none"/>
        <c:tickLblPos val="nextTo"/>
        <c:txPr>
          <a:bodyPr/>
          <a:lstStyle/>
          <a:p>
            <a:pPr>
              <a:defRPr sz="2800"/>
            </a:pPr>
            <a:endParaRPr lang="en-US"/>
          </a:p>
        </c:txPr>
        <c:crossAx val="100838400"/>
        <c:crosses val="autoZero"/>
        <c:auto val="1"/>
        <c:lblAlgn val="ctr"/>
        <c:lblOffset val="100"/>
        <c:noMultiLvlLbl val="0"/>
      </c:catAx>
      <c:valAx>
        <c:axId val="100838400"/>
        <c:scaling>
          <c:orientation val="minMax"/>
        </c:scaling>
        <c:delete val="0"/>
        <c:axPos val="b"/>
        <c:majorGridlines/>
        <c:title>
          <c:tx>
            <c:rich>
              <a:bodyPr/>
              <a:lstStyle/>
              <a:p>
                <a:pPr>
                  <a:defRPr/>
                </a:pPr>
                <a:r>
                  <a:rPr lang="en-US"/>
                  <a:t>% of responses (n = 26)</a:t>
                </a:r>
              </a:p>
            </c:rich>
          </c:tx>
          <c:layout/>
          <c:overlay val="0"/>
        </c:title>
        <c:numFmt formatCode="General" sourceLinked="1"/>
        <c:majorTickMark val="out"/>
        <c:minorTickMark val="none"/>
        <c:tickLblPos val="nextTo"/>
        <c:crossAx val="100836864"/>
        <c:crosses val="autoZero"/>
        <c:crossBetween val="between"/>
      </c:valAx>
      <c:spPr>
        <a:solidFill>
          <a:schemeClr val="bg2">
            <a:lumMod val="75000"/>
          </a:schemeClr>
        </a:solidFill>
        <a:ln>
          <a:solidFill>
            <a:schemeClr val="tx1"/>
          </a:solidFill>
        </a:ln>
      </c:spPr>
    </c:plotArea>
    <c:plotVisOnly val="1"/>
    <c:dispBlanksAs val="gap"/>
    <c:showDLblsOverMax val="0"/>
  </c:chart>
  <c:txPr>
    <a:bodyPr/>
    <a:lstStyle/>
    <a:p>
      <a:pPr>
        <a:defRPr sz="2800">
          <a:latin typeface="Arial" panose="020B0604020202020204" pitchFamily="34" charset="0"/>
          <a:cs typeface="Arial" panose="020B0604020202020204" pitchFamily="34" charset="0"/>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8E4FDF-6CE7-4EC9-A483-ED44B37B453B}"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34F90AF0-FD1F-4FD0-B776-91779201704A}">
      <dgm:prSet phldrT="[Text]"/>
      <dgm:spPr>
        <a:solidFill>
          <a:schemeClr val="tx1">
            <a:alpha val="40000"/>
          </a:schemeClr>
        </a:solidFill>
      </dgm:spPr>
      <dgm:t>
        <a:bodyPr/>
        <a:lstStyle/>
        <a:p>
          <a:r>
            <a:rPr lang="en-US" dirty="0" smtClean="0"/>
            <a:t>Hands-On Demonstrations</a:t>
          </a:r>
          <a:endParaRPr lang="en-US" dirty="0"/>
        </a:p>
      </dgm:t>
    </dgm:pt>
    <dgm:pt modelId="{E4A2C72C-5288-43B0-9A54-AC29374D8D9A}" type="parTrans" cxnId="{D4206FDD-8923-49DF-BD02-B98CE48C06C7}">
      <dgm:prSet/>
      <dgm:spPr/>
      <dgm:t>
        <a:bodyPr/>
        <a:lstStyle/>
        <a:p>
          <a:endParaRPr lang="en-US"/>
        </a:p>
      </dgm:t>
    </dgm:pt>
    <dgm:pt modelId="{16A0000F-0293-44E9-86F3-458C107371ED}" type="sibTrans" cxnId="{D4206FDD-8923-49DF-BD02-B98CE48C06C7}">
      <dgm:prSet/>
      <dgm:spPr/>
      <dgm:t>
        <a:bodyPr/>
        <a:lstStyle/>
        <a:p>
          <a:endParaRPr lang="en-US"/>
        </a:p>
      </dgm:t>
    </dgm:pt>
    <dgm:pt modelId="{DB49FF4B-83F7-422C-945A-4C983F73196A}">
      <dgm:prSet phldrT="[Text]"/>
      <dgm:spPr>
        <a:solidFill>
          <a:schemeClr val="tx1">
            <a:alpha val="40000"/>
          </a:schemeClr>
        </a:solidFill>
      </dgm:spPr>
      <dgm:t>
        <a:bodyPr/>
        <a:lstStyle/>
        <a:p>
          <a:r>
            <a:rPr lang="en-US" dirty="0" smtClean="0"/>
            <a:t>On-Farm Tours of Management Practices</a:t>
          </a:r>
          <a:endParaRPr lang="en-US" dirty="0"/>
        </a:p>
      </dgm:t>
    </dgm:pt>
    <dgm:pt modelId="{AD874011-6169-41CA-9377-7A4EF7F1B95E}" type="parTrans" cxnId="{3DC11BEE-2979-458D-9AA0-7E619F501E56}">
      <dgm:prSet/>
      <dgm:spPr/>
      <dgm:t>
        <a:bodyPr/>
        <a:lstStyle/>
        <a:p>
          <a:endParaRPr lang="en-US"/>
        </a:p>
      </dgm:t>
    </dgm:pt>
    <dgm:pt modelId="{F3045230-5620-42CF-917A-A32A187DAA04}" type="sibTrans" cxnId="{3DC11BEE-2979-458D-9AA0-7E619F501E56}">
      <dgm:prSet/>
      <dgm:spPr/>
      <dgm:t>
        <a:bodyPr/>
        <a:lstStyle/>
        <a:p>
          <a:endParaRPr lang="en-US"/>
        </a:p>
      </dgm:t>
    </dgm:pt>
    <dgm:pt modelId="{0BBB013A-D802-4BB8-959D-97AA0EEB2F35}">
      <dgm:prSet phldrT="[Text]"/>
      <dgm:spPr>
        <a:solidFill>
          <a:schemeClr val="tx1">
            <a:alpha val="40000"/>
          </a:schemeClr>
        </a:solidFill>
      </dgm:spPr>
      <dgm:t>
        <a:bodyPr/>
        <a:lstStyle/>
        <a:p>
          <a:r>
            <a:rPr lang="en-US" dirty="0" smtClean="0"/>
            <a:t>Discussion Leaders and Speakers on Various Management Topics</a:t>
          </a:r>
          <a:endParaRPr lang="en-US" dirty="0"/>
        </a:p>
      </dgm:t>
    </dgm:pt>
    <dgm:pt modelId="{F83D907D-3885-47F4-83CD-B3D133EEEE46}" type="parTrans" cxnId="{1A52DAC3-3151-4A61-9100-EB5149B6659B}">
      <dgm:prSet/>
      <dgm:spPr/>
      <dgm:t>
        <a:bodyPr/>
        <a:lstStyle/>
        <a:p>
          <a:endParaRPr lang="en-US"/>
        </a:p>
      </dgm:t>
    </dgm:pt>
    <dgm:pt modelId="{AEA5EAF4-BA05-475A-8CC7-93FDA56B3AE8}" type="sibTrans" cxnId="{1A52DAC3-3151-4A61-9100-EB5149B6659B}">
      <dgm:prSet/>
      <dgm:spPr/>
      <dgm:t>
        <a:bodyPr/>
        <a:lstStyle/>
        <a:p>
          <a:endParaRPr lang="en-US"/>
        </a:p>
      </dgm:t>
    </dgm:pt>
    <dgm:pt modelId="{2B857DB9-2A5C-4CC0-9AF2-DB2FAAB3576D}" type="pres">
      <dgm:prSet presAssocID="{008E4FDF-6CE7-4EC9-A483-ED44B37B453B}" presName="Name0" presStyleCnt="0">
        <dgm:presLayoutVars>
          <dgm:dir/>
          <dgm:resizeHandles val="exact"/>
        </dgm:presLayoutVars>
      </dgm:prSet>
      <dgm:spPr/>
      <dgm:t>
        <a:bodyPr/>
        <a:lstStyle/>
        <a:p>
          <a:endParaRPr lang="en-US"/>
        </a:p>
      </dgm:t>
    </dgm:pt>
    <dgm:pt modelId="{487020DB-26EA-48C7-87B1-A7D24FBBB59C}" type="pres">
      <dgm:prSet presAssocID="{34F90AF0-FD1F-4FD0-B776-91779201704A}" presName="composite" presStyleCnt="0"/>
      <dgm:spPr/>
    </dgm:pt>
    <dgm:pt modelId="{6EB0A993-AE11-4CB6-A757-03B62A84474D}" type="pres">
      <dgm:prSet presAssocID="{34F90AF0-FD1F-4FD0-B776-91779201704A}" presName="rect1" presStyleLbl="bgShp" presStyleIdx="0" presStyleCnt="3" custAng="54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pt>
    <dgm:pt modelId="{D24AB505-6050-47F5-85EB-F3FCCACC2779}" type="pres">
      <dgm:prSet presAssocID="{34F90AF0-FD1F-4FD0-B776-91779201704A}" presName="rect2" presStyleLbl="trBgShp" presStyleIdx="0" presStyleCnt="3">
        <dgm:presLayoutVars>
          <dgm:bulletEnabled val="1"/>
        </dgm:presLayoutVars>
      </dgm:prSet>
      <dgm:spPr/>
      <dgm:t>
        <a:bodyPr/>
        <a:lstStyle/>
        <a:p>
          <a:endParaRPr lang="en-US"/>
        </a:p>
      </dgm:t>
    </dgm:pt>
    <dgm:pt modelId="{D8B56C39-2567-4524-B150-7532C33EBF4C}" type="pres">
      <dgm:prSet presAssocID="{16A0000F-0293-44E9-86F3-458C107371ED}" presName="sibTrans" presStyleCnt="0"/>
      <dgm:spPr/>
    </dgm:pt>
    <dgm:pt modelId="{50F08EA5-1FD0-4B9C-9A25-91ABD41CEB58}" type="pres">
      <dgm:prSet presAssocID="{DB49FF4B-83F7-422C-945A-4C983F73196A}" presName="composite" presStyleCnt="0"/>
      <dgm:spPr/>
    </dgm:pt>
    <dgm:pt modelId="{2AE3FD7C-D829-4651-AC90-F808801FA924}" type="pres">
      <dgm:prSet presAssocID="{DB49FF4B-83F7-422C-945A-4C983F73196A}" presName="rect1" presStyleLbl="bgShp"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pt>
    <dgm:pt modelId="{B12FF338-E997-4A25-A856-55C912C73D48}" type="pres">
      <dgm:prSet presAssocID="{DB49FF4B-83F7-422C-945A-4C983F73196A}" presName="rect2" presStyleLbl="trBgShp" presStyleIdx="1" presStyleCnt="3">
        <dgm:presLayoutVars>
          <dgm:bulletEnabled val="1"/>
        </dgm:presLayoutVars>
      </dgm:prSet>
      <dgm:spPr/>
      <dgm:t>
        <a:bodyPr/>
        <a:lstStyle/>
        <a:p>
          <a:endParaRPr lang="en-US"/>
        </a:p>
      </dgm:t>
    </dgm:pt>
    <dgm:pt modelId="{72EC3106-A7AA-45EE-8160-2F2C654BE238}" type="pres">
      <dgm:prSet presAssocID="{F3045230-5620-42CF-917A-A32A187DAA04}" presName="sibTrans" presStyleCnt="0"/>
      <dgm:spPr/>
    </dgm:pt>
    <dgm:pt modelId="{5F4A0B97-04D1-455A-A1B6-395D94A01F55}" type="pres">
      <dgm:prSet presAssocID="{0BBB013A-D802-4BB8-959D-97AA0EEB2F35}" presName="composite" presStyleCnt="0"/>
      <dgm:spPr/>
    </dgm:pt>
    <dgm:pt modelId="{91B49BAC-C48B-4EB3-BBFB-E6C188EDEFAE}" type="pres">
      <dgm:prSet presAssocID="{0BBB013A-D802-4BB8-959D-97AA0EEB2F35}" presName="rect1" presStyleLbl="bgShp"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E8905DFA-7479-4CE7-BEC6-B8BE2A58B313}" type="pres">
      <dgm:prSet presAssocID="{0BBB013A-D802-4BB8-959D-97AA0EEB2F35}" presName="rect2" presStyleLbl="trBgShp" presStyleIdx="2" presStyleCnt="3">
        <dgm:presLayoutVars>
          <dgm:bulletEnabled val="1"/>
        </dgm:presLayoutVars>
      </dgm:prSet>
      <dgm:spPr/>
      <dgm:t>
        <a:bodyPr/>
        <a:lstStyle/>
        <a:p>
          <a:endParaRPr lang="en-US"/>
        </a:p>
      </dgm:t>
    </dgm:pt>
  </dgm:ptLst>
  <dgm:cxnLst>
    <dgm:cxn modelId="{1A52DAC3-3151-4A61-9100-EB5149B6659B}" srcId="{008E4FDF-6CE7-4EC9-A483-ED44B37B453B}" destId="{0BBB013A-D802-4BB8-959D-97AA0EEB2F35}" srcOrd="2" destOrd="0" parTransId="{F83D907D-3885-47F4-83CD-B3D133EEEE46}" sibTransId="{AEA5EAF4-BA05-475A-8CC7-93FDA56B3AE8}"/>
    <dgm:cxn modelId="{D4206FDD-8923-49DF-BD02-B98CE48C06C7}" srcId="{008E4FDF-6CE7-4EC9-A483-ED44B37B453B}" destId="{34F90AF0-FD1F-4FD0-B776-91779201704A}" srcOrd="0" destOrd="0" parTransId="{E4A2C72C-5288-43B0-9A54-AC29374D8D9A}" sibTransId="{16A0000F-0293-44E9-86F3-458C107371ED}"/>
    <dgm:cxn modelId="{9CEB5A51-591B-438B-BC9E-59968F16C227}" type="presOf" srcId="{DB49FF4B-83F7-422C-945A-4C983F73196A}" destId="{B12FF338-E997-4A25-A856-55C912C73D48}" srcOrd="0" destOrd="0" presId="urn:microsoft.com/office/officeart/2008/layout/BendingPictureSemiTransparentText"/>
    <dgm:cxn modelId="{0DA4482E-4933-42EF-96ED-45CFB4DF6942}" type="presOf" srcId="{008E4FDF-6CE7-4EC9-A483-ED44B37B453B}" destId="{2B857DB9-2A5C-4CC0-9AF2-DB2FAAB3576D}" srcOrd="0" destOrd="0" presId="urn:microsoft.com/office/officeart/2008/layout/BendingPictureSemiTransparentText"/>
    <dgm:cxn modelId="{3DC11BEE-2979-458D-9AA0-7E619F501E56}" srcId="{008E4FDF-6CE7-4EC9-A483-ED44B37B453B}" destId="{DB49FF4B-83F7-422C-945A-4C983F73196A}" srcOrd="1" destOrd="0" parTransId="{AD874011-6169-41CA-9377-7A4EF7F1B95E}" sibTransId="{F3045230-5620-42CF-917A-A32A187DAA04}"/>
    <dgm:cxn modelId="{BB19CD26-48ED-46BA-921B-9F6E7EA6B624}" type="presOf" srcId="{0BBB013A-D802-4BB8-959D-97AA0EEB2F35}" destId="{E8905DFA-7479-4CE7-BEC6-B8BE2A58B313}" srcOrd="0" destOrd="0" presId="urn:microsoft.com/office/officeart/2008/layout/BendingPictureSemiTransparentText"/>
    <dgm:cxn modelId="{695C8AB9-3635-4E7E-94DE-4705D0251508}" type="presOf" srcId="{34F90AF0-FD1F-4FD0-B776-91779201704A}" destId="{D24AB505-6050-47F5-85EB-F3FCCACC2779}" srcOrd="0" destOrd="0" presId="urn:microsoft.com/office/officeart/2008/layout/BendingPictureSemiTransparentText"/>
    <dgm:cxn modelId="{A41B2CFE-7B08-4617-820C-23825EE60B05}" type="presParOf" srcId="{2B857DB9-2A5C-4CC0-9AF2-DB2FAAB3576D}" destId="{487020DB-26EA-48C7-87B1-A7D24FBBB59C}" srcOrd="0" destOrd="0" presId="urn:microsoft.com/office/officeart/2008/layout/BendingPictureSemiTransparentText"/>
    <dgm:cxn modelId="{055DB718-0CB1-4AA1-BE9E-DEC6968D9A07}" type="presParOf" srcId="{487020DB-26EA-48C7-87B1-A7D24FBBB59C}" destId="{6EB0A993-AE11-4CB6-A757-03B62A84474D}" srcOrd="0" destOrd="0" presId="urn:microsoft.com/office/officeart/2008/layout/BendingPictureSemiTransparentText"/>
    <dgm:cxn modelId="{D703BB9C-8C6E-416E-90A6-1BEE517B7EB0}" type="presParOf" srcId="{487020DB-26EA-48C7-87B1-A7D24FBBB59C}" destId="{D24AB505-6050-47F5-85EB-F3FCCACC2779}" srcOrd="1" destOrd="0" presId="urn:microsoft.com/office/officeart/2008/layout/BendingPictureSemiTransparentText"/>
    <dgm:cxn modelId="{4AEB4E54-F64A-4757-B13C-A6D07430532D}" type="presParOf" srcId="{2B857DB9-2A5C-4CC0-9AF2-DB2FAAB3576D}" destId="{D8B56C39-2567-4524-B150-7532C33EBF4C}" srcOrd="1" destOrd="0" presId="urn:microsoft.com/office/officeart/2008/layout/BendingPictureSemiTransparentText"/>
    <dgm:cxn modelId="{FBBB0E46-D857-4A6D-95FD-65B5D9F60FBA}" type="presParOf" srcId="{2B857DB9-2A5C-4CC0-9AF2-DB2FAAB3576D}" destId="{50F08EA5-1FD0-4B9C-9A25-91ABD41CEB58}" srcOrd="2" destOrd="0" presId="urn:microsoft.com/office/officeart/2008/layout/BendingPictureSemiTransparentText"/>
    <dgm:cxn modelId="{6FE85ABD-393F-46CC-9F64-D57B307D4733}" type="presParOf" srcId="{50F08EA5-1FD0-4B9C-9A25-91ABD41CEB58}" destId="{2AE3FD7C-D829-4651-AC90-F808801FA924}" srcOrd="0" destOrd="0" presId="urn:microsoft.com/office/officeart/2008/layout/BendingPictureSemiTransparentText"/>
    <dgm:cxn modelId="{1CD71735-C5D1-4867-9984-6F85EE85D987}" type="presParOf" srcId="{50F08EA5-1FD0-4B9C-9A25-91ABD41CEB58}" destId="{B12FF338-E997-4A25-A856-55C912C73D48}" srcOrd="1" destOrd="0" presId="urn:microsoft.com/office/officeart/2008/layout/BendingPictureSemiTransparentText"/>
    <dgm:cxn modelId="{A045CA9E-3EBC-44E2-B4B4-A6AA719A22B9}" type="presParOf" srcId="{2B857DB9-2A5C-4CC0-9AF2-DB2FAAB3576D}" destId="{72EC3106-A7AA-45EE-8160-2F2C654BE238}" srcOrd="3" destOrd="0" presId="urn:microsoft.com/office/officeart/2008/layout/BendingPictureSemiTransparentText"/>
    <dgm:cxn modelId="{6835D004-6828-4570-8274-33FD9279851B}" type="presParOf" srcId="{2B857DB9-2A5C-4CC0-9AF2-DB2FAAB3576D}" destId="{5F4A0B97-04D1-455A-A1B6-395D94A01F55}" srcOrd="4" destOrd="0" presId="urn:microsoft.com/office/officeart/2008/layout/BendingPictureSemiTransparentText"/>
    <dgm:cxn modelId="{CF4779C8-968D-462E-890A-19BBA59BA33F}" type="presParOf" srcId="{5F4A0B97-04D1-455A-A1B6-395D94A01F55}" destId="{91B49BAC-C48B-4EB3-BBFB-E6C188EDEFAE}" srcOrd="0" destOrd="0" presId="urn:microsoft.com/office/officeart/2008/layout/BendingPictureSemiTransparentText"/>
    <dgm:cxn modelId="{EF700E30-040C-48A5-9F51-D63BC6E3EB6E}" type="presParOf" srcId="{5F4A0B97-04D1-455A-A1B6-395D94A01F55}" destId="{E8905DFA-7479-4CE7-BEC6-B8BE2A58B313}" srcOrd="1" destOrd="0" presId="urn:microsoft.com/office/officeart/2008/layout/BendingPictureSemiTransparentTex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0A993-AE11-4CB6-A757-03B62A84474D}">
      <dsp:nvSpPr>
        <dsp:cNvPr id="0" name=""/>
        <dsp:cNvSpPr/>
      </dsp:nvSpPr>
      <dsp:spPr>
        <a:xfrm rot="5400000">
          <a:off x="1562" y="434434"/>
          <a:ext cx="5907465" cy="506339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a:noFill/>
        </a:ln>
        <a:effectLst/>
      </dsp:spPr>
      <dsp:style>
        <a:lnRef idx="0">
          <a:scrgbClr r="0" g="0" b="0"/>
        </a:lnRef>
        <a:fillRef idx="1">
          <a:scrgbClr r="0" g="0" b="0"/>
        </a:fillRef>
        <a:effectRef idx="0">
          <a:scrgbClr r="0" g="0" b="0"/>
        </a:effectRef>
        <a:fontRef idx="minor"/>
      </dsp:style>
    </dsp:sp>
    <dsp:sp modelId="{D24AB505-6050-47F5-85EB-F3FCCACC2779}">
      <dsp:nvSpPr>
        <dsp:cNvPr id="0" name=""/>
        <dsp:cNvSpPr/>
      </dsp:nvSpPr>
      <dsp:spPr>
        <a:xfrm>
          <a:off x="1562" y="3978812"/>
          <a:ext cx="5907465" cy="1215215"/>
        </a:xfrm>
        <a:prstGeom prst="rect">
          <a:avLst/>
        </a:prstGeom>
        <a:solidFill>
          <a:schemeClr val="tx1">
            <a:alpha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en-US" sz="3400" kern="1200" dirty="0" smtClean="0"/>
            <a:t>Hands-On Demonstrations</a:t>
          </a:r>
          <a:endParaRPr lang="en-US" sz="3400" kern="1200" dirty="0"/>
        </a:p>
      </dsp:txBody>
      <dsp:txXfrm>
        <a:off x="1562" y="3978812"/>
        <a:ext cx="5907465" cy="1215215"/>
      </dsp:txXfrm>
    </dsp:sp>
    <dsp:sp modelId="{2AE3FD7C-D829-4651-AC90-F808801FA924}">
      <dsp:nvSpPr>
        <dsp:cNvPr id="0" name=""/>
        <dsp:cNvSpPr/>
      </dsp:nvSpPr>
      <dsp:spPr>
        <a:xfrm>
          <a:off x="6511572" y="434434"/>
          <a:ext cx="5907465" cy="5063397"/>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a:ln>
          <a:noFill/>
        </a:ln>
        <a:effectLst/>
      </dsp:spPr>
      <dsp:style>
        <a:lnRef idx="0">
          <a:scrgbClr r="0" g="0" b="0"/>
        </a:lnRef>
        <a:fillRef idx="1">
          <a:scrgbClr r="0" g="0" b="0"/>
        </a:fillRef>
        <a:effectRef idx="0">
          <a:scrgbClr r="0" g="0" b="0"/>
        </a:effectRef>
        <a:fontRef idx="minor"/>
      </dsp:style>
    </dsp:sp>
    <dsp:sp modelId="{B12FF338-E997-4A25-A856-55C912C73D48}">
      <dsp:nvSpPr>
        <dsp:cNvPr id="0" name=""/>
        <dsp:cNvSpPr/>
      </dsp:nvSpPr>
      <dsp:spPr>
        <a:xfrm>
          <a:off x="6511572" y="3978812"/>
          <a:ext cx="5907465" cy="1215215"/>
        </a:xfrm>
        <a:prstGeom prst="rect">
          <a:avLst/>
        </a:prstGeom>
        <a:solidFill>
          <a:schemeClr val="tx1">
            <a:alpha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en-US" sz="3400" kern="1200" dirty="0" smtClean="0"/>
            <a:t>On-Farm Tours of Management Practices</a:t>
          </a:r>
          <a:endParaRPr lang="en-US" sz="3400" kern="1200" dirty="0"/>
        </a:p>
      </dsp:txBody>
      <dsp:txXfrm>
        <a:off x="6511572" y="3978812"/>
        <a:ext cx="5907465" cy="1215215"/>
      </dsp:txXfrm>
    </dsp:sp>
    <dsp:sp modelId="{91B49BAC-C48B-4EB3-BBFB-E6C188EDEFAE}">
      <dsp:nvSpPr>
        <dsp:cNvPr id="0" name=""/>
        <dsp:cNvSpPr/>
      </dsp:nvSpPr>
      <dsp:spPr>
        <a:xfrm>
          <a:off x="3256567" y="6088578"/>
          <a:ext cx="5907465" cy="5063397"/>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E8905DFA-7479-4CE7-BEC6-B8BE2A58B313}">
      <dsp:nvSpPr>
        <dsp:cNvPr id="0" name=""/>
        <dsp:cNvSpPr/>
      </dsp:nvSpPr>
      <dsp:spPr>
        <a:xfrm>
          <a:off x="3256567" y="9632956"/>
          <a:ext cx="5907465" cy="1215215"/>
        </a:xfrm>
        <a:prstGeom prst="rect">
          <a:avLst/>
        </a:prstGeom>
        <a:solidFill>
          <a:schemeClr val="tx1">
            <a:alpha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en-US" sz="3400" kern="1200" dirty="0" smtClean="0"/>
            <a:t>Discussion Leaders and Speakers on Various Management Topics</a:t>
          </a:r>
          <a:endParaRPr lang="en-US" sz="3400" kern="1200" dirty="0"/>
        </a:p>
      </dsp:txBody>
      <dsp:txXfrm>
        <a:off x="3256567" y="9632956"/>
        <a:ext cx="5907465" cy="1215215"/>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8521703"/>
            <a:ext cx="3264408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15544800"/>
            <a:ext cx="26883360" cy="701040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5" indent="0" algn="ctr">
              <a:buNone/>
              <a:defRPr>
                <a:solidFill>
                  <a:schemeClr val="tx1">
                    <a:tint val="75000"/>
                  </a:schemeClr>
                </a:solidFill>
              </a:defRPr>
            </a:lvl3pPr>
            <a:lvl4pPr marL="5643037" indent="0" algn="ctr">
              <a:buNone/>
              <a:defRPr>
                <a:solidFill>
                  <a:schemeClr val="tx1">
                    <a:tint val="75000"/>
                  </a:schemeClr>
                </a:solidFill>
              </a:defRPr>
            </a:lvl4pPr>
            <a:lvl5pPr marL="7524050" indent="0" algn="ctr">
              <a:buNone/>
              <a:defRPr>
                <a:solidFill>
                  <a:schemeClr val="tx1">
                    <a:tint val="75000"/>
                  </a:schemeClr>
                </a:solidFill>
              </a:defRPr>
            </a:lvl5pPr>
            <a:lvl6pPr marL="9405062" indent="0" algn="ctr">
              <a:buNone/>
              <a:defRPr>
                <a:solidFill>
                  <a:schemeClr val="tx1">
                    <a:tint val="75000"/>
                  </a:schemeClr>
                </a:solidFill>
              </a:defRPr>
            </a:lvl6pPr>
            <a:lvl7pPr marL="11286075" indent="0" algn="ctr">
              <a:buNone/>
              <a:defRPr>
                <a:solidFill>
                  <a:schemeClr val="tx1">
                    <a:tint val="75000"/>
                  </a:schemeClr>
                </a:solidFill>
              </a:defRPr>
            </a:lvl7pPr>
            <a:lvl8pPr marL="13167087" indent="0" algn="ctr">
              <a:buNone/>
              <a:defRPr>
                <a:solidFill>
                  <a:schemeClr val="tx1">
                    <a:tint val="75000"/>
                  </a:schemeClr>
                </a:solidFill>
              </a:defRPr>
            </a:lvl8pPr>
            <a:lvl9pPr marL="1504809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2EF9C1-C658-4D1C-9332-FA388E106934}"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C7194-158B-4E6D-80BA-CED28EE916FF}" type="slidenum">
              <a:rPr lang="en-US" smtClean="0"/>
              <a:t>‹#›</a:t>
            </a:fld>
            <a:endParaRPr lang="en-US"/>
          </a:p>
        </p:txBody>
      </p:sp>
    </p:spTree>
    <p:extLst>
      <p:ext uri="{BB962C8B-B14F-4D97-AF65-F5344CB8AC3E}">
        <p14:creationId xmlns:p14="http://schemas.microsoft.com/office/powerpoint/2010/main" val="3373422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EF9C1-C658-4D1C-9332-FA388E106934}"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C7194-158B-4E6D-80BA-CED28EE916FF}" type="slidenum">
              <a:rPr lang="en-US" smtClean="0"/>
              <a:t>‹#›</a:t>
            </a:fld>
            <a:endParaRPr lang="en-US"/>
          </a:p>
        </p:txBody>
      </p:sp>
    </p:spTree>
    <p:extLst>
      <p:ext uri="{BB962C8B-B14F-4D97-AF65-F5344CB8AC3E}">
        <p14:creationId xmlns:p14="http://schemas.microsoft.com/office/powerpoint/2010/main" val="1806812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098554"/>
            <a:ext cx="8641080" cy="2340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240" y="1098554"/>
            <a:ext cx="25283160"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EF9C1-C658-4D1C-9332-FA388E106934}"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C7194-158B-4E6D-80BA-CED28EE916FF}" type="slidenum">
              <a:rPr lang="en-US" smtClean="0"/>
              <a:t>‹#›</a:t>
            </a:fld>
            <a:endParaRPr lang="en-US"/>
          </a:p>
        </p:txBody>
      </p:sp>
    </p:spTree>
    <p:extLst>
      <p:ext uri="{BB962C8B-B14F-4D97-AF65-F5344CB8AC3E}">
        <p14:creationId xmlns:p14="http://schemas.microsoft.com/office/powerpoint/2010/main" val="649072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EF9C1-C658-4D1C-9332-FA388E106934}"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C7194-158B-4E6D-80BA-CED28EE916FF}" type="slidenum">
              <a:rPr lang="en-US" smtClean="0"/>
              <a:t>‹#›</a:t>
            </a:fld>
            <a:endParaRPr lang="en-US"/>
          </a:p>
        </p:txBody>
      </p:sp>
    </p:spTree>
    <p:extLst>
      <p:ext uri="{BB962C8B-B14F-4D97-AF65-F5344CB8AC3E}">
        <p14:creationId xmlns:p14="http://schemas.microsoft.com/office/powerpoint/2010/main" val="481807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4" y="17627602"/>
            <a:ext cx="32644080" cy="544830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4" y="11626854"/>
            <a:ext cx="32644080" cy="600074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5" indent="0">
              <a:buNone/>
              <a:defRPr sz="6600">
                <a:solidFill>
                  <a:schemeClr val="tx1">
                    <a:tint val="75000"/>
                  </a:schemeClr>
                </a:solidFill>
              </a:defRPr>
            </a:lvl3pPr>
            <a:lvl4pPr marL="5643037" indent="0">
              <a:buNone/>
              <a:defRPr sz="5700">
                <a:solidFill>
                  <a:schemeClr val="tx1">
                    <a:tint val="75000"/>
                  </a:schemeClr>
                </a:solidFill>
              </a:defRPr>
            </a:lvl4pPr>
            <a:lvl5pPr marL="7524050" indent="0">
              <a:buNone/>
              <a:defRPr sz="5700">
                <a:solidFill>
                  <a:schemeClr val="tx1">
                    <a:tint val="75000"/>
                  </a:schemeClr>
                </a:solidFill>
              </a:defRPr>
            </a:lvl5pPr>
            <a:lvl6pPr marL="9405062" indent="0">
              <a:buNone/>
              <a:defRPr sz="5700">
                <a:solidFill>
                  <a:schemeClr val="tx1">
                    <a:tint val="75000"/>
                  </a:schemeClr>
                </a:solidFill>
              </a:defRPr>
            </a:lvl6pPr>
            <a:lvl7pPr marL="11286075" indent="0">
              <a:buNone/>
              <a:defRPr sz="5700">
                <a:solidFill>
                  <a:schemeClr val="tx1">
                    <a:tint val="75000"/>
                  </a:schemeClr>
                </a:solidFill>
              </a:defRPr>
            </a:lvl7pPr>
            <a:lvl8pPr marL="13167087" indent="0">
              <a:buNone/>
              <a:defRPr sz="5700">
                <a:solidFill>
                  <a:schemeClr val="tx1">
                    <a:tint val="75000"/>
                  </a:schemeClr>
                </a:solidFill>
              </a:defRPr>
            </a:lvl8pPr>
            <a:lvl9pPr marL="15048099" indent="0">
              <a:buNone/>
              <a:defRPr sz="5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2EF9C1-C658-4D1C-9332-FA388E106934}"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C7194-158B-4E6D-80BA-CED28EE916FF}" type="slidenum">
              <a:rPr lang="en-US" smtClean="0"/>
              <a:t>‹#›</a:t>
            </a:fld>
            <a:endParaRPr lang="en-US"/>
          </a:p>
        </p:txBody>
      </p:sp>
    </p:spTree>
    <p:extLst>
      <p:ext uri="{BB962C8B-B14F-4D97-AF65-F5344CB8AC3E}">
        <p14:creationId xmlns:p14="http://schemas.microsoft.com/office/powerpoint/2010/main" val="60719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240" y="6400803"/>
            <a:ext cx="16962120" cy="1810385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522440" y="6400803"/>
            <a:ext cx="16962120" cy="1810385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2EF9C1-C658-4D1C-9332-FA388E106934}"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C7194-158B-4E6D-80BA-CED28EE916FF}" type="slidenum">
              <a:rPr lang="en-US" smtClean="0"/>
              <a:t>‹#›</a:t>
            </a:fld>
            <a:endParaRPr lang="en-US"/>
          </a:p>
        </p:txBody>
      </p:sp>
    </p:spTree>
    <p:extLst>
      <p:ext uri="{BB962C8B-B14F-4D97-AF65-F5344CB8AC3E}">
        <p14:creationId xmlns:p14="http://schemas.microsoft.com/office/powerpoint/2010/main" val="413661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0" y="6140452"/>
            <a:ext cx="16968789" cy="2559048"/>
          </a:xfrm>
        </p:spPr>
        <p:txBody>
          <a:bodyPr anchor="b"/>
          <a:lstStyle>
            <a:lvl1pPr marL="0" indent="0">
              <a:buNone/>
              <a:defRPr sz="9900" b="1"/>
            </a:lvl1pPr>
            <a:lvl2pPr marL="1881012" indent="0">
              <a:buNone/>
              <a:defRPr sz="8200" b="1"/>
            </a:lvl2pPr>
            <a:lvl3pPr marL="3762025" indent="0">
              <a:buNone/>
              <a:defRPr sz="7400" b="1"/>
            </a:lvl3pPr>
            <a:lvl4pPr marL="5643037" indent="0">
              <a:buNone/>
              <a:defRPr sz="6600" b="1"/>
            </a:lvl4pPr>
            <a:lvl5pPr marL="7524050" indent="0">
              <a:buNone/>
              <a:defRPr sz="6600" b="1"/>
            </a:lvl5pPr>
            <a:lvl6pPr marL="9405062" indent="0">
              <a:buNone/>
              <a:defRPr sz="6600" b="1"/>
            </a:lvl6pPr>
            <a:lvl7pPr marL="11286075" indent="0">
              <a:buNone/>
              <a:defRPr sz="6600" b="1"/>
            </a:lvl7pPr>
            <a:lvl8pPr marL="13167087" indent="0">
              <a:buNone/>
              <a:defRPr sz="6600" b="1"/>
            </a:lvl8pPr>
            <a:lvl9pPr marL="15048099"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1920240" y="8699500"/>
            <a:ext cx="16968789" cy="1580515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6" y="6140452"/>
            <a:ext cx="16975455" cy="2559048"/>
          </a:xfrm>
        </p:spPr>
        <p:txBody>
          <a:bodyPr anchor="b"/>
          <a:lstStyle>
            <a:lvl1pPr marL="0" indent="0">
              <a:buNone/>
              <a:defRPr sz="9900" b="1"/>
            </a:lvl1pPr>
            <a:lvl2pPr marL="1881012" indent="0">
              <a:buNone/>
              <a:defRPr sz="8200" b="1"/>
            </a:lvl2pPr>
            <a:lvl3pPr marL="3762025" indent="0">
              <a:buNone/>
              <a:defRPr sz="7400" b="1"/>
            </a:lvl3pPr>
            <a:lvl4pPr marL="5643037" indent="0">
              <a:buNone/>
              <a:defRPr sz="6600" b="1"/>
            </a:lvl4pPr>
            <a:lvl5pPr marL="7524050" indent="0">
              <a:buNone/>
              <a:defRPr sz="6600" b="1"/>
            </a:lvl5pPr>
            <a:lvl6pPr marL="9405062" indent="0">
              <a:buNone/>
              <a:defRPr sz="6600" b="1"/>
            </a:lvl6pPr>
            <a:lvl7pPr marL="11286075" indent="0">
              <a:buNone/>
              <a:defRPr sz="6600" b="1"/>
            </a:lvl7pPr>
            <a:lvl8pPr marL="13167087" indent="0">
              <a:buNone/>
              <a:defRPr sz="6600" b="1"/>
            </a:lvl8pPr>
            <a:lvl9pPr marL="15048099"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19509106" y="8699500"/>
            <a:ext cx="16975455" cy="1580515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2EF9C1-C658-4D1C-9332-FA388E106934}" type="datetimeFigureOut">
              <a:rPr lang="en-US" smtClean="0"/>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4C7194-158B-4E6D-80BA-CED28EE916FF}" type="slidenum">
              <a:rPr lang="en-US" smtClean="0"/>
              <a:t>‹#›</a:t>
            </a:fld>
            <a:endParaRPr lang="en-US"/>
          </a:p>
        </p:txBody>
      </p:sp>
    </p:spTree>
    <p:extLst>
      <p:ext uri="{BB962C8B-B14F-4D97-AF65-F5344CB8AC3E}">
        <p14:creationId xmlns:p14="http://schemas.microsoft.com/office/powerpoint/2010/main" val="677788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2EF9C1-C658-4D1C-9332-FA388E106934}" type="datetimeFigureOut">
              <a:rPr lang="en-US" smtClean="0"/>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4C7194-158B-4E6D-80BA-CED28EE916FF}" type="slidenum">
              <a:rPr lang="en-US" smtClean="0"/>
              <a:t>‹#›</a:t>
            </a:fld>
            <a:endParaRPr lang="en-US"/>
          </a:p>
        </p:txBody>
      </p:sp>
    </p:spTree>
    <p:extLst>
      <p:ext uri="{BB962C8B-B14F-4D97-AF65-F5344CB8AC3E}">
        <p14:creationId xmlns:p14="http://schemas.microsoft.com/office/powerpoint/2010/main" val="200669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EF9C1-C658-4D1C-9332-FA388E106934}" type="datetimeFigureOut">
              <a:rPr lang="en-US" smtClean="0"/>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4C7194-158B-4E6D-80BA-CED28EE916FF}" type="slidenum">
              <a:rPr lang="en-US" smtClean="0"/>
              <a:t>‹#›</a:t>
            </a:fld>
            <a:endParaRPr lang="en-US"/>
          </a:p>
        </p:txBody>
      </p:sp>
    </p:spTree>
    <p:extLst>
      <p:ext uri="{BB962C8B-B14F-4D97-AF65-F5344CB8AC3E}">
        <p14:creationId xmlns:p14="http://schemas.microsoft.com/office/powerpoint/2010/main" val="2202924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3" y="1092200"/>
            <a:ext cx="12634914" cy="464820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5015210" y="1092202"/>
            <a:ext cx="21469350" cy="2341245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3" y="5740402"/>
            <a:ext cx="12634914" cy="18764252"/>
          </a:xfrm>
        </p:spPr>
        <p:txBody>
          <a:bodyPr/>
          <a:lstStyle>
            <a:lvl1pPr marL="0" indent="0">
              <a:buNone/>
              <a:defRPr sz="5700"/>
            </a:lvl1pPr>
            <a:lvl2pPr marL="1881012" indent="0">
              <a:buNone/>
              <a:defRPr sz="4900"/>
            </a:lvl2pPr>
            <a:lvl3pPr marL="3762025" indent="0">
              <a:buNone/>
              <a:defRPr sz="4100"/>
            </a:lvl3pPr>
            <a:lvl4pPr marL="5643037" indent="0">
              <a:buNone/>
              <a:defRPr sz="3700"/>
            </a:lvl4pPr>
            <a:lvl5pPr marL="7524050" indent="0">
              <a:buNone/>
              <a:defRPr sz="3700"/>
            </a:lvl5pPr>
            <a:lvl6pPr marL="9405062" indent="0">
              <a:buNone/>
              <a:defRPr sz="3700"/>
            </a:lvl6pPr>
            <a:lvl7pPr marL="11286075" indent="0">
              <a:buNone/>
              <a:defRPr sz="3700"/>
            </a:lvl7pPr>
            <a:lvl8pPr marL="13167087" indent="0">
              <a:buNone/>
              <a:defRPr sz="3700"/>
            </a:lvl8pPr>
            <a:lvl9pPr marL="15048099"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EF9C1-C658-4D1C-9332-FA388E106934}"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C7194-158B-4E6D-80BA-CED28EE916FF}" type="slidenum">
              <a:rPr lang="en-US" smtClean="0"/>
              <a:t>‹#›</a:t>
            </a:fld>
            <a:endParaRPr lang="en-US"/>
          </a:p>
        </p:txBody>
      </p:sp>
    </p:spTree>
    <p:extLst>
      <p:ext uri="{BB962C8B-B14F-4D97-AF65-F5344CB8AC3E}">
        <p14:creationId xmlns:p14="http://schemas.microsoft.com/office/powerpoint/2010/main" val="301800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09" y="19202400"/>
            <a:ext cx="23042880" cy="226695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7527609" y="2451100"/>
            <a:ext cx="23042880" cy="16459200"/>
          </a:xfrm>
        </p:spPr>
        <p:txBody>
          <a:bodyPr/>
          <a:lstStyle>
            <a:lvl1pPr marL="0" indent="0">
              <a:buNone/>
              <a:defRPr sz="13200"/>
            </a:lvl1pPr>
            <a:lvl2pPr marL="1881012" indent="0">
              <a:buNone/>
              <a:defRPr sz="11500"/>
            </a:lvl2pPr>
            <a:lvl3pPr marL="3762025" indent="0">
              <a:buNone/>
              <a:defRPr sz="9900"/>
            </a:lvl3pPr>
            <a:lvl4pPr marL="5643037" indent="0">
              <a:buNone/>
              <a:defRPr sz="8200"/>
            </a:lvl4pPr>
            <a:lvl5pPr marL="7524050" indent="0">
              <a:buNone/>
              <a:defRPr sz="8200"/>
            </a:lvl5pPr>
            <a:lvl6pPr marL="9405062" indent="0">
              <a:buNone/>
              <a:defRPr sz="8200"/>
            </a:lvl6pPr>
            <a:lvl7pPr marL="11286075" indent="0">
              <a:buNone/>
              <a:defRPr sz="8200"/>
            </a:lvl7pPr>
            <a:lvl8pPr marL="13167087" indent="0">
              <a:buNone/>
              <a:defRPr sz="8200"/>
            </a:lvl8pPr>
            <a:lvl9pPr marL="15048099" indent="0">
              <a:buNone/>
              <a:defRPr sz="8200"/>
            </a:lvl9pPr>
          </a:lstStyle>
          <a:p>
            <a:endParaRPr lang="en-US"/>
          </a:p>
        </p:txBody>
      </p:sp>
      <p:sp>
        <p:nvSpPr>
          <p:cNvPr id="4" name="Text Placeholder 3"/>
          <p:cNvSpPr>
            <a:spLocks noGrp="1"/>
          </p:cNvSpPr>
          <p:nvPr>
            <p:ph type="body" sz="half" idx="2"/>
          </p:nvPr>
        </p:nvSpPr>
        <p:spPr>
          <a:xfrm>
            <a:off x="7527609" y="21469352"/>
            <a:ext cx="23042880" cy="3219448"/>
          </a:xfrm>
        </p:spPr>
        <p:txBody>
          <a:bodyPr/>
          <a:lstStyle>
            <a:lvl1pPr marL="0" indent="0">
              <a:buNone/>
              <a:defRPr sz="5700"/>
            </a:lvl1pPr>
            <a:lvl2pPr marL="1881012" indent="0">
              <a:buNone/>
              <a:defRPr sz="4900"/>
            </a:lvl2pPr>
            <a:lvl3pPr marL="3762025" indent="0">
              <a:buNone/>
              <a:defRPr sz="4100"/>
            </a:lvl3pPr>
            <a:lvl4pPr marL="5643037" indent="0">
              <a:buNone/>
              <a:defRPr sz="3700"/>
            </a:lvl4pPr>
            <a:lvl5pPr marL="7524050" indent="0">
              <a:buNone/>
              <a:defRPr sz="3700"/>
            </a:lvl5pPr>
            <a:lvl6pPr marL="9405062" indent="0">
              <a:buNone/>
              <a:defRPr sz="3700"/>
            </a:lvl6pPr>
            <a:lvl7pPr marL="11286075" indent="0">
              <a:buNone/>
              <a:defRPr sz="3700"/>
            </a:lvl7pPr>
            <a:lvl8pPr marL="13167087" indent="0">
              <a:buNone/>
              <a:defRPr sz="3700"/>
            </a:lvl8pPr>
            <a:lvl9pPr marL="15048099"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EF9C1-C658-4D1C-9332-FA388E106934}"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C7194-158B-4E6D-80BA-CED28EE916FF}" type="slidenum">
              <a:rPr lang="en-US" smtClean="0"/>
              <a:t>‹#›</a:t>
            </a:fld>
            <a:endParaRPr lang="en-US"/>
          </a:p>
        </p:txBody>
      </p:sp>
    </p:spTree>
    <p:extLst>
      <p:ext uri="{BB962C8B-B14F-4D97-AF65-F5344CB8AC3E}">
        <p14:creationId xmlns:p14="http://schemas.microsoft.com/office/powerpoint/2010/main" val="36064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098552"/>
            <a:ext cx="34564320" cy="4572000"/>
          </a:xfrm>
          <a:prstGeom prst="rect">
            <a:avLst/>
          </a:prstGeom>
        </p:spPr>
        <p:txBody>
          <a:bodyPr vert="horz" lIns="376203" tIns="188101" rIns="376203"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20240" y="6400803"/>
            <a:ext cx="34564320" cy="18103852"/>
          </a:xfrm>
          <a:prstGeom prst="rect">
            <a:avLst/>
          </a:prstGeom>
        </p:spPr>
        <p:txBody>
          <a:bodyPr vert="horz" lIns="376203" tIns="188101" rIns="376203"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920240" y="25425402"/>
            <a:ext cx="8961120" cy="1460500"/>
          </a:xfrm>
          <a:prstGeom prst="rect">
            <a:avLst/>
          </a:prstGeom>
        </p:spPr>
        <p:txBody>
          <a:bodyPr vert="horz" lIns="376203" tIns="188101" rIns="376203" bIns="188101" rtlCol="0" anchor="ctr"/>
          <a:lstStyle>
            <a:lvl1pPr algn="l">
              <a:defRPr sz="4900">
                <a:solidFill>
                  <a:schemeClr val="tx1">
                    <a:tint val="75000"/>
                  </a:schemeClr>
                </a:solidFill>
              </a:defRPr>
            </a:lvl1pPr>
          </a:lstStyle>
          <a:p>
            <a:fld id="{A62EF9C1-C658-4D1C-9332-FA388E106934}" type="datetimeFigureOut">
              <a:rPr lang="en-US" smtClean="0"/>
              <a:t>5/30/2017</a:t>
            </a:fld>
            <a:endParaRPr lang="en-US"/>
          </a:p>
        </p:txBody>
      </p:sp>
      <p:sp>
        <p:nvSpPr>
          <p:cNvPr id="5" name="Footer Placeholder 4"/>
          <p:cNvSpPr>
            <a:spLocks noGrp="1"/>
          </p:cNvSpPr>
          <p:nvPr>
            <p:ph type="ftr" sz="quarter" idx="3"/>
          </p:nvPr>
        </p:nvSpPr>
        <p:spPr>
          <a:xfrm>
            <a:off x="13121640" y="25425402"/>
            <a:ext cx="12161520" cy="1460500"/>
          </a:xfrm>
          <a:prstGeom prst="rect">
            <a:avLst/>
          </a:prstGeom>
        </p:spPr>
        <p:txBody>
          <a:bodyPr vert="horz" lIns="376203" tIns="188101" rIns="376203"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523440" y="25425402"/>
            <a:ext cx="8961120" cy="1460500"/>
          </a:xfrm>
          <a:prstGeom prst="rect">
            <a:avLst/>
          </a:prstGeom>
        </p:spPr>
        <p:txBody>
          <a:bodyPr vert="horz" lIns="376203" tIns="188101" rIns="376203" bIns="188101" rtlCol="0" anchor="ctr"/>
          <a:lstStyle>
            <a:lvl1pPr algn="r">
              <a:defRPr sz="4900">
                <a:solidFill>
                  <a:schemeClr val="tx1">
                    <a:tint val="75000"/>
                  </a:schemeClr>
                </a:solidFill>
              </a:defRPr>
            </a:lvl1pPr>
          </a:lstStyle>
          <a:p>
            <a:fld id="{2E4C7194-158B-4E6D-80BA-CED28EE916FF}" type="slidenum">
              <a:rPr lang="en-US" smtClean="0"/>
              <a:t>‹#›</a:t>
            </a:fld>
            <a:endParaRPr lang="en-US"/>
          </a:p>
        </p:txBody>
      </p:sp>
    </p:spTree>
    <p:extLst>
      <p:ext uri="{BB962C8B-B14F-4D97-AF65-F5344CB8AC3E}">
        <p14:creationId xmlns:p14="http://schemas.microsoft.com/office/powerpoint/2010/main" val="1288745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025"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3762025" rtl="0" eaLnBrk="1" latinLnBrk="0" hangingPunct="1">
        <a:spcBef>
          <a:spcPct val="20000"/>
        </a:spcBef>
        <a:buFont typeface="Arial" panose="020B0604020202020204" pitchFamily="34" charset="0"/>
        <a:buChar char="•"/>
        <a:defRPr sz="13200" kern="1200">
          <a:solidFill>
            <a:schemeClr val="tx1"/>
          </a:solidFill>
          <a:latin typeface="+mn-lt"/>
          <a:ea typeface="+mn-ea"/>
          <a:cs typeface="+mn-cs"/>
        </a:defRPr>
      </a:lvl1pPr>
      <a:lvl2pPr marL="3056645" indent="-1175633" algn="l" defTabSz="3762025"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2pPr>
      <a:lvl3pPr marL="4702531" indent="-940506" algn="l" defTabSz="376202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3pPr>
      <a:lvl4pPr marL="6583544" indent="-940506" algn="l" defTabSz="3762025"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4pPr>
      <a:lvl5pPr marL="8464556" indent="-940506" algn="l" defTabSz="3762025"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5pPr>
      <a:lvl6pPr marL="10345569" indent="-940506" algn="l" defTabSz="3762025"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6pPr>
      <a:lvl7pPr marL="12226581" indent="-940506" algn="l" defTabSz="3762025"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7pPr>
      <a:lvl8pPr marL="14107593" indent="-940506" algn="l" defTabSz="3762025"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8pPr>
      <a:lvl9pPr marL="15988606" indent="-940506" algn="l" defTabSz="3762025"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9pPr>
    </p:bodyStyle>
    <p:otherStyle>
      <a:defPPr>
        <a:defRPr lang="en-US"/>
      </a:defPPr>
      <a:lvl1pPr marL="0" algn="l" defTabSz="3762025" rtl="0" eaLnBrk="1" latinLnBrk="0" hangingPunct="1">
        <a:defRPr sz="7400" kern="1200">
          <a:solidFill>
            <a:schemeClr val="tx1"/>
          </a:solidFill>
          <a:latin typeface="+mn-lt"/>
          <a:ea typeface="+mn-ea"/>
          <a:cs typeface="+mn-cs"/>
        </a:defRPr>
      </a:lvl1pPr>
      <a:lvl2pPr marL="1881012" algn="l" defTabSz="3762025" rtl="0" eaLnBrk="1" latinLnBrk="0" hangingPunct="1">
        <a:defRPr sz="7400" kern="1200">
          <a:solidFill>
            <a:schemeClr val="tx1"/>
          </a:solidFill>
          <a:latin typeface="+mn-lt"/>
          <a:ea typeface="+mn-ea"/>
          <a:cs typeface="+mn-cs"/>
        </a:defRPr>
      </a:lvl2pPr>
      <a:lvl3pPr marL="3762025" algn="l" defTabSz="3762025" rtl="0" eaLnBrk="1" latinLnBrk="0" hangingPunct="1">
        <a:defRPr sz="7400" kern="1200">
          <a:solidFill>
            <a:schemeClr val="tx1"/>
          </a:solidFill>
          <a:latin typeface="+mn-lt"/>
          <a:ea typeface="+mn-ea"/>
          <a:cs typeface="+mn-cs"/>
        </a:defRPr>
      </a:lvl3pPr>
      <a:lvl4pPr marL="5643037" algn="l" defTabSz="3762025" rtl="0" eaLnBrk="1" latinLnBrk="0" hangingPunct="1">
        <a:defRPr sz="7400" kern="1200">
          <a:solidFill>
            <a:schemeClr val="tx1"/>
          </a:solidFill>
          <a:latin typeface="+mn-lt"/>
          <a:ea typeface="+mn-ea"/>
          <a:cs typeface="+mn-cs"/>
        </a:defRPr>
      </a:lvl4pPr>
      <a:lvl5pPr marL="7524050" algn="l" defTabSz="3762025" rtl="0" eaLnBrk="1" latinLnBrk="0" hangingPunct="1">
        <a:defRPr sz="7400" kern="1200">
          <a:solidFill>
            <a:schemeClr val="tx1"/>
          </a:solidFill>
          <a:latin typeface="+mn-lt"/>
          <a:ea typeface="+mn-ea"/>
          <a:cs typeface="+mn-cs"/>
        </a:defRPr>
      </a:lvl5pPr>
      <a:lvl6pPr marL="9405062" algn="l" defTabSz="3762025" rtl="0" eaLnBrk="1" latinLnBrk="0" hangingPunct="1">
        <a:defRPr sz="7400" kern="1200">
          <a:solidFill>
            <a:schemeClr val="tx1"/>
          </a:solidFill>
          <a:latin typeface="+mn-lt"/>
          <a:ea typeface="+mn-ea"/>
          <a:cs typeface="+mn-cs"/>
        </a:defRPr>
      </a:lvl6pPr>
      <a:lvl7pPr marL="11286075" algn="l" defTabSz="3762025" rtl="0" eaLnBrk="1" latinLnBrk="0" hangingPunct="1">
        <a:defRPr sz="7400" kern="1200">
          <a:solidFill>
            <a:schemeClr val="tx1"/>
          </a:solidFill>
          <a:latin typeface="+mn-lt"/>
          <a:ea typeface="+mn-ea"/>
          <a:cs typeface="+mn-cs"/>
        </a:defRPr>
      </a:lvl7pPr>
      <a:lvl8pPr marL="13167087" algn="l" defTabSz="3762025" rtl="0" eaLnBrk="1" latinLnBrk="0" hangingPunct="1">
        <a:defRPr sz="7400" kern="1200">
          <a:solidFill>
            <a:schemeClr val="tx1"/>
          </a:solidFill>
          <a:latin typeface="+mn-lt"/>
          <a:ea typeface="+mn-ea"/>
          <a:cs typeface="+mn-cs"/>
        </a:defRPr>
      </a:lvl8pPr>
      <a:lvl9pPr marL="15048099" algn="l" defTabSz="376202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diagramLayout" Target="../diagrams/layout1.xml"/><Relationship Id="rId12"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chart" Target="../charts/chart1.xml"/><Relationship Id="rId5" Type="http://schemas.openxmlformats.org/officeDocument/2006/relationships/image" Target="../media/image4.jp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8672" y="22892912"/>
            <a:ext cx="3767328" cy="4572000"/>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914400"/>
            <a:ext cx="7162800" cy="3433645"/>
          </a:xfrm>
          <a:prstGeom prst="rect">
            <a:avLst/>
          </a:prstGeom>
        </p:spPr>
      </p:pic>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70800" y="272208"/>
            <a:ext cx="4595901" cy="4299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1118936" y="5257800"/>
            <a:ext cx="11315700" cy="8650888"/>
          </a:xfrm>
          <a:prstGeom prst="rect">
            <a:avLst/>
          </a:prstGeom>
          <a:noFill/>
        </p:spPr>
        <p:txBody>
          <a:bodyPr wrap="square" lIns="63304" tIns="31652" rIns="63304" bIns="31652" rtlCol="0">
            <a:spAutoFit/>
          </a:bodyPr>
          <a:lstStyle/>
          <a:p>
            <a:r>
              <a:rPr lang="en-US" sz="5400" b="1" dirty="0">
                <a:latin typeface="Arial" panose="020B0604020202020204" pitchFamily="34" charset="0"/>
                <a:cs typeface="Arial" panose="020B0604020202020204" pitchFamily="34" charset="0"/>
              </a:rPr>
              <a:t>Introduction</a:t>
            </a:r>
          </a:p>
          <a:p>
            <a:r>
              <a:rPr lang="en-US" sz="3600" dirty="0" smtClean="0">
                <a:latin typeface="Arial" panose="020B0604020202020204" pitchFamily="34" charset="0"/>
                <a:cs typeface="Arial" panose="020B0604020202020204" pitchFamily="34" charset="0"/>
              </a:rPr>
              <a:t>In 2016, the Alabama Cooperative Extension System Animal Science and Forage Team facilitated the development of a farmer-based working group for beef producers in North Alabama. A working group is defined as a farmer-to-farmer network focused on a common theme or series of topics of interest. This program was developed in response to the need for more advanced educational programming at the beef-forage interface for program participants who have completed other  Extension flagship programs such as the Master Cattle Producers, Master Cattlemen 101 Program, and Practical Ranch Management Workshop series. The intended audience </a:t>
            </a:r>
            <a:r>
              <a:rPr lang="en-US" sz="3600" dirty="0" smtClean="0">
                <a:latin typeface="Arial" panose="020B0604020202020204" pitchFamily="34" charset="0"/>
                <a:cs typeface="Arial" panose="020B0604020202020204" pitchFamily="34" charset="0"/>
              </a:rPr>
              <a:t>were </a:t>
            </a:r>
            <a:r>
              <a:rPr lang="en-US" sz="3600" dirty="0" smtClean="0">
                <a:latin typeface="Arial" panose="020B0604020202020204" pitchFamily="34" charset="0"/>
                <a:cs typeface="Arial" panose="020B0604020202020204" pitchFamily="34" charset="0"/>
              </a:rPr>
              <a:t>beef farmers with more than 10 years of experience in the industry. </a:t>
            </a:r>
            <a:endParaRPr lang="en-US" sz="3600" dirty="0">
              <a:latin typeface="Arial" panose="020B0604020202020204" pitchFamily="34" charset="0"/>
              <a:cs typeface="Arial" panose="020B0604020202020204" pitchFamily="34" charset="0"/>
            </a:endParaRPr>
          </a:p>
        </p:txBody>
      </p:sp>
      <p:sp>
        <p:nvSpPr>
          <p:cNvPr id="27" name="TextBox 26"/>
          <p:cNvSpPr txBox="1"/>
          <p:nvPr/>
        </p:nvSpPr>
        <p:spPr>
          <a:xfrm>
            <a:off x="1028699" y="13868400"/>
            <a:ext cx="11315701" cy="9774273"/>
          </a:xfrm>
          <a:prstGeom prst="rect">
            <a:avLst/>
          </a:prstGeom>
          <a:noFill/>
        </p:spPr>
        <p:txBody>
          <a:bodyPr wrap="square" lIns="63304" tIns="31652" rIns="63304" bIns="31652" rtlCol="0">
            <a:spAutoFit/>
          </a:bodyPr>
          <a:lstStyle/>
          <a:p>
            <a:r>
              <a:rPr lang="en-US" sz="5400" b="1" dirty="0" smtClean="0">
                <a:latin typeface="Arial" panose="020B0604020202020204" pitchFamily="34" charset="0"/>
                <a:cs typeface="Arial" panose="020B0604020202020204" pitchFamily="34" charset="0"/>
              </a:rPr>
              <a:t>Educational Delivery Methods</a:t>
            </a:r>
            <a:endParaRPr lang="en-US" sz="3600" b="1"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dirty="0" smtClean="0">
                <a:latin typeface="Arial" panose="020B0604020202020204" pitchFamily="34" charset="0"/>
                <a:cs typeface="Arial" panose="020B0604020202020204" pitchFamily="34" charset="0"/>
              </a:rPr>
              <a:t>A series of five meetings were organized to highlight technologies and strategies for agronomic, animal, and economic best practices in beef cattle operations.</a:t>
            </a:r>
          </a:p>
          <a:p>
            <a:pPr marL="571500" indent="-5715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dirty="0" smtClean="0">
                <a:latin typeface="Arial" panose="020B0604020202020204" pitchFamily="34" charset="0"/>
                <a:cs typeface="Arial" panose="020B0604020202020204" pitchFamily="34" charset="0"/>
              </a:rPr>
              <a:t>Farmer meetings were located on-farm or at Auburn University affiliated research stations and demonstration sites and offered from August 2016 through April 2017.</a:t>
            </a:r>
          </a:p>
          <a:p>
            <a:pPr marL="571500" indent="-5715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dirty="0" smtClean="0">
                <a:latin typeface="Arial" panose="020B0604020202020204" pitchFamily="34" charset="0"/>
                <a:cs typeface="Arial" panose="020B0604020202020204" pitchFamily="34" charset="0"/>
              </a:rPr>
              <a:t>Topics included: value-added calf marketing, bull </a:t>
            </a:r>
            <a:r>
              <a:rPr lang="en-US" sz="3600" dirty="0" smtClean="0">
                <a:latin typeface="Arial" panose="020B0604020202020204" pitchFamily="34" charset="0"/>
                <a:cs typeface="Arial" panose="020B0604020202020204" pitchFamily="34" charset="0"/>
              </a:rPr>
              <a:t>selection/genetics</a:t>
            </a:r>
            <a:r>
              <a:rPr lang="en-US" sz="3600" dirty="0" smtClean="0">
                <a:latin typeface="Arial" panose="020B0604020202020204" pitchFamily="34" charset="0"/>
                <a:cs typeface="Arial" panose="020B0604020202020204" pitchFamily="34" charset="0"/>
              </a:rPr>
              <a:t>, precision soil sampling, dealing with tall fescue </a:t>
            </a:r>
            <a:r>
              <a:rPr lang="en-US" sz="3600" dirty="0" err="1" smtClean="0">
                <a:latin typeface="Arial" panose="020B0604020202020204" pitchFamily="34" charset="0"/>
                <a:cs typeface="Arial" panose="020B0604020202020204" pitchFamily="34" charset="0"/>
              </a:rPr>
              <a:t>toxicosis</a:t>
            </a:r>
            <a:r>
              <a:rPr lang="en-US" sz="3600" dirty="0" smtClean="0">
                <a:latin typeface="Arial" panose="020B0604020202020204" pitchFamily="34" charset="0"/>
                <a:cs typeface="Arial" panose="020B0604020202020204" pitchFamily="34" charset="0"/>
              </a:rPr>
              <a:t>, rotational grazing, bale grazing</a:t>
            </a:r>
            <a:r>
              <a:rPr lang="en-US" sz="3600" smtClean="0">
                <a:latin typeface="Arial" panose="020B0604020202020204" pitchFamily="34" charset="0"/>
                <a:cs typeface="Arial" panose="020B0604020202020204" pitchFamily="34" charset="0"/>
              </a:rPr>
              <a:t>, </a:t>
            </a:r>
            <a:r>
              <a:rPr lang="en-US" sz="3600" smtClean="0">
                <a:latin typeface="Arial" panose="020B0604020202020204" pitchFamily="34" charset="0"/>
                <a:cs typeface="Arial" panose="020B0604020202020204" pitchFamily="34" charset="0"/>
              </a:rPr>
              <a:t>and water </a:t>
            </a:r>
            <a:r>
              <a:rPr lang="en-US" sz="3600" dirty="0" smtClean="0">
                <a:latin typeface="Arial" panose="020B0604020202020204" pitchFamily="34" charset="0"/>
                <a:cs typeface="Arial" panose="020B0604020202020204" pitchFamily="34" charset="0"/>
              </a:rPr>
              <a:t>quantity/quality </a:t>
            </a:r>
            <a:r>
              <a:rPr lang="en-US" sz="3600" dirty="0" smtClean="0">
                <a:latin typeface="Arial" panose="020B0604020202020204" pitchFamily="34" charset="0"/>
                <a:cs typeface="Arial" panose="020B0604020202020204" pitchFamily="34" charset="0"/>
              </a:rPr>
              <a:t>dynamics in grazed ecosystems.</a:t>
            </a:r>
          </a:p>
          <a:p>
            <a:endParaRPr lang="en-US" sz="3700" b="1" dirty="0">
              <a:latin typeface="Arial" panose="020B0604020202020204" pitchFamily="34" charset="0"/>
              <a:cs typeface="Arial" panose="020B0604020202020204" pitchFamily="34" charset="0"/>
            </a:endParaRPr>
          </a:p>
        </p:txBody>
      </p:sp>
      <p:sp>
        <p:nvSpPr>
          <p:cNvPr id="29" name="TextBox 28"/>
          <p:cNvSpPr txBox="1"/>
          <p:nvPr/>
        </p:nvSpPr>
        <p:spPr>
          <a:xfrm>
            <a:off x="26581199" y="17621979"/>
            <a:ext cx="11085501" cy="8743221"/>
          </a:xfrm>
          <a:prstGeom prst="rect">
            <a:avLst/>
          </a:prstGeom>
          <a:noFill/>
        </p:spPr>
        <p:txBody>
          <a:bodyPr wrap="square" lIns="63304" tIns="31652" rIns="63304" bIns="31652" rtlCol="0">
            <a:spAutoFit/>
          </a:bodyPr>
          <a:lstStyle/>
          <a:p>
            <a:r>
              <a:rPr lang="en-US" sz="6000" b="1" dirty="0">
                <a:latin typeface="Arial" panose="020B0604020202020204" pitchFamily="34" charset="0"/>
                <a:cs typeface="Arial" panose="020B0604020202020204" pitchFamily="34" charset="0"/>
              </a:rPr>
              <a:t>Conclusions</a:t>
            </a:r>
            <a:endParaRPr lang="en-US" sz="5400" dirty="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Following the completion of the program in April, participants indicated that they were highly satisfied with the delivery method and practices shared during the discussion sessions. 62% of the participants reported that they learned the most from holding discussion groups on a given topic at on-farm locations. </a:t>
            </a:r>
            <a:r>
              <a:rPr lang="en-US" sz="3600" dirty="0">
                <a:latin typeface="Arial" panose="020B0604020202020204" pitchFamily="34" charset="0"/>
                <a:cs typeface="Arial" panose="020B0604020202020204" pitchFamily="34" charset="0"/>
              </a:rPr>
              <a:t>Results of this program indicate that a farmer-focused discussion group is an effective method for improving the understanding of beef production </a:t>
            </a:r>
            <a:r>
              <a:rPr lang="en-US" sz="3600" dirty="0" smtClean="0">
                <a:latin typeface="Arial" panose="020B0604020202020204" pitchFamily="34" charset="0"/>
                <a:cs typeface="Arial" panose="020B0604020202020204" pitchFamily="34" charset="0"/>
              </a:rPr>
              <a:t>systems and </a:t>
            </a:r>
            <a:r>
              <a:rPr lang="en-US" sz="3600" dirty="0">
                <a:latin typeface="Arial" panose="020B0604020202020204" pitchFamily="34" charset="0"/>
                <a:cs typeface="Arial" panose="020B0604020202020204" pitchFamily="34" charset="0"/>
              </a:rPr>
              <a:t>may enhance on-farm adoption of forage management practices. This program model also effectively uses </a:t>
            </a:r>
            <a:r>
              <a:rPr lang="en-US" sz="3600">
                <a:latin typeface="Arial" panose="020B0604020202020204" pitchFamily="34" charset="0"/>
                <a:cs typeface="Arial" panose="020B0604020202020204" pitchFamily="34" charset="0"/>
              </a:rPr>
              <a:t>local </a:t>
            </a:r>
            <a:r>
              <a:rPr lang="en-US" sz="3600" smtClean="0">
                <a:latin typeface="Arial" panose="020B0604020202020204" pitchFamily="34" charset="0"/>
                <a:cs typeface="Arial" panose="020B0604020202020204" pitchFamily="34" charset="0"/>
              </a:rPr>
              <a:t>Extension </a:t>
            </a:r>
            <a:r>
              <a:rPr lang="en-US" sz="3600" dirty="0">
                <a:latin typeface="Arial" panose="020B0604020202020204" pitchFamily="34" charset="0"/>
                <a:cs typeface="Arial" panose="020B0604020202020204" pitchFamily="34" charset="0"/>
              </a:rPr>
              <a:t>and on-farm resources for educational delivery. </a:t>
            </a:r>
          </a:p>
          <a:p>
            <a:endParaRPr lang="en-US" sz="36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041" y="23143519"/>
            <a:ext cx="4632159" cy="4288482"/>
          </a:xfrm>
          <a:prstGeom prst="rect">
            <a:avLst/>
          </a:prstGeom>
        </p:spPr>
      </p:pic>
      <p:sp>
        <p:nvSpPr>
          <p:cNvPr id="7" name="Rounded Rectangle 6"/>
          <p:cNvSpPr/>
          <p:nvPr/>
        </p:nvSpPr>
        <p:spPr>
          <a:xfrm>
            <a:off x="7620000" y="424608"/>
            <a:ext cx="25069800" cy="429979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6600" b="1" dirty="0" smtClean="0">
                <a:solidFill>
                  <a:schemeClr val="tx2"/>
                </a:solidFill>
                <a:latin typeface="Arial Black" panose="020B0A04020102020204" pitchFamily="34" charset="0"/>
                <a:cs typeface="Arial" panose="020B0604020202020204" pitchFamily="34" charset="0"/>
              </a:rPr>
              <a:t>Development of a Farmer-Based Working Group Program for </a:t>
            </a:r>
          </a:p>
          <a:p>
            <a:pPr algn="ctr"/>
            <a:r>
              <a:rPr lang="en-US" sz="6600" b="1" dirty="0" smtClean="0">
                <a:solidFill>
                  <a:schemeClr val="tx2"/>
                </a:solidFill>
                <a:latin typeface="Arial Black" panose="020B0A04020102020204" pitchFamily="34" charset="0"/>
                <a:cs typeface="Arial" panose="020B0604020202020204" pitchFamily="34" charset="0"/>
              </a:rPr>
              <a:t>Beef-Forage Systems Management in Alabama</a:t>
            </a:r>
          </a:p>
          <a:p>
            <a:pPr algn="ctr"/>
            <a:r>
              <a:rPr lang="en-US" sz="3600" dirty="0" smtClean="0">
                <a:latin typeface="Arial" panose="020B0604020202020204" pitchFamily="34" charset="0"/>
                <a:cs typeface="Arial" panose="020B0604020202020204" pitchFamily="34" charset="0"/>
              </a:rPr>
              <a:t>Mullenix, M.K. and G.L. </a:t>
            </a:r>
            <a:r>
              <a:rPr lang="en-US" sz="3600" smtClean="0">
                <a:latin typeface="Arial" panose="020B0604020202020204" pitchFamily="34" charset="0"/>
                <a:cs typeface="Arial" panose="020B0604020202020204" pitchFamily="34" charset="0"/>
              </a:rPr>
              <a:t>Thompson*</a:t>
            </a:r>
            <a:r>
              <a:rPr lang="en-US" sz="3600" baseline="30000" smtClean="0">
                <a:latin typeface="Arial" panose="020B0604020202020204" pitchFamily="34" charset="0"/>
                <a:cs typeface="Arial" panose="020B0604020202020204" pitchFamily="34" charset="0"/>
              </a:rPr>
              <a:t>1</a:t>
            </a:r>
            <a:endParaRPr lang="en-US" sz="3600" baseline="30000" dirty="0" smtClean="0">
              <a:latin typeface="Arial" panose="020B0604020202020204" pitchFamily="34" charset="0"/>
              <a:cs typeface="Arial" panose="020B0604020202020204" pitchFamily="34" charset="0"/>
            </a:endParaRPr>
          </a:p>
          <a:p>
            <a:pPr algn="ctr"/>
            <a:r>
              <a:rPr lang="en-US" sz="3600" baseline="30000" dirty="0" smtClean="0">
                <a:latin typeface="Arial" panose="020B0604020202020204" pitchFamily="34" charset="0"/>
                <a:cs typeface="Arial" panose="020B0604020202020204" pitchFamily="34" charset="0"/>
              </a:rPr>
              <a:t>1</a:t>
            </a:r>
            <a:r>
              <a:rPr lang="en-US" sz="3600" dirty="0" smtClean="0">
                <a:latin typeface="Arial" panose="020B0604020202020204" pitchFamily="34" charset="0"/>
                <a:cs typeface="Arial" panose="020B0604020202020204" pitchFamily="34" charset="0"/>
              </a:rPr>
              <a:t>Auburn University/Alabama Cooperative Extension System, Auburn, AL</a:t>
            </a:r>
            <a:endParaRPr lang="en-US" sz="3600" baseline="30000" dirty="0">
              <a:latin typeface="Arial" panose="020B0604020202020204" pitchFamily="34" charset="0"/>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1595886671"/>
              </p:ext>
            </p:extLst>
          </p:nvPr>
        </p:nvGraphicFramePr>
        <p:xfrm>
          <a:off x="13258800" y="15845589"/>
          <a:ext cx="12420600" cy="1158641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9" name="Chart 8"/>
          <p:cNvGraphicFramePr/>
          <p:nvPr>
            <p:extLst>
              <p:ext uri="{D42A27DB-BD31-4B8C-83A1-F6EECF244321}">
                <p14:modId xmlns:p14="http://schemas.microsoft.com/office/powerpoint/2010/main" val="2705517492"/>
              </p:ext>
            </p:extLst>
          </p:nvPr>
        </p:nvGraphicFramePr>
        <p:xfrm>
          <a:off x="12401583" y="7160251"/>
          <a:ext cx="13864363" cy="8446865"/>
        </p:xfrm>
        <a:graphic>
          <a:graphicData uri="http://schemas.openxmlformats.org/drawingml/2006/chart">
            <c:chart xmlns:c="http://schemas.openxmlformats.org/drawingml/2006/chart" xmlns:r="http://schemas.openxmlformats.org/officeDocument/2006/relationships" r:id="rId11"/>
          </a:graphicData>
        </a:graphic>
      </p:graphicFrame>
      <p:sp>
        <p:nvSpPr>
          <p:cNvPr id="10" name="TextBox 9"/>
          <p:cNvSpPr txBox="1"/>
          <p:nvPr/>
        </p:nvSpPr>
        <p:spPr>
          <a:xfrm>
            <a:off x="13672761" y="5715000"/>
            <a:ext cx="12006639"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Table 1. </a:t>
            </a:r>
            <a:r>
              <a:rPr lang="en-US" sz="3600" dirty="0" smtClean="0">
                <a:latin typeface="Arial" panose="020B0604020202020204" pitchFamily="34" charset="0"/>
                <a:cs typeface="Arial" panose="020B0604020202020204" pitchFamily="34" charset="0"/>
              </a:rPr>
              <a:t>Evaluation and preference of educational delivery methods used in the working group. </a:t>
            </a:r>
            <a:endParaRPr lang="en-US" sz="3600" dirty="0">
              <a:latin typeface="Arial" panose="020B0604020202020204" pitchFamily="34" charset="0"/>
              <a:cs typeface="Arial" panose="020B0604020202020204" pitchFamily="34" charset="0"/>
            </a:endParaRPr>
          </a:p>
        </p:txBody>
      </p:sp>
      <p:sp>
        <p:nvSpPr>
          <p:cNvPr id="11" name="TextBox 10"/>
          <p:cNvSpPr txBox="1"/>
          <p:nvPr/>
        </p:nvSpPr>
        <p:spPr>
          <a:xfrm>
            <a:off x="26670000" y="5671602"/>
            <a:ext cx="10852676" cy="6063198"/>
          </a:xfrm>
          <a:prstGeom prst="rect">
            <a:avLst/>
          </a:prstGeom>
          <a:blipFill dpi="0" rotWithShape="1">
            <a:blip r:embed="rId12">
              <a:alphaModFix amt="31000"/>
            </a:blip>
            <a:srcRect/>
            <a:stretch>
              <a:fillRect/>
            </a:stretch>
          </a:blipFill>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4400" b="1" dirty="0" smtClean="0">
                <a:solidFill>
                  <a:schemeClr val="tx2"/>
                </a:solidFill>
                <a:latin typeface="Arial Black" panose="020B0A04020102020204" pitchFamily="34" charset="0"/>
                <a:cs typeface="Arial" panose="020B0604020202020204" pitchFamily="34" charset="0"/>
              </a:rPr>
              <a:t>On-Farm Practices Adopted from Working Group Discussions</a:t>
            </a:r>
          </a:p>
          <a:p>
            <a:pPr algn="ctr"/>
            <a:endParaRPr lang="en-US" sz="4400" dirty="0" smtClean="0">
              <a:latin typeface="Arial" panose="020B0604020202020204" pitchFamily="34" charset="0"/>
              <a:cs typeface="Arial" panose="020B0604020202020204" pitchFamily="34" charset="0"/>
            </a:endParaRPr>
          </a:p>
          <a:p>
            <a:pPr algn="ctr"/>
            <a:r>
              <a:rPr lang="en-US" sz="3200" b="1" dirty="0" smtClean="0">
                <a:solidFill>
                  <a:schemeClr val="tx2"/>
                </a:solidFill>
                <a:latin typeface="Arial" panose="020B0604020202020204" pitchFamily="34" charset="0"/>
                <a:cs typeface="Arial" panose="020B0604020202020204" pitchFamily="34" charset="0"/>
              </a:rPr>
              <a:t>Working towards more than 300 days of grazing per year</a:t>
            </a:r>
          </a:p>
          <a:p>
            <a:pPr algn="ctr"/>
            <a:endParaRPr lang="en-US" sz="3200" b="1" dirty="0" smtClean="0">
              <a:solidFill>
                <a:schemeClr val="tx2"/>
              </a:solidFill>
              <a:latin typeface="Arial" panose="020B0604020202020204" pitchFamily="34" charset="0"/>
              <a:cs typeface="Arial" panose="020B0604020202020204" pitchFamily="34" charset="0"/>
            </a:endParaRPr>
          </a:p>
          <a:p>
            <a:pPr algn="ctr"/>
            <a:r>
              <a:rPr lang="en-US" sz="3200" b="1" dirty="0" smtClean="0">
                <a:solidFill>
                  <a:schemeClr val="tx2"/>
                </a:solidFill>
                <a:latin typeface="Arial" panose="020B0604020202020204" pitchFamily="34" charset="0"/>
                <a:cs typeface="Arial" panose="020B0604020202020204" pitchFamily="34" charset="0"/>
              </a:rPr>
              <a:t>Precision soil sampling</a:t>
            </a:r>
          </a:p>
          <a:p>
            <a:pPr algn="ctr"/>
            <a:endParaRPr lang="en-US" sz="3200" b="1" dirty="0" smtClean="0">
              <a:solidFill>
                <a:schemeClr val="tx2"/>
              </a:solidFill>
              <a:latin typeface="Arial" panose="020B0604020202020204" pitchFamily="34" charset="0"/>
              <a:cs typeface="Arial" panose="020B0604020202020204" pitchFamily="34" charset="0"/>
            </a:endParaRPr>
          </a:p>
          <a:p>
            <a:pPr algn="ctr"/>
            <a:r>
              <a:rPr lang="en-US" sz="3200" b="1" dirty="0" smtClean="0">
                <a:solidFill>
                  <a:schemeClr val="tx2"/>
                </a:solidFill>
                <a:latin typeface="Arial" panose="020B0604020202020204" pitchFamily="34" charset="0"/>
                <a:cs typeface="Arial" panose="020B0604020202020204" pitchFamily="34" charset="0"/>
              </a:rPr>
              <a:t>Rotational stocking and bale grazing</a:t>
            </a:r>
          </a:p>
          <a:p>
            <a:pPr algn="ctr"/>
            <a:endParaRPr lang="en-US" sz="3200" b="1" dirty="0" smtClean="0">
              <a:solidFill>
                <a:schemeClr val="tx2"/>
              </a:solidFill>
              <a:latin typeface="Arial" panose="020B0604020202020204" pitchFamily="34" charset="0"/>
              <a:cs typeface="Arial" panose="020B0604020202020204" pitchFamily="34" charset="0"/>
            </a:endParaRPr>
          </a:p>
          <a:p>
            <a:pPr algn="ctr"/>
            <a:r>
              <a:rPr lang="en-US" sz="3200" b="1" dirty="0" smtClean="0">
                <a:solidFill>
                  <a:schemeClr val="tx2"/>
                </a:solidFill>
                <a:latin typeface="Arial" panose="020B0604020202020204" pitchFamily="34" charset="0"/>
                <a:cs typeface="Arial" panose="020B0604020202020204" pitchFamily="34" charset="0"/>
              </a:rPr>
              <a:t>Improved calf marketing</a:t>
            </a:r>
            <a:endParaRPr lang="en-US" sz="6600" b="1" dirty="0">
              <a:solidFill>
                <a:schemeClr val="tx2"/>
              </a:solidFill>
              <a:latin typeface="Arial" panose="020B0604020202020204" pitchFamily="34" charset="0"/>
              <a:cs typeface="Arial" panose="020B0604020202020204" pitchFamily="34" charset="0"/>
            </a:endParaRPr>
          </a:p>
        </p:txBody>
      </p:sp>
      <p:sp>
        <p:nvSpPr>
          <p:cNvPr id="12" name="TextBox 11"/>
          <p:cNvSpPr txBox="1"/>
          <p:nvPr/>
        </p:nvSpPr>
        <p:spPr>
          <a:xfrm>
            <a:off x="26581200" y="12685216"/>
            <a:ext cx="4929611" cy="4154984"/>
          </a:xfrm>
          <a:prstGeom prst="rect">
            <a:avLst/>
          </a:prstGeom>
          <a:solidFill>
            <a:schemeClr val="tx2">
              <a:lumMod val="20000"/>
              <a:lumOff val="80000"/>
            </a:schemeClr>
          </a:solidFill>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dirty="0" smtClean="0">
                <a:latin typeface="Arial" panose="020B0604020202020204" pitchFamily="34" charset="0"/>
                <a:cs typeface="Arial" panose="020B0604020202020204" pitchFamily="34" charset="0"/>
              </a:rPr>
              <a:t>Participants reported an average economic impact of $2,500 per operation from this program.</a:t>
            </a:r>
            <a:endParaRPr lang="en-US" sz="4400" dirty="0">
              <a:latin typeface="Arial" panose="020B0604020202020204" pitchFamily="34" charset="0"/>
              <a:cs typeface="Arial" panose="020B0604020202020204" pitchFamily="34" charset="0"/>
            </a:endParaRPr>
          </a:p>
        </p:txBody>
      </p:sp>
      <p:sp>
        <p:nvSpPr>
          <p:cNvPr id="13" name="TextBox 12"/>
          <p:cNvSpPr txBox="1"/>
          <p:nvPr/>
        </p:nvSpPr>
        <p:spPr>
          <a:xfrm>
            <a:off x="31816949" y="12591395"/>
            <a:ext cx="5825851" cy="440120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4000" i="1" dirty="0" smtClean="0"/>
              <a:t>Producer Testimonial: </a:t>
            </a:r>
          </a:p>
          <a:p>
            <a:pPr algn="ctr"/>
            <a:r>
              <a:rPr lang="en-US" sz="4000" i="1" dirty="0" smtClean="0"/>
              <a:t>One participant indicated that he saved more than $3,500 this year in fertilizer from the adoption of precision soil sampling in pastures and hayfields.</a:t>
            </a:r>
            <a:endParaRPr lang="en-US" sz="4000" i="1" dirty="0"/>
          </a:p>
        </p:txBody>
      </p:sp>
      <p:pic>
        <p:nvPicPr>
          <p:cNvPr id="31" name="Pictur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277600" y="23240132"/>
            <a:ext cx="3810868" cy="3810868"/>
          </a:xfrm>
          <a:prstGeom prst="rect">
            <a:avLst/>
          </a:prstGeom>
        </p:spPr>
      </p:pic>
      <p:sp>
        <p:nvSpPr>
          <p:cNvPr id="32" name="TextBox 31"/>
          <p:cNvSpPr txBox="1"/>
          <p:nvPr/>
        </p:nvSpPr>
        <p:spPr>
          <a:xfrm>
            <a:off x="23598099" y="26020693"/>
            <a:ext cx="14197101" cy="954107"/>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Acknowledgments: This work was funded by a USDA Southern SARE Professional Development Grant (ES16-129).</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707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458</Words>
  <Application>Microsoft Office PowerPoint</Application>
  <PresentationFormat>Custom</PresentationFormat>
  <Paragraphs>32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ACES/CoAg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Mullenix</dc:creator>
  <cp:lastModifiedBy>Kim Mullenix</cp:lastModifiedBy>
  <cp:revision>41</cp:revision>
  <dcterms:created xsi:type="dcterms:W3CDTF">2014-06-05T20:35:27Z</dcterms:created>
  <dcterms:modified xsi:type="dcterms:W3CDTF">2017-05-30T20:23:49Z</dcterms:modified>
</cp:coreProperties>
</file>