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2918400" cy="429768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36"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5C"/>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8" autoAdjust="0"/>
    <p:restoredTop sz="94660"/>
  </p:normalViewPr>
  <p:slideViewPr>
    <p:cSldViewPr snapToGrid="0">
      <p:cViewPr>
        <p:scale>
          <a:sx n="26" d="100"/>
          <a:sy n="26" d="100"/>
        </p:scale>
        <p:origin x="1387" y="-3192"/>
      </p:cViewPr>
      <p:guideLst>
        <p:guide orient="horz" pos="1353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bpruitt\AppData\Local\Microsoft\Windows\INetCache\Content.Outlook\ADHT5GV2\Fayetteville%20Presentation%20Tabl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2386614812857E-2"/>
          <c:y val="0.15777016621454015"/>
          <c:w val="0.9165981264889721"/>
          <c:h val="0.54357660535148866"/>
        </c:manualLayout>
      </c:layout>
      <c:barChart>
        <c:barDir val="col"/>
        <c:grouping val="clustered"/>
        <c:varyColors val="0"/>
        <c:ser>
          <c:idx val="0"/>
          <c:order val="0"/>
          <c:tx>
            <c:strRef>
              <c:f>'[Fayetteville Presentation Tables.xlsx]Sheet1'!$C$48</c:f>
              <c:strCache>
                <c:ptCount val="1"/>
                <c:pt idx="0">
                  <c:v>Black Rot (mean)</c:v>
                </c:pt>
              </c:strCache>
            </c:strRef>
          </c:tx>
          <c:spPr>
            <a:solidFill>
              <a:schemeClr val="accent1"/>
            </a:solidFill>
            <a:ln>
              <a:noFill/>
            </a:ln>
            <a:effectLst/>
          </c:spPr>
          <c:invertIfNegative val="0"/>
          <c:dPt>
            <c:idx val="0"/>
            <c:invertIfNegative val="0"/>
            <c:bubble3D val="0"/>
            <c:spPr>
              <a:solidFill>
                <a:srgbClr val="7A0000"/>
              </a:solidFill>
              <a:ln>
                <a:noFill/>
              </a:ln>
              <a:effectLst/>
            </c:spPr>
            <c:extLst xmlns:c16r2="http://schemas.microsoft.com/office/drawing/2015/06/chart">
              <c:ext xmlns:c16="http://schemas.microsoft.com/office/drawing/2014/chart" uri="{C3380CC4-5D6E-409C-BE32-E72D297353CC}">
                <c16:uniqueId val="{00000001-C53F-4B8C-8794-43EE98AC67C4}"/>
              </c:ext>
            </c:extLst>
          </c:dPt>
          <c:dPt>
            <c:idx val="1"/>
            <c:invertIfNegative val="0"/>
            <c:bubble3D val="0"/>
            <c:spPr>
              <a:solidFill>
                <a:srgbClr val="5A7E5C"/>
              </a:solidFill>
              <a:ln>
                <a:noFill/>
              </a:ln>
              <a:effectLst/>
            </c:spPr>
            <c:extLst xmlns:c16r2="http://schemas.microsoft.com/office/drawing/2015/06/chart">
              <c:ext xmlns:c16="http://schemas.microsoft.com/office/drawing/2014/chart" uri="{C3380CC4-5D6E-409C-BE32-E72D297353CC}">
                <c16:uniqueId val="{00000004-C53F-4B8C-8794-43EE98AC67C4}"/>
              </c:ext>
            </c:extLst>
          </c:dPt>
          <c:dPt>
            <c:idx val="2"/>
            <c:invertIfNegative val="0"/>
            <c:bubble3D val="0"/>
            <c:spPr>
              <a:solidFill>
                <a:schemeClr val="bg2">
                  <a:lumMod val="10000"/>
                </a:schemeClr>
              </a:solidFill>
              <a:ln>
                <a:noFill/>
              </a:ln>
              <a:effectLst/>
            </c:spPr>
            <c:extLst xmlns:c16r2="http://schemas.microsoft.com/office/drawing/2015/06/chart">
              <c:ext xmlns:c16="http://schemas.microsoft.com/office/drawing/2014/chart" uri="{C3380CC4-5D6E-409C-BE32-E72D297353CC}">
                <c16:uniqueId val="{00000006-C53F-4B8C-8794-43EE98AC67C4}"/>
              </c:ext>
            </c:extLst>
          </c:dPt>
          <c:dPt>
            <c:idx val="3"/>
            <c:invertIfNegative val="0"/>
            <c:bubble3D val="0"/>
            <c:spPr>
              <a:pattFill prst="trellis">
                <a:fgClr>
                  <a:srgbClr val="7A0000"/>
                </a:fgClr>
                <a:bgClr>
                  <a:schemeClr val="bg1"/>
                </a:bgClr>
              </a:pattFill>
              <a:ln>
                <a:noFill/>
              </a:ln>
              <a:effectLst/>
            </c:spPr>
            <c:extLst xmlns:c16r2="http://schemas.microsoft.com/office/drawing/2015/06/chart">
              <c:ext xmlns:c16="http://schemas.microsoft.com/office/drawing/2014/chart" uri="{C3380CC4-5D6E-409C-BE32-E72D297353CC}">
                <c16:uniqueId val="{00000003-C53F-4B8C-8794-43EE98AC67C4}"/>
              </c:ext>
            </c:extLst>
          </c:dPt>
          <c:dPt>
            <c:idx val="4"/>
            <c:invertIfNegative val="0"/>
            <c:bubble3D val="0"/>
            <c:spPr>
              <a:pattFill prst="trellis">
                <a:fgClr>
                  <a:srgbClr val="5A7E5C"/>
                </a:fgClr>
                <a:bgClr>
                  <a:schemeClr val="bg1"/>
                </a:bgClr>
              </a:pattFill>
              <a:ln>
                <a:noFill/>
              </a:ln>
              <a:effectLst/>
            </c:spPr>
            <c:extLst xmlns:c16r2="http://schemas.microsoft.com/office/drawing/2015/06/chart">
              <c:ext xmlns:c16="http://schemas.microsoft.com/office/drawing/2014/chart" uri="{C3380CC4-5D6E-409C-BE32-E72D297353CC}">
                <c16:uniqueId val="{00000005-C53F-4B8C-8794-43EE98AC67C4}"/>
              </c:ext>
            </c:extLst>
          </c:dPt>
          <c:dPt>
            <c:idx val="5"/>
            <c:invertIfNegative val="0"/>
            <c:bubble3D val="0"/>
            <c:spPr>
              <a:pattFill prst="trellis">
                <a:fgClr>
                  <a:schemeClr val="bg2">
                    <a:lumMod val="10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7-C53F-4B8C-8794-43EE98AC67C4}"/>
              </c:ext>
            </c:extLst>
          </c:dPt>
          <c:cat>
            <c:multiLvlStrRef>
              <c:f>'[Fayetteville Presentation Tables.xlsx]Sheet1'!$A$49:$B$54</c:f>
              <c:multiLvlStrCache>
                <c:ptCount val="6"/>
                <c:lvl>
                  <c:pt idx="0">
                    <c:v>Control</c:v>
                  </c:pt>
                  <c:pt idx="1">
                    <c:v>Control</c:v>
                  </c:pt>
                  <c:pt idx="2">
                    <c:v>Control</c:v>
                  </c:pt>
                  <c:pt idx="3">
                    <c:v>Pea-Size</c:v>
                  </c:pt>
                  <c:pt idx="4">
                    <c:v>Pea-Size</c:v>
                  </c:pt>
                  <c:pt idx="5">
                    <c:v>Pea-Size</c:v>
                  </c:pt>
                </c:lvl>
                <c:lvl>
                  <c:pt idx="0">
                    <c:v>MDHCE</c:v>
                  </c:pt>
                  <c:pt idx="1">
                    <c:v>GDC</c:v>
                  </c:pt>
                  <c:pt idx="2">
                    <c:v>MDHCW</c:v>
                  </c:pt>
                  <c:pt idx="3">
                    <c:v>MDHCE</c:v>
                  </c:pt>
                  <c:pt idx="4">
                    <c:v>GDC</c:v>
                  </c:pt>
                  <c:pt idx="5">
                    <c:v>MDHCW</c:v>
                  </c:pt>
                </c:lvl>
              </c:multiLvlStrCache>
            </c:multiLvlStrRef>
          </c:cat>
          <c:val>
            <c:numRef>
              <c:f>'[Fayetteville Presentation Tables.xlsx]Sheet1'!$C$49:$C$54</c:f>
              <c:numCache>
                <c:formatCode>General</c:formatCode>
                <c:ptCount val="6"/>
                <c:pt idx="0">
                  <c:v>2.1800000000000002</c:v>
                </c:pt>
                <c:pt idx="1">
                  <c:v>2</c:v>
                </c:pt>
                <c:pt idx="2">
                  <c:v>1.25</c:v>
                </c:pt>
                <c:pt idx="3">
                  <c:v>2.02</c:v>
                </c:pt>
                <c:pt idx="4">
                  <c:v>3.87</c:v>
                </c:pt>
                <c:pt idx="5">
                  <c:v>1.23</c:v>
                </c:pt>
              </c:numCache>
            </c:numRef>
          </c:val>
          <c:extLst xmlns:c16r2="http://schemas.microsoft.com/office/drawing/2015/06/chart">
            <c:ext xmlns:c16="http://schemas.microsoft.com/office/drawing/2014/chart" uri="{C3380CC4-5D6E-409C-BE32-E72D297353CC}">
              <c16:uniqueId val="{00000002-C53F-4B8C-8794-43EE98AC67C4}"/>
            </c:ext>
          </c:extLst>
        </c:ser>
        <c:dLbls>
          <c:showLegendKey val="0"/>
          <c:showVal val="0"/>
          <c:showCatName val="0"/>
          <c:showSerName val="0"/>
          <c:showPercent val="0"/>
          <c:showBubbleSize val="0"/>
        </c:dLbls>
        <c:gapWidth val="219"/>
        <c:overlap val="-27"/>
        <c:axId val="277569744"/>
        <c:axId val="277568624"/>
      </c:barChart>
      <c:catAx>
        <c:axId val="27756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77568624"/>
        <c:crosses val="autoZero"/>
        <c:auto val="1"/>
        <c:lblAlgn val="ctr"/>
        <c:lblOffset val="100"/>
        <c:noMultiLvlLbl val="0"/>
      </c:catAx>
      <c:valAx>
        <c:axId val="27756862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775697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28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0.12227</cdr:x>
      <cdr:y>0.35809</cdr:y>
    </cdr:from>
    <cdr:to>
      <cdr:x>0.1713</cdr:x>
      <cdr:y>0.42335</cdr:y>
    </cdr:to>
    <cdr:sp macro="" textlink="">
      <cdr:nvSpPr>
        <cdr:cNvPr id="2" name="TextBox 1"/>
        <cdr:cNvSpPr txBox="1"/>
      </cdr:nvSpPr>
      <cdr:spPr>
        <a:xfrm xmlns:a="http://schemas.openxmlformats.org/drawingml/2006/main">
          <a:off x="1264477" y="2484860"/>
          <a:ext cx="507049" cy="452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endParaRPr lang="en-US" sz="1100" dirty="0"/>
        </a:p>
      </cdr:txBody>
    </cdr:sp>
  </cdr:relSizeAnchor>
  <cdr:relSizeAnchor xmlns:cdr="http://schemas.openxmlformats.org/drawingml/2006/chartDrawing">
    <cdr:from>
      <cdr:x>0.41592</cdr:x>
      <cdr:y>0.42335</cdr:y>
    </cdr:from>
    <cdr:to>
      <cdr:x>0.5</cdr:x>
      <cdr:y>0.56976</cdr:y>
    </cdr:to>
    <cdr:sp macro="" textlink="">
      <cdr:nvSpPr>
        <cdr:cNvPr id="3" name="TextBox 2"/>
        <cdr:cNvSpPr txBox="1"/>
      </cdr:nvSpPr>
      <cdr:spPr>
        <a:xfrm xmlns:a="http://schemas.openxmlformats.org/drawingml/2006/main">
          <a:off x="4301406" y="2937710"/>
          <a:ext cx="869527" cy="1016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0.44196</cdr:x>
      <cdr:y>0.48746</cdr:y>
    </cdr:from>
    <cdr:to>
      <cdr:x>0.48617</cdr:x>
      <cdr:y>0.56433</cdr:y>
    </cdr:to>
    <cdr:sp macro="" textlink="">
      <cdr:nvSpPr>
        <cdr:cNvPr id="4" name="TextBox 3"/>
        <cdr:cNvSpPr txBox="1"/>
      </cdr:nvSpPr>
      <cdr:spPr>
        <a:xfrm xmlns:a="http://schemas.openxmlformats.org/drawingml/2006/main">
          <a:off x="4025037" y="3831592"/>
          <a:ext cx="402614" cy="60419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400" dirty="0" smtClean="0">
              <a:latin typeface="Times New Roman" panose="02020603050405020304" pitchFamily="18" charset="0"/>
              <a:cs typeface="Times New Roman" panose="02020603050405020304" pitchFamily="18" charset="0"/>
            </a:rPr>
            <a:t>c</a:t>
          </a:r>
          <a:endParaRPr lang="en-US"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0.85726</cdr:x>
      <cdr:y>0.48924</cdr:y>
    </cdr:from>
    <cdr:to>
      <cdr:x>0.94567</cdr:x>
      <cdr:y>0.62101</cdr:y>
    </cdr:to>
    <cdr:sp macro="" textlink="">
      <cdr:nvSpPr>
        <cdr:cNvPr id="7" name="TextBox 6"/>
        <cdr:cNvSpPr txBox="1"/>
      </cdr:nvSpPr>
      <cdr:spPr>
        <a:xfrm xmlns:a="http://schemas.openxmlformats.org/drawingml/2006/main">
          <a:off x="8865637" y="33949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0.90246</cdr:x>
      <cdr:y>0.49065</cdr:y>
    </cdr:from>
    <cdr:to>
      <cdr:x>0.94667</cdr:x>
      <cdr:y>0.56751</cdr:y>
    </cdr:to>
    <cdr:sp macro="" textlink="">
      <cdr:nvSpPr>
        <cdr:cNvPr id="8" name="TextBox 1"/>
        <cdr:cNvSpPr txBox="1"/>
      </cdr:nvSpPr>
      <cdr:spPr>
        <a:xfrm xmlns:a="http://schemas.openxmlformats.org/drawingml/2006/main">
          <a:off x="8218860" y="3856617"/>
          <a:ext cx="402615" cy="60419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Times New Roman" panose="02020603050405020304" pitchFamily="18" charset="0"/>
              <a:cs typeface="Times New Roman" panose="02020603050405020304" pitchFamily="18" charset="0"/>
            </a:rPr>
            <a:t>c</a:t>
          </a:r>
          <a:endParaRPr lang="en-US"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0.13672</cdr:x>
      <cdr:y>0.37116</cdr:y>
    </cdr:from>
    <cdr:to>
      <cdr:x>0.18093</cdr:x>
      <cdr:y>0.44802</cdr:y>
    </cdr:to>
    <cdr:sp macro="" textlink="">
      <cdr:nvSpPr>
        <cdr:cNvPr id="9" name="TextBox 1"/>
        <cdr:cNvSpPr txBox="1"/>
      </cdr:nvSpPr>
      <cdr:spPr>
        <a:xfrm xmlns:a="http://schemas.openxmlformats.org/drawingml/2006/main">
          <a:off x="1245124" y="2917386"/>
          <a:ext cx="402614" cy="60419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Times New Roman" panose="02020603050405020304" pitchFamily="18" charset="0"/>
              <a:cs typeface="Times New Roman" panose="02020603050405020304" pitchFamily="18" charset="0"/>
            </a:rPr>
            <a:t>b</a:t>
          </a:r>
          <a:endParaRPr lang="en-US"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0.29087</cdr:x>
      <cdr:y>0.38893</cdr:y>
    </cdr:from>
    <cdr:to>
      <cdr:x>0.33508</cdr:x>
      <cdr:y>0.4658</cdr:y>
    </cdr:to>
    <cdr:sp macro="" textlink="">
      <cdr:nvSpPr>
        <cdr:cNvPr id="10" name="TextBox 1"/>
        <cdr:cNvSpPr txBox="1"/>
      </cdr:nvSpPr>
      <cdr:spPr>
        <a:xfrm xmlns:a="http://schemas.openxmlformats.org/drawingml/2006/main">
          <a:off x="2649006" y="3057085"/>
          <a:ext cx="402614" cy="60419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Times New Roman" panose="02020603050405020304" pitchFamily="18" charset="0"/>
              <a:cs typeface="Times New Roman" panose="02020603050405020304" pitchFamily="18" charset="0"/>
            </a:rPr>
            <a:t>b</a:t>
          </a:r>
          <a:endParaRPr lang="en-US"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0.59708</cdr:x>
      <cdr:y>0.39567</cdr:y>
    </cdr:from>
    <cdr:to>
      <cdr:x>0.64129</cdr:x>
      <cdr:y>0.47253</cdr:y>
    </cdr:to>
    <cdr:sp macro="" textlink="">
      <cdr:nvSpPr>
        <cdr:cNvPr id="11" name="TextBox 1"/>
        <cdr:cNvSpPr txBox="1"/>
      </cdr:nvSpPr>
      <cdr:spPr>
        <a:xfrm xmlns:a="http://schemas.openxmlformats.org/drawingml/2006/main">
          <a:off x="5437713" y="3110034"/>
          <a:ext cx="402615" cy="60419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Times New Roman" panose="02020603050405020304" pitchFamily="18" charset="0"/>
              <a:cs typeface="Times New Roman" panose="02020603050405020304" pitchFamily="18" charset="0"/>
            </a:rPr>
            <a:t>b</a:t>
          </a:r>
          <a:endParaRPr lang="en-US"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0.75747</cdr:x>
      <cdr:y>0.16503</cdr:y>
    </cdr:from>
    <cdr:to>
      <cdr:x>0.80168</cdr:x>
      <cdr:y>0.2419</cdr:y>
    </cdr:to>
    <cdr:sp macro="" textlink="">
      <cdr:nvSpPr>
        <cdr:cNvPr id="12" name="TextBox 1"/>
        <cdr:cNvSpPr txBox="1"/>
      </cdr:nvSpPr>
      <cdr:spPr>
        <a:xfrm xmlns:a="http://schemas.openxmlformats.org/drawingml/2006/main">
          <a:off x="6898425" y="1297170"/>
          <a:ext cx="402614" cy="60419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Times New Roman" panose="02020603050405020304" pitchFamily="18" charset="0"/>
              <a:cs typeface="Times New Roman" panose="02020603050405020304" pitchFamily="18" charset="0"/>
            </a:rPr>
            <a:t>a</a:t>
          </a:r>
          <a:endParaRPr lang="en-US" sz="1400" dirty="0" smtClean="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A2DAF2-09F2-4647-9B13-69536981F37D}" type="datetimeFigureOut">
              <a:rPr lang="en-US" smtClean="0"/>
              <a:t>1/26/2019</a:t>
            </a:fld>
            <a:endParaRPr lang="en-US"/>
          </a:p>
        </p:txBody>
      </p:sp>
      <p:sp>
        <p:nvSpPr>
          <p:cNvPr id="4" name="Slide Image Placeholder 3"/>
          <p:cNvSpPr>
            <a:spLocks noGrp="1" noRot="1" noChangeAspect="1"/>
          </p:cNvSpPr>
          <p:nvPr>
            <p:ph type="sldImg" idx="2"/>
          </p:nvPr>
        </p:nvSpPr>
        <p:spPr>
          <a:xfrm>
            <a:off x="2303463" y="1162050"/>
            <a:ext cx="2403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014D5D-B2A9-4461-832B-1FF2B1DCDEFA}" type="slidenum">
              <a:rPr lang="en-US" smtClean="0"/>
              <a:t>‹#›</a:t>
            </a:fld>
            <a:endParaRPr lang="en-US"/>
          </a:p>
        </p:txBody>
      </p:sp>
    </p:spTree>
    <p:extLst>
      <p:ext uri="{BB962C8B-B14F-4D97-AF65-F5344CB8AC3E}">
        <p14:creationId xmlns:p14="http://schemas.microsoft.com/office/powerpoint/2010/main" val="83600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033475"/>
            <a:ext cx="27980640" cy="1496229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2572771"/>
            <a:ext cx="24688800" cy="10376109"/>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B4A560-522A-4540-AAA8-EB609B69832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354385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4A560-522A-4540-AAA8-EB609B69832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111919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288117"/>
            <a:ext cx="7098030" cy="364208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288117"/>
            <a:ext cx="20882610" cy="36420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4A560-522A-4540-AAA8-EB609B69832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55858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4A560-522A-4540-AAA8-EB609B69832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146773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714367"/>
            <a:ext cx="28392120" cy="17877152"/>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8760644"/>
            <a:ext cx="28392120" cy="9401172"/>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B4A560-522A-4540-AAA8-EB609B698325}"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379737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440583"/>
            <a:ext cx="13990320" cy="2726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440583"/>
            <a:ext cx="13990320" cy="2726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B4A560-522A-4540-AAA8-EB609B698325}"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130419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288126"/>
            <a:ext cx="28392120" cy="83068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535288"/>
            <a:ext cx="13926024" cy="5163182"/>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5698470"/>
            <a:ext cx="13926024" cy="23090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535288"/>
            <a:ext cx="13994608" cy="5163182"/>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5698470"/>
            <a:ext cx="13994608" cy="23090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B4A560-522A-4540-AAA8-EB609B698325}"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194175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B4A560-522A-4540-AAA8-EB609B698325}"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158145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4A560-522A-4540-AAA8-EB609B698325}"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53187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865120"/>
            <a:ext cx="10617041" cy="100279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187873"/>
            <a:ext cx="16664940" cy="3054138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2893040"/>
            <a:ext cx="10617041" cy="23885951"/>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EB4A560-522A-4540-AAA8-EB609B698325}"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56499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865120"/>
            <a:ext cx="10617041" cy="100279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187873"/>
            <a:ext cx="16664940" cy="3054138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2893040"/>
            <a:ext cx="10617041" cy="23885951"/>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EB4A560-522A-4540-AAA8-EB609B698325}"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E7918-CC82-4E4F-911C-087CC311062C}" type="slidenum">
              <a:rPr lang="en-US" smtClean="0"/>
              <a:t>‹#›</a:t>
            </a:fld>
            <a:endParaRPr lang="en-US"/>
          </a:p>
        </p:txBody>
      </p:sp>
    </p:spTree>
    <p:extLst>
      <p:ext uri="{BB962C8B-B14F-4D97-AF65-F5344CB8AC3E}">
        <p14:creationId xmlns:p14="http://schemas.microsoft.com/office/powerpoint/2010/main" val="199404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288126"/>
            <a:ext cx="28392120" cy="83068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440583"/>
            <a:ext cx="28392120" cy="272683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9833136"/>
            <a:ext cx="7406640" cy="2288117"/>
          </a:xfrm>
          <a:prstGeom prst="rect">
            <a:avLst/>
          </a:prstGeom>
        </p:spPr>
        <p:txBody>
          <a:bodyPr vert="horz" lIns="91440" tIns="45720" rIns="91440" bIns="45720" rtlCol="0" anchor="ctr"/>
          <a:lstStyle>
            <a:lvl1pPr algn="l">
              <a:defRPr sz="4320">
                <a:solidFill>
                  <a:schemeClr val="tx1">
                    <a:tint val="75000"/>
                  </a:schemeClr>
                </a:solidFill>
              </a:defRPr>
            </a:lvl1pPr>
          </a:lstStyle>
          <a:p>
            <a:fld id="{1EB4A560-522A-4540-AAA8-EB609B698325}" type="datetimeFigureOut">
              <a:rPr lang="en-US" smtClean="0"/>
              <a:t>1/26/2019</a:t>
            </a:fld>
            <a:endParaRPr lang="en-US"/>
          </a:p>
        </p:txBody>
      </p:sp>
      <p:sp>
        <p:nvSpPr>
          <p:cNvPr id="5" name="Footer Placeholder 4"/>
          <p:cNvSpPr>
            <a:spLocks noGrp="1"/>
          </p:cNvSpPr>
          <p:nvPr>
            <p:ph type="ftr" sz="quarter" idx="3"/>
          </p:nvPr>
        </p:nvSpPr>
        <p:spPr>
          <a:xfrm>
            <a:off x="10904220" y="39833136"/>
            <a:ext cx="11109960" cy="228811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9833136"/>
            <a:ext cx="7406640" cy="2288117"/>
          </a:xfrm>
          <a:prstGeom prst="rect">
            <a:avLst/>
          </a:prstGeom>
        </p:spPr>
        <p:txBody>
          <a:bodyPr vert="horz" lIns="91440" tIns="45720" rIns="91440" bIns="45720" rtlCol="0" anchor="ctr"/>
          <a:lstStyle>
            <a:lvl1pPr algn="r">
              <a:defRPr sz="4320">
                <a:solidFill>
                  <a:schemeClr val="tx1">
                    <a:tint val="75000"/>
                  </a:schemeClr>
                </a:solidFill>
              </a:defRPr>
            </a:lvl1pPr>
          </a:lstStyle>
          <a:p>
            <a:fld id="{CDAE7918-CC82-4E4F-911C-087CC311062C}" type="slidenum">
              <a:rPr lang="en-US" smtClean="0"/>
              <a:t>‹#›</a:t>
            </a:fld>
            <a:endParaRPr lang="en-US"/>
          </a:p>
        </p:txBody>
      </p:sp>
    </p:spTree>
    <p:extLst>
      <p:ext uri="{BB962C8B-B14F-4D97-AF65-F5344CB8AC3E}">
        <p14:creationId xmlns:p14="http://schemas.microsoft.com/office/powerpoint/2010/main" val="29542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chart" Target="../charts/chart1.xml"/><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s://itunes.apple.com/au/app/grape-assess/id1342167843" TargetMode="External"/><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3C57F009-A3C3-4DF4-968B-590E63324A5A}"/>
              </a:ext>
            </a:extLst>
          </p:cNvPr>
          <p:cNvSpPr txBox="1"/>
          <p:nvPr/>
        </p:nvSpPr>
        <p:spPr>
          <a:xfrm>
            <a:off x="1" y="5070421"/>
            <a:ext cx="32918399" cy="707886"/>
          </a:xfrm>
          <a:prstGeom prst="rect">
            <a:avLst/>
          </a:prstGeom>
          <a:noFill/>
        </p:spPr>
        <p:txBody>
          <a:bodyPr wrap="square" rtlCol="0">
            <a:spAutoFit/>
          </a:bodyPr>
          <a:lstStyle/>
          <a:p>
            <a:pPr algn="ctr"/>
            <a:r>
              <a:rPr lang="en-US" sz="2000" i="1" dirty="0">
                <a:solidFill>
                  <a:sysClr val="windowText" lastClr="000000"/>
                </a:solidFill>
                <a:latin typeface="Times New Roman" panose="02020603050405020304" pitchFamily="18" charset="0"/>
                <a:cs typeface="Times New Roman" panose="02020603050405020304" pitchFamily="18" charset="0"/>
              </a:rPr>
              <a:t>"This material is based upon work that is supported by the National Institute of Food and Agriculture, U.S. Department of Agriculture, under award number </a:t>
            </a:r>
            <a:r>
              <a:rPr lang="en-US" sz="2000" dirty="0">
                <a:solidFill>
                  <a:sysClr val="windowText" lastClr="000000"/>
                </a:solidFill>
                <a:latin typeface="Times New Roman" panose="02020603050405020304" pitchFamily="18" charset="0"/>
                <a:cs typeface="Times New Roman" panose="02020603050405020304" pitchFamily="18" charset="0"/>
              </a:rPr>
              <a:t>(</a:t>
            </a:r>
            <a:r>
              <a:rPr lang="en-US" sz="2000" i="1" dirty="0">
                <a:solidFill>
                  <a:sysClr val="windowText" lastClr="000000"/>
                </a:solidFill>
                <a:latin typeface="Times New Roman" panose="02020603050405020304" pitchFamily="18" charset="0"/>
                <a:cs typeface="Times New Roman" panose="02020603050405020304" pitchFamily="18" charset="0"/>
              </a:rPr>
              <a:t>LS-17-282) through the Southern Sustainable Agriculture Research and Education program, under </a:t>
            </a:r>
            <a:r>
              <a:rPr lang="en-US" sz="2000" i="1" dirty="0" err="1">
                <a:solidFill>
                  <a:sysClr val="windowText" lastClr="000000"/>
                </a:solidFill>
                <a:latin typeface="Times New Roman" panose="02020603050405020304" pitchFamily="18" charset="0"/>
                <a:cs typeface="Times New Roman" panose="02020603050405020304" pitchFamily="18" charset="0"/>
              </a:rPr>
              <a:t>subaward</a:t>
            </a:r>
            <a:r>
              <a:rPr lang="en-US" sz="2000" i="1" dirty="0">
                <a:solidFill>
                  <a:sysClr val="windowText" lastClr="000000"/>
                </a:solidFill>
                <a:latin typeface="Times New Roman" panose="02020603050405020304" pitchFamily="18" charset="0"/>
                <a:cs typeface="Times New Roman" panose="02020603050405020304" pitchFamily="18" charset="0"/>
              </a:rPr>
              <a:t> number </a:t>
            </a:r>
            <a:r>
              <a:rPr lang="en-US" sz="2000" dirty="0">
                <a:solidFill>
                  <a:sysClr val="windowText" lastClr="000000"/>
                </a:solidFill>
                <a:latin typeface="Times New Roman" panose="02020603050405020304" pitchFamily="18" charset="0"/>
                <a:cs typeface="Times New Roman" panose="02020603050405020304" pitchFamily="18" charset="0"/>
              </a:rPr>
              <a:t>(</a:t>
            </a:r>
            <a:r>
              <a:rPr lang="en-US" sz="2000" i="1" dirty="0">
                <a:solidFill>
                  <a:sysClr val="windowText" lastClr="000000"/>
                </a:solidFill>
                <a:latin typeface="Times New Roman" panose="02020603050405020304" pitchFamily="18" charset="0"/>
                <a:cs typeface="Times New Roman" panose="02020603050405020304" pitchFamily="18" charset="0"/>
              </a:rPr>
              <a:t>LS-17-282). USDA is an equal opportunity employer and service provider. Any opinions, findings, conclusions, or recommendations expressed in this publication are those of the author(s) and do not necessarily reflect the view of the U.S. Department of Agriculture." </a:t>
            </a:r>
            <a:endParaRPr lang="en-US"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5C22037C-2B50-4F35-AF77-7A32637EF27C}"/>
              </a:ext>
            </a:extLst>
          </p:cNvPr>
          <p:cNvSpPr txBox="1"/>
          <p:nvPr/>
        </p:nvSpPr>
        <p:spPr>
          <a:xfrm>
            <a:off x="-1" y="3225004"/>
            <a:ext cx="32918400" cy="1446550"/>
          </a:xfrm>
          <a:prstGeom prst="rect">
            <a:avLst/>
          </a:prstGeom>
          <a:noFill/>
        </p:spPr>
        <p:txBody>
          <a:bodyPr wrap="square" rtlCol="0">
            <a:spAutoFit/>
          </a:bodyPr>
          <a:lstStyle/>
          <a:p>
            <a:pPr algn="ctr"/>
            <a:r>
              <a:rPr lang="en-US" sz="4400" dirty="0">
                <a:solidFill>
                  <a:sysClr val="windowText" lastClr="000000"/>
                </a:solidFill>
                <a:latin typeface="Times New Roman" panose="02020603050405020304" pitchFamily="18" charset="0"/>
                <a:cs typeface="Times New Roman" panose="02020603050405020304" pitchFamily="18" charset="0"/>
              </a:rPr>
              <a:t>Brittany Lowery</a:t>
            </a:r>
            <a:r>
              <a:rPr lang="en-US" sz="4400" baseline="30000" dirty="0">
                <a:solidFill>
                  <a:sysClr val="windowText" lastClr="000000"/>
                </a:solidFill>
                <a:latin typeface="Times New Roman" panose="02020603050405020304" pitchFamily="18" charset="0"/>
                <a:cs typeface="Times New Roman" panose="02020603050405020304" pitchFamily="18" charset="0"/>
              </a:rPr>
              <a:t>1</a:t>
            </a:r>
            <a:r>
              <a:rPr lang="en-US" sz="4400" dirty="0">
                <a:solidFill>
                  <a:sysClr val="windowText" lastClr="000000"/>
                </a:solidFill>
                <a:latin typeface="Times New Roman" panose="02020603050405020304" pitchFamily="18" charset="0"/>
                <a:cs typeface="Times New Roman" panose="02020603050405020304" pitchFamily="18" charset="0"/>
              </a:rPr>
              <a:t>, Jose Hernandez</a:t>
            </a:r>
            <a:r>
              <a:rPr lang="en-US" sz="4400" baseline="30000" dirty="0">
                <a:solidFill>
                  <a:sysClr val="windowText" lastClr="000000"/>
                </a:solidFill>
                <a:latin typeface="Times New Roman" panose="02020603050405020304" pitchFamily="18" charset="0"/>
                <a:cs typeface="Times New Roman" panose="02020603050405020304" pitchFamily="18" charset="0"/>
              </a:rPr>
              <a:t>2</a:t>
            </a:r>
            <a:r>
              <a:rPr lang="en-US" sz="4400" dirty="0">
                <a:solidFill>
                  <a:sysClr val="windowText" lastClr="000000"/>
                </a:solidFill>
                <a:latin typeface="Times New Roman" panose="02020603050405020304" pitchFamily="18" charset="0"/>
                <a:cs typeface="Times New Roman" panose="02020603050405020304" pitchFamily="18" charset="0"/>
              </a:rPr>
              <a:t>, Karlee Pruitt</a:t>
            </a:r>
            <a:r>
              <a:rPr lang="en-US" sz="4400" baseline="30000" dirty="0">
                <a:solidFill>
                  <a:sysClr val="windowText" lastClr="000000"/>
                </a:solidFill>
                <a:latin typeface="Times New Roman" panose="02020603050405020304" pitchFamily="18" charset="0"/>
                <a:cs typeface="Times New Roman" panose="02020603050405020304" pitchFamily="18" charset="0"/>
              </a:rPr>
              <a:t>3</a:t>
            </a:r>
            <a:r>
              <a:rPr lang="en-US" sz="4400" dirty="0">
                <a:solidFill>
                  <a:sysClr val="windowText" lastClr="000000"/>
                </a:solidFill>
                <a:latin typeface="Times New Roman" panose="02020603050405020304" pitchFamily="18" charset="0"/>
                <a:cs typeface="Times New Roman" panose="02020603050405020304" pitchFamily="18" charset="0"/>
              </a:rPr>
              <a:t>, and Dr. Elena Garcia</a:t>
            </a:r>
            <a:r>
              <a:rPr lang="en-US" sz="4400" baseline="30000" dirty="0">
                <a:solidFill>
                  <a:sysClr val="windowText" lastClr="000000"/>
                </a:solidFill>
                <a:latin typeface="Times New Roman" panose="02020603050405020304" pitchFamily="18" charset="0"/>
                <a:cs typeface="Times New Roman" panose="02020603050405020304" pitchFamily="18" charset="0"/>
              </a:rPr>
              <a:t>4</a:t>
            </a:r>
          </a:p>
          <a:p>
            <a:pPr algn="ctr"/>
            <a:r>
              <a:rPr lang="en-US" sz="4400" dirty="0">
                <a:solidFill>
                  <a:sysClr val="windowText" lastClr="000000"/>
                </a:solidFill>
                <a:latin typeface="Times New Roman" panose="02020603050405020304" pitchFamily="18" charset="0"/>
                <a:cs typeface="Times New Roman" panose="02020603050405020304" pitchFamily="18" charset="0"/>
              </a:rPr>
              <a:t>		</a:t>
            </a:r>
            <a:r>
              <a:rPr lang="en-US" sz="4400" baseline="30000" dirty="0">
                <a:solidFill>
                  <a:sysClr val="windowText" lastClr="000000"/>
                </a:solidFill>
                <a:latin typeface="Times New Roman" panose="02020603050405020304" pitchFamily="18" charset="0"/>
                <a:cs typeface="Times New Roman" panose="02020603050405020304" pitchFamily="18" charset="0"/>
              </a:rPr>
              <a:t>1</a:t>
            </a:r>
            <a:r>
              <a:rPr lang="en-US" sz="4400" dirty="0">
                <a:solidFill>
                  <a:sysClr val="windowText" lastClr="000000"/>
                </a:solidFill>
                <a:latin typeface="Times New Roman" panose="02020603050405020304" pitchFamily="18" charset="0"/>
                <a:cs typeface="Times New Roman" panose="02020603050405020304" pitchFamily="18" charset="0"/>
              </a:rPr>
              <a:t>Undergraduate Intern; </a:t>
            </a:r>
            <a:r>
              <a:rPr lang="en-US" sz="4400" baseline="30000" dirty="0">
                <a:solidFill>
                  <a:sysClr val="windowText" lastClr="000000"/>
                </a:solidFill>
                <a:latin typeface="Times New Roman" panose="02020603050405020304" pitchFamily="18" charset="0"/>
                <a:cs typeface="Times New Roman" panose="02020603050405020304" pitchFamily="18" charset="0"/>
              </a:rPr>
              <a:t>2</a:t>
            </a:r>
            <a:r>
              <a:rPr lang="en-US" sz="4400" dirty="0">
                <a:solidFill>
                  <a:sysClr val="windowText" lastClr="000000"/>
                </a:solidFill>
                <a:latin typeface="Times New Roman" panose="02020603050405020304" pitchFamily="18" charset="0"/>
                <a:cs typeface="Times New Roman" panose="02020603050405020304" pitchFamily="18" charset="0"/>
              </a:rPr>
              <a:t>Graduate Student; </a:t>
            </a:r>
            <a:r>
              <a:rPr lang="en-US" sz="4400" baseline="30000" dirty="0">
                <a:solidFill>
                  <a:sysClr val="windowText" lastClr="000000"/>
                </a:solidFill>
                <a:latin typeface="Times New Roman" panose="02020603050405020304" pitchFamily="18" charset="0"/>
                <a:cs typeface="Times New Roman" panose="02020603050405020304" pitchFamily="18" charset="0"/>
              </a:rPr>
              <a:t>3</a:t>
            </a:r>
            <a:r>
              <a:rPr lang="en-US" sz="4400" dirty="0">
                <a:solidFill>
                  <a:sysClr val="windowText" lastClr="000000"/>
                </a:solidFill>
                <a:latin typeface="Times New Roman" panose="02020603050405020304" pitchFamily="18" charset="0"/>
                <a:cs typeface="Times New Roman" panose="02020603050405020304" pitchFamily="18" charset="0"/>
              </a:rPr>
              <a:t>Program Technician; </a:t>
            </a:r>
            <a:r>
              <a:rPr lang="en-US" sz="4400" baseline="30000" dirty="0" smtClean="0">
                <a:solidFill>
                  <a:sysClr val="windowText" lastClr="000000"/>
                </a:solidFill>
                <a:latin typeface="Times New Roman" panose="02020603050405020304" pitchFamily="18" charset="0"/>
                <a:cs typeface="Times New Roman" panose="02020603050405020304" pitchFamily="18" charset="0"/>
              </a:rPr>
              <a:t>4</a:t>
            </a:r>
            <a:r>
              <a:rPr lang="en-US" sz="4400" dirty="0" smtClean="0">
                <a:solidFill>
                  <a:sysClr val="windowText" lastClr="000000"/>
                </a:solidFill>
                <a:latin typeface="Times New Roman" panose="02020603050405020304" pitchFamily="18" charset="0"/>
                <a:cs typeface="Times New Roman" panose="02020603050405020304" pitchFamily="18" charset="0"/>
              </a:rPr>
              <a:t>Professor</a:t>
            </a:r>
            <a:endParaRPr lang="en-US" sz="4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34758E89-4BED-4208-9316-529D722907DA}"/>
              </a:ext>
            </a:extLst>
          </p:cNvPr>
          <p:cNvSpPr txBox="1"/>
          <p:nvPr/>
        </p:nvSpPr>
        <p:spPr>
          <a:xfrm>
            <a:off x="-192506" y="96253"/>
            <a:ext cx="33303411" cy="3046988"/>
          </a:xfrm>
          <a:prstGeom prst="rect">
            <a:avLst/>
          </a:prstGeom>
          <a:noFill/>
        </p:spPr>
        <p:txBody>
          <a:bodyPr wrap="square" rtlCol="0">
            <a:spAutoFit/>
          </a:bodyPr>
          <a:lstStyle/>
          <a:p>
            <a:pPr algn="ctr"/>
            <a:r>
              <a:rPr lang="en-US" sz="9450" b="1" dirty="0">
                <a:solidFill>
                  <a:sysClr val="windowText" lastClr="000000"/>
                </a:solidFill>
                <a:latin typeface="Times New Roman" panose="02020603050405020304" pitchFamily="18" charset="0"/>
                <a:cs typeface="Times New Roman" panose="02020603050405020304" pitchFamily="18" charset="0"/>
              </a:rPr>
              <a:t>Disease Assessment of Table Grapes Grown Under High Tunnel Conditions in Arkansas</a:t>
            </a:r>
          </a:p>
        </p:txBody>
      </p:sp>
      <p:sp>
        <p:nvSpPr>
          <p:cNvPr id="2" name="Rectangle 1">
            <a:extLst>
              <a:ext uri="{FF2B5EF4-FFF2-40B4-BE49-F238E27FC236}">
                <a16:creationId xmlns:a16="http://schemas.microsoft.com/office/drawing/2014/main" xmlns="" id="{54892054-895B-4EDD-B1C2-C1828B7B271B}"/>
              </a:ext>
            </a:extLst>
          </p:cNvPr>
          <p:cNvSpPr/>
          <p:nvPr/>
        </p:nvSpPr>
        <p:spPr>
          <a:xfrm>
            <a:off x="0" y="0"/>
            <a:ext cx="32918400" cy="5775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F0E7C73-CB24-48EC-B825-43730337E46E}"/>
              </a:ext>
            </a:extLst>
          </p:cNvPr>
          <p:cNvPicPr>
            <a:picLocks noChangeAspect="1"/>
          </p:cNvPicPr>
          <p:nvPr/>
        </p:nvPicPr>
        <p:blipFill>
          <a:blip r:embed="rId2"/>
          <a:stretch>
            <a:fillRect/>
          </a:stretch>
        </p:blipFill>
        <p:spPr>
          <a:xfrm>
            <a:off x="753046" y="1509675"/>
            <a:ext cx="2537460" cy="3383280"/>
          </a:xfrm>
          <a:prstGeom prst="rect">
            <a:avLst/>
          </a:prstGeom>
        </p:spPr>
      </p:pic>
      <p:pic>
        <p:nvPicPr>
          <p:cNvPr id="21" name="Picture 20">
            <a:extLst>
              <a:ext uri="{FF2B5EF4-FFF2-40B4-BE49-F238E27FC236}">
                <a16:creationId xmlns:a16="http://schemas.microsoft.com/office/drawing/2014/main" xmlns="" id="{45FD733B-DFBC-4A99-9683-68C612AF11F4}"/>
              </a:ext>
            </a:extLst>
          </p:cNvPr>
          <p:cNvPicPr>
            <a:picLocks noChangeAspect="1"/>
          </p:cNvPicPr>
          <p:nvPr/>
        </p:nvPicPr>
        <p:blipFill>
          <a:blip r:embed="rId3"/>
          <a:stretch>
            <a:fillRect/>
          </a:stretch>
        </p:blipFill>
        <p:spPr>
          <a:xfrm>
            <a:off x="4043552" y="1709125"/>
            <a:ext cx="4636908" cy="1111241"/>
          </a:xfrm>
          <a:prstGeom prst="rect">
            <a:avLst/>
          </a:prstGeom>
        </p:spPr>
      </p:pic>
      <p:pic>
        <p:nvPicPr>
          <p:cNvPr id="22" name="Picture 21">
            <a:extLst>
              <a:ext uri="{FF2B5EF4-FFF2-40B4-BE49-F238E27FC236}">
                <a16:creationId xmlns:a16="http://schemas.microsoft.com/office/drawing/2014/main" xmlns="" id="{90FD9A76-8B19-4B19-AD11-9C45AF48E8D8}"/>
              </a:ext>
            </a:extLst>
          </p:cNvPr>
          <p:cNvPicPr>
            <a:picLocks noChangeAspect="1"/>
          </p:cNvPicPr>
          <p:nvPr/>
        </p:nvPicPr>
        <p:blipFill>
          <a:blip r:embed="rId4"/>
          <a:stretch>
            <a:fillRect/>
          </a:stretch>
        </p:blipFill>
        <p:spPr>
          <a:xfrm>
            <a:off x="3948872" y="2868825"/>
            <a:ext cx="2143125" cy="2143125"/>
          </a:xfrm>
          <a:prstGeom prst="rect">
            <a:avLst/>
          </a:prstGeom>
        </p:spPr>
      </p:pic>
      <p:sp>
        <p:nvSpPr>
          <p:cNvPr id="29" name="TextBox 28">
            <a:extLst>
              <a:ext uri="{FF2B5EF4-FFF2-40B4-BE49-F238E27FC236}">
                <a16:creationId xmlns:a16="http://schemas.microsoft.com/office/drawing/2014/main" xmlns="" id="{12DEE3EF-9181-4224-9861-E2ACE724A2B5}"/>
              </a:ext>
            </a:extLst>
          </p:cNvPr>
          <p:cNvSpPr txBox="1"/>
          <p:nvPr/>
        </p:nvSpPr>
        <p:spPr>
          <a:xfrm>
            <a:off x="343080" y="5979848"/>
            <a:ext cx="10341864" cy="862203"/>
          </a:xfrm>
          <a:prstGeom prst="rect">
            <a:avLst/>
          </a:prstGeom>
          <a:solidFill>
            <a:srgbClr val="5A7E5C"/>
          </a:solidFill>
          <a:ln>
            <a:noFill/>
          </a:ln>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Introduction</a:t>
            </a:r>
          </a:p>
        </p:txBody>
      </p:sp>
      <p:sp>
        <p:nvSpPr>
          <p:cNvPr id="31" name="TextBox 30">
            <a:extLst>
              <a:ext uri="{FF2B5EF4-FFF2-40B4-BE49-F238E27FC236}">
                <a16:creationId xmlns:a16="http://schemas.microsoft.com/office/drawing/2014/main" xmlns="" id="{4183823E-5C0D-40DD-9B28-C19A3B66137F}"/>
              </a:ext>
            </a:extLst>
          </p:cNvPr>
          <p:cNvSpPr txBox="1"/>
          <p:nvPr/>
        </p:nvSpPr>
        <p:spPr>
          <a:xfrm>
            <a:off x="343080" y="20498304"/>
            <a:ext cx="10343382" cy="830996"/>
          </a:xfrm>
          <a:prstGeom prst="rect">
            <a:avLst/>
          </a:prstGeom>
          <a:solidFill>
            <a:srgbClr val="5A7E5C"/>
          </a:solidFill>
          <a:ln>
            <a:noFill/>
          </a:ln>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Objectives</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29AD6BD7-EF2B-43FB-BC64-326B803422FB}"/>
              </a:ext>
            </a:extLst>
          </p:cNvPr>
          <p:cNvSpPr txBox="1"/>
          <p:nvPr/>
        </p:nvSpPr>
        <p:spPr>
          <a:xfrm>
            <a:off x="11210590" y="26373772"/>
            <a:ext cx="10341864" cy="830997"/>
          </a:xfrm>
          <a:prstGeom prst="rect">
            <a:avLst/>
          </a:prstGeom>
          <a:solidFill>
            <a:srgbClr val="5A7E5C"/>
          </a:solidFill>
          <a:ln>
            <a:noFill/>
          </a:ln>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Results</a:t>
            </a:r>
          </a:p>
        </p:txBody>
      </p:sp>
      <p:sp>
        <p:nvSpPr>
          <p:cNvPr id="33" name="TextBox 32">
            <a:extLst>
              <a:ext uri="{FF2B5EF4-FFF2-40B4-BE49-F238E27FC236}">
                <a16:creationId xmlns:a16="http://schemas.microsoft.com/office/drawing/2014/main" xmlns="" id="{3C533C56-9E67-40A5-8CD1-2436935B24AB}"/>
              </a:ext>
            </a:extLst>
          </p:cNvPr>
          <p:cNvSpPr txBox="1"/>
          <p:nvPr/>
        </p:nvSpPr>
        <p:spPr>
          <a:xfrm>
            <a:off x="22127742" y="27909064"/>
            <a:ext cx="10341864" cy="830997"/>
          </a:xfrm>
          <a:prstGeom prst="rect">
            <a:avLst/>
          </a:prstGeom>
          <a:solidFill>
            <a:srgbClr val="5A7E5C"/>
          </a:solidFill>
          <a:ln>
            <a:noFill/>
          </a:ln>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Knowledge and Skills Learned </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73D56B24-DB7E-4998-B266-863A6AC5626E}"/>
              </a:ext>
            </a:extLst>
          </p:cNvPr>
          <p:cNvSpPr txBox="1"/>
          <p:nvPr/>
        </p:nvSpPr>
        <p:spPr>
          <a:xfrm>
            <a:off x="392597" y="7092433"/>
            <a:ext cx="10343382" cy="13803779"/>
          </a:xfrm>
          <a:prstGeom prst="rect">
            <a:avLst/>
          </a:prstGeom>
          <a:noFill/>
        </p:spPr>
        <p:txBody>
          <a:bodyPr wrap="square" rtlCol="0">
            <a:spAutoFit/>
          </a:bodyPr>
          <a:lstStyle/>
          <a:p>
            <a:pPr algn="just"/>
            <a:r>
              <a:rPr lang="en-US" sz="3300" dirty="0" smtClean="0">
                <a:latin typeface="Times New Roman" panose="02020603050405020304" pitchFamily="18" charset="0"/>
                <a:cs typeface="Times New Roman" panose="02020603050405020304" pitchFamily="18" charset="0"/>
              </a:rPr>
              <a:t>	Table </a:t>
            </a:r>
            <a:r>
              <a:rPr lang="en-US" sz="3300" dirty="0">
                <a:latin typeface="Times New Roman" panose="02020603050405020304" pitchFamily="18" charset="0"/>
                <a:cs typeface="Times New Roman" panose="02020603050405020304" pitchFamily="18" charset="0"/>
              </a:rPr>
              <a:t>grapes (</a:t>
            </a:r>
            <a:r>
              <a:rPr lang="en-US" sz="3300" i="1" dirty="0">
                <a:latin typeface="Times New Roman" panose="02020603050405020304" pitchFamily="18" charset="0"/>
                <a:cs typeface="Times New Roman" panose="02020603050405020304" pitchFamily="18" charset="0"/>
              </a:rPr>
              <a:t>Vitus </a:t>
            </a:r>
            <a:r>
              <a:rPr lang="en-US" sz="3300" i="1" dirty="0" err="1" smtClean="0">
                <a:latin typeface="Times New Roman" panose="02020603050405020304" pitchFamily="18" charset="0"/>
                <a:cs typeface="Times New Roman" panose="02020603050405020304" pitchFamily="18" charset="0"/>
              </a:rPr>
              <a:t>vinifera</a:t>
            </a:r>
            <a:r>
              <a:rPr lang="en-US" sz="3300" i="1" dirty="0" smtClean="0">
                <a:latin typeface="Times New Roman" panose="02020603050405020304" pitchFamily="18" charset="0"/>
                <a:cs typeface="Times New Roman" panose="02020603050405020304" pitchFamily="18" charset="0"/>
              </a:rPr>
              <a:t> L. </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are one of the most popular and widely produced fruits. Marketing efforts from the California Table Grape Commission, and the USDA have encouraged U.S. retailers to handle more varieties of table grapes, as well as to increase international demand of U.S. table </a:t>
            </a:r>
            <a:r>
              <a:rPr lang="en-US" sz="3300" dirty="0" smtClean="0">
                <a:latin typeface="Times New Roman" panose="02020603050405020304" pitchFamily="18" charset="0"/>
                <a:cs typeface="Times New Roman" panose="02020603050405020304" pitchFamily="18" charset="0"/>
              </a:rPr>
              <a:t>grapes. Over </a:t>
            </a:r>
            <a:r>
              <a:rPr lang="en-US" sz="3300" dirty="0">
                <a:latin typeface="Times New Roman" panose="02020603050405020304" pitchFamily="18" charset="0"/>
                <a:cs typeface="Times New Roman" panose="02020603050405020304" pitchFamily="18" charset="0"/>
              </a:rPr>
              <a:t>the last three decades U.S. consumption of table grapes has increased from 2.9 pounds per capita in 1970 to 7.5 pounds in 2003. Due to the increased demand for table grapes, the U.S. remains a net importer; importing roughly $732 million worth of fresh grapes in 2004 (</a:t>
            </a:r>
            <a:r>
              <a:rPr lang="en-US" sz="3300" dirty="0" err="1">
                <a:latin typeface="Times New Roman" panose="02020603050405020304" pitchFamily="18" charset="0"/>
                <a:cs typeface="Times New Roman" panose="02020603050405020304" pitchFamily="18" charset="0"/>
              </a:rPr>
              <a:t>Kreith</a:t>
            </a:r>
            <a:r>
              <a:rPr lang="en-US" sz="3300" dirty="0">
                <a:latin typeface="Times New Roman" panose="02020603050405020304" pitchFamily="18" charset="0"/>
                <a:cs typeface="Times New Roman" panose="02020603050405020304" pitchFamily="18" charset="0"/>
              </a:rPr>
              <a:t>, 2006). Increasing production of U.S. table grapes could offset the need to import. However, table grapes grown in the Southeast require intense pest management due primarily to biotic factors prevalent in the region. In 2014 a project was initiated at the University of Arkansas (UA) to determine the feasibility of growing table grapes in high tunnels (HT’s) which provide environmental </a:t>
            </a:r>
            <a:r>
              <a:rPr lang="en-US" sz="3300" dirty="0" smtClean="0">
                <a:latin typeface="Times New Roman" panose="02020603050405020304" pitchFamily="18" charset="0"/>
                <a:cs typeface="Times New Roman" panose="02020603050405020304" pitchFamily="18" charset="0"/>
              </a:rPr>
              <a:t>protection </a:t>
            </a:r>
            <a:r>
              <a:rPr lang="en-US" sz="3300" dirty="0">
                <a:latin typeface="Times New Roman" panose="02020603050405020304" pitchFamily="18" charset="0"/>
                <a:cs typeface="Times New Roman" panose="02020603050405020304" pitchFamily="18" charset="0"/>
              </a:rPr>
              <a:t>i.e., frost and </a:t>
            </a:r>
            <a:r>
              <a:rPr lang="en-US" sz="3300" dirty="0" smtClean="0">
                <a:latin typeface="Times New Roman" panose="02020603050405020304" pitchFamily="18" charset="0"/>
                <a:cs typeface="Times New Roman" panose="02020603050405020304" pitchFamily="18" charset="0"/>
              </a:rPr>
              <a:t>rain. </a:t>
            </a:r>
            <a:endParaRPr lang="en-US" sz="3300" dirty="0">
              <a:latin typeface="Times New Roman" panose="02020603050405020304" pitchFamily="18" charset="0"/>
              <a:cs typeface="Times New Roman" panose="02020603050405020304" pitchFamily="18" charset="0"/>
            </a:endParaRPr>
          </a:p>
          <a:p>
            <a:pPr algn="just"/>
            <a:r>
              <a:rPr lang="en-US" sz="3300" dirty="0" smtClean="0">
                <a:latin typeface="Times New Roman" panose="02020603050405020304" pitchFamily="18" charset="0"/>
                <a:cs typeface="Times New Roman" panose="02020603050405020304" pitchFamily="18" charset="0"/>
              </a:rPr>
              <a:t>	The </a:t>
            </a:r>
            <a:r>
              <a:rPr lang="en-US" sz="3300" dirty="0">
                <a:latin typeface="Times New Roman" panose="02020603050405020304" pitchFamily="18" charset="0"/>
                <a:cs typeface="Times New Roman" panose="02020603050405020304" pitchFamily="18" charset="0"/>
              </a:rPr>
              <a:t>SSARE James Harrison Hill, Sr. Young Scholar Enhancement Grant is designed to provide funds to an open Research and Education project to hire a college student for the summer to participate in the research program in sustainable agriculture.  Work of the Young Scholar is experiential learning intended to heighten the Young Scholars interest in these fields of study related to sustainable agriculture. </a:t>
            </a:r>
          </a:p>
        </p:txBody>
      </p:sp>
      <p:sp>
        <p:nvSpPr>
          <p:cNvPr id="42" name="TextBox 41">
            <a:extLst>
              <a:ext uri="{FF2B5EF4-FFF2-40B4-BE49-F238E27FC236}">
                <a16:creationId xmlns:a16="http://schemas.microsoft.com/office/drawing/2014/main" xmlns="" id="{3910CD4E-B01C-458C-AA00-06260C7EC384}"/>
              </a:ext>
            </a:extLst>
          </p:cNvPr>
          <p:cNvSpPr txBox="1"/>
          <p:nvPr/>
        </p:nvSpPr>
        <p:spPr>
          <a:xfrm>
            <a:off x="11223615" y="12473026"/>
            <a:ext cx="10341864" cy="830997"/>
          </a:xfrm>
          <a:prstGeom prst="rect">
            <a:avLst/>
          </a:prstGeom>
          <a:solidFill>
            <a:srgbClr val="5A7E5C"/>
          </a:solidFill>
          <a:ln>
            <a:noFill/>
          </a:ln>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Research Methods</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42781C87-2985-4BDE-BCB3-3857609828C4}"/>
              </a:ext>
            </a:extLst>
          </p:cNvPr>
          <p:cNvSpPr txBox="1"/>
          <p:nvPr/>
        </p:nvSpPr>
        <p:spPr>
          <a:xfrm>
            <a:off x="11277403" y="13555348"/>
            <a:ext cx="10341864" cy="12788116"/>
          </a:xfrm>
          <a:prstGeom prst="rect">
            <a:avLst/>
          </a:prstGeom>
          <a:noFill/>
        </p:spPr>
        <p:txBody>
          <a:bodyPr wrap="square" rtlCol="0">
            <a:spAutoFit/>
          </a:bodyPr>
          <a:lstStyle/>
          <a:p>
            <a:pPr algn="just"/>
            <a:r>
              <a:rPr lang="en-US" sz="3300" dirty="0" smtClean="0">
                <a:latin typeface="Times New Roman" panose="02020603050405020304" pitchFamily="18" charset="0"/>
                <a:cs typeface="Times New Roman" panose="02020603050405020304" pitchFamily="18" charset="0"/>
              </a:rPr>
              <a:t>	Research </a:t>
            </a:r>
            <a:r>
              <a:rPr lang="en-US" sz="3300" dirty="0">
                <a:latin typeface="Times New Roman" panose="02020603050405020304" pitchFamily="18" charset="0"/>
                <a:cs typeface="Times New Roman" panose="02020603050405020304" pitchFamily="18" charset="0"/>
              </a:rPr>
              <a:t>was conducted at University of Arkansas Agriculture and Research Center, Fayetteville. Three </a:t>
            </a:r>
            <a:r>
              <a:rPr lang="en-US" sz="3300" dirty="0" smtClean="0">
                <a:latin typeface="Times New Roman" panose="02020603050405020304" pitchFamily="18" charset="0"/>
                <a:cs typeface="Times New Roman" panose="02020603050405020304" pitchFamily="18" charset="0"/>
              </a:rPr>
              <a:t>table grape cultivars: Faith</a:t>
            </a:r>
            <a:r>
              <a:rPr lang="en-US" sz="3300" dirty="0">
                <a:latin typeface="Times New Roman" panose="02020603050405020304" pitchFamily="18" charset="0"/>
                <a:cs typeface="Times New Roman" panose="02020603050405020304" pitchFamily="18" charset="0"/>
              </a:rPr>
              <a:t>, Gratitude, and </a:t>
            </a:r>
            <a:r>
              <a:rPr lang="en-US" sz="3300" dirty="0" smtClean="0">
                <a:latin typeface="Times New Roman" panose="02020603050405020304" pitchFamily="18" charset="0"/>
                <a:cs typeface="Times New Roman" panose="02020603050405020304" pitchFamily="18" charset="0"/>
              </a:rPr>
              <a:t>Jupiter (Fig. 1) released </a:t>
            </a:r>
            <a:r>
              <a:rPr lang="en-US" sz="3300" dirty="0">
                <a:latin typeface="Times New Roman" panose="02020603050405020304" pitchFamily="18" charset="0"/>
                <a:cs typeface="Times New Roman" panose="02020603050405020304" pitchFamily="18" charset="0"/>
              </a:rPr>
              <a:t>from the UA Fruit Breeding Program were planted in 2014 under a HT (</a:t>
            </a:r>
            <a:r>
              <a:rPr lang="en-US" sz="3300" dirty="0" err="1">
                <a:latin typeface="Times New Roman" panose="02020603050405020304" pitchFamily="18" charset="0"/>
                <a:cs typeface="Times New Roman" panose="02020603050405020304" pitchFamily="18" charset="0"/>
              </a:rPr>
              <a:t>Haygrove</a:t>
            </a:r>
            <a:r>
              <a:rPr lang="en-US" sz="3300" dirty="0">
                <a:latin typeface="Times New Roman" panose="02020603050405020304" pitchFamily="18" charset="0"/>
                <a:cs typeface="Times New Roman" panose="02020603050405020304" pitchFamily="18" charset="0"/>
              </a:rPr>
              <a:t> Super Solo - 200’ x 25</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at UA Agriculture and Research Center, </a:t>
            </a:r>
            <a:r>
              <a:rPr lang="en-US" sz="3300" dirty="0" smtClean="0">
                <a:latin typeface="Times New Roman" panose="02020603050405020304" pitchFamily="18" charset="0"/>
                <a:cs typeface="Times New Roman" panose="02020603050405020304" pitchFamily="18" charset="0"/>
              </a:rPr>
              <a:t>Fayetteville (Fig. 2).  </a:t>
            </a:r>
            <a:r>
              <a:rPr lang="en-US" sz="3300" dirty="0">
                <a:latin typeface="Times New Roman" panose="02020603050405020304" pitchFamily="18" charset="0"/>
                <a:cs typeface="Times New Roman" panose="02020603050405020304" pitchFamily="18" charset="0"/>
              </a:rPr>
              <a:t>There three trellis systems were established: Modified Double High Cordon East (MDHCE) located on the east side of the tunnel; Geneva Double Curtain (GDC) located in the center of the tunnel; and Modified Double High Cordon West (MDHCW) located on the west side of the tunnel. </a:t>
            </a:r>
            <a:r>
              <a:rPr lang="en-US" sz="3300" dirty="0" smtClean="0">
                <a:latin typeface="Times New Roman" panose="02020603050405020304" pitchFamily="18" charset="0"/>
                <a:cs typeface="Times New Roman" panose="02020603050405020304" pitchFamily="18" charset="0"/>
              </a:rPr>
              <a:t>The </a:t>
            </a:r>
            <a:r>
              <a:rPr lang="en-US" sz="3300" dirty="0">
                <a:latin typeface="Times New Roman" panose="02020603050405020304" pitchFamily="18" charset="0"/>
                <a:cs typeface="Times New Roman" panose="02020603050405020304" pitchFamily="18" charset="0"/>
              </a:rPr>
              <a:t>experimental design </a:t>
            </a:r>
            <a:r>
              <a:rPr lang="en-US" sz="3300" dirty="0" smtClean="0">
                <a:latin typeface="Times New Roman" panose="02020603050405020304" pitchFamily="18" charset="0"/>
                <a:cs typeface="Times New Roman" panose="02020603050405020304" pitchFamily="18" charset="0"/>
              </a:rPr>
              <a:t>was</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a complete block with six vines per cultivar per trellis system.  Two cluster thinning treatments were implemented: </a:t>
            </a:r>
            <a:r>
              <a:rPr lang="en-US" sz="3300" dirty="0" smtClean="0">
                <a:latin typeface="Times New Roman" panose="02020603050405020304" pitchFamily="18" charset="0"/>
                <a:cs typeface="Times New Roman" panose="02020603050405020304" pitchFamily="18" charset="0"/>
              </a:rPr>
              <a:t>Control- no </a:t>
            </a:r>
            <a:r>
              <a:rPr lang="en-US" sz="3300" dirty="0">
                <a:latin typeface="Times New Roman" panose="02020603050405020304" pitchFamily="18" charset="0"/>
                <a:cs typeface="Times New Roman" panose="02020603050405020304" pitchFamily="18" charset="0"/>
              </a:rPr>
              <a:t>clusters were removed)  and cluster </a:t>
            </a:r>
            <a:r>
              <a:rPr lang="en-US" sz="3300" dirty="0" smtClean="0">
                <a:latin typeface="Times New Roman" panose="02020603050405020304" pitchFamily="18" charset="0"/>
                <a:cs typeface="Times New Roman" panose="02020603050405020304" pitchFamily="18" charset="0"/>
              </a:rPr>
              <a:t>thinning when berries were at </a:t>
            </a:r>
            <a:r>
              <a:rPr lang="en-US" sz="3300" dirty="0" err="1" smtClean="0">
                <a:latin typeface="Times New Roman" panose="02020603050405020304" pitchFamily="18" charset="0"/>
                <a:cs typeface="Times New Roman" panose="02020603050405020304" pitchFamily="18" charset="0"/>
              </a:rPr>
              <a:t>at</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pea-size) to manage crop load.  </a:t>
            </a:r>
            <a:endParaRPr lang="en-US" sz="3300" dirty="0" smtClean="0">
              <a:latin typeface="Times New Roman" panose="02020603050405020304" pitchFamily="18" charset="0"/>
              <a:cs typeface="Times New Roman" panose="02020603050405020304" pitchFamily="18" charset="0"/>
            </a:endParaRPr>
          </a:p>
          <a:p>
            <a:pPr algn="just"/>
            <a:r>
              <a:rPr lang="en-US" sz="3300" dirty="0" smtClean="0">
                <a:latin typeface="Times New Roman" panose="02020603050405020304" pitchFamily="18" charset="0"/>
                <a:cs typeface="Times New Roman" panose="02020603050405020304" pitchFamily="18" charset="0"/>
              </a:rPr>
              <a:t>	Data </a:t>
            </a:r>
            <a:r>
              <a:rPr lang="en-US" sz="3300" dirty="0">
                <a:latin typeface="Times New Roman" panose="02020603050405020304" pitchFamily="18" charset="0"/>
                <a:cs typeface="Times New Roman" panose="02020603050405020304" pitchFamily="18" charset="0"/>
              </a:rPr>
              <a:t>collection was conducted to determine vine performance included: total yield per vine, berry weigh, and total number of clusters, weight and length.  Disease incidence for black </a:t>
            </a:r>
            <a:r>
              <a:rPr lang="en-US" sz="3300" dirty="0" smtClean="0">
                <a:latin typeface="Times New Roman" panose="02020603050405020304" pitchFamily="18" charset="0"/>
                <a:cs typeface="Times New Roman" panose="02020603050405020304" pitchFamily="18" charset="0"/>
              </a:rPr>
              <a:t>rot </a:t>
            </a:r>
            <a:r>
              <a:rPr lang="en-US" sz="3300" dirty="0">
                <a:latin typeface="Times New Roman" panose="02020603050405020304" pitchFamily="18" charset="0"/>
                <a:cs typeface="Times New Roman" panose="02020603050405020304" pitchFamily="18" charset="0"/>
              </a:rPr>
              <a:t>and powdery </a:t>
            </a:r>
            <a:r>
              <a:rPr lang="en-US" sz="3300" dirty="0" smtClean="0">
                <a:latin typeface="Times New Roman" panose="02020603050405020304" pitchFamily="18" charset="0"/>
                <a:cs typeface="Times New Roman" panose="02020603050405020304" pitchFamily="18" charset="0"/>
              </a:rPr>
              <a:t>mildew </a:t>
            </a:r>
            <a:r>
              <a:rPr lang="en-US" sz="3300" dirty="0">
                <a:latin typeface="Times New Roman" panose="02020603050405020304" pitchFamily="18" charset="0"/>
                <a:cs typeface="Times New Roman" panose="02020603050405020304" pitchFamily="18" charset="0"/>
              </a:rPr>
              <a:t>of clusters was conducted weekly during the growing season.  A scale of 1 to 6 was used to rate disease (1-6, 1= no disease, 6=whole cluster infected).  Data was analyzed using JMP® (version 14.0 Pro; SAS Institute) with Tukey Honest Significant Difference for mean separation</a:t>
            </a:r>
            <a:r>
              <a:rPr lang="en-US" sz="3300" dirty="0" smtClean="0">
                <a:latin typeface="Times New Roman" panose="02020603050405020304" pitchFamily="18" charset="0"/>
                <a:cs typeface="Times New Roman" panose="02020603050405020304" pitchFamily="18" charset="0"/>
              </a:rPr>
              <a:t>.</a:t>
            </a:r>
            <a:endParaRPr lang="en-US" sz="3300"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75C205C4-8EA4-4D6E-9F76-6E5DD6C27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724191" y="6533060"/>
            <a:ext cx="4425696" cy="3319273"/>
          </a:xfrm>
          <a:prstGeom prst="rect">
            <a:avLst/>
          </a:prstGeom>
          <a:ln w="53975">
            <a:noFill/>
          </a:ln>
        </p:spPr>
      </p:pic>
      <p:sp>
        <p:nvSpPr>
          <p:cNvPr id="7" name="TextBox 6">
            <a:extLst>
              <a:ext uri="{FF2B5EF4-FFF2-40B4-BE49-F238E27FC236}">
                <a16:creationId xmlns:a16="http://schemas.microsoft.com/office/drawing/2014/main" xmlns="" id="{6BC221C0-7DA0-4608-89DF-4D74068A474E}"/>
              </a:ext>
            </a:extLst>
          </p:cNvPr>
          <p:cNvSpPr txBox="1"/>
          <p:nvPr/>
        </p:nvSpPr>
        <p:spPr>
          <a:xfrm>
            <a:off x="11187132" y="10757178"/>
            <a:ext cx="10341864" cy="1384995"/>
          </a:xfrm>
          <a:prstGeom prst="rect">
            <a:avLst/>
          </a:prstGeom>
          <a:noFill/>
          <a:ln w="76200">
            <a:noFill/>
          </a:ln>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Fig </a:t>
            </a:r>
            <a:r>
              <a:rPr lang="en-US" sz="2800" dirty="0" smtClean="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Left to right:  (a) Healthy Gratitude cultivar cluster;  (b) measuring total weight (kg) of fruit harvested from one plant; (c)  Black rot (</a:t>
            </a:r>
            <a:r>
              <a:rPr lang="en-US" sz="2800" i="1" dirty="0" err="1">
                <a:latin typeface="Times New Roman" panose="02020603050405020304" pitchFamily="18" charset="0"/>
                <a:cs typeface="Times New Roman" panose="02020603050405020304" pitchFamily="18" charset="0"/>
              </a:rPr>
              <a:t>Guignardia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bidwellii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on Hope cultivar cluster. </a:t>
            </a:r>
          </a:p>
        </p:txBody>
      </p:sp>
      <p:pic>
        <p:nvPicPr>
          <p:cNvPr id="25" name="Picture 24">
            <a:extLst>
              <a:ext uri="{FF2B5EF4-FFF2-40B4-BE49-F238E27FC236}">
                <a16:creationId xmlns:a16="http://schemas.microsoft.com/office/drawing/2014/main" xmlns="" id="{A350FC85-0125-4566-AB80-8967974418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4202730" y="6533060"/>
            <a:ext cx="4425696" cy="3319273"/>
          </a:xfrm>
          <a:prstGeom prst="rect">
            <a:avLst/>
          </a:prstGeom>
          <a:ln w="53975">
            <a:noFill/>
          </a:ln>
        </p:spPr>
      </p:pic>
      <p:pic>
        <p:nvPicPr>
          <p:cNvPr id="26" name="Picture 25">
            <a:extLst>
              <a:ext uri="{FF2B5EF4-FFF2-40B4-BE49-F238E27FC236}">
                <a16:creationId xmlns:a16="http://schemas.microsoft.com/office/drawing/2014/main" xmlns="" id="{CD94F835-79D0-494D-9746-B8ACDEF9E2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7656512" y="6533060"/>
            <a:ext cx="4425696" cy="3319272"/>
          </a:xfrm>
          <a:prstGeom prst="rect">
            <a:avLst/>
          </a:prstGeom>
          <a:ln w="53975">
            <a:noFill/>
          </a:ln>
        </p:spPr>
      </p:pic>
      <p:sp>
        <p:nvSpPr>
          <p:cNvPr id="27" name="TextBox 26">
            <a:extLst>
              <a:ext uri="{FF2B5EF4-FFF2-40B4-BE49-F238E27FC236}">
                <a16:creationId xmlns:a16="http://schemas.microsoft.com/office/drawing/2014/main" xmlns="" id="{A18DE6C1-A6F5-4474-8EEF-D1099F2E3935}"/>
              </a:ext>
            </a:extLst>
          </p:cNvPr>
          <p:cNvSpPr txBox="1"/>
          <p:nvPr/>
        </p:nvSpPr>
        <p:spPr>
          <a:xfrm>
            <a:off x="11332169" y="9611164"/>
            <a:ext cx="1620880" cy="882229"/>
          </a:xfrm>
          <a:prstGeom prst="rect">
            <a:avLst/>
          </a:prstGeom>
          <a:noFill/>
        </p:spPr>
        <p:txBody>
          <a:bodyPr wrap="square" rtlCol="0">
            <a:spAutoFit/>
          </a:bodyPr>
          <a:lstStyle/>
          <a:p>
            <a:r>
              <a:rPr lang="en-US" sz="5133" dirty="0">
                <a:latin typeface="Times New Roman" panose="02020603050405020304" pitchFamily="18" charset="0"/>
                <a:cs typeface="Times New Roman" panose="02020603050405020304" pitchFamily="18" charset="0"/>
              </a:rPr>
              <a:t>a</a:t>
            </a:r>
          </a:p>
        </p:txBody>
      </p:sp>
      <p:sp>
        <p:nvSpPr>
          <p:cNvPr id="28" name="TextBox 27">
            <a:extLst>
              <a:ext uri="{FF2B5EF4-FFF2-40B4-BE49-F238E27FC236}">
                <a16:creationId xmlns:a16="http://schemas.microsoft.com/office/drawing/2014/main" xmlns="" id="{D24AC026-9F5B-4330-AA49-AFB437FF2A88}"/>
              </a:ext>
            </a:extLst>
          </p:cNvPr>
          <p:cNvSpPr txBox="1"/>
          <p:nvPr/>
        </p:nvSpPr>
        <p:spPr>
          <a:xfrm>
            <a:off x="15099158" y="9627183"/>
            <a:ext cx="767543" cy="882229"/>
          </a:xfrm>
          <a:prstGeom prst="rect">
            <a:avLst/>
          </a:prstGeom>
          <a:noFill/>
        </p:spPr>
        <p:txBody>
          <a:bodyPr wrap="square" rtlCol="0">
            <a:spAutoFit/>
          </a:bodyPr>
          <a:lstStyle/>
          <a:p>
            <a:r>
              <a:rPr lang="en-US" sz="5133" dirty="0">
                <a:latin typeface="Times New Roman" panose="02020603050405020304" pitchFamily="18" charset="0"/>
                <a:cs typeface="Times New Roman" panose="02020603050405020304" pitchFamily="18" charset="0"/>
              </a:rPr>
              <a:t>b</a:t>
            </a:r>
          </a:p>
        </p:txBody>
      </p:sp>
      <p:sp>
        <p:nvSpPr>
          <p:cNvPr id="30" name="TextBox 29">
            <a:extLst>
              <a:ext uri="{FF2B5EF4-FFF2-40B4-BE49-F238E27FC236}">
                <a16:creationId xmlns:a16="http://schemas.microsoft.com/office/drawing/2014/main" xmlns="" id="{E2BC1093-B2C6-449A-A00F-159EF9D470F8}"/>
              </a:ext>
            </a:extLst>
          </p:cNvPr>
          <p:cNvSpPr txBox="1"/>
          <p:nvPr/>
        </p:nvSpPr>
        <p:spPr>
          <a:xfrm>
            <a:off x="18237817" y="9527976"/>
            <a:ext cx="767543" cy="882229"/>
          </a:xfrm>
          <a:prstGeom prst="rect">
            <a:avLst/>
          </a:prstGeom>
          <a:noFill/>
        </p:spPr>
        <p:txBody>
          <a:bodyPr wrap="square" rtlCol="0">
            <a:spAutoFit/>
          </a:bodyPr>
          <a:lstStyle/>
          <a:p>
            <a:r>
              <a:rPr lang="en-US" sz="5133" dirty="0">
                <a:latin typeface="Times New Roman" panose="02020603050405020304" pitchFamily="18" charset="0"/>
                <a:cs typeface="Times New Roman" panose="02020603050405020304" pitchFamily="18" charset="0"/>
              </a:rPr>
              <a:t>c</a:t>
            </a:r>
          </a:p>
        </p:txBody>
      </p:sp>
      <p:pic>
        <p:nvPicPr>
          <p:cNvPr id="12" name="Picture 11">
            <a:extLst>
              <a:ext uri="{FF2B5EF4-FFF2-40B4-BE49-F238E27FC236}">
                <a16:creationId xmlns:a16="http://schemas.microsoft.com/office/drawing/2014/main" xmlns="" id="{CE000FD2-A71B-4F5E-9BB2-F4EDCB6996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81021" y="29344325"/>
            <a:ext cx="4428439" cy="3321329"/>
          </a:xfrm>
          <a:prstGeom prst="rect">
            <a:avLst/>
          </a:prstGeom>
          <a:ln w="76200">
            <a:noFill/>
          </a:ln>
        </p:spPr>
      </p:pic>
      <p:pic>
        <p:nvPicPr>
          <p:cNvPr id="14" name="Picture 13">
            <a:extLst>
              <a:ext uri="{FF2B5EF4-FFF2-40B4-BE49-F238E27FC236}">
                <a16:creationId xmlns:a16="http://schemas.microsoft.com/office/drawing/2014/main" xmlns="" id="{C8467AB6-B629-4EDE-9F26-C7989F2A79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3315278" y="29356082"/>
            <a:ext cx="4428440" cy="3321330"/>
          </a:xfrm>
          <a:prstGeom prst="rect">
            <a:avLst/>
          </a:prstGeom>
          <a:ln w="76200">
            <a:noFill/>
          </a:ln>
        </p:spPr>
      </p:pic>
      <p:pic>
        <p:nvPicPr>
          <p:cNvPr id="18" name="Picture 17">
            <a:extLst>
              <a:ext uri="{FF2B5EF4-FFF2-40B4-BE49-F238E27FC236}">
                <a16:creationId xmlns:a16="http://schemas.microsoft.com/office/drawing/2014/main" xmlns="" id="{088055D9-F251-405C-96CD-981C233B15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811578" y="29350670"/>
            <a:ext cx="4428438" cy="3321329"/>
          </a:xfrm>
          <a:prstGeom prst="rect">
            <a:avLst/>
          </a:prstGeom>
          <a:ln w="76200">
            <a:noFill/>
          </a:ln>
        </p:spPr>
      </p:pic>
      <p:sp>
        <p:nvSpPr>
          <p:cNvPr id="34" name="TextBox 33">
            <a:extLst>
              <a:ext uri="{FF2B5EF4-FFF2-40B4-BE49-F238E27FC236}">
                <a16:creationId xmlns:a16="http://schemas.microsoft.com/office/drawing/2014/main" xmlns="" id="{9DA625B4-190C-4ACB-A112-E4F49F90D2F5}"/>
              </a:ext>
            </a:extLst>
          </p:cNvPr>
          <p:cNvSpPr txBox="1"/>
          <p:nvPr/>
        </p:nvSpPr>
        <p:spPr>
          <a:xfrm>
            <a:off x="349908" y="32423392"/>
            <a:ext cx="27813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a:t>
            </a:r>
          </a:p>
        </p:txBody>
      </p:sp>
      <p:sp>
        <p:nvSpPr>
          <p:cNvPr id="37" name="TextBox 36">
            <a:extLst>
              <a:ext uri="{FF2B5EF4-FFF2-40B4-BE49-F238E27FC236}">
                <a16:creationId xmlns:a16="http://schemas.microsoft.com/office/drawing/2014/main" xmlns="" id="{04766438-BC57-4C6A-85FD-9C85F87BC965}"/>
              </a:ext>
            </a:extLst>
          </p:cNvPr>
          <p:cNvSpPr txBox="1"/>
          <p:nvPr/>
        </p:nvSpPr>
        <p:spPr>
          <a:xfrm>
            <a:off x="3877435" y="32444874"/>
            <a:ext cx="1143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b</a:t>
            </a:r>
          </a:p>
        </p:txBody>
      </p:sp>
      <p:sp>
        <p:nvSpPr>
          <p:cNvPr id="38" name="TextBox 37">
            <a:extLst>
              <a:ext uri="{FF2B5EF4-FFF2-40B4-BE49-F238E27FC236}">
                <a16:creationId xmlns:a16="http://schemas.microsoft.com/office/drawing/2014/main" xmlns="" id="{4414437C-0CFB-445A-A714-61BC5700C9EE}"/>
              </a:ext>
            </a:extLst>
          </p:cNvPr>
          <p:cNvSpPr txBox="1"/>
          <p:nvPr/>
        </p:nvSpPr>
        <p:spPr>
          <a:xfrm>
            <a:off x="7373735" y="32409640"/>
            <a:ext cx="19812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c</a:t>
            </a:r>
          </a:p>
        </p:txBody>
      </p:sp>
      <p:sp>
        <p:nvSpPr>
          <p:cNvPr id="39" name="TextBox 38">
            <a:extLst>
              <a:ext uri="{FF2B5EF4-FFF2-40B4-BE49-F238E27FC236}">
                <a16:creationId xmlns:a16="http://schemas.microsoft.com/office/drawing/2014/main" xmlns="" id="{80757FC3-1CB1-4738-AFD6-738FDDDFBE7C}"/>
              </a:ext>
            </a:extLst>
          </p:cNvPr>
          <p:cNvSpPr txBox="1"/>
          <p:nvPr/>
        </p:nvSpPr>
        <p:spPr>
          <a:xfrm>
            <a:off x="343080" y="33437942"/>
            <a:ext cx="10343382" cy="954107"/>
          </a:xfrm>
          <a:prstGeom prst="rect">
            <a:avLst/>
          </a:prstGeom>
          <a:noFill/>
          <a:ln w="76200">
            <a:noFill/>
          </a:ln>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Fig 1</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Left to right: (a) Faith cultivar; (b) Gratitude cultivar; (c) Jupiter cultivar</a:t>
            </a:r>
            <a:endParaRPr lang="en-US"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92597" y="21615236"/>
            <a:ext cx="10343382" cy="7709803"/>
          </a:xfrm>
          <a:prstGeom prst="rect">
            <a:avLst/>
          </a:prstGeom>
        </p:spPr>
        <p:txBody>
          <a:bodyPr wrap="square">
            <a:spAutoFit/>
          </a:bodyPr>
          <a:lstStyle/>
          <a:p>
            <a:pPr algn="just"/>
            <a:r>
              <a:rPr lang="en-US" sz="3300" dirty="0">
                <a:latin typeface="Times New Roman" panose="02020603050405020304" pitchFamily="18" charset="0"/>
                <a:cs typeface="Times New Roman" panose="02020603050405020304" pitchFamily="18" charset="0"/>
              </a:rPr>
              <a:t>The </a:t>
            </a:r>
            <a:r>
              <a:rPr lang="en-US" sz="3300" dirty="0" smtClean="0">
                <a:latin typeface="Times New Roman" panose="02020603050405020304" pitchFamily="18" charset="0"/>
                <a:cs typeface="Times New Roman" panose="02020603050405020304" pitchFamily="18" charset="0"/>
              </a:rPr>
              <a:t>objective </a:t>
            </a:r>
            <a:r>
              <a:rPr lang="en-US" sz="3300" dirty="0">
                <a:latin typeface="Times New Roman" panose="02020603050405020304" pitchFamily="18" charset="0"/>
                <a:cs typeface="Times New Roman" panose="02020603050405020304" pitchFamily="18" charset="0"/>
              </a:rPr>
              <a:t>of the Young Scholar Enhancement Program (</a:t>
            </a:r>
            <a:r>
              <a:rPr lang="en-US" sz="3300" i="1" dirty="0">
                <a:latin typeface="Times New Roman" panose="02020603050405020304" pitchFamily="18" charset="0"/>
                <a:cs typeface="Times New Roman" panose="02020603050405020304" pitchFamily="18" charset="0"/>
              </a:rPr>
              <a:t>LS-17-282)</a:t>
            </a:r>
            <a:r>
              <a:rPr lang="en-US" sz="3300" dirty="0">
                <a:latin typeface="Times New Roman" panose="02020603050405020304" pitchFamily="18" charset="0"/>
                <a:cs typeface="Times New Roman" panose="02020603050405020304" pitchFamily="18" charset="0"/>
              </a:rPr>
              <a:t> was to provide the </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scholar </a:t>
            </a:r>
            <a:r>
              <a:rPr lang="en-US" sz="3300" dirty="0" smtClean="0">
                <a:latin typeface="Times New Roman" panose="02020603050405020304" pitchFamily="18" charset="0"/>
                <a:cs typeface="Times New Roman" panose="02020603050405020304" pitchFamily="18" charset="0"/>
              </a:rPr>
              <a:t>with practical </a:t>
            </a:r>
            <a:r>
              <a:rPr lang="en-US" sz="3300" dirty="0">
                <a:latin typeface="Times New Roman" panose="02020603050405020304" pitchFamily="18" charset="0"/>
                <a:cs typeface="Times New Roman" panose="02020603050405020304" pitchFamily="18" charset="0"/>
              </a:rPr>
              <a:t>experience in multiple management areas and facets of table grape production under high tunnel </a:t>
            </a:r>
            <a:r>
              <a:rPr lang="en-US" sz="3300" dirty="0" smtClean="0">
                <a:latin typeface="Times New Roman" panose="02020603050405020304" pitchFamily="18" charset="0"/>
                <a:cs typeface="Times New Roman" panose="02020603050405020304" pitchFamily="18" charset="0"/>
              </a:rPr>
              <a:t>conditions</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and to enhance </a:t>
            </a:r>
            <a:r>
              <a:rPr lang="en-US" sz="3300" dirty="0">
                <a:latin typeface="Times New Roman" panose="02020603050405020304" pitchFamily="18" charset="0"/>
                <a:cs typeface="Times New Roman" panose="02020603050405020304" pitchFamily="18" charset="0"/>
              </a:rPr>
              <a:t>the student’s knowledge of scientific </a:t>
            </a:r>
            <a:r>
              <a:rPr lang="en-US" sz="3300" dirty="0" smtClean="0">
                <a:latin typeface="Times New Roman" panose="02020603050405020304" pitchFamily="18" charset="0"/>
                <a:cs typeface="Times New Roman" panose="02020603050405020304" pitchFamily="18" charset="0"/>
              </a:rPr>
              <a:t>research. To </a:t>
            </a:r>
            <a:r>
              <a:rPr lang="en-US" sz="3300" dirty="0">
                <a:latin typeface="Times New Roman" panose="02020603050405020304" pitchFamily="18" charset="0"/>
                <a:cs typeface="Times New Roman" panose="02020603050405020304" pitchFamily="18" charset="0"/>
              </a:rPr>
              <a:t>accomplish this </a:t>
            </a:r>
            <a:r>
              <a:rPr lang="en-US" sz="3300" dirty="0" smtClean="0">
                <a:latin typeface="Times New Roman" panose="02020603050405020304" pitchFamily="18" charset="0"/>
                <a:cs typeface="Times New Roman" panose="02020603050405020304" pitchFamily="18" charset="0"/>
              </a:rPr>
              <a:t>objective, the </a:t>
            </a:r>
            <a:r>
              <a:rPr lang="en-US" sz="3300" dirty="0">
                <a:latin typeface="Times New Roman" panose="02020603050405020304" pitchFamily="18" charset="0"/>
                <a:cs typeface="Times New Roman" panose="02020603050405020304" pitchFamily="18" charset="0"/>
              </a:rPr>
              <a:t>young scholar participated in the following research objectives:</a:t>
            </a:r>
          </a:p>
          <a:p>
            <a:endParaRPr lang="en-US" sz="33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Assessment of yield performance of different grape cultivars </a:t>
            </a:r>
            <a:r>
              <a:rPr lang="en-US" sz="3300" dirty="0" smtClean="0">
                <a:latin typeface="Times New Roman" panose="02020603050405020304" pitchFamily="18" charset="0"/>
                <a:cs typeface="Times New Roman" panose="02020603050405020304" pitchFamily="18" charset="0"/>
              </a:rPr>
              <a:t>grown under HT’s within </a:t>
            </a:r>
            <a:r>
              <a:rPr lang="en-US" sz="3300" dirty="0">
                <a:latin typeface="Times New Roman" panose="02020603050405020304" pitchFamily="18" charset="0"/>
                <a:cs typeface="Times New Roman" panose="02020603050405020304" pitchFamily="18" charset="0"/>
              </a:rPr>
              <a:t>the pesticide management program.</a:t>
            </a:r>
          </a:p>
          <a:p>
            <a:pPr marL="457200" lvl="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Assessment of disease and insect incident with a pesticide management program in place </a:t>
            </a:r>
            <a:r>
              <a:rPr lang="en-US" sz="3300" dirty="0" smtClean="0">
                <a:latin typeface="Times New Roman" panose="02020603050405020304" pitchFamily="18" charset="0"/>
                <a:cs typeface="Times New Roman" panose="02020603050405020304" pitchFamily="18" charset="0"/>
              </a:rPr>
              <a:t>in HT’s</a:t>
            </a:r>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 </a:t>
            </a:r>
          </a:p>
          <a:p>
            <a:endParaRPr lang="en-US" sz="3300" dirty="0">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xmlns="" id="{D6BDA63E-C220-40F3-B63F-CA72951E5E8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3080" y="34863310"/>
            <a:ext cx="10343382" cy="627888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092191926"/>
              </p:ext>
            </p:extLst>
          </p:nvPr>
        </p:nvGraphicFramePr>
        <p:xfrm>
          <a:off x="11210588" y="27535622"/>
          <a:ext cx="10341866" cy="7298828"/>
        </p:xfrm>
        <a:graphic>
          <a:graphicData uri="http://schemas.openxmlformats.org/drawingml/2006/table">
            <a:tbl>
              <a:tblPr>
                <a:tableStyleId>{D03447BB-5D67-496B-8E87-E561075AD55C}</a:tableStyleId>
              </a:tblPr>
              <a:tblGrid>
                <a:gridCol w="1355528">
                  <a:extLst>
                    <a:ext uri="{9D8B030D-6E8A-4147-A177-3AD203B41FA5}">
                      <a16:colId xmlns:a16="http://schemas.microsoft.com/office/drawing/2014/main" xmlns="" val="3266921811"/>
                    </a:ext>
                  </a:extLst>
                </a:gridCol>
                <a:gridCol w="2074438">
                  <a:extLst>
                    <a:ext uri="{9D8B030D-6E8A-4147-A177-3AD203B41FA5}">
                      <a16:colId xmlns:a16="http://schemas.microsoft.com/office/drawing/2014/main" xmlns="" val="1715559333"/>
                    </a:ext>
                  </a:extLst>
                </a:gridCol>
                <a:gridCol w="2156721">
                  <a:extLst>
                    <a:ext uri="{9D8B030D-6E8A-4147-A177-3AD203B41FA5}">
                      <a16:colId xmlns:a16="http://schemas.microsoft.com/office/drawing/2014/main" xmlns="" val="898210447"/>
                    </a:ext>
                  </a:extLst>
                </a:gridCol>
                <a:gridCol w="2555241">
                  <a:extLst>
                    <a:ext uri="{9D8B030D-6E8A-4147-A177-3AD203B41FA5}">
                      <a16:colId xmlns:a16="http://schemas.microsoft.com/office/drawing/2014/main" xmlns="" val="992136333"/>
                    </a:ext>
                  </a:extLst>
                </a:gridCol>
                <a:gridCol w="2199938">
                  <a:extLst>
                    <a:ext uri="{9D8B030D-6E8A-4147-A177-3AD203B41FA5}">
                      <a16:colId xmlns:a16="http://schemas.microsoft.com/office/drawing/2014/main" xmlns="" val="410369982"/>
                    </a:ext>
                  </a:extLst>
                </a:gridCol>
              </a:tblGrid>
              <a:tr h="1060742">
                <a:tc gridSpan="5">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Table </a:t>
                      </a:r>
                      <a:r>
                        <a:rPr lang="en-US" sz="3200" b="1" u="none" strike="noStrike" dirty="0" smtClean="0">
                          <a:effectLst/>
                          <a:latin typeface="Times New Roman" panose="02020603050405020304" pitchFamily="18" charset="0"/>
                          <a:cs typeface="Times New Roman" panose="02020603050405020304" pitchFamily="18" charset="0"/>
                        </a:rPr>
                        <a:t>1. </a:t>
                      </a:r>
                      <a:r>
                        <a:rPr lang="en-US" sz="3200" b="1" u="none" strike="noStrike" dirty="0">
                          <a:effectLst/>
                          <a:latin typeface="Times New Roman" panose="02020603050405020304" pitchFamily="18" charset="0"/>
                          <a:cs typeface="Times New Roman" panose="02020603050405020304" pitchFamily="18" charset="0"/>
                        </a:rPr>
                        <a:t>2018 yield for table grape performance under high tunnels at Fayetteville, AR</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7E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15458409"/>
                  </a:ext>
                </a:extLst>
              </a:tr>
              <a:tr h="1122706">
                <a:tc>
                  <a:txBody>
                    <a:bodyPr/>
                    <a:lstStyle/>
                    <a:p>
                      <a:pPr algn="l" fontAlgn="ctr"/>
                      <a:r>
                        <a:rPr lang="en-US" sz="2400" b="1" u="none" strike="noStrike" dirty="0">
                          <a:solidFill>
                            <a:sysClr val="windowText" lastClr="000000"/>
                          </a:solidFill>
                          <a:effectLst/>
                          <a:latin typeface="Times New Roman" panose="02020603050405020304" pitchFamily="18" charset="0"/>
                          <a:cs typeface="Times New Roman" panose="02020603050405020304" pitchFamily="18" charset="0"/>
                        </a:rPr>
                        <a:t>Cultivar</a:t>
                      </a:r>
                      <a:endParaRPr lang="en-US" sz="24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a:solidFill>
                            <a:sysClr val="windowText" lastClr="000000"/>
                          </a:solidFill>
                          <a:effectLst/>
                          <a:latin typeface="Times New Roman" panose="02020603050405020304" pitchFamily="18" charset="0"/>
                          <a:cs typeface="Times New Roman" panose="02020603050405020304" pitchFamily="18" charset="0"/>
                        </a:rPr>
                        <a:t>Total </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yield </a:t>
                      </a:r>
                      <a:r>
                        <a:rPr lang="en-US" sz="2400" b="1" u="none" strike="noStrike" dirty="0">
                          <a:solidFill>
                            <a:sysClr val="windowText" lastClr="000000"/>
                          </a:solidFill>
                          <a:effectLst/>
                          <a:latin typeface="Times New Roman" panose="02020603050405020304" pitchFamily="18" charset="0"/>
                          <a:cs typeface="Times New Roman" panose="02020603050405020304" pitchFamily="18" charset="0"/>
                        </a:rPr>
                        <a:t>(kg</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a:t>
                      </a:r>
                      <a:endParaRPr lang="en-US" sz="24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No.</a:t>
                      </a:r>
                      <a:r>
                        <a:rPr lang="en-US" sz="2400" b="1" u="none" strike="noStrike" baseline="0" dirty="0" smtClean="0">
                          <a:solidFill>
                            <a:sysClr val="windowText" lastClr="000000"/>
                          </a:solidFill>
                          <a:effectLst/>
                          <a:latin typeface="Times New Roman" panose="02020603050405020304" pitchFamily="18" charset="0"/>
                          <a:cs typeface="Times New Roman" panose="02020603050405020304" pitchFamily="18" charset="0"/>
                        </a:rPr>
                        <a:t> c</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lusters/vine</a:t>
                      </a:r>
                      <a:endParaRPr lang="en-US" sz="24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Cluster</a:t>
                      </a:r>
                      <a:r>
                        <a:rPr lang="en-US" sz="2400" b="1" u="none" strike="noStrike" baseline="0" dirty="0" smtClean="0">
                          <a:solidFill>
                            <a:sysClr val="windowText" lastClr="000000"/>
                          </a:solidFill>
                          <a:effectLst/>
                          <a:latin typeface="Times New Roman" panose="02020603050405020304" pitchFamily="18" charset="0"/>
                          <a:cs typeface="Times New Roman" panose="02020603050405020304" pitchFamily="18" charset="0"/>
                        </a:rPr>
                        <a:t> wt.</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 </a:t>
                      </a:r>
                      <a:r>
                        <a:rPr lang="en-US" sz="2000" b="1" u="none" strike="noStrike" dirty="0">
                          <a:solidFill>
                            <a:sysClr val="windowText" lastClr="000000"/>
                          </a:solidFill>
                          <a:effectLst/>
                          <a:latin typeface="Times New Roman" panose="02020603050405020304" pitchFamily="18" charset="0"/>
                          <a:cs typeface="Times New Roman" panose="02020603050405020304" pitchFamily="18" charset="0"/>
                        </a:rPr>
                        <a:t>(g</a:t>
                      </a:r>
                      <a:r>
                        <a:rPr lang="en-US" sz="2000" b="1" u="none" strike="noStrike" dirty="0" smtClean="0">
                          <a:solidFill>
                            <a:sysClr val="windowText" lastClr="000000"/>
                          </a:solidFill>
                          <a:effectLst/>
                          <a:latin typeface="Times New Roman" panose="02020603050405020304" pitchFamily="18" charset="0"/>
                          <a:cs typeface="Times New Roman" panose="02020603050405020304" pitchFamily="18" charset="0"/>
                        </a:rPr>
                        <a:t>)</a:t>
                      </a:r>
                      <a:endParaRPr lang="en-US" sz="20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a:solidFill>
                            <a:sysClr val="windowText" lastClr="000000"/>
                          </a:solidFill>
                          <a:effectLst/>
                          <a:latin typeface="Times New Roman" panose="02020603050405020304" pitchFamily="18" charset="0"/>
                          <a:cs typeface="Times New Roman" panose="02020603050405020304" pitchFamily="18" charset="0"/>
                        </a:rPr>
                        <a:t>Black </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rot </a:t>
                      </a:r>
                      <a:r>
                        <a:rPr lang="en-US" sz="2400" b="1" u="none" strike="noStrike" dirty="0" err="1" smtClean="0">
                          <a:solidFill>
                            <a:sysClr val="windowText" lastClr="000000"/>
                          </a:solidFill>
                          <a:effectLst/>
                          <a:latin typeface="Times New Roman" panose="02020603050405020304" pitchFamily="18" charset="0"/>
                          <a:cs typeface="Times New Roman" panose="02020603050405020304" pitchFamily="18" charset="0"/>
                        </a:rPr>
                        <a:t>rating</a:t>
                      </a:r>
                      <a:r>
                        <a:rPr lang="en-US" sz="2400" b="1" u="none" strike="noStrike" baseline="30000" dirty="0" err="1" smtClean="0">
                          <a:solidFill>
                            <a:sysClr val="windowText" lastClr="000000"/>
                          </a:solidFill>
                          <a:effectLst/>
                          <a:latin typeface="Times New Roman" panose="02020603050405020304" pitchFamily="18" charset="0"/>
                          <a:cs typeface="Times New Roman" panose="02020603050405020304" pitchFamily="18" charset="0"/>
                        </a:rPr>
                        <a:t>Z</a:t>
                      </a:r>
                      <a:endParaRPr lang="en-US" sz="2400" b="1" i="0" u="none" strike="noStrike" baseline="30000"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375132557"/>
                  </a:ext>
                </a:extLst>
              </a:tr>
              <a:tr h="474572">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Faith</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smtClean="0">
                          <a:solidFill>
                            <a:sysClr val="windowText" lastClr="000000"/>
                          </a:solidFill>
                          <a:effectLst/>
                          <a:latin typeface="Times New Roman" panose="02020603050405020304" pitchFamily="18" charset="0"/>
                          <a:cs typeface="Times New Roman" panose="02020603050405020304" pitchFamily="18" charset="0"/>
                        </a:rPr>
                        <a:t>10.97b</a:t>
                      </a:r>
                      <a:r>
                        <a:rPr lang="en-US" sz="2200" u="none" strike="noStrike" baseline="30000" dirty="0" smtClean="0">
                          <a:solidFill>
                            <a:sysClr val="windowText" lastClr="000000"/>
                          </a:solidFill>
                          <a:effectLst/>
                          <a:latin typeface="Times New Roman" panose="02020603050405020304" pitchFamily="18" charset="0"/>
                          <a:cs typeface="Times New Roman" panose="02020603050405020304" pitchFamily="18" charset="0"/>
                        </a:rPr>
                        <a:t>Y</a:t>
                      </a:r>
                      <a:endParaRPr lang="en-US" sz="2200" b="0" i="0" u="none" strike="noStrike" baseline="30000"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59.69b</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229.39b</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1.6a</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2017519"/>
                  </a:ext>
                </a:extLst>
              </a:tr>
              <a:tr h="474572">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Gratitude</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9.88b</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29.44c</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523.24a</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b="0" i="0" u="none" strike="noStrike" dirty="0" smtClean="0">
                          <a:solidFill>
                            <a:sysClr val="windowText" lastClr="000000"/>
                          </a:solidFill>
                          <a:effectLst/>
                          <a:latin typeface="Times New Roman" panose="02020603050405020304" pitchFamily="18" charset="0"/>
                          <a:cs typeface="Times New Roman" panose="02020603050405020304" pitchFamily="18" charset="0"/>
                        </a:rPr>
                        <a:t>2.7b</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1406488"/>
                  </a:ext>
                </a:extLst>
              </a:tr>
              <a:tr h="474572">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Jupiter</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21.82a</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89.67a</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274.96b</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b="0" i="0" u="none" strike="noStrike" dirty="0" smtClean="0">
                          <a:solidFill>
                            <a:sysClr val="windowText" lastClr="000000"/>
                          </a:solidFill>
                          <a:effectLst/>
                          <a:latin typeface="Times New Roman" panose="02020603050405020304" pitchFamily="18" charset="0"/>
                          <a:cs typeface="Times New Roman" panose="02020603050405020304" pitchFamily="18" charset="0"/>
                        </a:rPr>
                        <a:t>1.6a</a:t>
                      </a:r>
                      <a:r>
                        <a:rPr lang="en-US" sz="2200" b="0" i="0" u="none" strike="noStrike" baseline="0" dirty="0" smtClean="0">
                          <a:solidFill>
                            <a:sysClr val="windowText" lastClr="000000"/>
                          </a:solidFill>
                          <a:effectLst/>
                          <a:latin typeface="Times New Roman" panose="02020603050405020304" pitchFamily="18" charset="0"/>
                          <a:cs typeface="Times New Roman" panose="02020603050405020304" pitchFamily="18" charset="0"/>
                        </a:rPr>
                        <a:t>  </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23327383"/>
                  </a:ext>
                </a:extLst>
              </a:tr>
              <a:tr h="1243284">
                <a:tc>
                  <a:txBody>
                    <a:bodyPr/>
                    <a:lstStyle/>
                    <a:p>
                      <a:pPr algn="l" fontAlgn="ctr"/>
                      <a:r>
                        <a:rPr lang="en-US" sz="2400" b="1" u="none" strike="noStrike" dirty="0">
                          <a:solidFill>
                            <a:sysClr val="windowText" lastClr="000000"/>
                          </a:solidFill>
                          <a:effectLst/>
                          <a:latin typeface="Times New Roman" panose="02020603050405020304" pitchFamily="18" charset="0"/>
                          <a:cs typeface="Times New Roman" panose="02020603050405020304" pitchFamily="18" charset="0"/>
                        </a:rPr>
                        <a:t>Trellis System</a:t>
                      </a:r>
                      <a:endParaRPr lang="en-US" sz="24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a:solidFill>
                            <a:sysClr val="windowText" lastClr="000000"/>
                          </a:solidFill>
                          <a:effectLst/>
                          <a:latin typeface="Times New Roman" panose="02020603050405020304" pitchFamily="18" charset="0"/>
                          <a:cs typeface="Times New Roman" panose="02020603050405020304" pitchFamily="18" charset="0"/>
                        </a:rPr>
                        <a:t>Total Yield (</a:t>
                      </a:r>
                      <a:r>
                        <a:rPr lang="en-US" sz="2400" b="1" u="none" strike="noStrike">
                          <a:solidFill>
                            <a:sysClr val="windowText" lastClr="000000"/>
                          </a:solidFill>
                          <a:effectLst/>
                          <a:latin typeface="Times New Roman" panose="02020603050405020304" pitchFamily="18" charset="0"/>
                          <a:cs typeface="Times New Roman" panose="02020603050405020304" pitchFamily="18" charset="0"/>
                        </a:rPr>
                        <a:t>kg</a:t>
                      </a:r>
                      <a:r>
                        <a:rPr lang="en-US" sz="2400" b="1" u="none" strike="noStrike" smtClean="0">
                          <a:solidFill>
                            <a:sysClr val="windowText" lastClr="000000"/>
                          </a:solidFill>
                          <a:effectLst/>
                          <a:latin typeface="Times New Roman" panose="02020603050405020304" pitchFamily="18" charset="0"/>
                          <a:cs typeface="Times New Roman" panose="02020603050405020304" pitchFamily="18" charset="0"/>
                        </a:rPr>
                        <a:t>)</a:t>
                      </a:r>
                      <a:endParaRPr lang="en-US" sz="24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No.</a:t>
                      </a:r>
                      <a:r>
                        <a:rPr lang="en-US" sz="2400" b="1" u="none" strike="noStrike" baseline="0" dirty="0" smtClean="0">
                          <a:solidFill>
                            <a:sysClr val="windowText" lastClr="000000"/>
                          </a:solidFill>
                          <a:effectLst/>
                          <a:latin typeface="Times New Roman" panose="02020603050405020304" pitchFamily="18" charset="0"/>
                          <a:cs typeface="Times New Roman" panose="02020603050405020304" pitchFamily="18" charset="0"/>
                        </a:rPr>
                        <a:t> c</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lusters/vine</a:t>
                      </a:r>
                      <a:endParaRPr lang="en-US" sz="24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Cluster</a:t>
                      </a:r>
                      <a:r>
                        <a:rPr lang="en-US" sz="2400" b="1" u="none" strike="noStrike" baseline="0" dirty="0" smtClean="0">
                          <a:solidFill>
                            <a:sysClr val="windowText" lastClr="000000"/>
                          </a:solidFill>
                          <a:effectLst/>
                          <a:latin typeface="Times New Roman" panose="02020603050405020304" pitchFamily="18" charset="0"/>
                          <a:cs typeface="Times New Roman" panose="02020603050405020304" pitchFamily="18" charset="0"/>
                        </a:rPr>
                        <a:t> wt.</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 </a:t>
                      </a:r>
                      <a:r>
                        <a:rPr lang="en-US" sz="2000" b="1" u="none" strike="noStrike" dirty="0">
                          <a:solidFill>
                            <a:sysClr val="windowText" lastClr="000000"/>
                          </a:solidFill>
                          <a:effectLst/>
                          <a:latin typeface="Times New Roman" panose="02020603050405020304" pitchFamily="18" charset="0"/>
                          <a:cs typeface="Times New Roman" panose="02020603050405020304" pitchFamily="18" charset="0"/>
                        </a:rPr>
                        <a:t>(g</a:t>
                      </a:r>
                      <a:r>
                        <a:rPr lang="en-US" sz="2000" b="1" u="none" strike="noStrike" dirty="0" smtClean="0">
                          <a:solidFill>
                            <a:sysClr val="windowText" lastClr="000000"/>
                          </a:solidFill>
                          <a:effectLst/>
                          <a:latin typeface="Times New Roman" panose="02020603050405020304" pitchFamily="18" charset="0"/>
                          <a:cs typeface="Times New Roman" panose="02020603050405020304" pitchFamily="18" charset="0"/>
                        </a:rPr>
                        <a:t>)</a:t>
                      </a:r>
                      <a:endParaRPr lang="en-US" sz="20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ctr"/>
                      <a:r>
                        <a:rPr lang="en-US" sz="2400" b="1" u="none" strike="noStrike" dirty="0">
                          <a:solidFill>
                            <a:sysClr val="windowText" lastClr="000000"/>
                          </a:solidFill>
                          <a:effectLst/>
                          <a:latin typeface="Times New Roman" panose="02020603050405020304" pitchFamily="18" charset="0"/>
                          <a:cs typeface="Times New Roman" panose="02020603050405020304" pitchFamily="18" charset="0"/>
                        </a:rPr>
                        <a:t>Black </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rot </a:t>
                      </a:r>
                      <a:r>
                        <a:rPr lang="en-US" sz="2400" b="1" u="none" strike="noStrike" dirty="0" smtClean="0">
                          <a:solidFill>
                            <a:sysClr val="windowText" lastClr="000000"/>
                          </a:solidFill>
                          <a:effectLst/>
                          <a:latin typeface="Times New Roman" panose="02020603050405020304" pitchFamily="18" charset="0"/>
                          <a:cs typeface="Times New Roman" panose="02020603050405020304" pitchFamily="18" charset="0"/>
                        </a:rPr>
                        <a:t>rating</a:t>
                      </a:r>
                      <a:endParaRPr lang="en-US" sz="2400" b="1" i="0" u="none" strike="noStrike" baseline="30000"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824814644"/>
                  </a:ext>
                </a:extLst>
              </a:tr>
              <a:tr h="474572">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MDHCE</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18.69a</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74.06a</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328.56a</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2.1b</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05025161"/>
                  </a:ext>
                </a:extLst>
              </a:tr>
              <a:tr h="474572">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GDC</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14.84a</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36.81b</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382.01a</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smtClean="0">
                          <a:solidFill>
                            <a:sysClr val="windowText" lastClr="000000"/>
                          </a:solidFill>
                          <a:effectLst/>
                          <a:latin typeface="Times New Roman" panose="02020603050405020304" pitchFamily="18" charset="0"/>
                          <a:cs typeface="Times New Roman" panose="02020603050405020304" pitchFamily="18" charset="0"/>
                        </a:rPr>
                        <a:t>2.9c</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43027780"/>
                  </a:ext>
                </a:extLst>
              </a:tr>
              <a:tr h="474572">
                <a:tc>
                  <a:txBody>
                    <a:bodyPr/>
                    <a:lstStyle/>
                    <a:p>
                      <a:pPr algn="l" fontAlgn="b"/>
                      <a:r>
                        <a:rPr lang="en-US" sz="2200" u="none" strike="noStrike">
                          <a:solidFill>
                            <a:sysClr val="windowText" lastClr="000000"/>
                          </a:solidFill>
                          <a:effectLst/>
                          <a:latin typeface="Times New Roman" panose="02020603050405020304" pitchFamily="18" charset="0"/>
                          <a:cs typeface="Times New Roman" panose="02020603050405020304" pitchFamily="18" charset="0"/>
                        </a:rPr>
                        <a:t>MDHCW</a:t>
                      </a:r>
                      <a:endParaRPr lang="en-US" sz="2200" b="0"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9.15b</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67.94a</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317.01a</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1.3a</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65756734"/>
                  </a:ext>
                </a:extLst>
              </a:tr>
              <a:tr h="949145">
                <a:tc gridSpan="5">
                  <a:txBody>
                    <a:bodyPr/>
                    <a:lstStyle/>
                    <a:p>
                      <a:pPr algn="l" fontAlgn="b"/>
                      <a:r>
                        <a:rPr lang="en-US" sz="2200" u="none" strike="noStrike" baseline="30000" dirty="0" err="1" smtClean="0">
                          <a:solidFill>
                            <a:sysClr val="windowText" lastClr="000000"/>
                          </a:solidFill>
                          <a:effectLst/>
                          <a:latin typeface="Times New Roman" panose="02020603050405020304" pitchFamily="18" charset="0"/>
                          <a:cs typeface="Times New Roman" panose="02020603050405020304" pitchFamily="18" charset="0"/>
                        </a:rPr>
                        <a:t>Z</a:t>
                      </a:r>
                      <a:r>
                        <a:rPr lang="en-US" sz="2200" u="none" strike="noStrike" dirty="0" err="1" smtClean="0">
                          <a:solidFill>
                            <a:sysClr val="windowText" lastClr="000000"/>
                          </a:solidFill>
                          <a:effectLst/>
                          <a:latin typeface="Times New Roman" panose="02020603050405020304" pitchFamily="18" charset="0"/>
                          <a:cs typeface="Times New Roman" panose="02020603050405020304" pitchFamily="18" charset="0"/>
                        </a:rPr>
                        <a:t>Rating</a:t>
                      </a:r>
                      <a:r>
                        <a:rPr lang="en-US" sz="2200" u="none" strike="noStrike" baseline="0" dirty="0" smtClean="0">
                          <a:solidFill>
                            <a:sysClr val="windowText" lastClr="000000"/>
                          </a:solidFill>
                          <a:effectLst/>
                          <a:latin typeface="Times New Roman" panose="02020603050405020304" pitchFamily="18" charset="0"/>
                          <a:cs typeface="Times New Roman" panose="02020603050405020304" pitchFamily="18" charset="0"/>
                        </a:rPr>
                        <a:t> scale 1-6 (1= no disease on cluster’ 6=the whole cluster was diseased) </a:t>
                      </a:r>
                    </a:p>
                    <a:p>
                      <a:pPr algn="l" fontAlgn="b"/>
                      <a:r>
                        <a:rPr lang="en-US" sz="2200" u="none" strike="noStrike" baseline="0" dirty="0" smtClean="0">
                          <a:solidFill>
                            <a:sysClr val="windowText" lastClr="000000"/>
                          </a:solidFill>
                          <a:effectLst/>
                          <a:latin typeface="Times New Roman" panose="02020603050405020304" pitchFamily="18" charset="0"/>
                          <a:cs typeface="Times New Roman" panose="02020603050405020304" pitchFamily="18" charset="0"/>
                        </a:rPr>
                        <a:t> </a:t>
                      </a:r>
                      <a:r>
                        <a:rPr lang="en-US" sz="2200" u="none" strike="noStrike" baseline="30000" dirty="0" err="1" smtClean="0">
                          <a:solidFill>
                            <a:sysClr val="windowText" lastClr="000000"/>
                          </a:solidFill>
                          <a:effectLst/>
                          <a:latin typeface="Times New Roman" panose="02020603050405020304" pitchFamily="18" charset="0"/>
                          <a:cs typeface="Times New Roman" panose="02020603050405020304" pitchFamily="18" charset="0"/>
                        </a:rPr>
                        <a:t>Y</a:t>
                      </a:r>
                      <a:r>
                        <a:rPr lang="en-US" sz="2200" u="none" strike="noStrike" dirty="0" err="1" smtClean="0">
                          <a:solidFill>
                            <a:sysClr val="windowText" lastClr="000000"/>
                          </a:solidFill>
                          <a:effectLst/>
                          <a:latin typeface="Times New Roman" panose="02020603050405020304" pitchFamily="18" charset="0"/>
                          <a:cs typeface="Times New Roman" panose="02020603050405020304" pitchFamily="18" charset="0"/>
                        </a:rPr>
                        <a:t>Means</a:t>
                      </a:r>
                      <a:r>
                        <a:rPr lang="en-US" sz="2200" u="none" strike="noStrike" dirty="0" smtClean="0">
                          <a:solidFill>
                            <a:sysClr val="windowText" lastClr="000000"/>
                          </a:solidFill>
                          <a:effectLst/>
                          <a:latin typeface="Times New Roman" panose="02020603050405020304" pitchFamily="18" charset="0"/>
                          <a:cs typeface="Times New Roman" panose="02020603050405020304" pitchFamily="18" charset="0"/>
                        </a:rPr>
                        <a:t> </a:t>
                      </a:r>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with different letter(s) for each </a:t>
                      </a:r>
                      <a:r>
                        <a:rPr lang="en-US" sz="2200" u="none" strike="noStrike" dirty="0" smtClean="0">
                          <a:solidFill>
                            <a:sysClr val="windowText" lastClr="000000"/>
                          </a:solidFill>
                          <a:effectLst/>
                          <a:latin typeface="Times New Roman" panose="02020603050405020304" pitchFamily="18" charset="0"/>
                          <a:cs typeface="Times New Roman" panose="02020603050405020304" pitchFamily="18" charset="0"/>
                        </a:rPr>
                        <a:t>column are </a:t>
                      </a:r>
                      <a:r>
                        <a:rPr lang="en-US" sz="2200" u="none" strike="noStrike" dirty="0">
                          <a:solidFill>
                            <a:sysClr val="windowText" lastClr="000000"/>
                          </a:solidFill>
                          <a:effectLst/>
                          <a:latin typeface="Times New Roman" panose="02020603050405020304" pitchFamily="18" charset="0"/>
                          <a:cs typeface="Times New Roman" panose="02020603050405020304" pitchFamily="18" charset="0"/>
                        </a:rPr>
                        <a:t>significantly different (p&lt;0.05) using Tukey's Honest Significant Difference.</a:t>
                      </a:r>
                      <a:endParaRPr lang="en-US" sz="2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8824" marR="18824" marT="188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96648912"/>
                  </a:ext>
                </a:extLst>
              </a:tr>
            </a:tbl>
          </a:graphicData>
        </a:graphic>
      </p:graphicFrame>
      <p:graphicFrame>
        <p:nvGraphicFramePr>
          <p:cNvPr id="36" name="Chart 35"/>
          <p:cNvGraphicFramePr>
            <a:graphicFrameLocks/>
          </p:cNvGraphicFramePr>
          <p:nvPr>
            <p:extLst>
              <p:ext uri="{D42A27DB-BD31-4B8C-83A1-F6EECF244321}">
                <p14:modId xmlns:p14="http://schemas.microsoft.com/office/powerpoint/2010/main" val="3257284368"/>
              </p:ext>
            </p:extLst>
          </p:nvPr>
        </p:nvGraphicFramePr>
        <p:xfrm>
          <a:off x="11905628" y="35246207"/>
          <a:ext cx="9107142" cy="6190161"/>
        </p:xfrm>
        <a:graphic>
          <a:graphicData uri="http://schemas.openxmlformats.org/drawingml/2006/chart">
            <c:chart xmlns:c="http://schemas.openxmlformats.org/drawingml/2006/chart" xmlns:r="http://schemas.openxmlformats.org/officeDocument/2006/relationships" r:id="rId12"/>
          </a:graphicData>
        </a:graphic>
      </p:graphicFrame>
      <p:sp>
        <p:nvSpPr>
          <p:cNvPr id="41" name="TextBox 40">
            <a:extLst>
              <a:ext uri="{FF2B5EF4-FFF2-40B4-BE49-F238E27FC236}">
                <a16:creationId xmlns:a16="http://schemas.microsoft.com/office/drawing/2014/main" xmlns="" id="{3C533C56-9E67-40A5-8CD1-2436935B24AB}"/>
              </a:ext>
            </a:extLst>
          </p:cNvPr>
          <p:cNvSpPr txBox="1"/>
          <p:nvPr/>
        </p:nvSpPr>
        <p:spPr>
          <a:xfrm>
            <a:off x="22160691" y="17254876"/>
            <a:ext cx="10341864" cy="830997"/>
          </a:xfrm>
          <a:prstGeom prst="rect">
            <a:avLst/>
          </a:prstGeom>
          <a:solidFill>
            <a:srgbClr val="5A7E5C"/>
          </a:solidFill>
          <a:ln>
            <a:noFill/>
          </a:ln>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Conclusion </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80757FC3-1CB1-4738-AFD6-738FDDDFBE7C}"/>
              </a:ext>
            </a:extLst>
          </p:cNvPr>
          <p:cNvSpPr txBox="1"/>
          <p:nvPr/>
        </p:nvSpPr>
        <p:spPr>
          <a:xfrm>
            <a:off x="343080" y="41687345"/>
            <a:ext cx="10343382" cy="954107"/>
          </a:xfrm>
          <a:prstGeom prst="rect">
            <a:avLst/>
          </a:prstGeom>
          <a:noFill/>
          <a:ln w="76200">
            <a:noFill/>
          </a:ln>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Fig </a:t>
            </a:r>
            <a:r>
              <a:rPr lang="en-US" sz="2800" dirty="0" smtClean="0">
                <a:latin typeface="Times New Roman" panose="02020603050405020304" pitchFamily="18" charset="0"/>
                <a:cs typeface="Times New Roman" panose="02020603050405020304" pitchFamily="18" charset="0"/>
              </a:rPr>
              <a:t>2.  High tunnel located in Fayetteville, AR at the Agricultural Research and Extension Center</a:t>
            </a:r>
            <a:endParaRPr lang="en-US" sz="28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29AD6BD7-EF2B-43FB-BC64-326B803422FB}"/>
              </a:ext>
            </a:extLst>
          </p:cNvPr>
          <p:cNvSpPr txBox="1"/>
          <p:nvPr/>
        </p:nvSpPr>
        <p:spPr>
          <a:xfrm>
            <a:off x="22076580" y="5912559"/>
            <a:ext cx="10341864" cy="830997"/>
          </a:xfrm>
          <a:prstGeom prst="rect">
            <a:avLst/>
          </a:prstGeom>
          <a:solidFill>
            <a:srgbClr val="5A7E5C"/>
          </a:solidFill>
          <a:ln>
            <a:noFill/>
          </a:ln>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Results (cont. )</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xmlns="" id="{A6C02D50-985A-4EF9-907D-7F8E844F7DDD}"/>
              </a:ext>
            </a:extLst>
          </p:cNvPr>
          <p:cNvPicPr>
            <a:picLocks noChangeAspect="1"/>
          </p:cNvPicPr>
          <p:nvPr/>
        </p:nvPicPr>
        <p:blipFill>
          <a:blip r:embed="rId13"/>
          <a:stretch>
            <a:fillRect/>
          </a:stretch>
        </p:blipFill>
        <p:spPr>
          <a:xfrm>
            <a:off x="26435776" y="2096088"/>
            <a:ext cx="2634473" cy="2435383"/>
          </a:xfrm>
          <a:prstGeom prst="rect">
            <a:avLst/>
          </a:prstGeom>
        </p:spPr>
      </p:pic>
      <p:pic>
        <p:nvPicPr>
          <p:cNvPr id="1026" name="Picture 2" descr="Image result for usda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428655" y="2328889"/>
            <a:ext cx="2822995" cy="193375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42781C87-2985-4BDE-BCB3-3857609828C4}"/>
              </a:ext>
            </a:extLst>
          </p:cNvPr>
          <p:cNvSpPr txBox="1"/>
          <p:nvPr/>
        </p:nvSpPr>
        <p:spPr>
          <a:xfrm>
            <a:off x="22076580" y="7067691"/>
            <a:ext cx="10341864" cy="10525958"/>
          </a:xfrm>
          <a:prstGeom prst="rect">
            <a:avLst/>
          </a:prstGeom>
          <a:noFill/>
        </p:spPr>
        <p:txBody>
          <a:bodyPr wrap="square" rtlCol="0">
            <a:spAutoFit/>
          </a:bodyPr>
          <a:lstStyle/>
          <a:p>
            <a:pPr marL="457200" indent="-45720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There were significant differences between cultivars for yield, cluster number and weight, and black rot incidence </a:t>
            </a:r>
            <a:r>
              <a:rPr lang="en-US" sz="3300" dirty="0" smtClean="0">
                <a:latin typeface="Times New Roman" panose="02020603050405020304" pitchFamily="18" charset="0"/>
                <a:cs typeface="Times New Roman" panose="02020603050405020304" pitchFamily="18" charset="0"/>
              </a:rPr>
              <a:t>between cultivar and black </a:t>
            </a:r>
            <a:r>
              <a:rPr lang="en-US" sz="3300" dirty="0" smtClean="0">
                <a:latin typeface="Times New Roman" panose="02020603050405020304" pitchFamily="18" charset="0"/>
                <a:cs typeface="Times New Roman" panose="02020603050405020304" pitchFamily="18" charset="0"/>
              </a:rPr>
              <a:t>rot.  ‘Gratitude’ </a:t>
            </a:r>
            <a:r>
              <a:rPr lang="en-US" sz="3300" dirty="0" smtClean="0">
                <a:latin typeface="Times New Roman" panose="02020603050405020304" pitchFamily="18" charset="0"/>
                <a:cs typeface="Times New Roman" panose="02020603050405020304" pitchFamily="18" charset="0"/>
              </a:rPr>
              <a:t>showed the highest incidence of black rot </a:t>
            </a:r>
            <a:r>
              <a:rPr lang="en-US" sz="3300" dirty="0" smtClean="0">
                <a:latin typeface="Times New Roman" panose="02020603050405020304" pitchFamily="18" charset="0"/>
                <a:cs typeface="Times New Roman" panose="02020603050405020304" pitchFamily="18" charset="0"/>
              </a:rPr>
              <a:t>.There </a:t>
            </a:r>
            <a:r>
              <a:rPr lang="en-US" sz="3300" dirty="0" smtClean="0">
                <a:latin typeface="Times New Roman" panose="02020603050405020304" pitchFamily="18" charset="0"/>
                <a:cs typeface="Times New Roman" panose="02020603050405020304" pitchFamily="18" charset="0"/>
              </a:rPr>
              <a:t>were no significant differences between </a:t>
            </a:r>
            <a:r>
              <a:rPr lang="en-US" sz="3300" dirty="0" smtClean="0">
                <a:latin typeface="Times New Roman" panose="02020603050405020304" pitchFamily="18" charset="0"/>
                <a:cs typeface="Times New Roman" panose="02020603050405020304" pitchFamily="18" charset="0"/>
              </a:rPr>
              <a:t>‘Jupiter’ </a:t>
            </a:r>
            <a:r>
              <a:rPr lang="en-US" sz="3300" dirty="0" smtClean="0">
                <a:latin typeface="Times New Roman" panose="02020603050405020304" pitchFamily="18" charset="0"/>
                <a:cs typeface="Times New Roman" panose="02020603050405020304" pitchFamily="18" charset="0"/>
              </a:rPr>
              <a:t>and </a:t>
            </a:r>
            <a:r>
              <a:rPr lang="en-US" sz="3300" dirty="0" smtClean="0">
                <a:latin typeface="Times New Roman" panose="02020603050405020304" pitchFamily="18" charset="0"/>
                <a:cs typeface="Times New Roman" panose="02020603050405020304" pitchFamily="18" charset="0"/>
              </a:rPr>
              <a:t>‘Faith’</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(Table 1).</a:t>
            </a:r>
            <a:endParaRPr lang="en-US" sz="3300" dirty="0" smtClean="0">
              <a:latin typeface="Times New Roman" panose="02020603050405020304" pitchFamily="18" charset="0"/>
              <a:cs typeface="Times New Roman" panose="02020603050405020304" pitchFamily="18" charset="0"/>
            </a:endParaRPr>
          </a:p>
          <a:p>
            <a:pPr algn="just"/>
            <a:endParaRPr lang="en-US" sz="33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Trellis system significantly</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affected </a:t>
            </a:r>
            <a:r>
              <a:rPr lang="en-US" sz="3300" dirty="0" smtClean="0">
                <a:latin typeface="Times New Roman" panose="02020603050405020304" pitchFamily="18" charset="0"/>
                <a:cs typeface="Times New Roman" panose="02020603050405020304" pitchFamily="18" charset="0"/>
              </a:rPr>
              <a:t>yield</a:t>
            </a:r>
            <a:r>
              <a:rPr lang="en-US" sz="3300" dirty="0">
                <a:latin typeface="Times New Roman" panose="02020603050405020304" pitchFamily="18" charset="0"/>
                <a:cs typeface="Times New Roman" panose="02020603050405020304" pitchFamily="18" charset="0"/>
              </a:rPr>
              <a:t>, cluster </a:t>
            </a:r>
            <a:r>
              <a:rPr lang="en-US" sz="3300" dirty="0" smtClean="0">
                <a:latin typeface="Times New Roman" panose="02020603050405020304" pitchFamily="18" charset="0"/>
                <a:cs typeface="Times New Roman" panose="02020603050405020304" pitchFamily="18" charset="0"/>
              </a:rPr>
              <a:t>number, </a:t>
            </a:r>
            <a:r>
              <a:rPr lang="en-US" sz="3300" dirty="0">
                <a:latin typeface="Times New Roman" panose="02020603050405020304" pitchFamily="18" charset="0"/>
                <a:cs typeface="Times New Roman" panose="02020603050405020304" pitchFamily="18" charset="0"/>
              </a:rPr>
              <a:t>and black rot incidence </a:t>
            </a:r>
            <a:r>
              <a:rPr lang="en-US" sz="3300" dirty="0" smtClean="0">
                <a:latin typeface="Times New Roman" panose="02020603050405020304" pitchFamily="18" charset="0"/>
                <a:cs typeface="Times New Roman" panose="02020603050405020304" pitchFamily="18" charset="0"/>
              </a:rPr>
              <a:t>There were  </a:t>
            </a:r>
            <a:r>
              <a:rPr lang="en-US" sz="3300" dirty="0" smtClean="0">
                <a:latin typeface="Times New Roman" panose="02020603050405020304" pitchFamily="18" charset="0"/>
                <a:cs typeface="Times New Roman" panose="02020603050405020304" pitchFamily="18" charset="0"/>
              </a:rPr>
              <a:t>significant </a:t>
            </a:r>
            <a:r>
              <a:rPr lang="en-US" sz="3300" dirty="0" smtClean="0">
                <a:latin typeface="Times New Roman" panose="02020603050405020304" pitchFamily="18" charset="0"/>
                <a:cs typeface="Times New Roman" panose="02020603050405020304" pitchFamily="18" charset="0"/>
              </a:rPr>
              <a:t>differences </a:t>
            </a:r>
            <a:r>
              <a:rPr lang="en-US" sz="3300" dirty="0" smtClean="0">
                <a:latin typeface="Times New Roman" panose="02020603050405020304" pitchFamily="18" charset="0"/>
                <a:cs typeface="Times New Roman" panose="02020603050405020304" pitchFamily="18" charset="0"/>
              </a:rPr>
              <a:t>between </a:t>
            </a:r>
            <a:r>
              <a:rPr lang="en-US" sz="3300" dirty="0" smtClean="0">
                <a:latin typeface="Times New Roman" panose="02020603050405020304" pitchFamily="18" charset="0"/>
                <a:cs typeface="Times New Roman" panose="02020603050405020304" pitchFamily="18" charset="0"/>
              </a:rPr>
              <a:t>the trellis </a:t>
            </a:r>
            <a:r>
              <a:rPr lang="en-US" sz="3300" dirty="0" smtClean="0">
                <a:latin typeface="Times New Roman" panose="02020603050405020304" pitchFamily="18" charset="0"/>
                <a:cs typeface="Times New Roman" panose="02020603050405020304" pitchFamily="18" charset="0"/>
              </a:rPr>
              <a:t>system and black rot. </a:t>
            </a:r>
            <a:r>
              <a:rPr lang="en-US" sz="3300" dirty="0" smtClean="0">
                <a:latin typeface="Times New Roman" panose="02020603050405020304" pitchFamily="18" charset="0"/>
                <a:cs typeface="Times New Roman" panose="02020603050405020304" pitchFamily="18" charset="0"/>
              </a:rPr>
              <a:t>GDC </a:t>
            </a:r>
            <a:r>
              <a:rPr lang="en-US" sz="3300" dirty="0" smtClean="0">
                <a:latin typeface="Times New Roman" panose="02020603050405020304" pitchFamily="18" charset="0"/>
                <a:cs typeface="Times New Roman" panose="02020603050405020304" pitchFamily="18" charset="0"/>
              </a:rPr>
              <a:t>had the highest incidence of black rot. </a:t>
            </a:r>
            <a:r>
              <a:rPr lang="en-US" sz="3300" dirty="0" smtClean="0">
                <a:latin typeface="Times New Roman" panose="02020603050405020304" pitchFamily="18" charset="0"/>
                <a:cs typeface="Times New Roman" panose="02020603050405020304" pitchFamily="18" charset="0"/>
              </a:rPr>
              <a:t>MDHCE </a:t>
            </a:r>
            <a:r>
              <a:rPr lang="en-US" sz="3300" dirty="0" smtClean="0">
                <a:latin typeface="Times New Roman" panose="02020603050405020304" pitchFamily="18" charset="0"/>
                <a:cs typeface="Times New Roman" panose="02020603050405020304" pitchFamily="18" charset="0"/>
              </a:rPr>
              <a:t>and </a:t>
            </a:r>
            <a:r>
              <a:rPr lang="en-US" sz="3300" dirty="0" smtClean="0">
                <a:latin typeface="Times New Roman" panose="02020603050405020304" pitchFamily="18" charset="0"/>
                <a:cs typeface="Times New Roman" panose="02020603050405020304" pitchFamily="18" charset="0"/>
              </a:rPr>
              <a:t>MDHCW </a:t>
            </a:r>
            <a:r>
              <a:rPr lang="en-US" sz="3300" dirty="0" smtClean="0">
                <a:latin typeface="Times New Roman" panose="02020603050405020304" pitchFamily="18" charset="0"/>
                <a:cs typeface="Times New Roman" panose="02020603050405020304" pitchFamily="18" charset="0"/>
              </a:rPr>
              <a:t>had the lowest incidence of black rot </a:t>
            </a:r>
            <a:r>
              <a:rPr lang="en-US" sz="3300" dirty="0" smtClean="0">
                <a:latin typeface="Times New Roman" panose="02020603050405020304" pitchFamily="18" charset="0"/>
                <a:cs typeface="Times New Roman" panose="02020603050405020304" pitchFamily="18" charset="0"/>
              </a:rPr>
              <a:t>respectively</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(Table 1). </a:t>
            </a:r>
            <a:endParaRPr lang="en-US" sz="33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3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There </a:t>
            </a:r>
            <a:r>
              <a:rPr lang="en-US" sz="3600" dirty="0">
                <a:latin typeface="Times New Roman" panose="02020603050405020304" pitchFamily="18" charset="0"/>
                <a:cs typeface="Times New Roman" panose="02020603050405020304" pitchFamily="18" charset="0"/>
              </a:rPr>
              <a:t>was a significant interaction between trellis system and cluster thinning in the incidence of black rot. The MDHCW had the lowest incidence rate with both thinning treatments: control </a:t>
            </a:r>
            <a:r>
              <a:rPr lang="en-US" sz="3600" dirty="0" smtClean="0">
                <a:latin typeface="Times New Roman" panose="02020603050405020304" pitchFamily="18" charset="0"/>
                <a:cs typeface="Times New Roman" panose="02020603050405020304" pitchFamily="18" charset="0"/>
              </a:rPr>
              <a:t>and pea-size</a:t>
            </a:r>
            <a:r>
              <a:rPr lang="en-US" sz="3600" dirty="0">
                <a:latin typeface="Times New Roman" panose="02020603050405020304" pitchFamily="18" charset="0"/>
                <a:cs typeface="Times New Roman" panose="02020603050405020304" pitchFamily="18" charset="0"/>
              </a:rPr>
              <a:t>.   The GDC at pea-size thinning had the highest incidence of black </a:t>
            </a:r>
            <a:r>
              <a:rPr lang="en-US" sz="3600" dirty="0" smtClean="0">
                <a:latin typeface="Times New Roman" panose="02020603050405020304" pitchFamily="18" charset="0"/>
                <a:cs typeface="Times New Roman" panose="02020603050405020304" pitchFamily="18" charset="0"/>
              </a:rPr>
              <a:t>rot</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Fig 3). </a:t>
            </a:r>
            <a:endParaRPr lang="en-US" sz="3600" dirty="0">
              <a:latin typeface="Times New Roman" panose="02020603050405020304" pitchFamily="18" charset="0"/>
              <a:cs typeface="Times New Roman" panose="02020603050405020304" pitchFamily="18" charset="0"/>
            </a:endParaRPr>
          </a:p>
          <a:p>
            <a:pPr algn="just"/>
            <a:endParaRPr lang="en-US" sz="3300" dirty="0" smtClean="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xmlns="" id="{3C533C56-9E67-40A5-8CD1-2436935B24AB}"/>
              </a:ext>
            </a:extLst>
          </p:cNvPr>
          <p:cNvSpPr txBox="1"/>
          <p:nvPr/>
        </p:nvSpPr>
        <p:spPr>
          <a:xfrm>
            <a:off x="22160691" y="35482148"/>
            <a:ext cx="10341864" cy="830997"/>
          </a:xfrm>
          <a:prstGeom prst="rect">
            <a:avLst/>
          </a:prstGeom>
          <a:solidFill>
            <a:srgbClr val="5A7E5C"/>
          </a:solidFill>
          <a:ln>
            <a:noFill/>
          </a:ln>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Resources</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42781C87-2985-4BDE-BCB3-3857609828C4}"/>
              </a:ext>
            </a:extLst>
          </p:cNvPr>
          <p:cNvSpPr txBox="1"/>
          <p:nvPr/>
        </p:nvSpPr>
        <p:spPr>
          <a:xfrm>
            <a:off x="22127742" y="36636698"/>
            <a:ext cx="10341864" cy="2123658"/>
          </a:xfrm>
          <a:prstGeom prst="rect">
            <a:avLst/>
          </a:prstGeom>
          <a:noFill/>
        </p:spPr>
        <p:txBody>
          <a:bodyPr wrap="square" rtlCol="0">
            <a:spAutoFit/>
          </a:bodyPr>
          <a:lstStyle/>
          <a:p>
            <a:pPr algn="just"/>
            <a:r>
              <a:rPr lang="en-US" sz="3300" dirty="0" smtClean="0">
                <a:latin typeface="Times New Roman" panose="02020603050405020304" pitchFamily="18" charset="0"/>
                <a:cs typeface="Times New Roman" panose="02020603050405020304" pitchFamily="18" charset="0"/>
              </a:rPr>
              <a:t>Adelaide Research &amp; Innovation. </a:t>
            </a:r>
            <a:r>
              <a:rPr lang="en-US" sz="3300" dirty="0">
                <a:latin typeface="Times New Roman" panose="02020603050405020304" pitchFamily="18" charset="0"/>
                <a:cs typeface="Times New Roman" panose="02020603050405020304" pitchFamily="18" charset="0"/>
              </a:rPr>
              <a:t>(</a:t>
            </a:r>
            <a:r>
              <a:rPr lang="en-US" sz="3300" dirty="0" smtClean="0">
                <a:latin typeface="Times New Roman" panose="02020603050405020304" pitchFamily="18" charset="0"/>
                <a:cs typeface="Times New Roman" panose="02020603050405020304" pitchFamily="18" charset="0"/>
              </a:rPr>
              <a:t>2018). Grape Assess (1.2) </a:t>
            </a:r>
            <a:r>
              <a:rPr lang="en-US" sz="3300" dirty="0">
                <a:latin typeface="Times New Roman" panose="02020603050405020304" pitchFamily="18" charset="0"/>
                <a:cs typeface="Times New Roman" panose="02020603050405020304" pitchFamily="18" charset="0"/>
              </a:rPr>
              <a:t>[Mobile application software]. Retrieved from </a:t>
            </a:r>
            <a:r>
              <a:rPr lang="en-US" sz="3300" dirty="0">
                <a:latin typeface="Times New Roman" panose="02020603050405020304" pitchFamily="18" charset="0"/>
                <a:cs typeface="Times New Roman" panose="02020603050405020304" pitchFamily="18" charset="0"/>
                <a:hlinkClick r:id="rId15"/>
              </a:rPr>
              <a:t>https://</a:t>
            </a:r>
            <a:r>
              <a:rPr lang="en-US" sz="3300" dirty="0" smtClean="0">
                <a:latin typeface="Times New Roman" panose="02020603050405020304" pitchFamily="18" charset="0"/>
                <a:cs typeface="Times New Roman" panose="02020603050405020304" pitchFamily="18" charset="0"/>
                <a:hlinkClick r:id="rId15"/>
              </a:rPr>
              <a:t>itunes.apple.com/au/app/grape-assess/id1342167843</a:t>
            </a:r>
            <a:endParaRPr lang="en-US" sz="3300" dirty="0" smtClean="0">
              <a:latin typeface="Times New Roman" panose="02020603050405020304" pitchFamily="18" charset="0"/>
              <a:cs typeface="Times New Roman" panose="02020603050405020304" pitchFamily="18" charset="0"/>
            </a:endParaRPr>
          </a:p>
          <a:p>
            <a:pPr algn="just"/>
            <a:endParaRPr lang="en-US" sz="33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076580" y="29087924"/>
            <a:ext cx="10341864" cy="6186309"/>
          </a:xfrm>
          <a:prstGeom prst="rect">
            <a:avLst/>
          </a:prstGeom>
          <a:noFill/>
        </p:spPr>
        <p:txBody>
          <a:bodyPr wrap="square" rtlCol="0">
            <a:spAutoFit/>
          </a:bodyPr>
          <a:lstStyle/>
          <a:p>
            <a:pPr algn="just"/>
            <a:r>
              <a:rPr lang="en-US" sz="3300" dirty="0">
                <a:latin typeface="Times New Roman" panose="02020603050405020304" pitchFamily="18" charset="0"/>
                <a:cs typeface="Times New Roman" panose="02020603050405020304" pitchFamily="18" charset="0"/>
              </a:rPr>
              <a:t>The knowledge and skills gained through the S-SARE Young Scholar enhancement internship provided work experience in many facets of vineyard management that could not be reproduced in a classroom.</a:t>
            </a:r>
          </a:p>
          <a:p>
            <a:pPr marL="342900" indent="-342900"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Pruning and training methods for young grape vines</a:t>
            </a:r>
          </a:p>
          <a:p>
            <a:pPr marL="342900" indent="-342900"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Mixing and application ratios for pesticides and fungicides</a:t>
            </a:r>
          </a:p>
          <a:p>
            <a:pPr marL="342900" indent="-342900"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Operation of scientific instruments including: PAR meter, refractometer, </a:t>
            </a:r>
            <a:r>
              <a:rPr lang="en-US" sz="3300" dirty="0" err="1" smtClean="0">
                <a:latin typeface="Times New Roman" panose="02020603050405020304" pitchFamily="18" charset="0"/>
                <a:cs typeface="Times New Roman" panose="02020603050405020304" pitchFamily="18" charset="0"/>
              </a:rPr>
              <a:t>tensiometer</a:t>
            </a:r>
            <a:r>
              <a:rPr lang="en-US" sz="3300" dirty="0" smtClean="0">
                <a:latin typeface="Times New Roman" panose="02020603050405020304" pitchFamily="18" charset="0"/>
                <a:cs typeface="Times New Roman" panose="02020603050405020304" pitchFamily="18" charset="0"/>
              </a:rPr>
              <a:t>, spectrophotometer</a:t>
            </a:r>
            <a:r>
              <a:rPr lang="en-US" sz="3300" dirty="0">
                <a:latin typeface="Times New Roman" panose="02020603050405020304" pitchFamily="18" charset="0"/>
                <a:cs typeface="Times New Roman" panose="02020603050405020304" pitchFamily="18" charset="0"/>
              </a:rPr>
              <a:t>, and watchdog weather station</a:t>
            </a:r>
          </a:p>
          <a:p>
            <a:pPr marL="342900" indent="-342900"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Collection and interpretation of scientific data</a:t>
            </a:r>
          </a:p>
          <a:p>
            <a:pPr marL="342900" indent="-342900"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Operation of heavy farm machinery</a:t>
            </a:r>
          </a:p>
        </p:txBody>
      </p:sp>
      <p:sp>
        <p:nvSpPr>
          <p:cNvPr id="11" name="TextBox 10"/>
          <p:cNvSpPr txBox="1"/>
          <p:nvPr/>
        </p:nvSpPr>
        <p:spPr>
          <a:xfrm>
            <a:off x="22057270" y="18348900"/>
            <a:ext cx="10341864" cy="10079682"/>
          </a:xfrm>
          <a:prstGeom prst="rect">
            <a:avLst/>
          </a:prstGeom>
          <a:noFill/>
        </p:spPr>
        <p:txBody>
          <a:bodyPr wrap="square" rtlCol="0">
            <a:spAutoFit/>
          </a:bodyPr>
          <a:lstStyle/>
          <a:p>
            <a:pPr marL="285750" indent="-28575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Based on the data collected some cultivars of table grapes performed better under high tunnel conditions than others. It was determined that Gratitude had the highest incidence of black rot. Jupiter and Faith had lower incidence of black rot. The higher incidence of black rot on Gratitude could be attributed to the tight cluster formation.</a:t>
            </a:r>
          </a:p>
          <a:p>
            <a:pPr algn="just"/>
            <a:endParaRPr lang="en-US"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Grape vines that remained on the edges of the tunnel performed better than vines grown in the middle of the tunnel. MDHCW had the lowest incidence of black rot. The lower incidence of black rot could be attributed to increased air circulation.</a:t>
            </a:r>
          </a:p>
          <a:p>
            <a:pPr algn="just"/>
            <a:endParaRPr lang="en-US"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Jupiter performed best under the high tunnel environment. This cultivar had the highest total yield per vine and the highest number of clusters per vine</a:t>
            </a:r>
          </a:p>
          <a:p>
            <a:pPr algn="just"/>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More research would need to be conducted to determine the effects of black rot on table grapes grown under high tunnels, trellis systems, and thinning treatments.</a:t>
            </a:r>
          </a:p>
          <a:p>
            <a:pPr marL="285750" indent="-285750" algn="just">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p:txBody>
      </p:sp>
      <p:pic>
        <p:nvPicPr>
          <p:cNvPr id="1028" name="Picture 4" descr="Image result for adelaide university grape ap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058756" y="38575223"/>
            <a:ext cx="3523618" cy="1760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187132" y="41687345"/>
            <a:ext cx="10341864" cy="1126462"/>
          </a:xfrm>
          <a:prstGeom prst="rect">
            <a:avLst/>
          </a:prstGeom>
        </p:spPr>
        <p:txBody>
          <a:bodyPr wrap="square">
            <a:spAutoFit/>
          </a:bodyPr>
          <a:lstStyle/>
          <a:p>
            <a:pPr>
              <a:defRPr sz="3360" b="0" i="0" u="none" strike="noStrike" kern="1200" spc="0" baseline="0">
                <a:solidFill>
                  <a:prstClr val="black">
                    <a:lumMod val="65000"/>
                    <a:lumOff val="35000"/>
                  </a:prstClr>
                </a:solidFill>
                <a:latin typeface="Times New Roman" panose="02020603050405020304" pitchFamily="18" charset="0"/>
                <a:ea typeface="+mn-ea"/>
                <a:cs typeface="Times New Roman" panose="02020603050405020304" pitchFamily="18" charset="0"/>
              </a:defRPr>
            </a:pPr>
            <a:r>
              <a:rPr lang="en-US" dirty="0"/>
              <a:t>Fig </a:t>
            </a:r>
            <a:r>
              <a:rPr lang="en-US" dirty="0" smtClean="0"/>
              <a:t>3. </a:t>
            </a:r>
            <a:r>
              <a:rPr lang="en-US" dirty="0"/>
              <a:t>Interaction of trellis system and thinning treatment in the incidence of black rot</a:t>
            </a:r>
            <a:endParaRPr lang="en-US" dirty="0"/>
          </a:p>
        </p:txBody>
      </p:sp>
      <p:sp>
        <p:nvSpPr>
          <p:cNvPr id="16" name="Rectangle 15"/>
          <p:cNvSpPr/>
          <p:nvPr/>
        </p:nvSpPr>
        <p:spPr>
          <a:xfrm>
            <a:off x="21910780" y="41881244"/>
            <a:ext cx="10841686" cy="369332"/>
          </a:xfrm>
          <a:prstGeom prst="rect">
            <a:avLst/>
          </a:prstGeom>
        </p:spPr>
        <p:txBody>
          <a:bodyPr wrap="none">
            <a:spAutoFit/>
          </a:bodyPr>
          <a:lstStyle/>
          <a:p>
            <a:pPr algn="just"/>
            <a:r>
              <a:rPr lang="en-US" dirty="0" err="1">
                <a:latin typeface="Times New Roman" panose="02020603050405020304" pitchFamily="18" charset="0"/>
                <a:cs typeface="Times New Roman" panose="02020603050405020304" pitchFamily="18" charset="0"/>
              </a:rPr>
              <a:t>Boriss</a:t>
            </a:r>
            <a:r>
              <a:rPr lang="en-US" dirty="0">
                <a:latin typeface="Times New Roman" panose="02020603050405020304" pitchFamily="18" charset="0"/>
                <a:cs typeface="Times New Roman" panose="02020603050405020304" pitchFamily="18" charset="0"/>
              </a:rPr>
              <a:t>, Hayley, et. Al. </a:t>
            </a:r>
            <a:r>
              <a:rPr lang="en-US" i="1" dirty="0">
                <a:latin typeface="Times New Roman" panose="02020603050405020304" pitchFamily="18" charset="0"/>
                <a:cs typeface="Times New Roman" panose="02020603050405020304" pitchFamily="18" charset="0"/>
              </a:rPr>
              <a:t>Commodity Profile: Table Grapes. </a:t>
            </a:r>
            <a:r>
              <a:rPr lang="en-US" dirty="0">
                <a:latin typeface="Times New Roman" panose="02020603050405020304" pitchFamily="18" charset="0"/>
                <a:cs typeface="Times New Roman" panose="02020603050405020304" pitchFamily="18" charset="0"/>
              </a:rPr>
              <a:t>Agricultural Issues Center. University of California, 2006</a:t>
            </a:r>
            <a:endParaRPr lang="en-US"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xmlns="" id="{3C533C56-9E67-40A5-8CD1-2436935B24AB}"/>
              </a:ext>
            </a:extLst>
          </p:cNvPr>
          <p:cNvSpPr txBox="1"/>
          <p:nvPr/>
        </p:nvSpPr>
        <p:spPr>
          <a:xfrm>
            <a:off x="21909786" y="40634408"/>
            <a:ext cx="10341864" cy="830997"/>
          </a:xfrm>
          <a:prstGeom prst="rect">
            <a:avLst/>
          </a:prstGeom>
          <a:solidFill>
            <a:srgbClr val="5A7E5C"/>
          </a:solidFill>
          <a:ln>
            <a:noFill/>
          </a:ln>
        </p:spPr>
        <p:txBody>
          <a:bodyPr wrap="square" rtlCol="0">
            <a:spAutoFit/>
          </a:bodyPr>
          <a:lstStyle/>
          <a:p>
            <a:pPr algn="ctr"/>
            <a:r>
              <a:rPr lang="en-US" sz="4800" b="1" dirty="0" smtClean="0">
                <a:solidFill>
                  <a:schemeClr val="bg1"/>
                </a:solidFill>
                <a:latin typeface="Times New Roman" panose="02020603050405020304" pitchFamily="18" charset="0"/>
                <a:cs typeface="Times New Roman" panose="02020603050405020304" pitchFamily="18" charset="0"/>
              </a:rPr>
              <a:t>Literature Cited </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771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891</Words>
  <Application>Microsoft Office PowerPoint</Application>
  <PresentationFormat>Custom</PresentationFormat>
  <Paragraphs>101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Skyler Lowery</dc:creator>
  <cp:lastModifiedBy>Elena Garcia</cp:lastModifiedBy>
  <cp:revision>63</cp:revision>
  <cp:lastPrinted>2019-01-26T18:39:49Z</cp:lastPrinted>
  <dcterms:created xsi:type="dcterms:W3CDTF">2019-01-22T02:42:44Z</dcterms:created>
  <dcterms:modified xsi:type="dcterms:W3CDTF">2019-01-26T20:31:10Z</dcterms:modified>
</cp:coreProperties>
</file>