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8" r:id="rId1"/>
  </p:sldMasterIdLst>
  <p:sldIdLst>
    <p:sldId id="256" r:id="rId2"/>
    <p:sldId id="258" r:id="rId3"/>
    <p:sldId id="259" r:id="rId4"/>
    <p:sldId id="260" r:id="rId5"/>
    <p:sldId id="270" r:id="rId6"/>
    <p:sldId id="276" r:id="rId7"/>
    <p:sldId id="279" r:id="rId8"/>
    <p:sldId id="272" r:id="rId9"/>
    <p:sldId id="271" r:id="rId10"/>
    <p:sldId id="273" r:id="rId11"/>
    <p:sldId id="275" r:id="rId12"/>
    <p:sldId id="274" r:id="rId13"/>
    <p:sldId id="262" r:id="rId14"/>
    <p:sldId id="278" r:id="rId15"/>
    <p:sldId id="263" r:id="rId16"/>
    <p:sldId id="281" r:id="rId17"/>
    <p:sldId id="264" r:id="rId18"/>
    <p:sldId id="280" r:id="rId19"/>
    <p:sldId id="265" r:id="rId20"/>
    <p:sldId id="266" r:id="rId21"/>
    <p:sldId id="269" r:id="rId22"/>
    <p:sldId id="268" r:id="rId23"/>
    <p:sldId id="261" r:id="rId24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306" y="15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y%20Documents\SARE\2014%20SARE%20Grant\2014%20Documentation\Covercrop_forage_datasheet%2020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y%20Documents\SARE\2014%20SARE%20Grant\2015%20Documentation\Covercrop_forage_datasheet%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600" dirty="0"/>
              <a:t>Cover Crop Feed Analysis 2014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analyses!$B$9</c:f>
              <c:strCache>
                <c:ptCount val="1"/>
                <c:pt idx="0">
                  <c:v>C P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analyses!$A$10:$A$12</c:f>
              <c:strCache>
                <c:ptCount val="3"/>
                <c:pt idx="0">
                  <c:v>Salzer's</c:v>
                </c:pt>
                <c:pt idx="1">
                  <c:v>Mach's</c:v>
                </c:pt>
                <c:pt idx="2">
                  <c:v>Peterson's Turnips</c:v>
                </c:pt>
              </c:strCache>
            </c:strRef>
          </c:cat>
          <c:val>
            <c:numRef>
              <c:f>analyses!$B$10:$B$12</c:f>
              <c:numCache>
                <c:formatCode>General</c:formatCode>
                <c:ptCount val="3"/>
                <c:pt idx="0">
                  <c:v>21.8</c:v>
                </c:pt>
                <c:pt idx="1">
                  <c:v>16.100000000000001</c:v>
                </c:pt>
                <c:pt idx="2">
                  <c:v>18.100000000000001</c:v>
                </c:pt>
              </c:numCache>
            </c:numRef>
          </c:val>
        </c:ser>
        <c:ser>
          <c:idx val="1"/>
          <c:order val="1"/>
          <c:tx>
            <c:strRef>
              <c:f>analyses!$C$9</c:f>
              <c:strCache>
                <c:ptCount val="1"/>
                <c:pt idx="0">
                  <c:v>Digestible DM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analyses!$A$10:$A$12</c:f>
              <c:strCache>
                <c:ptCount val="3"/>
                <c:pt idx="0">
                  <c:v>Salzer's</c:v>
                </c:pt>
                <c:pt idx="1">
                  <c:v>Mach's</c:v>
                </c:pt>
                <c:pt idx="2">
                  <c:v>Peterson's Turnips</c:v>
                </c:pt>
              </c:strCache>
            </c:strRef>
          </c:cat>
          <c:val>
            <c:numRef>
              <c:f>analyses!$C$10:$C$12</c:f>
              <c:numCache>
                <c:formatCode>General</c:formatCode>
                <c:ptCount val="3"/>
                <c:pt idx="0">
                  <c:v>75</c:v>
                </c:pt>
                <c:pt idx="1">
                  <c:v>67</c:v>
                </c:pt>
                <c:pt idx="2">
                  <c:v>74</c:v>
                </c:pt>
              </c:numCache>
            </c:numRef>
          </c:val>
        </c:ser>
        <c:ser>
          <c:idx val="2"/>
          <c:order val="2"/>
          <c:tx>
            <c:strRef>
              <c:f>analyses!$D$9</c:f>
              <c:strCache>
                <c:ptCount val="1"/>
                <c:pt idx="0">
                  <c:v>RFV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analyses!$A$10:$A$12</c:f>
              <c:strCache>
                <c:ptCount val="3"/>
                <c:pt idx="0">
                  <c:v>Salzer's</c:v>
                </c:pt>
                <c:pt idx="1">
                  <c:v>Mach's</c:v>
                </c:pt>
                <c:pt idx="2">
                  <c:v>Peterson's Turnips</c:v>
                </c:pt>
              </c:strCache>
            </c:strRef>
          </c:cat>
          <c:val>
            <c:numRef>
              <c:f>analyses!$D$10:$D$12</c:f>
              <c:numCache>
                <c:formatCode>General</c:formatCode>
                <c:ptCount val="3"/>
                <c:pt idx="0">
                  <c:v>296</c:v>
                </c:pt>
                <c:pt idx="1">
                  <c:v>123</c:v>
                </c:pt>
                <c:pt idx="2">
                  <c:v>297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717760"/>
        <c:axId val="63719296"/>
        <c:axId val="0"/>
      </c:bar3DChart>
      <c:catAx>
        <c:axId val="63717760"/>
        <c:scaling>
          <c:orientation val="minMax"/>
        </c:scaling>
        <c:delete val="0"/>
        <c:axPos val="b"/>
        <c:majorTickMark val="out"/>
        <c:minorTickMark val="none"/>
        <c:tickLblPos val="nextTo"/>
        <c:crossAx val="63719296"/>
        <c:crosses val="autoZero"/>
        <c:auto val="1"/>
        <c:lblAlgn val="ctr"/>
        <c:lblOffset val="100"/>
        <c:noMultiLvlLbl val="0"/>
      </c:catAx>
      <c:valAx>
        <c:axId val="63719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37177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Cover Crop Feed Analysis 2015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analyses!$B$9</c:f>
              <c:strCache>
                <c:ptCount val="1"/>
                <c:pt idx="0">
                  <c:v>C P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analyses!$A$10:$A$11</c:f>
              <c:strCache>
                <c:ptCount val="2"/>
                <c:pt idx="0">
                  <c:v>Salzer's</c:v>
                </c:pt>
                <c:pt idx="1">
                  <c:v>Mach's</c:v>
                </c:pt>
              </c:strCache>
            </c:strRef>
          </c:cat>
          <c:val>
            <c:numRef>
              <c:f>analyses!$B$10:$B$11</c:f>
              <c:numCache>
                <c:formatCode>General</c:formatCode>
                <c:ptCount val="2"/>
                <c:pt idx="0">
                  <c:v>17</c:v>
                </c:pt>
                <c:pt idx="1">
                  <c:v>19</c:v>
                </c:pt>
              </c:numCache>
            </c:numRef>
          </c:val>
        </c:ser>
        <c:ser>
          <c:idx val="1"/>
          <c:order val="1"/>
          <c:tx>
            <c:strRef>
              <c:f>analyses!$C$9</c:f>
              <c:strCache>
                <c:ptCount val="1"/>
                <c:pt idx="0">
                  <c:v>Digestible DM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analyses!$A$10:$A$11</c:f>
              <c:strCache>
                <c:ptCount val="2"/>
                <c:pt idx="0">
                  <c:v>Salzer's</c:v>
                </c:pt>
                <c:pt idx="1">
                  <c:v>Mach's</c:v>
                </c:pt>
              </c:strCache>
            </c:strRef>
          </c:cat>
          <c:val>
            <c:numRef>
              <c:f>analyses!$C$10:$C$11</c:f>
              <c:numCache>
                <c:formatCode>General</c:formatCode>
                <c:ptCount val="2"/>
                <c:pt idx="0">
                  <c:v>70</c:v>
                </c:pt>
                <c:pt idx="1">
                  <c:v>72</c:v>
                </c:pt>
              </c:numCache>
            </c:numRef>
          </c:val>
        </c:ser>
        <c:ser>
          <c:idx val="2"/>
          <c:order val="2"/>
          <c:tx>
            <c:strRef>
              <c:f>analyses!$D$9</c:f>
              <c:strCache>
                <c:ptCount val="1"/>
                <c:pt idx="0">
                  <c:v>RFV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analyses!$A$10:$A$11</c:f>
              <c:strCache>
                <c:ptCount val="2"/>
                <c:pt idx="0">
                  <c:v>Salzer's</c:v>
                </c:pt>
                <c:pt idx="1">
                  <c:v>Mach's</c:v>
                </c:pt>
              </c:strCache>
            </c:strRef>
          </c:cat>
          <c:val>
            <c:numRef>
              <c:f>analyses!$D$10:$D$11</c:f>
              <c:numCache>
                <c:formatCode>General</c:formatCode>
                <c:ptCount val="2"/>
                <c:pt idx="0">
                  <c:v>202</c:v>
                </c:pt>
                <c:pt idx="1">
                  <c:v>251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752064"/>
        <c:axId val="63753600"/>
        <c:axId val="0"/>
      </c:bar3DChart>
      <c:catAx>
        <c:axId val="63752064"/>
        <c:scaling>
          <c:orientation val="minMax"/>
        </c:scaling>
        <c:delete val="0"/>
        <c:axPos val="b"/>
        <c:majorTickMark val="out"/>
        <c:minorTickMark val="none"/>
        <c:tickLblPos val="nextTo"/>
        <c:crossAx val="63753600"/>
        <c:crosses val="autoZero"/>
        <c:auto val="1"/>
        <c:lblAlgn val="ctr"/>
        <c:lblOffset val="100"/>
        <c:noMultiLvlLbl val="0"/>
      </c:catAx>
      <c:valAx>
        <c:axId val="63753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37520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D2BC888-C933-1345-8874-FB2BBB46DAA1}" type="datetimeFigureOut">
              <a:rPr lang="en-US" smtClean="0"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685800" y="1295216"/>
            <a:ext cx="7848600" cy="1927225"/>
          </a:xfrm>
        </p:spPr>
        <p:txBody>
          <a:bodyPr/>
          <a:lstStyle/>
          <a:p>
            <a:r>
              <a:rPr lang="en-US" sz="3600" dirty="0"/>
              <a:t>Adapting Cover Crops to Northern Climate Conventional Cropping Systems</a:t>
            </a:r>
            <a:endParaRPr lang="en-US" sz="3600" cap="none" dirty="0">
              <a:solidFill>
                <a:srgbClr val="408000"/>
              </a:solidFill>
              <a:latin typeface="Georgia"/>
              <a:cs typeface="Georgia"/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latin typeface="Georgia"/>
                <a:cs typeface="Georgia"/>
              </a:rPr>
              <a:t>Abe Mach - Mach Angus Ranch</a:t>
            </a:r>
            <a:r>
              <a:rPr lang="en-US" dirty="0" smtClean="0">
                <a:latin typeface="Georgia"/>
                <a:cs typeface="Georgia"/>
              </a:rPr>
              <a:t>, Sturgeon Lake</a:t>
            </a:r>
          </a:p>
          <a:p>
            <a:r>
              <a:rPr lang="en-US" dirty="0" smtClean="0">
                <a:latin typeface="Georgia"/>
                <a:cs typeface="Georgia"/>
              </a:rPr>
              <a:t>Troy Salzer – Sandy Hills Ranch, Barnum</a:t>
            </a:r>
          </a:p>
          <a:p>
            <a:r>
              <a:rPr lang="en-US" dirty="0" smtClean="0">
                <a:latin typeface="Georgia"/>
                <a:cs typeface="Georgia"/>
              </a:rPr>
              <a:t>Scott Peterson-</a:t>
            </a:r>
            <a:r>
              <a:rPr lang="en-US" dirty="0" err="1" smtClean="0">
                <a:latin typeface="Georgia"/>
                <a:cs typeface="Georgia"/>
              </a:rPr>
              <a:t>Floodwood</a:t>
            </a:r>
            <a:endParaRPr lang="en-US" dirty="0" smtClean="0">
              <a:latin typeface="Georgia"/>
              <a:cs typeface="Georgia"/>
            </a:endParaRPr>
          </a:p>
          <a:p>
            <a:r>
              <a:rPr lang="en-US" dirty="0"/>
              <a:t>FNC13-010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7574" y="4520154"/>
            <a:ext cx="393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8000"/>
                </a:solidFill>
                <a:latin typeface="Georgia"/>
                <a:cs typeface="Georgia"/>
              </a:rPr>
              <a:t>NCR-SARE’s Farmers Forum, 2016</a:t>
            </a:r>
            <a:endParaRPr lang="en-US" dirty="0">
              <a:solidFill>
                <a:srgbClr val="408000"/>
              </a:solidFill>
              <a:latin typeface="Georgia"/>
              <a:cs typeface="Georgia"/>
            </a:endParaRPr>
          </a:p>
        </p:txBody>
      </p:sp>
      <p:pic>
        <p:nvPicPr>
          <p:cNvPr id="22" name="Picture 21" descr="NCR-25-side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33" y="4889486"/>
            <a:ext cx="4239589" cy="162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765" y="5020235"/>
            <a:ext cx="2330823" cy="788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10/10/2015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6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10/10/2015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2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11/23/2015 Started Grazing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Yields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620121"/>
              </p:ext>
            </p:extLst>
          </p:nvPr>
        </p:nvGraphicFramePr>
        <p:xfrm>
          <a:off x="457199" y="1757779"/>
          <a:ext cx="8393838" cy="4663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3152"/>
                <a:gridCol w="1475754"/>
                <a:gridCol w="1452328"/>
                <a:gridCol w="2092604"/>
              </a:tblGrid>
              <a:tr h="138925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2014 T DM/acre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TOTAL 2014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9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Salzer  (oats/peas)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endParaRPr lang="en-US" sz="2800" u="none" strike="noStrike" dirty="0" smtClean="0">
                        <a:effectLst/>
                      </a:endParaRPr>
                    </a:p>
                    <a:p>
                      <a:pPr algn="r" fontAlgn="t"/>
                      <a:endParaRPr lang="en-US" sz="2800" u="none" strike="noStrike" dirty="0" smtClean="0">
                        <a:effectLst/>
                      </a:endParaRPr>
                    </a:p>
                    <a:p>
                      <a:pPr algn="r" fontAlgn="t"/>
                      <a:r>
                        <a:rPr lang="en-US" sz="2800" u="none" strike="noStrike" dirty="0" smtClean="0">
                          <a:effectLst/>
                        </a:rPr>
                        <a:t>2.32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1.14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3.46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99232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Mach (oats/ peas)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1.58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1.19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2.77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99232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Peterson (wheat)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1.18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0.3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1.48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83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Yields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325548"/>
              </p:ext>
            </p:extLst>
          </p:nvPr>
        </p:nvGraphicFramePr>
        <p:xfrm>
          <a:off x="457200" y="16002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429439"/>
              </p:ext>
            </p:extLst>
          </p:nvPr>
        </p:nvGraphicFramePr>
        <p:xfrm>
          <a:off x="457200" y="1600197"/>
          <a:ext cx="8229600" cy="3300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2608"/>
                <a:gridCol w="1891676"/>
                <a:gridCol w="1295747"/>
                <a:gridCol w="2099569"/>
              </a:tblGrid>
              <a:tr h="106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2015 T DM/acre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TOTAL 2015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6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Salzer  (oats/peas)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2.66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2.28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4.94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87238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Mach (winter rye)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1.71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1.34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3.05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87238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Peterson (corn)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3.39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3.39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1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Economics </a:t>
            </a:r>
            <a:r>
              <a:rPr lang="en-US" dirty="0" smtClean="0"/>
              <a:t>2014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018541"/>
              </p:ext>
            </p:extLst>
          </p:nvPr>
        </p:nvGraphicFramePr>
        <p:xfrm>
          <a:off x="533400" y="1676400"/>
          <a:ext cx="8305800" cy="4952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400"/>
                <a:gridCol w="2000435"/>
                <a:gridCol w="1419154"/>
                <a:gridCol w="2066811"/>
              </a:tblGrid>
              <a:tr h="122893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2014 T DM/acre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Cost/acre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Cost/T DM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4481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Salzer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1.14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$43.40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$38.07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4481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Mach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1.19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$53.99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$45.37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4481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Peterson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0.3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$43.40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$144.67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81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Average w/Peterson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0.88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$46.93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$76.04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4481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Average w/o Peterson</a:t>
                      </a:r>
                      <a:endParaRPr lang="en-US" sz="2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1.17</a:t>
                      </a:r>
                      <a:endParaRPr lang="en-US" sz="2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$48.70</a:t>
                      </a:r>
                      <a:endParaRPr lang="en-US" sz="2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$41.72</a:t>
                      </a:r>
                      <a:endParaRPr lang="en-US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85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</a:t>
            </a:r>
            <a:r>
              <a:rPr lang="en-US" dirty="0" smtClean="0"/>
              <a:t>Cost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Cover crop had estimated standing forage value of $80/ton DM</a:t>
            </a:r>
          </a:p>
          <a:p>
            <a:r>
              <a:rPr lang="en-US" dirty="0" smtClean="0"/>
              <a:t>0.88 </a:t>
            </a:r>
            <a:r>
              <a:rPr lang="en-US" dirty="0" smtClean="0"/>
              <a:t>tons produced,  gross value</a:t>
            </a:r>
            <a:r>
              <a:rPr lang="en-US" dirty="0" smtClean="0"/>
              <a:t>=$</a:t>
            </a:r>
            <a:r>
              <a:rPr lang="en-US" dirty="0" smtClean="0"/>
              <a:t>70</a:t>
            </a:r>
            <a:r>
              <a:rPr lang="en-US" dirty="0" smtClean="0"/>
              <a:t>.40/acre</a:t>
            </a:r>
            <a:endParaRPr lang="en-US" dirty="0" smtClean="0"/>
          </a:p>
          <a:p>
            <a:r>
              <a:rPr lang="en-US" dirty="0" smtClean="0"/>
              <a:t>Costs: $31.40/acre (seed), $12/acre (seeding) Total costs= $43.40/acre</a:t>
            </a:r>
          </a:p>
          <a:p>
            <a:r>
              <a:rPr lang="en-US" dirty="0" smtClean="0"/>
              <a:t>Net Revenue= </a:t>
            </a:r>
            <a:r>
              <a:rPr lang="en-US" dirty="0" smtClean="0"/>
              <a:t>$</a:t>
            </a:r>
            <a:r>
              <a:rPr lang="en-US" dirty="0" smtClean="0"/>
              <a:t>27.00</a:t>
            </a:r>
            <a:r>
              <a:rPr lang="en-US" dirty="0" smtClean="0"/>
              <a:t>/acre</a:t>
            </a:r>
            <a:endParaRPr lang="en-US" dirty="0" smtClean="0"/>
          </a:p>
          <a:p>
            <a:r>
              <a:rPr lang="en-US" dirty="0" smtClean="0"/>
              <a:t>Soil Health Benefits</a:t>
            </a:r>
          </a:p>
          <a:p>
            <a:r>
              <a:rPr lang="en-US" dirty="0" smtClean="0"/>
              <a:t>Environmental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Economics 2015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093131"/>
              </p:ext>
            </p:extLst>
          </p:nvPr>
        </p:nvGraphicFramePr>
        <p:xfrm>
          <a:off x="457200" y="1676396"/>
          <a:ext cx="8229600" cy="4800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962"/>
                <a:gridCol w="1473801"/>
                <a:gridCol w="1775534"/>
                <a:gridCol w="2046303"/>
              </a:tblGrid>
              <a:tr h="103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2015 T DM/acre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C</a:t>
                      </a:r>
                      <a:r>
                        <a:rPr lang="en-US" sz="2400" u="none" strike="noStrike" dirty="0" smtClean="0">
                          <a:effectLst/>
                        </a:rPr>
                        <a:t>ost/acre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Cost/ </a:t>
                      </a:r>
                      <a:r>
                        <a:rPr lang="en-US" sz="2400" u="none" strike="noStrike" dirty="0" smtClean="0">
                          <a:effectLst/>
                        </a:rPr>
                        <a:t>T</a:t>
                      </a:r>
                      <a:r>
                        <a:rPr lang="en-US" sz="24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2400" u="none" strike="noStrike" dirty="0" smtClean="0">
                          <a:effectLst/>
                        </a:rPr>
                        <a:t>DM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6946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Salzer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2.28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$32.70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$14.34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6946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Mach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1.34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$42.50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$31.72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6946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Peterson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$32.70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3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Average w/Peterson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1.21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$35.97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$23.03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03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Average w/o Peterson</a:t>
                      </a:r>
                      <a:endParaRPr lang="en-US" sz="2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1.81</a:t>
                      </a:r>
                      <a:endParaRPr lang="en-US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$37.60</a:t>
                      </a:r>
                      <a:endParaRPr lang="en-US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$15.35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9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</a:t>
            </a:r>
            <a:r>
              <a:rPr lang="en-US" dirty="0" smtClean="0"/>
              <a:t>Cost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Cover crop had estimated standing forage value of $80/ton DM</a:t>
            </a:r>
          </a:p>
          <a:p>
            <a:r>
              <a:rPr lang="en-US" dirty="0" smtClean="0"/>
              <a:t>1.21</a:t>
            </a:r>
            <a:r>
              <a:rPr lang="en-US" dirty="0" smtClean="0"/>
              <a:t> </a:t>
            </a:r>
            <a:r>
              <a:rPr lang="en-US" dirty="0" smtClean="0"/>
              <a:t>tons produced,  gross value</a:t>
            </a:r>
            <a:r>
              <a:rPr lang="en-US" dirty="0" smtClean="0"/>
              <a:t>=$96.80/acre</a:t>
            </a:r>
            <a:endParaRPr lang="en-US" dirty="0" smtClean="0"/>
          </a:p>
          <a:p>
            <a:r>
              <a:rPr lang="en-US" dirty="0" smtClean="0"/>
              <a:t>Costs: </a:t>
            </a:r>
            <a:r>
              <a:rPr lang="en-US" dirty="0" smtClean="0"/>
              <a:t>$</a:t>
            </a:r>
            <a:r>
              <a:rPr lang="en-US" dirty="0" smtClean="0"/>
              <a:t>23</a:t>
            </a:r>
            <a:r>
              <a:rPr lang="en-US" dirty="0" smtClean="0"/>
              <a:t>.97/acre </a:t>
            </a:r>
            <a:r>
              <a:rPr lang="en-US" dirty="0" smtClean="0"/>
              <a:t>(seed), $12/acre (seeding) Total costs= </a:t>
            </a:r>
            <a:r>
              <a:rPr lang="en-US" dirty="0" smtClean="0"/>
              <a:t>$</a:t>
            </a:r>
            <a:r>
              <a:rPr lang="en-US" dirty="0" smtClean="0"/>
              <a:t>35.97</a:t>
            </a:r>
            <a:r>
              <a:rPr lang="en-US" dirty="0" smtClean="0"/>
              <a:t>/acre</a:t>
            </a:r>
            <a:endParaRPr lang="en-US" dirty="0" smtClean="0"/>
          </a:p>
          <a:p>
            <a:r>
              <a:rPr lang="en-US" dirty="0" smtClean="0"/>
              <a:t>Net Revenue= </a:t>
            </a:r>
            <a:r>
              <a:rPr lang="en-US" dirty="0" smtClean="0"/>
              <a:t>$60.83/acre</a:t>
            </a:r>
            <a:endParaRPr lang="en-US" dirty="0" smtClean="0"/>
          </a:p>
          <a:p>
            <a:r>
              <a:rPr lang="en-US" dirty="0" smtClean="0"/>
              <a:t>Soil Health Benefits</a:t>
            </a:r>
          </a:p>
          <a:p>
            <a:r>
              <a:rPr lang="en-US" dirty="0" smtClean="0"/>
              <a:t>Environmental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40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569226"/>
              </p:ext>
            </p:extLst>
          </p:nvPr>
        </p:nvGraphicFramePr>
        <p:xfrm>
          <a:off x="152400" y="1295400"/>
          <a:ext cx="88392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069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2 year study funded by Sustainable Agriculture Research and Education (SARE) Farmer/Rancher Grant</a:t>
            </a:r>
          </a:p>
          <a:p>
            <a:r>
              <a:rPr lang="en-US" sz="2700" dirty="0" smtClean="0"/>
              <a:t>3 participating farmers</a:t>
            </a:r>
          </a:p>
          <a:p>
            <a:r>
              <a:rPr lang="en-US" sz="2700" dirty="0" smtClean="0"/>
              <a:t>Small grain &gt; cover crop</a:t>
            </a:r>
            <a:br>
              <a:rPr lang="en-US" sz="2700" dirty="0" smtClean="0"/>
            </a:br>
            <a:r>
              <a:rPr lang="en-US" sz="2700" dirty="0" smtClean="0"/>
              <a:t>mix</a:t>
            </a:r>
          </a:p>
          <a:p>
            <a:r>
              <a:rPr lang="en-US" sz="2700" dirty="0" smtClean="0"/>
              <a:t>Fall grazing</a:t>
            </a:r>
          </a:p>
          <a:p>
            <a:endParaRPr lang="en-US" sz="2700" dirty="0" smtClean="0"/>
          </a:p>
          <a:p>
            <a:endParaRPr lang="en-US" sz="2700" dirty="0"/>
          </a:p>
        </p:txBody>
      </p:sp>
      <p:pic>
        <p:nvPicPr>
          <p:cNvPr id="6146" name="Picture 2" descr="S:\Cindy's My Documents\NEFGC\2014 summer tour\photo 4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83652"/>
            <a:ext cx="4343400" cy="324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8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573972"/>
              </p:ext>
            </p:extLst>
          </p:nvPr>
        </p:nvGraphicFramePr>
        <p:xfrm>
          <a:off x="30480" y="762000"/>
          <a:ext cx="911352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48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</a:t>
            </a:r>
            <a:r>
              <a:rPr lang="en-US" dirty="0"/>
              <a:t>S</a:t>
            </a:r>
            <a:r>
              <a:rPr lang="en-US" dirty="0" smtClean="0"/>
              <a:t>oils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835327"/>
              </p:ext>
            </p:extLst>
          </p:nvPr>
        </p:nvGraphicFramePr>
        <p:xfrm>
          <a:off x="980983" y="1757777"/>
          <a:ext cx="7113369" cy="3684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056"/>
                <a:gridCol w="856967"/>
                <a:gridCol w="607849"/>
                <a:gridCol w="710213"/>
                <a:gridCol w="523783"/>
                <a:gridCol w="470516"/>
                <a:gridCol w="665826"/>
                <a:gridCol w="577048"/>
                <a:gridCol w="656947"/>
                <a:gridCol w="435006"/>
                <a:gridCol w="497150"/>
                <a:gridCol w="717008"/>
              </a:tblGrid>
              <a:tr h="1147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ID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Treatment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Nitrate/</a:t>
                      </a:r>
                      <a:r>
                        <a:rPr lang="en-US" sz="1400" u="none" strike="noStrike" dirty="0" err="1">
                          <a:effectLst/>
                        </a:rPr>
                        <a:t>lb</a:t>
                      </a:r>
                      <a:r>
                        <a:rPr lang="en-US" sz="1400" u="none" strike="noStrike" dirty="0">
                          <a:effectLst/>
                        </a:rPr>
                        <a:t> ac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Sulfur/</a:t>
                      </a:r>
                      <a:r>
                        <a:rPr lang="en-US" sz="1400" u="none" strike="noStrike" dirty="0" err="1">
                          <a:effectLst/>
                        </a:rPr>
                        <a:t>lb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Solvita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Salt1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Bulk Density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C:N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K ppm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34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703.2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34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Ctrl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441.1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34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EH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34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EH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Ctrl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5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Questions</a:t>
            </a:r>
            <a:endParaRPr lang="en-US" sz="7200" dirty="0"/>
          </a:p>
        </p:txBody>
      </p:sp>
      <p:pic>
        <p:nvPicPr>
          <p:cNvPr id="12290" name="Picture 2" descr="S:\Caleb's My Documents\2014 SARE Grant\2014 Products and Data\2014 video and photos\Troy's site 2014\grazingoatsandpeasmidaugu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" b="26873"/>
          <a:stretch/>
        </p:blipFill>
        <p:spPr bwMode="auto">
          <a:xfrm>
            <a:off x="380999" y="2971800"/>
            <a:ext cx="8476571" cy="35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Testing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27" y="2052638"/>
            <a:ext cx="6726515" cy="404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65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Soil Sampling</a:t>
            </a:r>
          </a:p>
          <a:p>
            <a:pPr lvl="1"/>
            <a:r>
              <a:rPr lang="en-US" sz="3600" dirty="0" smtClean="0"/>
              <a:t>Nutrients, Biology</a:t>
            </a:r>
          </a:p>
          <a:p>
            <a:r>
              <a:rPr lang="en-US" sz="3600" dirty="0" smtClean="0"/>
              <a:t>Forage Sampling</a:t>
            </a:r>
          </a:p>
          <a:p>
            <a:pPr lvl="1"/>
            <a:r>
              <a:rPr lang="en-US" sz="3600" dirty="0"/>
              <a:t>Yield, </a:t>
            </a:r>
            <a:r>
              <a:rPr lang="en-US" sz="3600" dirty="0" smtClean="0"/>
              <a:t>Quality</a:t>
            </a:r>
          </a:p>
          <a:p>
            <a:r>
              <a:rPr lang="en-US" sz="3600" dirty="0" smtClean="0"/>
              <a:t>Cost analysis</a:t>
            </a:r>
          </a:p>
          <a:p>
            <a:r>
              <a:rPr lang="en-US" sz="3600" dirty="0" smtClean="0"/>
              <a:t>Farmer Surveys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194" name="Picture 2" descr="S:\Caleb's My Documents\2014 SARE Grant\2014 Products and Data\2014 video and photos\Abes site 10_29_2014\SS853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004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Annual Crop of Peas and </a:t>
            </a:r>
            <a:r>
              <a:rPr lang="en-US" dirty="0" smtClean="0"/>
              <a:t>oats or wheat </a:t>
            </a:r>
            <a:r>
              <a:rPr lang="en-US" dirty="0" smtClean="0"/>
              <a:t>harvested as </a:t>
            </a:r>
            <a:r>
              <a:rPr lang="en-US" dirty="0" err="1" smtClean="0"/>
              <a:t>balage</a:t>
            </a:r>
            <a:r>
              <a:rPr lang="en-US" dirty="0" smtClean="0"/>
              <a:t>, hay, grazed or grain</a:t>
            </a:r>
            <a:endParaRPr lang="en-US" dirty="0" smtClean="0"/>
          </a:p>
          <a:p>
            <a:r>
              <a:rPr lang="en-US" dirty="0" smtClean="0"/>
              <a:t>No till seeded Turnips/peas and Winter Rye </a:t>
            </a:r>
            <a:r>
              <a:rPr lang="en-US" dirty="0" smtClean="0"/>
              <a:t>August</a:t>
            </a:r>
          </a:p>
          <a:p>
            <a:pPr lvl="1"/>
            <a:r>
              <a:rPr lang="en-US" dirty="0" smtClean="0"/>
              <a:t>2014</a:t>
            </a:r>
          </a:p>
          <a:p>
            <a:pPr lvl="2"/>
            <a:r>
              <a:rPr lang="en-US" dirty="0" smtClean="0"/>
              <a:t>3 </a:t>
            </a:r>
            <a:r>
              <a:rPr lang="en-US" dirty="0" err="1" smtClean="0"/>
              <a:t>lbs</a:t>
            </a:r>
            <a:r>
              <a:rPr lang="en-US" dirty="0" smtClean="0"/>
              <a:t> Turnips</a:t>
            </a:r>
          </a:p>
          <a:p>
            <a:pPr lvl="2"/>
            <a:r>
              <a:rPr lang="en-US" dirty="0" smtClean="0"/>
              <a:t>¾ bushel of winter rye</a:t>
            </a:r>
          </a:p>
          <a:p>
            <a:pPr lvl="2"/>
            <a:r>
              <a:rPr lang="en-US" dirty="0" smtClean="0"/>
              <a:t>¼ bushel of peas</a:t>
            </a:r>
          </a:p>
          <a:p>
            <a:pPr marL="27432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2015</a:t>
            </a:r>
          </a:p>
          <a:p>
            <a:pPr lvl="2"/>
            <a:r>
              <a:rPr lang="en-US" dirty="0"/>
              <a:t>3 </a:t>
            </a:r>
            <a:r>
              <a:rPr lang="en-US" dirty="0" err="1"/>
              <a:t>lbs</a:t>
            </a:r>
            <a:r>
              <a:rPr lang="en-US" dirty="0"/>
              <a:t> Turnips</a:t>
            </a:r>
          </a:p>
          <a:p>
            <a:pPr lvl="2"/>
            <a:r>
              <a:rPr lang="en-US" dirty="0"/>
              <a:t>¾ bushel of winter </a:t>
            </a:r>
            <a:r>
              <a:rPr lang="en-US" dirty="0" smtClean="0"/>
              <a:t>rye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Collected yield data on growth before first snow </a:t>
            </a:r>
            <a:r>
              <a:rPr lang="en-US" dirty="0" smtClean="0"/>
              <a:t>or when the Cover Crop was to be grazed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6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7/14/2015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 </a:t>
            </a:r>
            <a:r>
              <a:rPr lang="en-US" dirty="0" smtClean="0"/>
              <a:t>Grazing </a:t>
            </a:r>
            <a:r>
              <a:rPr lang="en-US" dirty="0" smtClean="0"/>
              <a:t>Peas and </a:t>
            </a:r>
            <a:r>
              <a:rPr lang="en-US" dirty="0" smtClean="0"/>
              <a:t>Oats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/>
          </a:p>
        </p:txBody>
      </p:sp>
      <p:pic>
        <p:nvPicPr>
          <p:cNvPr id="12290" name="Picture 2" descr="S:\Caleb's My Documents\2014 SARE Grant\2014 Products and Data\2014 video and photos\Troy's site 2014\grazingoatsandpeasmidaugu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" b="26873"/>
          <a:stretch/>
        </p:blipFill>
        <p:spPr bwMode="auto">
          <a:xfrm>
            <a:off x="380999" y="2971800"/>
            <a:ext cx="8476571" cy="35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August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My Documents\SARE\2014 SARE Grant\2014 Documentation\2014 video and photos\Troy's site 2014\2014-07-02_20-05-59_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647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962" y="472828"/>
            <a:ext cx="294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August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373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8/30/2015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9/21/2015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Presentation Title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/object&gt;&lt;object type=&quot;8&quot; unique_id=&quot;10008&quot;&gt;&lt;/object&gt;&lt;/object&gt;&lt;/database&gt;"/>
  <p:tag name="MMPROD_NEXTUNIQUEID" val="10009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1012</TotalTime>
  <Words>482</Words>
  <Application>Microsoft Office PowerPoint</Application>
  <PresentationFormat>On-screen Show (4:3)</PresentationFormat>
  <Paragraphs>204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Clarity</vt:lpstr>
      <vt:lpstr>Adapting Cover Crops to Northern Climate Conventional Cropping Systems</vt:lpstr>
      <vt:lpstr>Cover Crop Research</vt:lpstr>
      <vt:lpstr>Cover Crop Data Collection</vt:lpstr>
      <vt:lpstr>Treatments</vt:lpstr>
      <vt:lpstr>7/14/2015</vt:lpstr>
      <vt:lpstr>Mob Grazing Peas and Oats 2014</vt:lpstr>
      <vt:lpstr>August 2014</vt:lpstr>
      <vt:lpstr>8/30/2015</vt:lpstr>
      <vt:lpstr>9/21/2015</vt:lpstr>
      <vt:lpstr>10/10/2015</vt:lpstr>
      <vt:lpstr>10/10/2015</vt:lpstr>
      <vt:lpstr>11/23/2015 Started Grazing</vt:lpstr>
      <vt:lpstr>2014 Yields</vt:lpstr>
      <vt:lpstr>2015 Yields</vt:lpstr>
      <vt:lpstr>Economics 2014</vt:lpstr>
      <vt:lpstr>2014 Cost Analysis</vt:lpstr>
      <vt:lpstr>Economics 2015</vt:lpstr>
      <vt:lpstr>2015 Cost Analysis</vt:lpstr>
      <vt:lpstr>PowerPoint Presentation</vt:lpstr>
      <vt:lpstr>PowerPoint Presentation</vt:lpstr>
      <vt:lpstr>2015 Soils Data</vt:lpstr>
      <vt:lpstr>The End</vt:lpstr>
      <vt:lpstr>Soil Testing 2014</vt:lpstr>
    </vt:vector>
  </TitlesOfParts>
  <Company>U of 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Flanagan</dc:creator>
  <cp:lastModifiedBy>Troy Salzer</cp:lastModifiedBy>
  <cp:revision>21</cp:revision>
  <dcterms:created xsi:type="dcterms:W3CDTF">2013-10-21T20:04:42Z</dcterms:created>
  <dcterms:modified xsi:type="dcterms:W3CDTF">2016-01-23T14:06:51Z</dcterms:modified>
</cp:coreProperties>
</file>