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31"/>
  </p:notesMasterIdLst>
  <p:sldIdLst>
    <p:sldId id="256" r:id="rId2"/>
    <p:sldId id="257" r:id="rId3"/>
    <p:sldId id="266" r:id="rId4"/>
    <p:sldId id="267" r:id="rId5"/>
    <p:sldId id="268" r:id="rId6"/>
    <p:sldId id="283" r:id="rId7"/>
    <p:sldId id="273" r:id="rId8"/>
    <p:sldId id="272" r:id="rId9"/>
    <p:sldId id="284" r:id="rId10"/>
    <p:sldId id="285" r:id="rId11"/>
    <p:sldId id="258" r:id="rId12"/>
    <p:sldId id="293" r:id="rId13"/>
    <p:sldId id="274" r:id="rId14"/>
    <p:sldId id="297" r:id="rId15"/>
    <p:sldId id="294" r:id="rId16"/>
    <p:sldId id="290" r:id="rId17"/>
    <p:sldId id="289" r:id="rId18"/>
    <p:sldId id="291" r:id="rId19"/>
    <p:sldId id="296" r:id="rId20"/>
    <p:sldId id="295" r:id="rId21"/>
    <p:sldId id="286" r:id="rId22"/>
    <p:sldId id="300" r:id="rId23"/>
    <p:sldId id="299" r:id="rId24"/>
    <p:sldId id="301" r:id="rId25"/>
    <p:sldId id="302" r:id="rId26"/>
    <p:sldId id="303" r:id="rId27"/>
    <p:sldId id="304" r:id="rId28"/>
    <p:sldId id="305" r:id="rId29"/>
    <p:sldId id="281" r:id="rId30"/>
  </p:sldIdLst>
  <p:sldSz cx="9144000" cy="6858000" type="overhead"/>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F5685-89C6-48AC-83CE-FFDBDE06B6E1}" v="24" dt="2022-07-16T03:47:00.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25"/>
    <p:restoredTop sz="88738"/>
  </p:normalViewPr>
  <p:slideViewPr>
    <p:cSldViewPr snapToGrid="0" snapToObjects="1">
      <p:cViewPr>
        <p:scale>
          <a:sx n="95" d="100"/>
          <a:sy n="95" d="100"/>
        </p:scale>
        <p:origin x="1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a Cano Camacho" userId="e4LiUDe4S5DM6/+8lTGswG8HTp15sbds2Br3fJnTniE=" providerId="None" clId="Web-{03DF5685-89C6-48AC-83CE-FFDBDE06B6E1}"/>
    <pc:docChg chg="modSld">
      <pc:chgData name="Valeria Cano Camacho" userId="e4LiUDe4S5DM6/+8lTGswG8HTp15sbds2Br3fJnTniE=" providerId="None" clId="Web-{03DF5685-89C6-48AC-83CE-FFDBDE06B6E1}" dt="2022-07-16T03:47:00.184" v="21" actId="1076"/>
      <pc:docMkLst>
        <pc:docMk/>
      </pc:docMkLst>
      <pc:sldChg chg="modSp">
        <pc:chgData name="Valeria Cano Camacho" userId="e4LiUDe4S5DM6/+8lTGswG8HTp15sbds2Br3fJnTniE=" providerId="None" clId="Web-{03DF5685-89C6-48AC-83CE-FFDBDE06B6E1}" dt="2022-07-16T03:47:00.184" v="21" actId="1076"/>
        <pc:sldMkLst>
          <pc:docMk/>
          <pc:sldMk cId="3009752306" sldId="284"/>
        </pc:sldMkLst>
        <pc:spChg chg="mod">
          <ac:chgData name="Valeria Cano Camacho" userId="e4LiUDe4S5DM6/+8lTGswG8HTp15sbds2Br3fJnTniE=" providerId="None" clId="Web-{03DF5685-89C6-48AC-83CE-FFDBDE06B6E1}" dt="2022-07-16T03:46:37.981" v="17" actId="20577"/>
          <ac:spMkLst>
            <pc:docMk/>
            <pc:sldMk cId="3009752306" sldId="284"/>
            <ac:spMk id="2" creationId="{0D614F63-77BF-FC1F-1BD1-554BD09EC78F}"/>
          </ac:spMkLst>
        </pc:spChg>
        <pc:spChg chg="mod">
          <ac:chgData name="Valeria Cano Camacho" userId="e4LiUDe4S5DM6/+8lTGswG8HTp15sbds2Br3fJnTniE=" providerId="None" clId="Web-{03DF5685-89C6-48AC-83CE-FFDBDE06B6E1}" dt="2022-07-16T03:47:00.184" v="21" actId="1076"/>
          <ac:spMkLst>
            <pc:docMk/>
            <pc:sldMk cId="3009752306" sldId="284"/>
            <ac:spMk id="3" creationId="{302C0B63-A1E1-234C-17EF-60CF89F59901}"/>
          </ac:spMkLst>
        </pc:spChg>
        <pc:spChg chg="mod">
          <ac:chgData name="Valeria Cano Camacho" userId="e4LiUDe4S5DM6/+8lTGswG8HTp15sbds2Br3fJnTniE=" providerId="None" clId="Web-{03DF5685-89C6-48AC-83CE-FFDBDE06B6E1}" dt="2022-07-16T03:46:40.716" v="18" actId="1076"/>
          <ac:spMkLst>
            <pc:docMk/>
            <pc:sldMk cId="3009752306" sldId="284"/>
            <ac:spMk id="4" creationId="{B8A5D63C-1033-71EB-D996-A879AE08DEA4}"/>
          </ac:spMkLst>
        </pc:spChg>
      </pc:sldChg>
      <pc:sldChg chg="modSp">
        <pc:chgData name="Valeria Cano Camacho" userId="e4LiUDe4S5DM6/+8lTGswG8HTp15sbds2Br3fJnTniE=" providerId="None" clId="Web-{03DF5685-89C6-48AC-83CE-FFDBDE06B6E1}" dt="2022-07-16T03:46:07.903" v="10" actId="20577"/>
        <pc:sldMkLst>
          <pc:docMk/>
          <pc:sldMk cId="2398910903" sldId="303"/>
        </pc:sldMkLst>
        <pc:spChg chg="mod">
          <ac:chgData name="Valeria Cano Camacho" userId="e4LiUDe4S5DM6/+8lTGswG8HTp15sbds2Br3fJnTniE=" providerId="None" clId="Web-{03DF5685-89C6-48AC-83CE-FFDBDE06B6E1}" dt="2022-07-16T03:46:07.903" v="10" actId="20577"/>
          <ac:spMkLst>
            <pc:docMk/>
            <pc:sldMk cId="2398910903" sldId="303"/>
            <ac:spMk id="2" creationId="{3E6092FE-6A19-2C3D-37D8-7E582B0AF0D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29170767716532"/>
          <c:y val="2.578124841404722E-2"/>
          <c:w val="0.63229170767716536"/>
          <c:h val="0.94843750317190556"/>
        </c:manualLayout>
      </c:layout>
      <c:pieChart>
        <c:varyColors val="1"/>
        <c:ser>
          <c:idx val="0"/>
          <c:order val="0"/>
          <c:tx>
            <c:strRef>
              <c:f>Sheet1!$B$1</c:f>
              <c:strCache>
                <c:ptCount val="1"/>
                <c:pt idx="0">
                  <c:v>SOM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6-632E-49C5-92BE-1F9F8EC9A8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7-632E-49C5-92BE-1F9F8EC9A8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32E-49C5-92BE-1F9F8EC9A80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632E-49C5-92BE-1F9F8EC9A808}"/>
              </c:ext>
            </c:extLst>
          </c:dPt>
          <c:dLbls>
            <c:dLbl>
              <c:idx val="0"/>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6-632E-49C5-92BE-1F9F8EC9A808}"/>
                </c:ext>
              </c:extLst>
            </c:dLbl>
            <c:dLbl>
              <c:idx val="1"/>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7-632E-49C5-92BE-1F9F8EC9A808}"/>
                </c:ext>
              </c:extLst>
            </c:dLbl>
            <c:dLbl>
              <c:idx val="2"/>
              <c:layout>
                <c:manualLayout>
                  <c:x val="7.3933809055118163E-2"/>
                  <c:y val="0.14779040675501925"/>
                </c:manualLayout>
              </c:layout>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32E-49C5-92BE-1F9F8EC9A808}"/>
                </c:ext>
              </c:extLst>
            </c:dLbl>
            <c:dLbl>
              <c:idx val="3"/>
              <c:layout>
                <c:manualLayout>
                  <c:x val="-0.15249126476377953"/>
                  <c:y val="3.1147881942182459E-2"/>
                </c:manualLayout>
              </c:layout>
              <c:tx>
                <c:rich>
                  <a:bodyPr rot="0" spcFirstLastPara="1" vertOverflow="ellipsis" vert="horz" wrap="square" lIns="38100" tIns="19050" rIns="38100" bIns="19050" anchor="ctr" anchorCtr="1">
                    <a:noAutofit/>
                  </a:bodyPr>
                  <a:lstStyle/>
                  <a:p>
                    <a:pPr>
                      <a:defRPr sz="4400" b="0" i="0" u="none" strike="noStrike" kern="1200" baseline="0">
                        <a:solidFill>
                          <a:schemeClr val="tx1">
                            <a:lumMod val="65000"/>
                            <a:lumOff val="35000"/>
                          </a:schemeClr>
                        </a:solidFill>
                        <a:latin typeface="+mn-lt"/>
                        <a:ea typeface="+mn-ea"/>
                        <a:cs typeface="+mn-cs"/>
                      </a:defRPr>
                    </a:pPr>
                    <a:fld id="{41C85C42-3419-48A9-A858-9A67B8BEBC26}" type="VALUE">
                      <a:rPr lang="en-US" sz="4400" smtClean="0"/>
                      <a:pPr>
                        <a:defRPr sz="4400"/>
                      </a:pPr>
                      <a:t>[VALUE]</a:t>
                    </a:fld>
                    <a:r>
                      <a:rPr lang="en-US" sz="4400" dirty="0"/>
                      <a:t>%</a:t>
                    </a:r>
                  </a:p>
                </c:rich>
              </c:tx>
              <c:spPr>
                <a:noFill/>
                <a:ln>
                  <a:noFill/>
                </a:ln>
                <a:effectLst/>
              </c:spPr>
              <c:txPr>
                <a:bodyPr rot="0" spcFirstLastPara="1" vertOverflow="ellipsis" vert="horz" wrap="square" lIns="38100" tIns="19050" rIns="38100" bIns="19050" anchor="ctr" anchorCtr="1">
                  <a:no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13399224901574802"/>
                      <c:h val="0.16103905259356222"/>
                    </c:manualLayout>
                  </c15:layout>
                  <c15:dlblFieldTable/>
                  <c15:showDataLabelsRange val="0"/>
                </c:ext>
                <c:ext xmlns:c16="http://schemas.microsoft.com/office/drawing/2014/chart" uri="{C3380CC4-5D6E-409C-BE32-E72D297353CC}">
                  <c16:uniqueId val="{00000004-632E-49C5-92BE-1F9F8EC9A808}"/>
                </c:ext>
              </c:extLst>
            </c:dLbl>
            <c:dLbl>
              <c:idx val="7"/>
              <c:layout>
                <c:manualLayout>
                  <c:x val="-6.0310285433070869E-2"/>
                  <c:y val="-5.8593746395561863E-3"/>
                </c:manualLayout>
              </c:layout>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tx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4.7546875000000002E-2"/>
                      <c:h val="0.10409774211997157"/>
                    </c:manualLayout>
                  </c15:layout>
                </c:ext>
                <c:ext xmlns:c16="http://schemas.microsoft.com/office/drawing/2014/chart" uri="{C3380CC4-5D6E-409C-BE32-E72D297353CC}">
                  <c16:uniqueId val="{00000003-632E-49C5-92BE-1F9F8EC9A80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Decomposed SOM</c:v>
                </c:pt>
                <c:pt idx="1">
                  <c:v>Water</c:v>
                </c:pt>
                <c:pt idx="2">
                  <c:v>Mineral Particles</c:v>
                </c:pt>
                <c:pt idx="3">
                  <c:v>Soil Organic Matter</c:v>
                </c:pt>
              </c:strCache>
            </c:strRef>
          </c:cat>
          <c:val>
            <c:numRef>
              <c:f>Sheet1!$B$2:$B$5</c:f>
              <c:numCache>
                <c:formatCode>General</c:formatCode>
                <c:ptCount val="4"/>
                <c:pt idx="0">
                  <c:v>25</c:v>
                </c:pt>
                <c:pt idx="1">
                  <c:v>25</c:v>
                </c:pt>
                <c:pt idx="2">
                  <c:v>45</c:v>
                </c:pt>
                <c:pt idx="3">
                  <c:v>5</c:v>
                </c:pt>
              </c:numCache>
            </c:numRef>
          </c:val>
          <c:extLst>
            <c:ext xmlns:c16="http://schemas.microsoft.com/office/drawing/2014/chart" uri="{C3380CC4-5D6E-409C-BE32-E72D297353CC}">
              <c16:uniqueId val="{00000000-632E-49C5-92BE-1F9F8EC9A808}"/>
            </c:ext>
          </c:extLst>
        </c:ser>
        <c:dLbls>
          <c:dLblPos val="ctr"/>
          <c:showLegendKey val="0"/>
          <c:showVal val="0"/>
          <c:showCatName val="0"/>
          <c:showSerName val="0"/>
          <c:showPercent val="1"/>
          <c:showBubbleSize val="0"/>
          <c:showLeaderLines val="1"/>
        </c:dLbls>
        <c:firstSliceAng val="9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3871822542861609"/>
          <c:y val="4.6562460524399295E-2"/>
          <c:w val="0.68891921240943788"/>
          <c:h val="0.95343753947560073"/>
        </c:manualLayout>
      </c:layout>
      <c:pieChart>
        <c:varyColors val="1"/>
        <c:ser>
          <c:idx val="0"/>
          <c:order val="0"/>
          <c:tx>
            <c:strRef>
              <c:f>Sheet1!$B$1</c:f>
              <c:strCache>
                <c:ptCount val="1"/>
                <c:pt idx="0">
                  <c:v>Soils</c:v>
                </c:pt>
              </c:strCache>
            </c:strRef>
          </c:tx>
          <c:dPt>
            <c:idx val="0"/>
            <c:bubble3D val="0"/>
            <c:spPr>
              <a:solidFill>
                <a:schemeClr val="accent4">
                  <a:shade val="65000"/>
                </a:schemeClr>
              </a:solidFill>
              <a:ln w="19050">
                <a:solidFill>
                  <a:schemeClr val="lt1"/>
                </a:solidFill>
              </a:ln>
              <a:effectLst/>
            </c:spPr>
            <c:extLst>
              <c:ext xmlns:c16="http://schemas.microsoft.com/office/drawing/2014/chart" uri="{C3380CC4-5D6E-409C-BE32-E72D297353CC}">
                <c16:uniqueId val="{00000001-CE91-470F-AF80-E1E2AA57A05B}"/>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CE91-470F-AF80-E1E2AA57A05B}"/>
              </c:ext>
            </c:extLst>
          </c:dPt>
          <c:dPt>
            <c:idx val="2"/>
            <c:bubble3D val="0"/>
            <c:spPr>
              <a:solidFill>
                <a:schemeClr val="accent4">
                  <a:tint val="65000"/>
                </a:schemeClr>
              </a:solidFill>
              <a:ln w="19050">
                <a:solidFill>
                  <a:schemeClr val="lt1"/>
                </a:solidFill>
              </a:ln>
              <a:effectLst/>
            </c:spPr>
            <c:extLst>
              <c:ext xmlns:c16="http://schemas.microsoft.com/office/drawing/2014/chart" uri="{C3380CC4-5D6E-409C-BE32-E72D297353CC}">
                <c16:uniqueId val="{00000005-CE91-470F-AF80-E1E2AA57A05B}"/>
              </c:ext>
            </c:extLst>
          </c:dPt>
          <c:dLbls>
            <c:dLbl>
              <c:idx val="0"/>
              <c:layout>
                <c:manualLayout>
                  <c:x val="0.21830231276220791"/>
                  <c:y val="4.5611917999109311E-2"/>
                </c:manualLayout>
              </c:layout>
              <c:tx>
                <c:rich>
                  <a:bodyPr/>
                  <a:lstStyle/>
                  <a:p>
                    <a:r>
                      <a:rPr lang="en-US" dirty="0"/>
                      <a:t>80%</a:t>
                    </a:r>
                  </a:p>
                </c:rich>
              </c:tx>
              <c:dLblPos val="bestFit"/>
              <c:showLegendKey val="0"/>
              <c:showVal val="0"/>
              <c:showCatName val="0"/>
              <c:showSerName val="0"/>
              <c:showPercent val="1"/>
              <c:showBubbleSize val="0"/>
              <c:extLst>
                <c:ext xmlns:c15="http://schemas.microsoft.com/office/drawing/2012/chart" uri="{CE6537A1-D6FC-4f65-9D91-7224C49458BB}">
                  <c15:layout>
                    <c:manualLayout>
                      <c:w val="0.30909622920648983"/>
                      <c:h val="0.35974771324726074"/>
                    </c:manualLayout>
                  </c15:layout>
                  <c15:showDataLabelsRange val="0"/>
                </c:ext>
                <c:ext xmlns:c16="http://schemas.microsoft.com/office/drawing/2014/chart" uri="{C3380CC4-5D6E-409C-BE32-E72D297353CC}">
                  <c16:uniqueId val="{00000001-CE91-470F-AF80-E1E2AA57A05B}"/>
                </c:ext>
              </c:extLst>
            </c:dLbl>
            <c:dLbl>
              <c:idx val="1"/>
              <c:delete val="1"/>
              <c:extLst>
                <c:ext xmlns:c15="http://schemas.microsoft.com/office/drawing/2012/chart" uri="{CE6537A1-D6FC-4f65-9D91-7224C49458BB}"/>
                <c:ext xmlns:c16="http://schemas.microsoft.com/office/drawing/2014/chart" uri="{C3380CC4-5D6E-409C-BE32-E72D297353CC}">
                  <c16:uniqueId val="{00000003-CE91-470F-AF80-E1E2AA57A05B}"/>
                </c:ext>
              </c:extLst>
            </c:dLbl>
            <c:dLbl>
              <c:idx val="2"/>
              <c:delete val="1"/>
              <c:extLst>
                <c:ext xmlns:c15="http://schemas.microsoft.com/office/drawing/2012/chart" uri="{CE6537A1-D6FC-4f65-9D91-7224C49458BB}"/>
                <c:ext xmlns:c16="http://schemas.microsoft.com/office/drawing/2014/chart" uri="{C3380CC4-5D6E-409C-BE32-E72D297353CC}">
                  <c16:uniqueId val="{00000005-CE91-470F-AF80-E1E2AA57A05B}"/>
                </c:ext>
              </c:extLst>
            </c:dLbl>
            <c:dLbl>
              <c:idx val="7"/>
              <c:layout>
                <c:manualLayout>
                  <c:x val="-6.0310285433070869E-2"/>
                  <c:y val="-5.8593746395561863E-3"/>
                </c:manualLayout>
              </c:layout>
              <c:spPr>
                <a:noFill/>
                <a:ln>
                  <a:noFill/>
                </a:ln>
                <a:effectLst/>
              </c:spPr>
              <c:txPr>
                <a:bodyPr rot="0" spcFirstLastPara="1" vertOverflow="ellipsis" vert="horz" wrap="square" lIns="38100" tIns="19050" rIns="38100" bIns="19050" anchor="ctr" anchorCtr="1">
                  <a:no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4.7546875000000002E-2"/>
                      <c:h val="0.10409774211997157"/>
                    </c:manualLayout>
                  </c15:layout>
                </c:ext>
                <c:ext xmlns:c16="http://schemas.microsoft.com/office/drawing/2014/chart" uri="{C3380CC4-5D6E-409C-BE32-E72D297353CC}">
                  <c16:uniqueId val="{00000008-CE91-470F-AF80-E1E2AA57A05B}"/>
                </c:ext>
              </c:extLst>
            </c:dLbl>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Decomposed SOM</c:v>
                </c:pt>
                <c:pt idx="1">
                  <c:v>Water</c:v>
                </c:pt>
                <c:pt idx="2">
                  <c:v>Mineral Particles</c:v>
                </c:pt>
              </c:strCache>
            </c:strRef>
          </c:cat>
          <c:val>
            <c:numRef>
              <c:f>Sheet1!$B$2:$B$4</c:f>
              <c:numCache>
                <c:formatCode>General</c:formatCode>
                <c:ptCount val="3"/>
                <c:pt idx="0">
                  <c:v>4</c:v>
                </c:pt>
                <c:pt idx="1">
                  <c:v>0.5</c:v>
                </c:pt>
                <c:pt idx="2">
                  <c:v>0.5</c:v>
                </c:pt>
              </c:numCache>
            </c:numRef>
          </c:val>
          <c:extLst>
            <c:ext xmlns:c16="http://schemas.microsoft.com/office/drawing/2014/chart" uri="{C3380CC4-5D6E-409C-BE32-E72D297353CC}">
              <c16:uniqueId val="{00000009-CE91-470F-AF80-E1E2AA57A05B}"/>
            </c:ext>
          </c:extLst>
        </c:ser>
        <c:dLbls>
          <c:dLblPos val="ctr"/>
          <c:showLegendKey val="0"/>
          <c:showVal val="0"/>
          <c:showCatName val="0"/>
          <c:showSerName val="0"/>
          <c:showPercent val="1"/>
          <c:showBubbleSize val="0"/>
          <c:showLeaderLines val="1"/>
        </c:dLbls>
        <c:firstSliceAng val="16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F7C08A-817D-4B11-8E0D-3BE14893F859}"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932E0D06-EED9-4F41-ADA8-B64D6D228550}">
      <dgm:prSet/>
      <dgm:spPr/>
      <dgm:t>
        <a:bodyPr/>
        <a:lstStyle/>
        <a:p>
          <a:r>
            <a:rPr lang="en-US"/>
            <a:t>What are soils ?</a:t>
          </a:r>
        </a:p>
      </dgm:t>
    </dgm:pt>
    <dgm:pt modelId="{1AE8DF5B-B25D-4FBE-8A54-7809DA0C4673}" type="parTrans" cxnId="{5A7727A1-1050-44EC-A1FE-34E7DFF12DE8}">
      <dgm:prSet/>
      <dgm:spPr/>
      <dgm:t>
        <a:bodyPr/>
        <a:lstStyle/>
        <a:p>
          <a:endParaRPr lang="en-US"/>
        </a:p>
      </dgm:t>
    </dgm:pt>
    <dgm:pt modelId="{2A534430-DC0C-4D19-8F6C-9435D2782B8D}" type="sibTrans" cxnId="{5A7727A1-1050-44EC-A1FE-34E7DFF12DE8}">
      <dgm:prSet/>
      <dgm:spPr/>
      <dgm:t>
        <a:bodyPr/>
        <a:lstStyle/>
        <a:p>
          <a:endParaRPr lang="en-US"/>
        </a:p>
      </dgm:t>
    </dgm:pt>
    <dgm:pt modelId="{0A1D050A-DEAA-4F1B-BD17-4381BF4DAEBB}">
      <dgm:prSet/>
      <dgm:spPr/>
      <dgm:t>
        <a:bodyPr/>
        <a:lstStyle/>
        <a:p>
          <a:r>
            <a:rPr lang="en-US"/>
            <a:t>What are healthy soils? </a:t>
          </a:r>
        </a:p>
      </dgm:t>
    </dgm:pt>
    <dgm:pt modelId="{D48C00E3-BE58-441A-BD2C-3DB1AB9D2EC3}" type="parTrans" cxnId="{3069292B-3C21-4246-AA6D-17810D33D5B9}">
      <dgm:prSet/>
      <dgm:spPr/>
      <dgm:t>
        <a:bodyPr/>
        <a:lstStyle/>
        <a:p>
          <a:endParaRPr lang="en-US"/>
        </a:p>
      </dgm:t>
    </dgm:pt>
    <dgm:pt modelId="{34B277B6-6A9F-4E5A-A31E-42EC714869EA}" type="sibTrans" cxnId="{3069292B-3C21-4246-AA6D-17810D33D5B9}">
      <dgm:prSet/>
      <dgm:spPr/>
      <dgm:t>
        <a:bodyPr/>
        <a:lstStyle/>
        <a:p>
          <a:endParaRPr lang="en-US"/>
        </a:p>
      </dgm:t>
    </dgm:pt>
    <dgm:pt modelId="{C3EA7987-2A9A-4B59-87A3-D44DD997DCFD}">
      <dgm:prSet/>
      <dgm:spPr/>
      <dgm:t>
        <a:bodyPr/>
        <a:lstStyle/>
        <a:p>
          <a:r>
            <a:rPr lang="en-US"/>
            <a:t>Why do we care about soils? </a:t>
          </a:r>
        </a:p>
      </dgm:t>
    </dgm:pt>
    <dgm:pt modelId="{59670170-CB61-4468-B08A-B084514CD5C5}" type="parTrans" cxnId="{72EAB5A7-5268-4250-A2E8-DFF4C33F9F43}">
      <dgm:prSet/>
      <dgm:spPr/>
      <dgm:t>
        <a:bodyPr/>
        <a:lstStyle/>
        <a:p>
          <a:endParaRPr lang="en-US"/>
        </a:p>
      </dgm:t>
    </dgm:pt>
    <dgm:pt modelId="{0E09DC74-C056-4E30-8175-862285E12291}" type="sibTrans" cxnId="{72EAB5A7-5268-4250-A2E8-DFF4C33F9F43}">
      <dgm:prSet/>
      <dgm:spPr/>
      <dgm:t>
        <a:bodyPr/>
        <a:lstStyle/>
        <a:p>
          <a:endParaRPr lang="en-US"/>
        </a:p>
      </dgm:t>
    </dgm:pt>
    <dgm:pt modelId="{5EB99846-C056-42D6-940E-2AACE2443892}">
      <dgm:prSet/>
      <dgm:spPr/>
      <dgm:t>
        <a:bodyPr/>
        <a:lstStyle/>
        <a:p>
          <a:r>
            <a:rPr lang="en-US"/>
            <a:t>Multiple services soils provide</a:t>
          </a:r>
        </a:p>
      </dgm:t>
    </dgm:pt>
    <dgm:pt modelId="{357003A4-322A-4B0F-BED3-8132721F5A42}" type="parTrans" cxnId="{271C6C33-2632-4FF4-8B6D-5B113E6C1202}">
      <dgm:prSet/>
      <dgm:spPr/>
      <dgm:t>
        <a:bodyPr/>
        <a:lstStyle/>
        <a:p>
          <a:endParaRPr lang="en-US"/>
        </a:p>
      </dgm:t>
    </dgm:pt>
    <dgm:pt modelId="{F70AA265-ABF2-4D18-B943-A6CA92933229}" type="sibTrans" cxnId="{271C6C33-2632-4FF4-8B6D-5B113E6C1202}">
      <dgm:prSet/>
      <dgm:spPr/>
      <dgm:t>
        <a:bodyPr/>
        <a:lstStyle/>
        <a:p>
          <a:endParaRPr lang="en-US"/>
        </a:p>
      </dgm:t>
    </dgm:pt>
    <dgm:pt modelId="{F4AA7DFA-032F-FF41-AA4C-65207AD65156}" type="pres">
      <dgm:prSet presAssocID="{BCF7C08A-817D-4B11-8E0D-3BE14893F859}" presName="linear" presStyleCnt="0">
        <dgm:presLayoutVars>
          <dgm:dir/>
          <dgm:animLvl val="lvl"/>
          <dgm:resizeHandles val="exact"/>
        </dgm:presLayoutVars>
      </dgm:prSet>
      <dgm:spPr/>
    </dgm:pt>
    <dgm:pt modelId="{633CC398-9A1A-C54D-991C-C33531A180A8}" type="pres">
      <dgm:prSet presAssocID="{932E0D06-EED9-4F41-ADA8-B64D6D228550}" presName="parentLin" presStyleCnt="0"/>
      <dgm:spPr/>
    </dgm:pt>
    <dgm:pt modelId="{EF189E6A-6C20-E74A-8DD4-96C59C772799}" type="pres">
      <dgm:prSet presAssocID="{932E0D06-EED9-4F41-ADA8-B64D6D228550}" presName="parentLeftMargin" presStyleLbl="node1" presStyleIdx="0" presStyleCnt="4"/>
      <dgm:spPr/>
    </dgm:pt>
    <dgm:pt modelId="{5B2D6A7B-4F8E-6B42-838F-2650131066E0}" type="pres">
      <dgm:prSet presAssocID="{932E0D06-EED9-4F41-ADA8-B64D6D228550}" presName="parentText" presStyleLbl="node1" presStyleIdx="0" presStyleCnt="4">
        <dgm:presLayoutVars>
          <dgm:chMax val="0"/>
          <dgm:bulletEnabled val="1"/>
        </dgm:presLayoutVars>
      </dgm:prSet>
      <dgm:spPr/>
    </dgm:pt>
    <dgm:pt modelId="{2EF8783D-DE81-CA43-AE63-BE6E5B2B7144}" type="pres">
      <dgm:prSet presAssocID="{932E0D06-EED9-4F41-ADA8-B64D6D228550}" presName="negativeSpace" presStyleCnt="0"/>
      <dgm:spPr/>
    </dgm:pt>
    <dgm:pt modelId="{C7FE2C4B-9083-4144-BC80-86723AD9AF22}" type="pres">
      <dgm:prSet presAssocID="{932E0D06-EED9-4F41-ADA8-B64D6D228550}" presName="childText" presStyleLbl="conFgAcc1" presStyleIdx="0" presStyleCnt="4">
        <dgm:presLayoutVars>
          <dgm:bulletEnabled val="1"/>
        </dgm:presLayoutVars>
      </dgm:prSet>
      <dgm:spPr/>
    </dgm:pt>
    <dgm:pt modelId="{FFCA7903-B009-BD4F-8990-15179A06D06A}" type="pres">
      <dgm:prSet presAssocID="{2A534430-DC0C-4D19-8F6C-9435D2782B8D}" presName="spaceBetweenRectangles" presStyleCnt="0"/>
      <dgm:spPr/>
    </dgm:pt>
    <dgm:pt modelId="{1AACB115-2E1B-A947-B908-783DDF2286F8}" type="pres">
      <dgm:prSet presAssocID="{0A1D050A-DEAA-4F1B-BD17-4381BF4DAEBB}" presName="parentLin" presStyleCnt="0"/>
      <dgm:spPr/>
    </dgm:pt>
    <dgm:pt modelId="{FA4D96FF-88BF-104B-8CE3-5EC745321970}" type="pres">
      <dgm:prSet presAssocID="{0A1D050A-DEAA-4F1B-BD17-4381BF4DAEBB}" presName="parentLeftMargin" presStyleLbl="node1" presStyleIdx="0" presStyleCnt="4"/>
      <dgm:spPr/>
    </dgm:pt>
    <dgm:pt modelId="{3C092961-C492-DC4E-A83D-155614A602C0}" type="pres">
      <dgm:prSet presAssocID="{0A1D050A-DEAA-4F1B-BD17-4381BF4DAEBB}" presName="parentText" presStyleLbl="node1" presStyleIdx="1" presStyleCnt="4">
        <dgm:presLayoutVars>
          <dgm:chMax val="0"/>
          <dgm:bulletEnabled val="1"/>
        </dgm:presLayoutVars>
      </dgm:prSet>
      <dgm:spPr/>
    </dgm:pt>
    <dgm:pt modelId="{B6229346-8887-CB45-8455-6A26DF10B787}" type="pres">
      <dgm:prSet presAssocID="{0A1D050A-DEAA-4F1B-BD17-4381BF4DAEBB}" presName="negativeSpace" presStyleCnt="0"/>
      <dgm:spPr/>
    </dgm:pt>
    <dgm:pt modelId="{B49F1A05-211F-014B-B557-B69CD1328FE0}" type="pres">
      <dgm:prSet presAssocID="{0A1D050A-DEAA-4F1B-BD17-4381BF4DAEBB}" presName="childText" presStyleLbl="conFgAcc1" presStyleIdx="1" presStyleCnt="4">
        <dgm:presLayoutVars>
          <dgm:bulletEnabled val="1"/>
        </dgm:presLayoutVars>
      </dgm:prSet>
      <dgm:spPr/>
    </dgm:pt>
    <dgm:pt modelId="{257E15A8-47E7-2E4E-BFD4-37C0695BB359}" type="pres">
      <dgm:prSet presAssocID="{34B277B6-6A9F-4E5A-A31E-42EC714869EA}" presName="spaceBetweenRectangles" presStyleCnt="0"/>
      <dgm:spPr/>
    </dgm:pt>
    <dgm:pt modelId="{C27813D1-ABE6-834F-B171-A6415EC1F0B6}" type="pres">
      <dgm:prSet presAssocID="{C3EA7987-2A9A-4B59-87A3-D44DD997DCFD}" presName="parentLin" presStyleCnt="0"/>
      <dgm:spPr/>
    </dgm:pt>
    <dgm:pt modelId="{527F2817-FCD9-A648-B531-645A77C3F79E}" type="pres">
      <dgm:prSet presAssocID="{C3EA7987-2A9A-4B59-87A3-D44DD997DCFD}" presName="parentLeftMargin" presStyleLbl="node1" presStyleIdx="1" presStyleCnt="4"/>
      <dgm:spPr/>
    </dgm:pt>
    <dgm:pt modelId="{D7545542-ED01-C244-92A0-C5D8EA70579F}" type="pres">
      <dgm:prSet presAssocID="{C3EA7987-2A9A-4B59-87A3-D44DD997DCFD}" presName="parentText" presStyleLbl="node1" presStyleIdx="2" presStyleCnt="4">
        <dgm:presLayoutVars>
          <dgm:chMax val="0"/>
          <dgm:bulletEnabled val="1"/>
        </dgm:presLayoutVars>
      </dgm:prSet>
      <dgm:spPr/>
    </dgm:pt>
    <dgm:pt modelId="{45BEFB92-2943-9F4C-A060-715687DB407B}" type="pres">
      <dgm:prSet presAssocID="{C3EA7987-2A9A-4B59-87A3-D44DD997DCFD}" presName="negativeSpace" presStyleCnt="0"/>
      <dgm:spPr/>
    </dgm:pt>
    <dgm:pt modelId="{827AD7E1-1B39-384F-A9D4-C75063EA1DDD}" type="pres">
      <dgm:prSet presAssocID="{C3EA7987-2A9A-4B59-87A3-D44DD997DCFD}" presName="childText" presStyleLbl="conFgAcc1" presStyleIdx="2" presStyleCnt="4">
        <dgm:presLayoutVars>
          <dgm:bulletEnabled val="1"/>
        </dgm:presLayoutVars>
      </dgm:prSet>
      <dgm:spPr/>
    </dgm:pt>
    <dgm:pt modelId="{091E00EC-4BCE-B349-BB9A-9C23F5821A86}" type="pres">
      <dgm:prSet presAssocID="{0E09DC74-C056-4E30-8175-862285E12291}" presName="spaceBetweenRectangles" presStyleCnt="0"/>
      <dgm:spPr/>
    </dgm:pt>
    <dgm:pt modelId="{E6D77A66-4259-E045-9839-8D56CE27A123}" type="pres">
      <dgm:prSet presAssocID="{5EB99846-C056-42D6-940E-2AACE2443892}" presName="parentLin" presStyleCnt="0"/>
      <dgm:spPr/>
    </dgm:pt>
    <dgm:pt modelId="{C043E529-8A2F-604E-9618-7BE79DA1AC5C}" type="pres">
      <dgm:prSet presAssocID="{5EB99846-C056-42D6-940E-2AACE2443892}" presName="parentLeftMargin" presStyleLbl="node1" presStyleIdx="2" presStyleCnt="4"/>
      <dgm:spPr/>
    </dgm:pt>
    <dgm:pt modelId="{B5C1D67E-8D97-0348-BA11-69D4DFCA7CEB}" type="pres">
      <dgm:prSet presAssocID="{5EB99846-C056-42D6-940E-2AACE2443892}" presName="parentText" presStyleLbl="node1" presStyleIdx="3" presStyleCnt="4">
        <dgm:presLayoutVars>
          <dgm:chMax val="0"/>
          <dgm:bulletEnabled val="1"/>
        </dgm:presLayoutVars>
      </dgm:prSet>
      <dgm:spPr/>
    </dgm:pt>
    <dgm:pt modelId="{C98B23FA-AB50-E140-A0F8-97BBE9BFDAAB}" type="pres">
      <dgm:prSet presAssocID="{5EB99846-C056-42D6-940E-2AACE2443892}" presName="negativeSpace" presStyleCnt="0"/>
      <dgm:spPr/>
    </dgm:pt>
    <dgm:pt modelId="{53E31F9A-E4BB-E640-B1DA-4FBE9B707615}" type="pres">
      <dgm:prSet presAssocID="{5EB99846-C056-42D6-940E-2AACE2443892}" presName="childText" presStyleLbl="conFgAcc1" presStyleIdx="3" presStyleCnt="4">
        <dgm:presLayoutVars>
          <dgm:bulletEnabled val="1"/>
        </dgm:presLayoutVars>
      </dgm:prSet>
      <dgm:spPr/>
    </dgm:pt>
  </dgm:ptLst>
  <dgm:cxnLst>
    <dgm:cxn modelId="{9FE2A908-1E04-3D49-9EC2-F4735D467BD3}" type="presOf" srcId="{932E0D06-EED9-4F41-ADA8-B64D6D228550}" destId="{EF189E6A-6C20-E74A-8DD4-96C59C772799}" srcOrd="0" destOrd="0" presId="urn:microsoft.com/office/officeart/2005/8/layout/list1"/>
    <dgm:cxn modelId="{5AD7B615-3CD3-8F47-A652-ED958DDCE726}" type="presOf" srcId="{5EB99846-C056-42D6-940E-2AACE2443892}" destId="{C043E529-8A2F-604E-9618-7BE79DA1AC5C}" srcOrd="0" destOrd="0" presId="urn:microsoft.com/office/officeart/2005/8/layout/list1"/>
    <dgm:cxn modelId="{15AFCB1C-1828-BD4A-8710-9BEE1F3667C1}" type="presOf" srcId="{0A1D050A-DEAA-4F1B-BD17-4381BF4DAEBB}" destId="{3C092961-C492-DC4E-A83D-155614A602C0}" srcOrd="1" destOrd="0" presId="urn:microsoft.com/office/officeart/2005/8/layout/list1"/>
    <dgm:cxn modelId="{3069292B-3C21-4246-AA6D-17810D33D5B9}" srcId="{BCF7C08A-817D-4B11-8E0D-3BE14893F859}" destId="{0A1D050A-DEAA-4F1B-BD17-4381BF4DAEBB}" srcOrd="1" destOrd="0" parTransId="{D48C00E3-BE58-441A-BD2C-3DB1AB9D2EC3}" sibTransId="{34B277B6-6A9F-4E5A-A31E-42EC714869EA}"/>
    <dgm:cxn modelId="{D0106A2C-7531-1941-BE9D-A049CFF5F00A}" type="presOf" srcId="{BCF7C08A-817D-4B11-8E0D-3BE14893F859}" destId="{F4AA7DFA-032F-FF41-AA4C-65207AD65156}" srcOrd="0" destOrd="0" presId="urn:microsoft.com/office/officeart/2005/8/layout/list1"/>
    <dgm:cxn modelId="{271C6C33-2632-4FF4-8B6D-5B113E6C1202}" srcId="{BCF7C08A-817D-4B11-8E0D-3BE14893F859}" destId="{5EB99846-C056-42D6-940E-2AACE2443892}" srcOrd="3" destOrd="0" parTransId="{357003A4-322A-4B0F-BED3-8132721F5A42}" sibTransId="{F70AA265-ABF2-4D18-B943-A6CA92933229}"/>
    <dgm:cxn modelId="{D124B635-1093-E645-902E-82714E251497}" type="presOf" srcId="{5EB99846-C056-42D6-940E-2AACE2443892}" destId="{B5C1D67E-8D97-0348-BA11-69D4DFCA7CEB}" srcOrd="1" destOrd="0" presId="urn:microsoft.com/office/officeart/2005/8/layout/list1"/>
    <dgm:cxn modelId="{ABF73F45-DE88-1E47-862B-F84288D7E234}" type="presOf" srcId="{C3EA7987-2A9A-4B59-87A3-D44DD997DCFD}" destId="{D7545542-ED01-C244-92A0-C5D8EA70579F}" srcOrd="1" destOrd="0" presId="urn:microsoft.com/office/officeart/2005/8/layout/list1"/>
    <dgm:cxn modelId="{5A7727A1-1050-44EC-A1FE-34E7DFF12DE8}" srcId="{BCF7C08A-817D-4B11-8E0D-3BE14893F859}" destId="{932E0D06-EED9-4F41-ADA8-B64D6D228550}" srcOrd="0" destOrd="0" parTransId="{1AE8DF5B-B25D-4FBE-8A54-7809DA0C4673}" sibTransId="{2A534430-DC0C-4D19-8F6C-9435D2782B8D}"/>
    <dgm:cxn modelId="{72EAB5A7-5268-4250-A2E8-DFF4C33F9F43}" srcId="{BCF7C08A-817D-4B11-8E0D-3BE14893F859}" destId="{C3EA7987-2A9A-4B59-87A3-D44DD997DCFD}" srcOrd="2" destOrd="0" parTransId="{59670170-CB61-4468-B08A-B084514CD5C5}" sibTransId="{0E09DC74-C056-4E30-8175-862285E12291}"/>
    <dgm:cxn modelId="{3572A8AE-2794-2748-9FCA-A3E4B224B0F1}" type="presOf" srcId="{932E0D06-EED9-4F41-ADA8-B64D6D228550}" destId="{5B2D6A7B-4F8E-6B42-838F-2650131066E0}" srcOrd="1" destOrd="0" presId="urn:microsoft.com/office/officeart/2005/8/layout/list1"/>
    <dgm:cxn modelId="{7B5A0DD0-A6A0-F348-ADB4-FC3057433A2A}" type="presOf" srcId="{C3EA7987-2A9A-4B59-87A3-D44DD997DCFD}" destId="{527F2817-FCD9-A648-B531-645A77C3F79E}" srcOrd="0" destOrd="0" presId="urn:microsoft.com/office/officeart/2005/8/layout/list1"/>
    <dgm:cxn modelId="{94ECBBE0-7B39-D547-A557-ADE077AEC15A}" type="presOf" srcId="{0A1D050A-DEAA-4F1B-BD17-4381BF4DAEBB}" destId="{FA4D96FF-88BF-104B-8CE3-5EC745321970}" srcOrd="0" destOrd="0" presId="urn:microsoft.com/office/officeart/2005/8/layout/list1"/>
    <dgm:cxn modelId="{12080C98-E686-8D42-8856-FC374456C6E5}" type="presParOf" srcId="{F4AA7DFA-032F-FF41-AA4C-65207AD65156}" destId="{633CC398-9A1A-C54D-991C-C33531A180A8}" srcOrd="0" destOrd="0" presId="urn:microsoft.com/office/officeart/2005/8/layout/list1"/>
    <dgm:cxn modelId="{9D049BAA-B886-554C-A804-EFABE2609C41}" type="presParOf" srcId="{633CC398-9A1A-C54D-991C-C33531A180A8}" destId="{EF189E6A-6C20-E74A-8DD4-96C59C772799}" srcOrd="0" destOrd="0" presId="urn:microsoft.com/office/officeart/2005/8/layout/list1"/>
    <dgm:cxn modelId="{5610F70F-E763-A240-AC24-5A1D9B3C19D3}" type="presParOf" srcId="{633CC398-9A1A-C54D-991C-C33531A180A8}" destId="{5B2D6A7B-4F8E-6B42-838F-2650131066E0}" srcOrd="1" destOrd="0" presId="urn:microsoft.com/office/officeart/2005/8/layout/list1"/>
    <dgm:cxn modelId="{3C53090B-06E4-8B47-8724-008E504DD5FC}" type="presParOf" srcId="{F4AA7DFA-032F-FF41-AA4C-65207AD65156}" destId="{2EF8783D-DE81-CA43-AE63-BE6E5B2B7144}" srcOrd="1" destOrd="0" presId="urn:microsoft.com/office/officeart/2005/8/layout/list1"/>
    <dgm:cxn modelId="{6F7CD9E4-3F73-E64D-BC88-E398EFB1566B}" type="presParOf" srcId="{F4AA7DFA-032F-FF41-AA4C-65207AD65156}" destId="{C7FE2C4B-9083-4144-BC80-86723AD9AF22}" srcOrd="2" destOrd="0" presId="urn:microsoft.com/office/officeart/2005/8/layout/list1"/>
    <dgm:cxn modelId="{B832513E-11BE-0440-986E-0EEB0D037A58}" type="presParOf" srcId="{F4AA7DFA-032F-FF41-AA4C-65207AD65156}" destId="{FFCA7903-B009-BD4F-8990-15179A06D06A}" srcOrd="3" destOrd="0" presId="urn:microsoft.com/office/officeart/2005/8/layout/list1"/>
    <dgm:cxn modelId="{4B9CF0C7-5E7E-B74B-B1B8-BF65B6EC5918}" type="presParOf" srcId="{F4AA7DFA-032F-FF41-AA4C-65207AD65156}" destId="{1AACB115-2E1B-A947-B908-783DDF2286F8}" srcOrd="4" destOrd="0" presId="urn:microsoft.com/office/officeart/2005/8/layout/list1"/>
    <dgm:cxn modelId="{AE813E11-7918-1C4F-8CC2-1A5CB31327A3}" type="presParOf" srcId="{1AACB115-2E1B-A947-B908-783DDF2286F8}" destId="{FA4D96FF-88BF-104B-8CE3-5EC745321970}" srcOrd="0" destOrd="0" presId="urn:microsoft.com/office/officeart/2005/8/layout/list1"/>
    <dgm:cxn modelId="{968918FC-FE9A-BA4D-887E-E25EE1BE6D0A}" type="presParOf" srcId="{1AACB115-2E1B-A947-B908-783DDF2286F8}" destId="{3C092961-C492-DC4E-A83D-155614A602C0}" srcOrd="1" destOrd="0" presId="urn:microsoft.com/office/officeart/2005/8/layout/list1"/>
    <dgm:cxn modelId="{57A7DA3B-114C-C141-82BF-A913DEBDB534}" type="presParOf" srcId="{F4AA7DFA-032F-FF41-AA4C-65207AD65156}" destId="{B6229346-8887-CB45-8455-6A26DF10B787}" srcOrd="5" destOrd="0" presId="urn:microsoft.com/office/officeart/2005/8/layout/list1"/>
    <dgm:cxn modelId="{605A2F1D-0B70-3B4C-B633-E841464CAE27}" type="presParOf" srcId="{F4AA7DFA-032F-FF41-AA4C-65207AD65156}" destId="{B49F1A05-211F-014B-B557-B69CD1328FE0}" srcOrd="6" destOrd="0" presId="urn:microsoft.com/office/officeart/2005/8/layout/list1"/>
    <dgm:cxn modelId="{1C04B361-4994-8E44-BF0E-AC563E4245C9}" type="presParOf" srcId="{F4AA7DFA-032F-FF41-AA4C-65207AD65156}" destId="{257E15A8-47E7-2E4E-BFD4-37C0695BB359}" srcOrd="7" destOrd="0" presId="urn:microsoft.com/office/officeart/2005/8/layout/list1"/>
    <dgm:cxn modelId="{AA73BEBF-64E1-104C-BCD2-CEBA52F7BAD4}" type="presParOf" srcId="{F4AA7DFA-032F-FF41-AA4C-65207AD65156}" destId="{C27813D1-ABE6-834F-B171-A6415EC1F0B6}" srcOrd="8" destOrd="0" presId="urn:microsoft.com/office/officeart/2005/8/layout/list1"/>
    <dgm:cxn modelId="{79355473-9E14-354D-B83E-64B6DA408768}" type="presParOf" srcId="{C27813D1-ABE6-834F-B171-A6415EC1F0B6}" destId="{527F2817-FCD9-A648-B531-645A77C3F79E}" srcOrd="0" destOrd="0" presId="urn:microsoft.com/office/officeart/2005/8/layout/list1"/>
    <dgm:cxn modelId="{84EF564D-31CC-A749-B3D5-F7CD5AE6C619}" type="presParOf" srcId="{C27813D1-ABE6-834F-B171-A6415EC1F0B6}" destId="{D7545542-ED01-C244-92A0-C5D8EA70579F}" srcOrd="1" destOrd="0" presId="urn:microsoft.com/office/officeart/2005/8/layout/list1"/>
    <dgm:cxn modelId="{A891D2B4-5155-5348-B281-5BAD5F7B0520}" type="presParOf" srcId="{F4AA7DFA-032F-FF41-AA4C-65207AD65156}" destId="{45BEFB92-2943-9F4C-A060-715687DB407B}" srcOrd="9" destOrd="0" presId="urn:microsoft.com/office/officeart/2005/8/layout/list1"/>
    <dgm:cxn modelId="{7D039730-1FFA-8044-A4FE-7A0E66570CD3}" type="presParOf" srcId="{F4AA7DFA-032F-FF41-AA4C-65207AD65156}" destId="{827AD7E1-1B39-384F-A9D4-C75063EA1DDD}" srcOrd="10" destOrd="0" presId="urn:microsoft.com/office/officeart/2005/8/layout/list1"/>
    <dgm:cxn modelId="{F969A7E4-9581-7E44-94FD-5E93310FCBA7}" type="presParOf" srcId="{F4AA7DFA-032F-FF41-AA4C-65207AD65156}" destId="{091E00EC-4BCE-B349-BB9A-9C23F5821A86}" srcOrd="11" destOrd="0" presId="urn:microsoft.com/office/officeart/2005/8/layout/list1"/>
    <dgm:cxn modelId="{140067AA-7D33-D645-B391-7F87EDE73D4E}" type="presParOf" srcId="{F4AA7DFA-032F-FF41-AA4C-65207AD65156}" destId="{E6D77A66-4259-E045-9839-8D56CE27A123}" srcOrd="12" destOrd="0" presId="urn:microsoft.com/office/officeart/2005/8/layout/list1"/>
    <dgm:cxn modelId="{A8382D0B-FFA0-4A4A-843B-EA148885D9B3}" type="presParOf" srcId="{E6D77A66-4259-E045-9839-8D56CE27A123}" destId="{C043E529-8A2F-604E-9618-7BE79DA1AC5C}" srcOrd="0" destOrd="0" presId="urn:microsoft.com/office/officeart/2005/8/layout/list1"/>
    <dgm:cxn modelId="{63899DA0-2105-BA43-BCB8-9968D79E861E}" type="presParOf" srcId="{E6D77A66-4259-E045-9839-8D56CE27A123}" destId="{B5C1D67E-8D97-0348-BA11-69D4DFCA7CEB}" srcOrd="1" destOrd="0" presId="urn:microsoft.com/office/officeart/2005/8/layout/list1"/>
    <dgm:cxn modelId="{5EB6AA19-ADDD-8E4F-A718-556E7890C483}" type="presParOf" srcId="{F4AA7DFA-032F-FF41-AA4C-65207AD65156}" destId="{C98B23FA-AB50-E140-A0F8-97BBE9BFDAAB}" srcOrd="13" destOrd="0" presId="urn:microsoft.com/office/officeart/2005/8/layout/list1"/>
    <dgm:cxn modelId="{269E6713-66CA-CF49-9075-BD7E61E0C3C0}" type="presParOf" srcId="{F4AA7DFA-032F-FF41-AA4C-65207AD65156}" destId="{53E31F9A-E4BB-E640-B1DA-4FBE9B70761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4CB591-9056-C34A-BDE5-306B43DDE687}" type="doc">
      <dgm:prSet loTypeId="urn:microsoft.com/office/officeart/2005/8/layout/venn1" loCatId="" qsTypeId="urn:microsoft.com/office/officeart/2005/8/quickstyle/simple1" qsCatId="simple" csTypeId="urn:microsoft.com/office/officeart/2005/8/colors/accent1_5" csCatId="accent1" phldr="1"/>
      <dgm:spPr/>
    </dgm:pt>
    <dgm:pt modelId="{6C7CE9CD-55FC-FA43-BB46-E4D96668B79A}">
      <dgm:prSet phldrT="[Text]"/>
      <dgm:spPr>
        <a:solidFill>
          <a:srgbClr val="00B050">
            <a:alpha val="50000"/>
          </a:srgbClr>
        </a:solidFill>
      </dgm:spPr>
      <dgm:t>
        <a:bodyPr/>
        <a:lstStyle/>
        <a:p>
          <a:r>
            <a:rPr lang="en-US" dirty="0"/>
            <a:t>Biological Properties </a:t>
          </a:r>
        </a:p>
      </dgm:t>
    </dgm:pt>
    <dgm:pt modelId="{84D9886F-374C-AE47-9687-E98255B1005C}" type="parTrans" cxnId="{43194AB8-CDF7-9E49-87AA-114C058629AD}">
      <dgm:prSet/>
      <dgm:spPr/>
      <dgm:t>
        <a:bodyPr/>
        <a:lstStyle/>
        <a:p>
          <a:endParaRPr lang="en-US"/>
        </a:p>
      </dgm:t>
    </dgm:pt>
    <dgm:pt modelId="{DEB99FAF-064D-6846-B1CA-CF3388EEED65}" type="sibTrans" cxnId="{43194AB8-CDF7-9E49-87AA-114C058629AD}">
      <dgm:prSet/>
      <dgm:spPr/>
      <dgm:t>
        <a:bodyPr/>
        <a:lstStyle/>
        <a:p>
          <a:endParaRPr lang="en-US"/>
        </a:p>
      </dgm:t>
    </dgm:pt>
    <dgm:pt modelId="{7F074209-7429-524B-93A2-78A7FDDD047B}">
      <dgm:prSet phldrT="[Text]"/>
      <dgm:spPr>
        <a:solidFill>
          <a:srgbClr val="00B0F0">
            <a:alpha val="65000"/>
          </a:srgbClr>
        </a:solidFill>
      </dgm:spPr>
      <dgm:t>
        <a:bodyPr/>
        <a:lstStyle/>
        <a:p>
          <a:r>
            <a:rPr lang="en-US" dirty="0"/>
            <a:t>Chemical Properties</a:t>
          </a:r>
        </a:p>
      </dgm:t>
    </dgm:pt>
    <dgm:pt modelId="{140AC910-BD50-BB4A-A2E8-578E9CAAF795}" type="parTrans" cxnId="{1B4FC427-FD26-A74B-ADBF-BA43EBB085A5}">
      <dgm:prSet/>
      <dgm:spPr/>
      <dgm:t>
        <a:bodyPr/>
        <a:lstStyle/>
        <a:p>
          <a:endParaRPr lang="en-US"/>
        </a:p>
      </dgm:t>
    </dgm:pt>
    <dgm:pt modelId="{9CF034BA-2285-EA41-BD57-F00751C2C741}" type="sibTrans" cxnId="{1B4FC427-FD26-A74B-ADBF-BA43EBB085A5}">
      <dgm:prSet/>
      <dgm:spPr/>
      <dgm:t>
        <a:bodyPr/>
        <a:lstStyle/>
        <a:p>
          <a:endParaRPr lang="en-US"/>
        </a:p>
      </dgm:t>
    </dgm:pt>
    <dgm:pt modelId="{D7A863C3-E17D-D44C-A542-B769C66F1230}">
      <dgm:prSet phldrT="[Text]"/>
      <dgm:spPr>
        <a:solidFill>
          <a:srgbClr val="FFC000"/>
        </a:solidFill>
      </dgm:spPr>
      <dgm:t>
        <a:bodyPr/>
        <a:lstStyle/>
        <a:p>
          <a:r>
            <a:rPr lang="en-US" dirty="0"/>
            <a:t>Physical Properties</a:t>
          </a:r>
        </a:p>
      </dgm:t>
    </dgm:pt>
    <dgm:pt modelId="{0C216568-D06F-7248-91C1-0FFDA5F12F39}" type="parTrans" cxnId="{D59E45D9-46D9-D84C-A287-A436043DCCF3}">
      <dgm:prSet/>
      <dgm:spPr/>
      <dgm:t>
        <a:bodyPr/>
        <a:lstStyle/>
        <a:p>
          <a:endParaRPr lang="en-US"/>
        </a:p>
      </dgm:t>
    </dgm:pt>
    <dgm:pt modelId="{2028AC07-66EA-E046-92F4-A9BCEF78F029}" type="sibTrans" cxnId="{D59E45D9-46D9-D84C-A287-A436043DCCF3}">
      <dgm:prSet/>
      <dgm:spPr/>
      <dgm:t>
        <a:bodyPr/>
        <a:lstStyle/>
        <a:p>
          <a:endParaRPr lang="en-US"/>
        </a:p>
      </dgm:t>
    </dgm:pt>
    <dgm:pt modelId="{297FB135-2E2C-354F-BE90-6EF1E834C7FC}">
      <dgm:prSet/>
      <dgm:spPr>
        <a:solidFill>
          <a:srgbClr val="00B050">
            <a:alpha val="50000"/>
          </a:srgbClr>
        </a:solidFill>
      </dgm:spPr>
      <dgm:t>
        <a:bodyPr/>
        <a:lstStyle/>
        <a:p>
          <a:r>
            <a:rPr lang="en-US" dirty="0"/>
            <a:t>Microbial  Activity</a:t>
          </a:r>
        </a:p>
      </dgm:t>
    </dgm:pt>
    <dgm:pt modelId="{98A8AFCD-57FE-DC48-9FE8-BC7BB4C01DAB}" type="parTrans" cxnId="{D5FBE4C1-C743-A84F-B134-4E34D56BF039}">
      <dgm:prSet/>
      <dgm:spPr/>
      <dgm:t>
        <a:bodyPr/>
        <a:lstStyle/>
        <a:p>
          <a:endParaRPr lang="en-US"/>
        </a:p>
      </dgm:t>
    </dgm:pt>
    <dgm:pt modelId="{50F86B6A-D7A5-E14C-BD04-81F549513FB6}" type="sibTrans" cxnId="{D5FBE4C1-C743-A84F-B134-4E34D56BF039}">
      <dgm:prSet/>
      <dgm:spPr/>
      <dgm:t>
        <a:bodyPr/>
        <a:lstStyle/>
        <a:p>
          <a:endParaRPr lang="en-US"/>
        </a:p>
      </dgm:t>
    </dgm:pt>
    <dgm:pt modelId="{502CB764-AEED-7A4E-A67B-B4111D115C33}">
      <dgm:prSet/>
      <dgm:spPr>
        <a:solidFill>
          <a:srgbClr val="00B050">
            <a:alpha val="50000"/>
          </a:srgbClr>
        </a:solidFill>
      </dgm:spPr>
      <dgm:t>
        <a:bodyPr/>
        <a:lstStyle/>
        <a:p>
          <a:r>
            <a:rPr lang="en-US" dirty="0"/>
            <a:t>Organic Matter </a:t>
          </a:r>
        </a:p>
      </dgm:t>
    </dgm:pt>
    <dgm:pt modelId="{70DD76F6-653D-C949-9998-BABC7AB8D58B}" type="parTrans" cxnId="{F4FB1232-2D2C-3141-8B25-297A862D71B2}">
      <dgm:prSet/>
      <dgm:spPr/>
      <dgm:t>
        <a:bodyPr/>
        <a:lstStyle/>
        <a:p>
          <a:endParaRPr lang="en-US"/>
        </a:p>
      </dgm:t>
    </dgm:pt>
    <dgm:pt modelId="{43DCA541-B067-4F4C-B1CE-4BA2BB30EC48}" type="sibTrans" cxnId="{F4FB1232-2D2C-3141-8B25-297A862D71B2}">
      <dgm:prSet/>
      <dgm:spPr/>
      <dgm:t>
        <a:bodyPr/>
        <a:lstStyle/>
        <a:p>
          <a:endParaRPr lang="en-US"/>
        </a:p>
      </dgm:t>
    </dgm:pt>
    <dgm:pt modelId="{3385CBA2-C828-E842-9486-8815CF811E89}">
      <dgm:prSet phldrT="[Text]"/>
      <dgm:spPr>
        <a:solidFill>
          <a:srgbClr val="00B0F0">
            <a:alpha val="65000"/>
          </a:srgbClr>
        </a:solidFill>
      </dgm:spPr>
      <dgm:t>
        <a:bodyPr/>
        <a:lstStyle/>
        <a:p>
          <a:r>
            <a:rPr lang="en-US" dirty="0"/>
            <a:t>pH</a:t>
          </a:r>
        </a:p>
      </dgm:t>
    </dgm:pt>
    <dgm:pt modelId="{D7276A12-9EDA-154F-9D50-39B45C8BC51E}" type="parTrans" cxnId="{B3BFBE61-8DF7-6848-9E57-BDD6F53C7D57}">
      <dgm:prSet/>
      <dgm:spPr/>
      <dgm:t>
        <a:bodyPr/>
        <a:lstStyle/>
        <a:p>
          <a:endParaRPr lang="en-US"/>
        </a:p>
      </dgm:t>
    </dgm:pt>
    <dgm:pt modelId="{FA2A213A-471A-1642-8AC8-B0864DF0F1C1}" type="sibTrans" cxnId="{B3BFBE61-8DF7-6848-9E57-BDD6F53C7D57}">
      <dgm:prSet/>
      <dgm:spPr/>
      <dgm:t>
        <a:bodyPr/>
        <a:lstStyle/>
        <a:p>
          <a:endParaRPr lang="en-US"/>
        </a:p>
      </dgm:t>
    </dgm:pt>
    <dgm:pt modelId="{A91BA4D0-5289-D542-9DAE-5E383063094B}">
      <dgm:prSet phldrT="[Text]"/>
      <dgm:spPr>
        <a:solidFill>
          <a:srgbClr val="00B0F0">
            <a:alpha val="65000"/>
          </a:srgbClr>
        </a:solidFill>
      </dgm:spPr>
      <dgm:t>
        <a:bodyPr/>
        <a:lstStyle/>
        <a:p>
          <a:r>
            <a:rPr lang="en-US" dirty="0"/>
            <a:t>Nutrient concentrations</a:t>
          </a:r>
        </a:p>
      </dgm:t>
    </dgm:pt>
    <dgm:pt modelId="{9580982F-F0F8-B142-93D8-F8A0B81E9692}" type="parTrans" cxnId="{F4C5A743-94AF-E84F-83B6-AE229456468B}">
      <dgm:prSet/>
      <dgm:spPr/>
      <dgm:t>
        <a:bodyPr/>
        <a:lstStyle/>
        <a:p>
          <a:endParaRPr lang="en-US"/>
        </a:p>
      </dgm:t>
    </dgm:pt>
    <dgm:pt modelId="{7B079569-7ED1-EE4F-BE61-FAB679EF2303}" type="sibTrans" cxnId="{F4C5A743-94AF-E84F-83B6-AE229456468B}">
      <dgm:prSet/>
      <dgm:spPr/>
      <dgm:t>
        <a:bodyPr/>
        <a:lstStyle/>
        <a:p>
          <a:endParaRPr lang="en-US"/>
        </a:p>
      </dgm:t>
    </dgm:pt>
    <dgm:pt modelId="{EF8215F9-78EE-9D4C-9496-9D2972BD2905}">
      <dgm:prSet phldrT="[Text]"/>
      <dgm:spPr>
        <a:solidFill>
          <a:srgbClr val="FFC000"/>
        </a:solidFill>
      </dgm:spPr>
      <dgm:t>
        <a:bodyPr/>
        <a:lstStyle/>
        <a:p>
          <a:r>
            <a:rPr lang="en-US" dirty="0"/>
            <a:t>Structure and aggregation </a:t>
          </a:r>
        </a:p>
      </dgm:t>
    </dgm:pt>
    <dgm:pt modelId="{B659EF43-8B65-3E43-B598-65C0DCC43A59}" type="parTrans" cxnId="{72F4C8FF-3DFC-C944-907B-CE6985754E5A}">
      <dgm:prSet/>
      <dgm:spPr/>
      <dgm:t>
        <a:bodyPr/>
        <a:lstStyle/>
        <a:p>
          <a:endParaRPr lang="en-US"/>
        </a:p>
      </dgm:t>
    </dgm:pt>
    <dgm:pt modelId="{5136193B-D47D-B84D-81AB-03D0E214FF26}" type="sibTrans" cxnId="{72F4C8FF-3DFC-C944-907B-CE6985754E5A}">
      <dgm:prSet/>
      <dgm:spPr/>
      <dgm:t>
        <a:bodyPr/>
        <a:lstStyle/>
        <a:p>
          <a:endParaRPr lang="en-US"/>
        </a:p>
      </dgm:t>
    </dgm:pt>
    <dgm:pt modelId="{92A2A8A9-996F-F747-A1CB-BC5DFB3973B6}">
      <dgm:prSet phldrT="[Text]"/>
      <dgm:spPr>
        <a:solidFill>
          <a:srgbClr val="FFC000"/>
        </a:solidFill>
      </dgm:spPr>
      <dgm:t>
        <a:bodyPr/>
        <a:lstStyle/>
        <a:p>
          <a:endParaRPr lang="en-US" dirty="0"/>
        </a:p>
      </dgm:t>
    </dgm:pt>
    <dgm:pt modelId="{2598E597-2C35-F346-812D-298933EEABAA}" type="parTrans" cxnId="{F11E12E4-6228-324A-AF5B-12F0F8C16AA7}">
      <dgm:prSet/>
      <dgm:spPr/>
      <dgm:t>
        <a:bodyPr/>
        <a:lstStyle/>
        <a:p>
          <a:endParaRPr lang="en-US"/>
        </a:p>
      </dgm:t>
    </dgm:pt>
    <dgm:pt modelId="{406257DE-84CB-D146-AD07-3FFB9906B3CC}" type="sibTrans" cxnId="{F11E12E4-6228-324A-AF5B-12F0F8C16AA7}">
      <dgm:prSet/>
      <dgm:spPr/>
      <dgm:t>
        <a:bodyPr/>
        <a:lstStyle/>
        <a:p>
          <a:endParaRPr lang="en-US"/>
        </a:p>
      </dgm:t>
    </dgm:pt>
    <dgm:pt modelId="{EE68D1BD-C223-6541-9C23-92AE3D5A0ACE}" type="pres">
      <dgm:prSet presAssocID="{7A4CB591-9056-C34A-BDE5-306B43DDE687}" presName="compositeShape" presStyleCnt="0">
        <dgm:presLayoutVars>
          <dgm:chMax val="7"/>
          <dgm:dir/>
          <dgm:resizeHandles val="exact"/>
        </dgm:presLayoutVars>
      </dgm:prSet>
      <dgm:spPr/>
    </dgm:pt>
    <dgm:pt modelId="{3993C5E9-2AA5-4F47-AE87-2BC75E6CFB43}" type="pres">
      <dgm:prSet presAssocID="{6C7CE9CD-55FC-FA43-BB46-E4D96668B79A}" presName="circ1" presStyleLbl="vennNode1" presStyleIdx="0" presStyleCnt="3"/>
      <dgm:spPr/>
    </dgm:pt>
    <dgm:pt modelId="{DDD8C0AC-8B1E-1C46-9C60-D336B930F9B0}" type="pres">
      <dgm:prSet presAssocID="{6C7CE9CD-55FC-FA43-BB46-E4D96668B79A}" presName="circ1Tx" presStyleLbl="revTx" presStyleIdx="0" presStyleCnt="0">
        <dgm:presLayoutVars>
          <dgm:chMax val="0"/>
          <dgm:chPref val="0"/>
          <dgm:bulletEnabled val="1"/>
        </dgm:presLayoutVars>
      </dgm:prSet>
      <dgm:spPr/>
    </dgm:pt>
    <dgm:pt modelId="{905337B9-4F0B-8D4F-AF4F-B98F725D65EA}" type="pres">
      <dgm:prSet presAssocID="{7F074209-7429-524B-93A2-78A7FDDD047B}" presName="circ2" presStyleLbl="vennNode1" presStyleIdx="1" presStyleCnt="3"/>
      <dgm:spPr/>
    </dgm:pt>
    <dgm:pt modelId="{5C94F2EE-FEDB-0648-ABFE-58AA423B1250}" type="pres">
      <dgm:prSet presAssocID="{7F074209-7429-524B-93A2-78A7FDDD047B}" presName="circ2Tx" presStyleLbl="revTx" presStyleIdx="0" presStyleCnt="0">
        <dgm:presLayoutVars>
          <dgm:chMax val="0"/>
          <dgm:chPref val="0"/>
          <dgm:bulletEnabled val="1"/>
        </dgm:presLayoutVars>
      </dgm:prSet>
      <dgm:spPr/>
    </dgm:pt>
    <dgm:pt modelId="{EFCF3A2C-1DC3-F043-B141-33FF198293B9}" type="pres">
      <dgm:prSet presAssocID="{D7A863C3-E17D-D44C-A542-B769C66F1230}" presName="circ3" presStyleLbl="vennNode1" presStyleIdx="2" presStyleCnt="3"/>
      <dgm:spPr/>
    </dgm:pt>
    <dgm:pt modelId="{0CA60F33-1915-324A-9B47-49647AC2EEFA}" type="pres">
      <dgm:prSet presAssocID="{D7A863C3-E17D-D44C-A542-B769C66F1230}" presName="circ3Tx" presStyleLbl="revTx" presStyleIdx="0" presStyleCnt="0">
        <dgm:presLayoutVars>
          <dgm:chMax val="0"/>
          <dgm:chPref val="0"/>
          <dgm:bulletEnabled val="1"/>
        </dgm:presLayoutVars>
      </dgm:prSet>
      <dgm:spPr/>
    </dgm:pt>
  </dgm:ptLst>
  <dgm:cxnLst>
    <dgm:cxn modelId="{222D281E-EFA5-654B-96A9-6A62E85BC67D}" type="presOf" srcId="{6C7CE9CD-55FC-FA43-BB46-E4D96668B79A}" destId="{DDD8C0AC-8B1E-1C46-9C60-D336B930F9B0}" srcOrd="1" destOrd="0" presId="urn:microsoft.com/office/officeart/2005/8/layout/venn1"/>
    <dgm:cxn modelId="{9072D91E-93EC-AD45-A263-A53C6337968E}" type="presOf" srcId="{7A4CB591-9056-C34A-BDE5-306B43DDE687}" destId="{EE68D1BD-C223-6541-9C23-92AE3D5A0ACE}" srcOrd="0" destOrd="0" presId="urn:microsoft.com/office/officeart/2005/8/layout/venn1"/>
    <dgm:cxn modelId="{C378F522-35DC-B94A-BF38-826B7ABACC0E}" type="presOf" srcId="{7F074209-7429-524B-93A2-78A7FDDD047B}" destId="{5C94F2EE-FEDB-0648-ABFE-58AA423B1250}" srcOrd="1" destOrd="0" presId="urn:microsoft.com/office/officeart/2005/8/layout/venn1"/>
    <dgm:cxn modelId="{1B4FC427-FD26-A74B-ADBF-BA43EBB085A5}" srcId="{7A4CB591-9056-C34A-BDE5-306B43DDE687}" destId="{7F074209-7429-524B-93A2-78A7FDDD047B}" srcOrd="1" destOrd="0" parTransId="{140AC910-BD50-BB4A-A2E8-578E9CAAF795}" sibTransId="{9CF034BA-2285-EA41-BD57-F00751C2C741}"/>
    <dgm:cxn modelId="{F4FB1232-2D2C-3141-8B25-297A862D71B2}" srcId="{6C7CE9CD-55FC-FA43-BB46-E4D96668B79A}" destId="{502CB764-AEED-7A4E-A67B-B4111D115C33}" srcOrd="1" destOrd="0" parTransId="{70DD76F6-653D-C949-9998-BABC7AB8D58B}" sibTransId="{43DCA541-B067-4F4C-B1CE-4BA2BB30EC48}"/>
    <dgm:cxn modelId="{F47E1536-4A2B-5646-A540-6C6CCE186B3A}" type="presOf" srcId="{A91BA4D0-5289-D542-9DAE-5E383063094B}" destId="{5C94F2EE-FEDB-0648-ABFE-58AA423B1250}" srcOrd="1" destOrd="2" presId="urn:microsoft.com/office/officeart/2005/8/layout/venn1"/>
    <dgm:cxn modelId="{AA20ED3B-27AA-7146-ACD4-D10674A12AC9}" type="presOf" srcId="{A91BA4D0-5289-D542-9DAE-5E383063094B}" destId="{905337B9-4F0B-8D4F-AF4F-B98F725D65EA}" srcOrd="0" destOrd="2" presId="urn:microsoft.com/office/officeart/2005/8/layout/venn1"/>
    <dgm:cxn modelId="{B3BFBE61-8DF7-6848-9E57-BDD6F53C7D57}" srcId="{7F074209-7429-524B-93A2-78A7FDDD047B}" destId="{3385CBA2-C828-E842-9486-8815CF811E89}" srcOrd="0" destOrd="0" parTransId="{D7276A12-9EDA-154F-9D50-39B45C8BC51E}" sibTransId="{FA2A213A-471A-1642-8AC8-B0864DF0F1C1}"/>
    <dgm:cxn modelId="{F4C5A743-94AF-E84F-83B6-AE229456468B}" srcId="{7F074209-7429-524B-93A2-78A7FDDD047B}" destId="{A91BA4D0-5289-D542-9DAE-5E383063094B}" srcOrd="1" destOrd="0" parTransId="{9580982F-F0F8-B142-93D8-F8A0B81E9692}" sibTransId="{7B079569-7ED1-EE4F-BE61-FAB679EF2303}"/>
    <dgm:cxn modelId="{9A900468-7C39-EE4B-B681-782E8BB0A0D6}" type="presOf" srcId="{92A2A8A9-996F-F747-A1CB-BC5DFB3973B6}" destId="{EFCF3A2C-1DC3-F043-B141-33FF198293B9}" srcOrd="0" destOrd="2" presId="urn:microsoft.com/office/officeart/2005/8/layout/venn1"/>
    <dgm:cxn modelId="{0A61AD4B-5E2C-6745-BF18-8DA2A361F186}" type="presOf" srcId="{6C7CE9CD-55FC-FA43-BB46-E4D96668B79A}" destId="{3993C5E9-2AA5-4F47-AE87-2BC75E6CFB43}" srcOrd="0" destOrd="0" presId="urn:microsoft.com/office/officeart/2005/8/layout/venn1"/>
    <dgm:cxn modelId="{27F9CF4C-BD6F-1446-A30A-71485C75BDD3}" type="presOf" srcId="{EF8215F9-78EE-9D4C-9496-9D2972BD2905}" destId="{0CA60F33-1915-324A-9B47-49647AC2EEFA}" srcOrd="1" destOrd="1" presId="urn:microsoft.com/office/officeart/2005/8/layout/venn1"/>
    <dgm:cxn modelId="{33391F53-603F-F24B-951E-70C6099C9AE7}" type="presOf" srcId="{297FB135-2E2C-354F-BE90-6EF1E834C7FC}" destId="{3993C5E9-2AA5-4F47-AE87-2BC75E6CFB43}" srcOrd="0" destOrd="1" presId="urn:microsoft.com/office/officeart/2005/8/layout/venn1"/>
    <dgm:cxn modelId="{41C1C880-116B-CC46-B925-C67C0BD3B3D0}" type="presOf" srcId="{3385CBA2-C828-E842-9486-8815CF811E89}" destId="{905337B9-4F0B-8D4F-AF4F-B98F725D65EA}" srcOrd="0" destOrd="1" presId="urn:microsoft.com/office/officeart/2005/8/layout/venn1"/>
    <dgm:cxn modelId="{0DC0E384-44CF-7744-9FD0-EFAAEE572ED0}" type="presOf" srcId="{7F074209-7429-524B-93A2-78A7FDDD047B}" destId="{905337B9-4F0B-8D4F-AF4F-B98F725D65EA}" srcOrd="0" destOrd="0" presId="urn:microsoft.com/office/officeart/2005/8/layout/venn1"/>
    <dgm:cxn modelId="{81D0FB9E-920F-4844-8CED-AE563D7E3772}" type="presOf" srcId="{D7A863C3-E17D-D44C-A542-B769C66F1230}" destId="{0CA60F33-1915-324A-9B47-49647AC2EEFA}" srcOrd="1" destOrd="0" presId="urn:microsoft.com/office/officeart/2005/8/layout/venn1"/>
    <dgm:cxn modelId="{D6BF9DA5-C3F3-6641-A7B9-F90DD7542D2F}" type="presOf" srcId="{D7A863C3-E17D-D44C-A542-B769C66F1230}" destId="{EFCF3A2C-1DC3-F043-B141-33FF198293B9}" srcOrd="0" destOrd="0" presId="urn:microsoft.com/office/officeart/2005/8/layout/venn1"/>
    <dgm:cxn modelId="{9DF5D5B2-CA31-764A-AFE1-77AE65EF2CCE}" type="presOf" srcId="{502CB764-AEED-7A4E-A67B-B4111D115C33}" destId="{3993C5E9-2AA5-4F47-AE87-2BC75E6CFB43}" srcOrd="0" destOrd="2" presId="urn:microsoft.com/office/officeart/2005/8/layout/venn1"/>
    <dgm:cxn modelId="{43194AB8-CDF7-9E49-87AA-114C058629AD}" srcId="{7A4CB591-9056-C34A-BDE5-306B43DDE687}" destId="{6C7CE9CD-55FC-FA43-BB46-E4D96668B79A}" srcOrd="0" destOrd="0" parTransId="{84D9886F-374C-AE47-9687-E98255B1005C}" sibTransId="{DEB99FAF-064D-6846-B1CA-CF3388EEED65}"/>
    <dgm:cxn modelId="{D5FBE4C1-C743-A84F-B134-4E34D56BF039}" srcId="{6C7CE9CD-55FC-FA43-BB46-E4D96668B79A}" destId="{297FB135-2E2C-354F-BE90-6EF1E834C7FC}" srcOrd="0" destOrd="0" parTransId="{98A8AFCD-57FE-DC48-9FE8-BC7BB4C01DAB}" sibTransId="{50F86B6A-D7A5-E14C-BD04-81F549513FB6}"/>
    <dgm:cxn modelId="{D59E45D9-46D9-D84C-A287-A436043DCCF3}" srcId="{7A4CB591-9056-C34A-BDE5-306B43DDE687}" destId="{D7A863C3-E17D-D44C-A542-B769C66F1230}" srcOrd="2" destOrd="0" parTransId="{0C216568-D06F-7248-91C1-0FFDA5F12F39}" sibTransId="{2028AC07-66EA-E046-92F4-A9BCEF78F029}"/>
    <dgm:cxn modelId="{746A46DC-5705-6A41-9ACC-EA6CDD160FB9}" type="presOf" srcId="{EF8215F9-78EE-9D4C-9496-9D2972BD2905}" destId="{EFCF3A2C-1DC3-F043-B141-33FF198293B9}" srcOrd="0" destOrd="1" presId="urn:microsoft.com/office/officeart/2005/8/layout/venn1"/>
    <dgm:cxn modelId="{4C13A2DE-9A27-3145-997E-B4D1DF243991}" type="presOf" srcId="{502CB764-AEED-7A4E-A67B-B4111D115C33}" destId="{DDD8C0AC-8B1E-1C46-9C60-D336B930F9B0}" srcOrd="1" destOrd="2" presId="urn:microsoft.com/office/officeart/2005/8/layout/venn1"/>
    <dgm:cxn modelId="{F11E12E4-6228-324A-AF5B-12F0F8C16AA7}" srcId="{D7A863C3-E17D-D44C-A542-B769C66F1230}" destId="{92A2A8A9-996F-F747-A1CB-BC5DFB3973B6}" srcOrd="1" destOrd="0" parTransId="{2598E597-2C35-F346-812D-298933EEABAA}" sibTransId="{406257DE-84CB-D146-AD07-3FFB9906B3CC}"/>
    <dgm:cxn modelId="{D8A955F2-A0EA-2E44-B4BA-8C593E2754D8}" type="presOf" srcId="{92A2A8A9-996F-F747-A1CB-BC5DFB3973B6}" destId="{0CA60F33-1915-324A-9B47-49647AC2EEFA}" srcOrd="1" destOrd="2" presId="urn:microsoft.com/office/officeart/2005/8/layout/venn1"/>
    <dgm:cxn modelId="{819742F3-1D5B-3A4E-ACFD-22611EB41177}" type="presOf" srcId="{297FB135-2E2C-354F-BE90-6EF1E834C7FC}" destId="{DDD8C0AC-8B1E-1C46-9C60-D336B930F9B0}" srcOrd="1" destOrd="1" presId="urn:microsoft.com/office/officeart/2005/8/layout/venn1"/>
    <dgm:cxn modelId="{FBDFA2F9-206F-AD48-8856-4E22B4C067C3}" type="presOf" srcId="{3385CBA2-C828-E842-9486-8815CF811E89}" destId="{5C94F2EE-FEDB-0648-ABFE-58AA423B1250}" srcOrd="1" destOrd="1" presId="urn:microsoft.com/office/officeart/2005/8/layout/venn1"/>
    <dgm:cxn modelId="{72F4C8FF-3DFC-C944-907B-CE6985754E5A}" srcId="{D7A863C3-E17D-D44C-A542-B769C66F1230}" destId="{EF8215F9-78EE-9D4C-9496-9D2972BD2905}" srcOrd="0" destOrd="0" parTransId="{B659EF43-8B65-3E43-B598-65C0DCC43A59}" sibTransId="{5136193B-D47D-B84D-81AB-03D0E214FF26}"/>
    <dgm:cxn modelId="{7D596580-98C1-6045-A0BE-49ACF9F36441}" type="presParOf" srcId="{EE68D1BD-C223-6541-9C23-92AE3D5A0ACE}" destId="{3993C5E9-2AA5-4F47-AE87-2BC75E6CFB43}" srcOrd="0" destOrd="0" presId="urn:microsoft.com/office/officeart/2005/8/layout/venn1"/>
    <dgm:cxn modelId="{1719BE50-6D4A-0D4D-9D3C-E2B3195D4F26}" type="presParOf" srcId="{EE68D1BD-C223-6541-9C23-92AE3D5A0ACE}" destId="{DDD8C0AC-8B1E-1C46-9C60-D336B930F9B0}" srcOrd="1" destOrd="0" presId="urn:microsoft.com/office/officeart/2005/8/layout/venn1"/>
    <dgm:cxn modelId="{12C902E4-FA58-CE41-B8C1-B5FE50E229AB}" type="presParOf" srcId="{EE68D1BD-C223-6541-9C23-92AE3D5A0ACE}" destId="{905337B9-4F0B-8D4F-AF4F-B98F725D65EA}" srcOrd="2" destOrd="0" presId="urn:microsoft.com/office/officeart/2005/8/layout/venn1"/>
    <dgm:cxn modelId="{134C0322-C856-A241-B261-2EE9B5E86F81}" type="presParOf" srcId="{EE68D1BD-C223-6541-9C23-92AE3D5A0ACE}" destId="{5C94F2EE-FEDB-0648-ABFE-58AA423B1250}" srcOrd="3" destOrd="0" presId="urn:microsoft.com/office/officeart/2005/8/layout/venn1"/>
    <dgm:cxn modelId="{48113501-5768-9246-8C6A-B3CD6556E02C}" type="presParOf" srcId="{EE68D1BD-C223-6541-9C23-92AE3D5A0ACE}" destId="{EFCF3A2C-1DC3-F043-B141-33FF198293B9}" srcOrd="4" destOrd="0" presId="urn:microsoft.com/office/officeart/2005/8/layout/venn1"/>
    <dgm:cxn modelId="{86B2F748-B07D-B343-8374-ADFC80B3CB13}" type="presParOf" srcId="{EE68D1BD-C223-6541-9C23-92AE3D5A0ACE}" destId="{0CA60F33-1915-324A-9B47-49647AC2EEF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46E564-DE98-4DB2-928F-934313FD0BF6}" type="doc">
      <dgm:prSet loTypeId="urn:microsoft.com/office/officeart/2005/8/layout/vList2" loCatId="list" qsTypeId="urn:microsoft.com/office/officeart/2005/8/quickstyle/simple2" qsCatId="simple" csTypeId="urn:microsoft.com/office/officeart/2005/8/colors/colorful2" csCatId="colorful"/>
      <dgm:spPr/>
      <dgm:t>
        <a:bodyPr/>
        <a:lstStyle/>
        <a:p>
          <a:endParaRPr lang="en-US"/>
        </a:p>
      </dgm:t>
    </dgm:pt>
    <dgm:pt modelId="{B4FD9EE5-2BD0-4AE9-833F-E947B956089D}">
      <dgm:prSet/>
      <dgm:spPr/>
      <dgm:t>
        <a:bodyPr/>
        <a:lstStyle/>
        <a:p>
          <a:r>
            <a:rPr lang="en-US"/>
            <a:t>Bark, sawdust, manure, leaf mold, compost and peat moss are among the organic amendments commonly used</a:t>
          </a:r>
        </a:p>
      </dgm:t>
    </dgm:pt>
    <dgm:pt modelId="{A1579791-A345-4E46-8164-BF9ECA801727}" type="parTrans" cxnId="{1CEA4C3E-EBD1-459E-BCD0-23A405E1C09D}">
      <dgm:prSet/>
      <dgm:spPr/>
      <dgm:t>
        <a:bodyPr/>
        <a:lstStyle/>
        <a:p>
          <a:endParaRPr lang="en-US"/>
        </a:p>
      </dgm:t>
    </dgm:pt>
    <dgm:pt modelId="{078F52C8-165E-4361-9E08-03A95C84FEDA}" type="sibTrans" cxnId="{1CEA4C3E-EBD1-459E-BCD0-23A405E1C09D}">
      <dgm:prSet/>
      <dgm:spPr/>
      <dgm:t>
        <a:bodyPr/>
        <a:lstStyle/>
        <a:p>
          <a:endParaRPr lang="en-US"/>
        </a:p>
      </dgm:t>
    </dgm:pt>
    <dgm:pt modelId="{E21ED44D-0E95-4705-927F-02BF8F3AB01A}">
      <dgm:prSet/>
      <dgm:spPr/>
      <dgm:t>
        <a:bodyPr/>
        <a:lstStyle/>
        <a:p>
          <a:r>
            <a:rPr lang="en-US"/>
            <a:t>Not a one dump and one situation </a:t>
          </a:r>
        </a:p>
      </dgm:t>
    </dgm:pt>
    <dgm:pt modelId="{085EC31F-821A-41BB-BD40-A446C808A8DA}" type="parTrans" cxnId="{0CA7AA38-478E-461F-B6E1-3F219BA280AC}">
      <dgm:prSet/>
      <dgm:spPr/>
      <dgm:t>
        <a:bodyPr/>
        <a:lstStyle/>
        <a:p>
          <a:endParaRPr lang="en-US"/>
        </a:p>
      </dgm:t>
    </dgm:pt>
    <dgm:pt modelId="{A00988D8-228F-4199-A00F-DCE0AF7C8F4F}" type="sibTrans" cxnId="{0CA7AA38-478E-461F-B6E1-3F219BA280AC}">
      <dgm:prSet/>
      <dgm:spPr/>
      <dgm:t>
        <a:bodyPr/>
        <a:lstStyle/>
        <a:p>
          <a:endParaRPr lang="en-US"/>
        </a:p>
      </dgm:t>
    </dgm:pt>
    <dgm:pt modelId="{0B3CAEA7-84A1-4108-955C-EDAF17D1D610}">
      <dgm:prSet/>
      <dgm:spPr/>
      <dgm:t>
        <a:bodyPr/>
        <a:lstStyle/>
        <a:p>
          <a:r>
            <a:rPr lang="en-US"/>
            <a:t>Continuous care and treatment </a:t>
          </a:r>
        </a:p>
      </dgm:t>
    </dgm:pt>
    <dgm:pt modelId="{71D7884C-13C5-4369-A00D-4171E33A8E8B}" type="parTrans" cxnId="{0E893E61-A347-4409-A585-F4F7152CACA6}">
      <dgm:prSet/>
      <dgm:spPr/>
      <dgm:t>
        <a:bodyPr/>
        <a:lstStyle/>
        <a:p>
          <a:endParaRPr lang="en-US"/>
        </a:p>
      </dgm:t>
    </dgm:pt>
    <dgm:pt modelId="{92F645C4-1826-4463-829A-760B9003F808}" type="sibTrans" cxnId="{0E893E61-A347-4409-A585-F4F7152CACA6}">
      <dgm:prSet/>
      <dgm:spPr/>
      <dgm:t>
        <a:bodyPr/>
        <a:lstStyle/>
        <a:p>
          <a:endParaRPr lang="en-US"/>
        </a:p>
      </dgm:t>
    </dgm:pt>
    <dgm:pt modelId="{E5849FCF-6DD4-40B0-A737-544FB03B2008}">
      <dgm:prSet/>
      <dgm:spPr/>
      <dgm:t>
        <a:bodyPr/>
        <a:lstStyle/>
        <a:p>
          <a:r>
            <a:rPr lang="en-US"/>
            <a:t>Soil Quality Card Demo </a:t>
          </a:r>
        </a:p>
      </dgm:t>
    </dgm:pt>
    <dgm:pt modelId="{D489AD02-F844-4A06-B504-CB91C2AAA242}" type="parTrans" cxnId="{A4BD77DB-1AD1-4460-B4ED-1DE0D05495E5}">
      <dgm:prSet/>
      <dgm:spPr/>
      <dgm:t>
        <a:bodyPr/>
        <a:lstStyle/>
        <a:p>
          <a:endParaRPr lang="en-US"/>
        </a:p>
      </dgm:t>
    </dgm:pt>
    <dgm:pt modelId="{C7AE474A-5B12-468F-BF4D-0AD5AA203E13}" type="sibTrans" cxnId="{A4BD77DB-1AD1-4460-B4ED-1DE0D05495E5}">
      <dgm:prSet/>
      <dgm:spPr/>
      <dgm:t>
        <a:bodyPr/>
        <a:lstStyle/>
        <a:p>
          <a:endParaRPr lang="en-US"/>
        </a:p>
      </dgm:t>
    </dgm:pt>
    <dgm:pt modelId="{1998509A-D0BB-4C75-AE08-A4A763E64269}">
      <dgm:prSet/>
      <dgm:spPr/>
      <dgm:t>
        <a:bodyPr/>
        <a:lstStyle/>
        <a:p>
          <a:r>
            <a:rPr lang="en-US"/>
            <a:t>Key Point: Observation is everything </a:t>
          </a:r>
        </a:p>
      </dgm:t>
    </dgm:pt>
    <dgm:pt modelId="{3EB2FF64-9390-48A8-A068-D20075D057B7}" type="parTrans" cxnId="{A7064463-A969-4CD2-BBA6-70DE0898767E}">
      <dgm:prSet/>
      <dgm:spPr/>
      <dgm:t>
        <a:bodyPr/>
        <a:lstStyle/>
        <a:p>
          <a:endParaRPr lang="en-US"/>
        </a:p>
      </dgm:t>
    </dgm:pt>
    <dgm:pt modelId="{965D6287-DCD5-49AC-8C6F-D7467E246C8C}" type="sibTrans" cxnId="{A7064463-A969-4CD2-BBA6-70DE0898767E}">
      <dgm:prSet/>
      <dgm:spPr/>
      <dgm:t>
        <a:bodyPr/>
        <a:lstStyle/>
        <a:p>
          <a:endParaRPr lang="en-US"/>
        </a:p>
      </dgm:t>
    </dgm:pt>
    <dgm:pt modelId="{0BD178BF-443F-854F-8451-7894E8D495B0}" type="pres">
      <dgm:prSet presAssocID="{7146E564-DE98-4DB2-928F-934313FD0BF6}" presName="linear" presStyleCnt="0">
        <dgm:presLayoutVars>
          <dgm:animLvl val="lvl"/>
          <dgm:resizeHandles val="exact"/>
        </dgm:presLayoutVars>
      </dgm:prSet>
      <dgm:spPr/>
    </dgm:pt>
    <dgm:pt modelId="{C2114781-53E0-EF44-B938-D593F6818ABE}" type="pres">
      <dgm:prSet presAssocID="{B4FD9EE5-2BD0-4AE9-833F-E947B956089D}" presName="parentText" presStyleLbl="node1" presStyleIdx="0" presStyleCnt="5">
        <dgm:presLayoutVars>
          <dgm:chMax val="0"/>
          <dgm:bulletEnabled val="1"/>
        </dgm:presLayoutVars>
      </dgm:prSet>
      <dgm:spPr/>
    </dgm:pt>
    <dgm:pt modelId="{E346E80F-7570-DC43-9121-FFB99584CFA1}" type="pres">
      <dgm:prSet presAssocID="{078F52C8-165E-4361-9E08-03A95C84FEDA}" presName="spacer" presStyleCnt="0"/>
      <dgm:spPr/>
    </dgm:pt>
    <dgm:pt modelId="{84530AC2-FA0B-2745-A630-F717AD88E96A}" type="pres">
      <dgm:prSet presAssocID="{E21ED44D-0E95-4705-927F-02BF8F3AB01A}" presName="parentText" presStyleLbl="node1" presStyleIdx="1" presStyleCnt="5">
        <dgm:presLayoutVars>
          <dgm:chMax val="0"/>
          <dgm:bulletEnabled val="1"/>
        </dgm:presLayoutVars>
      </dgm:prSet>
      <dgm:spPr/>
    </dgm:pt>
    <dgm:pt modelId="{85072975-04F9-3046-A9BF-6B1AB3869B83}" type="pres">
      <dgm:prSet presAssocID="{A00988D8-228F-4199-A00F-DCE0AF7C8F4F}" presName="spacer" presStyleCnt="0"/>
      <dgm:spPr/>
    </dgm:pt>
    <dgm:pt modelId="{EFEE791A-D802-7A4E-B903-4BD5A4E94038}" type="pres">
      <dgm:prSet presAssocID="{0B3CAEA7-84A1-4108-955C-EDAF17D1D610}" presName="parentText" presStyleLbl="node1" presStyleIdx="2" presStyleCnt="5">
        <dgm:presLayoutVars>
          <dgm:chMax val="0"/>
          <dgm:bulletEnabled val="1"/>
        </dgm:presLayoutVars>
      </dgm:prSet>
      <dgm:spPr/>
    </dgm:pt>
    <dgm:pt modelId="{C3F12A85-B6F6-924C-8CEB-6577C429AB3F}" type="pres">
      <dgm:prSet presAssocID="{92F645C4-1826-4463-829A-760B9003F808}" presName="spacer" presStyleCnt="0"/>
      <dgm:spPr/>
    </dgm:pt>
    <dgm:pt modelId="{06036DCD-A369-0D4B-86DB-F926F4749A67}" type="pres">
      <dgm:prSet presAssocID="{E5849FCF-6DD4-40B0-A737-544FB03B2008}" presName="parentText" presStyleLbl="node1" presStyleIdx="3" presStyleCnt="5">
        <dgm:presLayoutVars>
          <dgm:chMax val="0"/>
          <dgm:bulletEnabled val="1"/>
        </dgm:presLayoutVars>
      </dgm:prSet>
      <dgm:spPr/>
    </dgm:pt>
    <dgm:pt modelId="{29A17BC1-1B5F-574D-8977-822437C6E4E4}" type="pres">
      <dgm:prSet presAssocID="{C7AE474A-5B12-468F-BF4D-0AD5AA203E13}" presName="spacer" presStyleCnt="0"/>
      <dgm:spPr/>
    </dgm:pt>
    <dgm:pt modelId="{D2215648-FEE4-EE46-A0F0-1547EE7E05BE}" type="pres">
      <dgm:prSet presAssocID="{1998509A-D0BB-4C75-AE08-A4A763E64269}" presName="parentText" presStyleLbl="node1" presStyleIdx="4" presStyleCnt="5">
        <dgm:presLayoutVars>
          <dgm:chMax val="0"/>
          <dgm:bulletEnabled val="1"/>
        </dgm:presLayoutVars>
      </dgm:prSet>
      <dgm:spPr/>
    </dgm:pt>
  </dgm:ptLst>
  <dgm:cxnLst>
    <dgm:cxn modelId="{0548A203-5FCC-864F-B36A-6E274BBDDDD5}" type="presOf" srcId="{E21ED44D-0E95-4705-927F-02BF8F3AB01A}" destId="{84530AC2-FA0B-2745-A630-F717AD88E96A}" srcOrd="0" destOrd="0" presId="urn:microsoft.com/office/officeart/2005/8/layout/vList2"/>
    <dgm:cxn modelId="{525A6C06-BA6E-724A-B479-53049099A215}" type="presOf" srcId="{7146E564-DE98-4DB2-928F-934313FD0BF6}" destId="{0BD178BF-443F-854F-8451-7894E8D495B0}" srcOrd="0" destOrd="0" presId="urn:microsoft.com/office/officeart/2005/8/layout/vList2"/>
    <dgm:cxn modelId="{0CA7AA38-478E-461F-B6E1-3F219BA280AC}" srcId="{7146E564-DE98-4DB2-928F-934313FD0BF6}" destId="{E21ED44D-0E95-4705-927F-02BF8F3AB01A}" srcOrd="1" destOrd="0" parTransId="{085EC31F-821A-41BB-BD40-A446C808A8DA}" sibTransId="{A00988D8-228F-4199-A00F-DCE0AF7C8F4F}"/>
    <dgm:cxn modelId="{1CEA4C3E-EBD1-459E-BCD0-23A405E1C09D}" srcId="{7146E564-DE98-4DB2-928F-934313FD0BF6}" destId="{B4FD9EE5-2BD0-4AE9-833F-E947B956089D}" srcOrd="0" destOrd="0" parTransId="{A1579791-A345-4E46-8164-BF9ECA801727}" sibTransId="{078F52C8-165E-4361-9E08-03A95C84FEDA}"/>
    <dgm:cxn modelId="{0E893E61-A347-4409-A585-F4F7152CACA6}" srcId="{7146E564-DE98-4DB2-928F-934313FD0BF6}" destId="{0B3CAEA7-84A1-4108-955C-EDAF17D1D610}" srcOrd="2" destOrd="0" parTransId="{71D7884C-13C5-4369-A00D-4171E33A8E8B}" sibTransId="{92F645C4-1826-4463-829A-760B9003F808}"/>
    <dgm:cxn modelId="{A7064463-A969-4CD2-BBA6-70DE0898767E}" srcId="{7146E564-DE98-4DB2-928F-934313FD0BF6}" destId="{1998509A-D0BB-4C75-AE08-A4A763E64269}" srcOrd="4" destOrd="0" parTransId="{3EB2FF64-9390-48A8-A068-D20075D057B7}" sibTransId="{965D6287-DCD5-49AC-8C6F-D7467E246C8C}"/>
    <dgm:cxn modelId="{B33BE94A-B7CC-F141-A005-0A916BBB13DA}" type="presOf" srcId="{0B3CAEA7-84A1-4108-955C-EDAF17D1D610}" destId="{EFEE791A-D802-7A4E-B903-4BD5A4E94038}" srcOrd="0" destOrd="0" presId="urn:microsoft.com/office/officeart/2005/8/layout/vList2"/>
    <dgm:cxn modelId="{6F3AFEAB-4FAC-8147-8000-C0F8B1390248}" type="presOf" srcId="{B4FD9EE5-2BD0-4AE9-833F-E947B956089D}" destId="{C2114781-53E0-EF44-B938-D593F6818ABE}" srcOrd="0" destOrd="0" presId="urn:microsoft.com/office/officeart/2005/8/layout/vList2"/>
    <dgm:cxn modelId="{01C958D0-BFEB-7449-8F18-A00C7D6C29A3}" type="presOf" srcId="{1998509A-D0BB-4C75-AE08-A4A763E64269}" destId="{D2215648-FEE4-EE46-A0F0-1547EE7E05BE}" srcOrd="0" destOrd="0" presId="urn:microsoft.com/office/officeart/2005/8/layout/vList2"/>
    <dgm:cxn modelId="{A4BD77DB-1AD1-4460-B4ED-1DE0D05495E5}" srcId="{7146E564-DE98-4DB2-928F-934313FD0BF6}" destId="{E5849FCF-6DD4-40B0-A737-544FB03B2008}" srcOrd="3" destOrd="0" parTransId="{D489AD02-F844-4A06-B504-CB91C2AAA242}" sibTransId="{C7AE474A-5B12-468F-BF4D-0AD5AA203E13}"/>
    <dgm:cxn modelId="{4FED07FD-C4B7-3C4A-81D0-29A1944D8CC8}" type="presOf" srcId="{E5849FCF-6DD4-40B0-A737-544FB03B2008}" destId="{06036DCD-A369-0D4B-86DB-F926F4749A67}" srcOrd="0" destOrd="0" presId="urn:microsoft.com/office/officeart/2005/8/layout/vList2"/>
    <dgm:cxn modelId="{38CB23CB-CA81-4042-9E10-7CA2DF852515}" type="presParOf" srcId="{0BD178BF-443F-854F-8451-7894E8D495B0}" destId="{C2114781-53E0-EF44-B938-D593F6818ABE}" srcOrd="0" destOrd="0" presId="urn:microsoft.com/office/officeart/2005/8/layout/vList2"/>
    <dgm:cxn modelId="{258F3746-BDD2-4945-96DD-88AB93084D04}" type="presParOf" srcId="{0BD178BF-443F-854F-8451-7894E8D495B0}" destId="{E346E80F-7570-DC43-9121-FFB99584CFA1}" srcOrd="1" destOrd="0" presId="urn:microsoft.com/office/officeart/2005/8/layout/vList2"/>
    <dgm:cxn modelId="{3D6A9E2F-A418-754C-AD11-A0D115EC44A1}" type="presParOf" srcId="{0BD178BF-443F-854F-8451-7894E8D495B0}" destId="{84530AC2-FA0B-2745-A630-F717AD88E96A}" srcOrd="2" destOrd="0" presId="urn:microsoft.com/office/officeart/2005/8/layout/vList2"/>
    <dgm:cxn modelId="{11247A6B-8152-D349-A1BF-00C091045EAA}" type="presParOf" srcId="{0BD178BF-443F-854F-8451-7894E8D495B0}" destId="{85072975-04F9-3046-A9BF-6B1AB3869B83}" srcOrd="3" destOrd="0" presId="urn:microsoft.com/office/officeart/2005/8/layout/vList2"/>
    <dgm:cxn modelId="{9C009DF1-EA99-1A4F-825A-5B9B03AF6B35}" type="presParOf" srcId="{0BD178BF-443F-854F-8451-7894E8D495B0}" destId="{EFEE791A-D802-7A4E-B903-4BD5A4E94038}" srcOrd="4" destOrd="0" presId="urn:microsoft.com/office/officeart/2005/8/layout/vList2"/>
    <dgm:cxn modelId="{6007FF68-2D46-BF4A-86EF-7BB5002D25A0}" type="presParOf" srcId="{0BD178BF-443F-854F-8451-7894E8D495B0}" destId="{C3F12A85-B6F6-924C-8CEB-6577C429AB3F}" srcOrd="5" destOrd="0" presId="urn:microsoft.com/office/officeart/2005/8/layout/vList2"/>
    <dgm:cxn modelId="{5A70334E-A7AA-D541-8AA3-A7B525804554}" type="presParOf" srcId="{0BD178BF-443F-854F-8451-7894E8D495B0}" destId="{06036DCD-A369-0D4B-86DB-F926F4749A67}" srcOrd="6" destOrd="0" presId="urn:microsoft.com/office/officeart/2005/8/layout/vList2"/>
    <dgm:cxn modelId="{FC9629A1-9444-DB46-A1F7-78D30B43E825}" type="presParOf" srcId="{0BD178BF-443F-854F-8451-7894E8D495B0}" destId="{29A17BC1-1B5F-574D-8977-822437C6E4E4}" srcOrd="7" destOrd="0" presId="urn:microsoft.com/office/officeart/2005/8/layout/vList2"/>
    <dgm:cxn modelId="{C150E30B-B7C2-4742-A567-5988258B1208}" type="presParOf" srcId="{0BD178BF-443F-854F-8451-7894E8D495B0}" destId="{D2215648-FEE4-EE46-A0F0-1547EE7E05B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E2C4B-9083-4144-BC80-86723AD9AF22}">
      <dsp:nvSpPr>
        <dsp:cNvPr id="0" name=""/>
        <dsp:cNvSpPr/>
      </dsp:nvSpPr>
      <dsp:spPr>
        <a:xfrm>
          <a:off x="0" y="1229610"/>
          <a:ext cx="5175384" cy="529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2D6A7B-4F8E-6B42-838F-2650131066E0}">
      <dsp:nvSpPr>
        <dsp:cNvPr id="0" name=""/>
        <dsp:cNvSpPr/>
      </dsp:nvSpPr>
      <dsp:spPr>
        <a:xfrm>
          <a:off x="258769" y="919650"/>
          <a:ext cx="3622768" cy="619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932" tIns="0" rIns="136932" bIns="0" numCol="1" spcCol="1270" anchor="ctr" anchorCtr="0">
          <a:noAutofit/>
        </a:bodyPr>
        <a:lstStyle/>
        <a:p>
          <a:pPr marL="0" lvl="0" indent="0" algn="l" defTabSz="933450">
            <a:lnSpc>
              <a:spcPct val="90000"/>
            </a:lnSpc>
            <a:spcBef>
              <a:spcPct val="0"/>
            </a:spcBef>
            <a:spcAft>
              <a:spcPct val="35000"/>
            </a:spcAft>
            <a:buNone/>
          </a:pPr>
          <a:r>
            <a:rPr lang="en-US" sz="2100" kern="1200"/>
            <a:t>What are soils ?</a:t>
          </a:r>
        </a:p>
      </dsp:txBody>
      <dsp:txXfrm>
        <a:off x="289031" y="949912"/>
        <a:ext cx="3562244" cy="559396"/>
      </dsp:txXfrm>
    </dsp:sp>
    <dsp:sp modelId="{B49F1A05-211F-014B-B557-B69CD1328FE0}">
      <dsp:nvSpPr>
        <dsp:cNvPr id="0" name=""/>
        <dsp:cNvSpPr/>
      </dsp:nvSpPr>
      <dsp:spPr>
        <a:xfrm>
          <a:off x="0" y="2182170"/>
          <a:ext cx="5175384" cy="529200"/>
        </a:xfrm>
        <a:prstGeom prst="rect">
          <a:avLst/>
        </a:prstGeom>
        <a:solidFill>
          <a:schemeClr val="lt1">
            <a:alpha val="90000"/>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092961-C492-DC4E-A83D-155614A602C0}">
      <dsp:nvSpPr>
        <dsp:cNvPr id="0" name=""/>
        <dsp:cNvSpPr/>
      </dsp:nvSpPr>
      <dsp:spPr>
        <a:xfrm>
          <a:off x="258769" y="1872210"/>
          <a:ext cx="3622768" cy="6199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932" tIns="0" rIns="136932" bIns="0" numCol="1" spcCol="1270" anchor="ctr" anchorCtr="0">
          <a:noAutofit/>
        </a:bodyPr>
        <a:lstStyle/>
        <a:p>
          <a:pPr marL="0" lvl="0" indent="0" algn="l" defTabSz="933450">
            <a:lnSpc>
              <a:spcPct val="90000"/>
            </a:lnSpc>
            <a:spcBef>
              <a:spcPct val="0"/>
            </a:spcBef>
            <a:spcAft>
              <a:spcPct val="35000"/>
            </a:spcAft>
            <a:buNone/>
          </a:pPr>
          <a:r>
            <a:rPr lang="en-US" sz="2100" kern="1200"/>
            <a:t>What are healthy soils? </a:t>
          </a:r>
        </a:p>
      </dsp:txBody>
      <dsp:txXfrm>
        <a:off x="289031" y="1902472"/>
        <a:ext cx="3562244" cy="559396"/>
      </dsp:txXfrm>
    </dsp:sp>
    <dsp:sp modelId="{827AD7E1-1B39-384F-A9D4-C75063EA1DDD}">
      <dsp:nvSpPr>
        <dsp:cNvPr id="0" name=""/>
        <dsp:cNvSpPr/>
      </dsp:nvSpPr>
      <dsp:spPr>
        <a:xfrm>
          <a:off x="0" y="3134730"/>
          <a:ext cx="5175384" cy="529200"/>
        </a:xfrm>
        <a:prstGeom prst="rect">
          <a:avLst/>
        </a:prstGeom>
        <a:solidFill>
          <a:schemeClr val="lt1">
            <a:alpha val="90000"/>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545542-ED01-C244-92A0-C5D8EA70579F}">
      <dsp:nvSpPr>
        <dsp:cNvPr id="0" name=""/>
        <dsp:cNvSpPr/>
      </dsp:nvSpPr>
      <dsp:spPr>
        <a:xfrm>
          <a:off x="258769" y="2824770"/>
          <a:ext cx="3622768" cy="6199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932" tIns="0" rIns="136932" bIns="0" numCol="1" spcCol="1270" anchor="ctr" anchorCtr="0">
          <a:noAutofit/>
        </a:bodyPr>
        <a:lstStyle/>
        <a:p>
          <a:pPr marL="0" lvl="0" indent="0" algn="l" defTabSz="933450">
            <a:lnSpc>
              <a:spcPct val="90000"/>
            </a:lnSpc>
            <a:spcBef>
              <a:spcPct val="0"/>
            </a:spcBef>
            <a:spcAft>
              <a:spcPct val="35000"/>
            </a:spcAft>
            <a:buNone/>
          </a:pPr>
          <a:r>
            <a:rPr lang="en-US" sz="2100" kern="1200"/>
            <a:t>Why do we care about soils? </a:t>
          </a:r>
        </a:p>
      </dsp:txBody>
      <dsp:txXfrm>
        <a:off x="289031" y="2855032"/>
        <a:ext cx="3562244" cy="559396"/>
      </dsp:txXfrm>
    </dsp:sp>
    <dsp:sp modelId="{53E31F9A-E4BB-E640-B1DA-4FBE9B707615}">
      <dsp:nvSpPr>
        <dsp:cNvPr id="0" name=""/>
        <dsp:cNvSpPr/>
      </dsp:nvSpPr>
      <dsp:spPr>
        <a:xfrm>
          <a:off x="0" y="4087290"/>
          <a:ext cx="5175384" cy="5292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C1D67E-8D97-0348-BA11-69D4DFCA7CEB}">
      <dsp:nvSpPr>
        <dsp:cNvPr id="0" name=""/>
        <dsp:cNvSpPr/>
      </dsp:nvSpPr>
      <dsp:spPr>
        <a:xfrm>
          <a:off x="258769" y="3777330"/>
          <a:ext cx="3622768" cy="6199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932" tIns="0" rIns="136932" bIns="0" numCol="1" spcCol="1270" anchor="ctr" anchorCtr="0">
          <a:noAutofit/>
        </a:bodyPr>
        <a:lstStyle/>
        <a:p>
          <a:pPr marL="0" lvl="0" indent="0" algn="l" defTabSz="933450">
            <a:lnSpc>
              <a:spcPct val="90000"/>
            </a:lnSpc>
            <a:spcBef>
              <a:spcPct val="0"/>
            </a:spcBef>
            <a:spcAft>
              <a:spcPct val="35000"/>
            </a:spcAft>
            <a:buNone/>
          </a:pPr>
          <a:r>
            <a:rPr lang="en-US" sz="2100" kern="1200"/>
            <a:t>Multiple services soils provide</a:t>
          </a:r>
        </a:p>
      </dsp:txBody>
      <dsp:txXfrm>
        <a:off x="289031" y="3807592"/>
        <a:ext cx="3562244"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3C5E9-2AA5-4F47-AE87-2BC75E6CFB43}">
      <dsp:nvSpPr>
        <dsp:cNvPr id="0" name=""/>
        <dsp:cNvSpPr/>
      </dsp:nvSpPr>
      <dsp:spPr>
        <a:xfrm>
          <a:off x="1888724" y="63705"/>
          <a:ext cx="3057860" cy="3057860"/>
        </a:xfrm>
        <a:prstGeom prst="ellipse">
          <a:avLst/>
        </a:prstGeom>
        <a:solidFill>
          <a:srgbClr val="00B05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1066800">
            <a:lnSpc>
              <a:spcPct val="90000"/>
            </a:lnSpc>
            <a:spcBef>
              <a:spcPct val="0"/>
            </a:spcBef>
            <a:spcAft>
              <a:spcPct val="35000"/>
            </a:spcAft>
            <a:buNone/>
          </a:pPr>
          <a:r>
            <a:rPr lang="en-US" sz="2400" kern="1200" dirty="0"/>
            <a:t>Biological Properties </a:t>
          </a:r>
        </a:p>
        <a:p>
          <a:pPr marL="171450" lvl="1" indent="-171450" algn="l" defTabSz="844550">
            <a:lnSpc>
              <a:spcPct val="90000"/>
            </a:lnSpc>
            <a:spcBef>
              <a:spcPct val="0"/>
            </a:spcBef>
            <a:spcAft>
              <a:spcPct val="15000"/>
            </a:spcAft>
            <a:buChar char="•"/>
          </a:pPr>
          <a:r>
            <a:rPr lang="en-US" sz="1900" kern="1200" dirty="0"/>
            <a:t>Microbial  Activity</a:t>
          </a:r>
        </a:p>
        <a:p>
          <a:pPr marL="171450" lvl="1" indent="-171450" algn="l" defTabSz="844550">
            <a:lnSpc>
              <a:spcPct val="90000"/>
            </a:lnSpc>
            <a:spcBef>
              <a:spcPct val="0"/>
            </a:spcBef>
            <a:spcAft>
              <a:spcPct val="15000"/>
            </a:spcAft>
            <a:buChar char="•"/>
          </a:pPr>
          <a:r>
            <a:rPr lang="en-US" sz="1900" kern="1200" dirty="0"/>
            <a:t>Organic Matter </a:t>
          </a:r>
        </a:p>
      </dsp:txBody>
      <dsp:txXfrm>
        <a:off x="2296439" y="598830"/>
        <a:ext cx="2242430" cy="1376037"/>
      </dsp:txXfrm>
    </dsp:sp>
    <dsp:sp modelId="{905337B9-4F0B-8D4F-AF4F-B98F725D65EA}">
      <dsp:nvSpPr>
        <dsp:cNvPr id="0" name=""/>
        <dsp:cNvSpPr/>
      </dsp:nvSpPr>
      <dsp:spPr>
        <a:xfrm>
          <a:off x="2992102" y="1974868"/>
          <a:ext cx="3057860" cy="3057860"/>
        </a:xfrm>
        <a:prstGeom prst="ellipse">
          <a:avLst/>
        </a:prstGeom>
        <a:solidFill>
          <a:srgbClr val="00B0F0">
            <a:alpha val="6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1066800">
            <a:lnSpc>
              <a:spcPct val="90000"/>
            </a:lnSpc>
            <a:spcBef>
              <a:spcPct val="0"/>
            </a:spcBef>
            <a:spcAft>
              <a:spcPct val="35000"/>
            </a:spcAft>
            <a:buNone/>
          </a:pPr>
          <a:r>
            <a:rPr lang="en-US" sz="2400" kern="1200" dirty="0"/>
            <a:t>Chemical Properties</a:t>
          </a:r>
        </a:p>
        <a:p>
          <a:pPr marL="171450" lvl="1" indent="-171450" algn="l" defTabSz="844550">
            <a:lnSpc>
              <a:spcPct val="90000"/>
            </a:lnSpc>
            <a:spcBef>
              <a:spcPct val="0"/>
            </a:spcBef>
            <a:spcAft>
              <a:spcPct val="15000"/>
            </a:spcAft>
            <a:buChar char="•"/>
          </a:pPr>
          <a:r>
            <a:rPr lang="en-US" sz="1900" kern="1200" dirty="0"/>
            <a:t>pH</a:t>
          </a:r>
        </a:p>
        <a:p>
          <a:pPr marL="171450" lvl="1" indent="-171450" algn="l" defTabSz="844550">
            <a:lnSpc>
              <a:spcPct val="90000"/>
            </a:lnSpc>
            <a:spcBef>
              <a:spcPct val="0"/>
            </a:spcBef>
            <a:spcAft>
              <a:spcPct val="15000"/>
            </a:spcAft>
            <a:buChar char="•"/>
          </a:pPr>
          <a:r>
            <a:rPr lang="en-US" sz="1900" kern="1200" dirty="0"/>
            <a:t>Nutrient concentrations</a:t>
          </a:r>
        </a:p>
      </dsp:txBody>
      <dsp:txXfrm>
        <a:off x="3927297" y="2764815"/>
        <a:ext cx="1834716" cy="1681823"/>
      </dsp:txXfrm>
    </dsp:sp>
    <dsp:sp modelId="{EFCF3A2C-1DC3-F043-B141-33FF198293B9}">
      <dsp:nvSpPr>
        <dsp:cNvPr id="0" name=""/>
        <dsp:cNvSpPr/>
      </dsp:nvSpPr>
      <dsp:spPr>
        <a:xfrm>
          <a:off x="785346" y="1974868"/>
          <a:ext cx="3057860" cy="3057860"/>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1066800">
            <a:lnSpc>
              <a:spcPct val="90000"/>
            </a:lnSpc>
            <a:spcBef>
              <a:spcPct val="0"/>
            </a:spcBef>
            <a:spcAft>
              <a:spcPct val="35000"/>
            </a:spcAft>
            <a:buNone/>
          </a:pPr>
          <a:r>
            <a:rPr lang="en-US" sz="2400" kern="1200" dirty="0"/>
            <a:t>Physical Properties</a:t>
          </a:r>
        </a:p>
        <a:p>
          <a:pPr marL="171450" lvl="1" indent="-171450" algn="l" defTabSz="844550">
            <a:lnSpc>
              <a:spcPct val="90000"/>
            </a:lnSpc>
            <a:spcBef>
              <a:spcPct val="0"/>
            </a:spcBef>
            <a:spcAft>
              <a:spcPct val="15000"/>
            </a:spcAft>
            <a:buChar char="•"/>
          </a:pPr>
          <a:r>
            <a:rPr lang="en-US" sz="1900" kern="1200" dirty="0"/>
            <a:t>Structure and aggregation </a:t>
          </a:r>
        </a:p>
        <a:p>
          <a:pPr marL="171450" lvl="1" indent="-171450" algn="l" defTabSz="844550">
            <a:lnSpc>
              <a:spcPct val="90000"/>
            </a:lnSpc>
            <a:spcBef>
              <a:spcPct val="0"/>
            </a:spcBef>
            <a:spcAft>
              <a:spcPct val="15000"/>
            </a:spcAft>
            <a:buChar char="•"/>
          </a:pPr>
          <a:endParaRPr lang="en-US" sz="1900" kern="1200" dirty="0"/>
        </a:p>
      </dsp:txBody>
      <dsp:txXfrm>
        <a:off x="1073294" y="2764815"/>
        <a:ext cx="1834716" cy="16818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14781-53E0-EF44-B938-D593F6818ABE}">
      <dsp:nvSpPr>
        <dsp:cNvPr id="0" name=""/>
        <dsp:cNvSpPr/>
      </dsp:nvSpPr>
      <dsp:spPr>
        <a:xfrm>
          <a:off x="0" y="89458"/>
          <a:ext cx="7886700" cy="7558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Bark, sawdust, manure, leaf mold, compost and peat moss are among the organic amendments commonly used</a:t>
          </a:r>
        </a:p>
      </dsp:txBody>
      <dsp:txXfrm>
        <a:off x="36896" y="126354"/>
        <a:ext cx="7812908" cy="682028"/>
      </dsp:txXfrm>
    </dsp:sp>
    <dsp:sp modelId="{84530AC2-FA0B-2745-A630-F717AD88E96A}">
      <dsp:nvSpPr>
        <dsp:cNvPr id="0" name=""/>
        <dsp:cNvSpPr/>
      </dsp:nvSpPr>
      <dsp:spPr>
        <a:xfrm>
          <a:off x="0" y="899998"/>
          <a:ext cx="7886700" cy="755820"/>
        </a:xfrm>
        <a:prstGeom prst="roundRect">
          <a:avLst/>
        </a:prstGeom>
        <a:solidFill>
          <a:schemeClr val="accent2">
            <a:hueOff val="-363841"/>
            <a:satOff val="-20982"/>
            <a:lumOff val="215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Not a one dump and one situation </a:t>
          </a:r>
        </a:p>
      </dsp:txBody>
      <dsp:txXfrm>
        <a:off x="36896" y="936894"/>
        <a:ext cx="7812908" cy="682028"/>
      </dsp:txXfrm>
    </dsp:sp>
    <dsp:sp modelId="{EFEE791A-D802-7A4E-B903-4BD5A4E94038}">
      <dsp:nvSpPr>
        <dsp:cNvPr id="0" name=""/>
        <dsp:cNvSpPr/>
      </dsp:nvSpPr>
      <dsp:spPr>
        <a:xfrm>
          <a:off x="0" y="1710538"/>
          <a:ext cx="7886700" cy="755820"/>
        </a:xfrm>
        <a:prstGeom prst="roundRect">
          <a:avLst/>
        </a:prstGeom>
        <a:solidFill>
          <a:schemeClr val="accent2">
            <a:hueOff val="-727682"/>
            <a:satOff val="-41964"/>
            <a:lumOff val="431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Continuous care and treatment </a:t>
          </a:r>
        </a:p>
      </dsp:txBody>
      <dsp:txXfrm>
        <a:off x="36896" y="1747434"/>
        <a:ext cx="7812908" cy="682028"/>
      </dsp:txXfrm>
    </dsp:sp>
    <dsp:sp modelId="{06036DCD-A369-0D4B-86DB-F926F4749A67}">
      <dsp:nvSpPr>
        <dsp:cNvPr id="0" name=""/>
        <dsp:cNvSpPr/>
      </dsp:nvSpPr>
      <dsp:spPr>
        <a:xfrm>
          <a:off x="0" y="2521078"/>
          <a:ext cx="7886700" cy="755820"/>
        </a:xfrm>
        <a:prstGeom prst="roundRect">
          <a:avLst/>
        </a:prstGeom>
        <a:solidFill>
          <a:schemeClr val="accent2">
            <a:hueOff val="-1091522"/>
            <a:satOff val="-62946"/>
            <a:lumOff val="647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Soil Quality Card Demo </a:t>
          </a:r>
        </a:p>
      </dsp:txBody>
      <dsp:txXfrm>
        <a:off x="36896" y="2557974"/>
        <a:ext cx="7812908" cy="682028"/>
      </dsp:txXfrm>
    </dsp:sp>
    <dsp:sp modelId="{D2215648-FEE4-EE46-A0F0-1547EE7E05BE}">
      <dsp:nvSpPr>
        <dsp:cNvPr id="0" name=""/>
        <dsp:cNvSpPr/>
      </dsp:nvSpPr>
      <dsp:spPr>
        <a:xfrm>
          <a:off x="0" y="3331618"/>
          <a:ext cx="7886700" cy="755820"/>
        </a:xfrm>
        <a:prstGeom prst="roundRect">
          <a:avLst/>
        </a:prstGeom>
        <a:solidFill>
          <a:schemeClr val="accent2">
            <a:hueOff val="-1455363"/>
            <a:satOff val="-83928"/>
            <a:lumOff val="86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Key Point: Observation is everything </a:t>
          </a:r>
        </a:p>
      </dsp:txBody>
      <dsp:txXfrm>
        <a:off x="36896" y="3368514"/>
        <a:ext cx="7812908" cy="68202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5AD03-3D4C-0640-B5C3-E1D2F6634A14}" type="datetimeFigureOut">
              <a:rPr lang="en-US" smtClean="0"/>
              <a:t>7/15/2022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4063C-68EE-224A-B62F-7283062E4462}" type="slidenum">
              <a:rPr lang="en-US" smtClean="0"/>
              <a:t>‹#›</a:t>
            </a:fld>
            <a:endParaRPr lang="en-US"/>
          </a:p>
        </p:txBody>
      </p:sp>
    </p:spTree>
    <p:extLst>
      <p:ext uri="{BB962C8B-B14F-4D97-AF65-F5344CB8AC3E}">
        <p14:creationId xmlns:p14="http://schemas.microsoft.com/office/powerpoint/2010/main" val="180202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2800" dirty="0"/>
              <a:t>Introductions </a:t>
            </a:r>
          </a:p>
          <a:p>
            <a:endParaRPr lang="en-US" sz="2800" dirty="0"/>
          </a:p>
          <a:p>
            <a:r>
              <a:rPr lang="en-US" sz="2800" dirty="0"/>
              <a:t>Introduce the project </a:t>
            </a:r>
          </a:p>
          <a:p>
            <a:endParaRPr lang="en-US" sz="2800" dirty="0"/>
          </a:p>
          <a:p>
            <a:r>
              <a:rPr lang="en-US" sz="2800" dirty="0"/>
              <a:t>Talk about previous workshops with NICC (Compost and intro to soil health kits)</a:t>
            </a:r>
          </a:p>
          <a:p>
            <a:endParaRPr lang="en-US" sz="2800" dirty="0"/>
          </a:p>
          <a:p>
            <a:endParaRPr lang="en-US" sz="2800" dirty="0"/>
          </a:p>
        </p:txBody>
      </p:sp>
      <p:sp>
        <p:nvSpPr>
          <p:cNvPr id="4" name="Slide Number Placeholder 3"/>
          <p:cNvSpPr>
            <a:spLocks noGrp="1"/>
          </p:cNvSpPr>
          <p:nvPr>
            <p:ph type="sldNum" sz="quarter" idx="5"/>
          </p:nvPr>
        </p:nvSpPr>
        <p:spPr/>
        <p:txBody>
          <a:bodyPr/>
          <a:lstStyle/>
          <a:p>
            <a:fld id="{E7B4063C-68EE-224A-B62F-7283062E4462}" type="slidenum">
              <a:rPr lang="en-US" smtClean="0"/>
              <a:t>1</a:t>
            </a:fld>
            <a:endParaRPr lang="en-US"/>
          </a:p>
        </p:txBody>
      </p:sp>
    </p:spTree>
    <p:extLst>
      <p:ext uri="{BB962C8B-B14F-4D97-AF65-F5344CB8AC3E}">
        <p14:creationId xmlns:p14="http://schemas.microsoft.com/office/powerpoint/2010/main" val="20830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4" name="Google Shape;20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4</a:t>
            </a:fld>
            <a:endParaRPr lang="en-US"/>
          </a:p>
        </p:txBody>
      </p:sp>
    </p:spTree>
    <p:extLst>
      <p:ext uri="{BB962C8B-B14F-4D97-AF65-F5344CB8AC3E}">
        <p14:creationId xmlns:p14="http://schemas.microsoft.com/office/powerpoint/2010/main" val="420367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2000" dirty="0"/>
              <a:t>HIGHLIGHT:</a:t>
            </a:r>
          </a:p>
          <a:p>
            <a:endParaRPr lang="en-US" sz="2000" dirty="0"/>
          </a:p>
          <a:p>
            <a:r>
              <a:rPr lang="en-US" sz="2000" dirty="0"/>
              <a:t>Cultural heritage: soil is more than </a:t>
            </a:r>
            <a:r>
              <a:rPr lang="en-US" sz="2000" dirty="0" err="1"/>
              <a:t>AgriCULTURE</a:t>
            </a:r>
            <a:r>
              <a:rPr lang="en-US" sz="2000" dirty="0"/>
              <a:t>, there’s a reason culture is in the word. </a:t>
            </a:r>
          </a:p>
          <a:p>
            <a:endParaRPr lang="en-US" sz="2000" dirty="0"/>
          </a:p>
          <a:p>
            <a:r>
              <a:rPr lang="en-US" sz="2000" dirty="0"/>
              <a:t>Some examples include: clay pots used for cooking, infrastructure within earth lodges </a:t>
            </a:r>
          </a:p>
          <a:p>
            <a:endParaRPr lang="en-US" sz="2000" dirty="0"/>
          </a:p>
          <a:p>
            <a:r>
              <a:rPr lang="en-US" sz="2000" dirty="0"/>
              <a:t>Pharmaceuticals: I learned from Brenda at </a:t>
            </a:r>
            <a:r>
              <a:rPr lang="en-US" sz="2000" dirty="0" err="1"/>
              <a:t>Umohon</a:t>
            </a:r>
            <a:r>
              <a:rPr lang="en-US" sz="2000" dirty="0"/>
              <a:t> school that that western medicine is really medicinal plants in a chemical compound </a:t>
            </a:r>
          </a:p>
        </p:txBody>
      </p:sp>
      <p:sp>
        <p:nvSpPr>
          <p:cNvPr id="4" name="Slide Number Placeholder 3"/>
          <p:cNvSpPr>
            <a:spLocks noGrp="1"/>
          </p:cNvSpPr>
          <p:nvPr>
            <p:ph type="sldNum" sz="quarter" idx="5"/>
          </p:nvPr>
        </p:nvSpPr>
        <p:spPr/>
        <p:txBody>
          <a:bodyPr/>
          <a:lstStyle/>
          <a:p>
            <a:fld id="{E7B4063C-68EE-224A-B62F-7283062E4462}" type="slidenum">
              <a:rPr lang="en-US" smtClean="0"/>
              <a:t>5</a:t>
            </a:fld>
            <a:endParaRPr lang="en-US"/>
          </a:p>
        </p:txBody>
      </p:sp>
    </p:spTree>
    <p:extLst>
      <p:ext uri="{BB962C8B-B14F-4D97-AF65-F5344CB8AC3E}">
        <p14:creationId xmlns:p14="http://schemas.microsoft.com/office/powerpoint/2010/main" val="2112557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6</a:t>
            </a:fld>
            <a:endParaRPr lang="en-US"/>
          </a:p>
        </p:txBody>
      </p:sp>
    </p:spTree>
    <p:extLst>
      <p:ext uri="{BB962C8B-B14F-4D97-AF65-F5344CB8AC3E}">
        <p14:creationId xmlns:p14="http://schemas.microsoft.com/office/powerpoint/2010/main" val="2539163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7</a:t>
            </a:fld>
            <a:endParaRPr lang="en-US"/>
          </a:p>
        </p:txBody>
      </p:sp>
    </p:spTree>
    <p:extLst>
      <p:ext uri="{BB962C8B-B14F-4D97-AF65-F5344CB8AC3E}">
        <p14:creationId xmlns:p14="http://schemas.microsoft.com/office/powerpoint/2010/main" val="1197274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Explore: How to determine a plants watering needs, signs of water stress, and potential solutions to water issues</a:t>
            </a:r>
          </a:p>
        </p:txBody>
      </p:sp>
      <p:sp>
        <p:nvSpPr>
          <p:cNvPr id="4" name="Slide Number Placeholder 3"/>
          <p:cNvSpPr>
            <a:spLocks noGrp="1"/>
          </p:cNvSpPr>
          <p:nvPr>
            <p:ph type="sldNum" sz="quarter" idx="5"/>
          </p:nvPr>
        </p:nvSpPr>
        <p:spPr/>
        <p:txBody>
          <a:bodyPr/>
          <a:lstStyle/>
          <a:p>
            <a:fld id="{E7B4063C-68EE-224A-B62F-7283062E4462}" type="slidenum">
              <a:rPr lang="en-US" smtClean="0"/>
              <a:t>13</a:t>
            </a:fld>
            <a:endParaRPr lang="en-US"/>
          </a:p>
        </p:txBody>
      </p:sp>
    </p:spTree>
    <p:extLst>
      <p:ext uri="{BB962C8B-B14F-4D97-AF65-F5344CB8AC3E}">
        <p14:creationId xmlns:p14="http://schemas.microsoft.com/office/powerpoint/2010/main" val="3670786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15</a:t>
            </a:fld>
            <a:endParaRPr lang="en-US"/>
          </a:p>
        </p:txBody>
      </p:sp>
    </p:spTree>
    <p:extLst>
      <p:ext uri="{BB962C8B-B14F-4D97-AF65-F5344CB8AC3E}">
        <p14:creationId xmlns:p14="http://schemas.microsoft.com/office/powerpoint/2010/main" val="224046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Consistent deep watering over the lifespan of the plant</a:t>
            </a:r>
          </a:p>
          <a:p>
            <a:pPr marL="285750" indent="-285750">
              <a:buFont typeface="Arial" panose="020B0604020202020204" pitchFamily="34" charset="0"/>
              <a:buChar char="•"/>
            </a:pPr>
            <a:r>
              <a:rPr lang="en-US" dirty="0"/>
              <a:t>Increase in water time in order to ensure water is moved down through the soil profile</a:t>
            </a:r>
          </a:p>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16</a:t>
            </a:fld>
            <a:endParaRPr lang="en-US"/>
          </a:p>
        </p:txBody>
      </p:sp>
    </p:spTree>
    <p:extLst>
      <p:ext uri="{BB962C8B-B14F-4D97-AF65-F5344CB8AC3E}">
        <p14:creationId xmlns:p14="http://schemas.microsoft.com/office/powerpoint/2010/main" val="2067166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17</a:t>
            </a:fld>
            <a:endParaRPr lang="en-US"/>
          </a:p>
        </p:txBody>
      </p:sp>
    </p:spTree>
    <p:extLst>
      <p:ext uri="{BB962C8B-B14F-4D97-AF65-F5344CB8AC3E}">
        <p14:creationId xmlns:p14="http://schemas.microsoft.com/office/powerpoint/2010/main" val="1351803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PORE SPACE</a:t>
            </a:r>
          </a:p>
          <a:p>
            <a:pPr marL="285750" indent="-285750">
              <a:buFont typeface="Arial" panose="020B0604020202020204" pitchFamily="34" charset="0"/>
              <a:buChar char="•"/>
            </a:pPr>
            <a:r>
              <a:rPr lang="en-US" dirty="0"/>
              <a:t>Water until we reach Field Capacity</a:t>
            </a:r>
          </a:p>
          <a:p>
            <a:pPr marL="285750" indent="-285750">
              <a:buFont typeface="Arial" panose="020B0604020202020204" pitchFamily="34" charset="0"/>
              <a:buChar char="•"/>
            </a:pPr>
            <a:r>
              <a:rPr lang="en-US" dirty="0"/>
              <a:t>We don’t want to reach the Wilting point!</a:t>
            </a:r>
          </a:p>
          <a:p>
            <a:pPr marL="285750" indent="-285750">
              <a:buFont typeface="Arial" panose="020B0604020202020204" pitchFamily="34" charset="0"/>
              <a:buChar char="•"/>
            </a:pPr>
            <a:r>
              <a:rPr lang="en-US" dirty="0"/>
              <a:t>Going beyond the saturation point, means that we are creating unnecessary runoff &amp; waste </a:t>
            </a:r>
          </a:p>
          <a:p>
            <a:pPr marL="285750" indent="-285750">
              <a:buFont typeface="Arial" panose="020B0604020202020204" pitchFamily="34" charset="0"/>
              <a:buChar char="•"/>
            </a:pPr>
            <a:r>
              <a:rPr lang="en-US" dirty="0"/>
              <a:t>Slowly stretching plant root growth by watering along root growth</a:t>
            </a:r>
          </a:p>
          <a:p>
            <a:pPr marL="285750" indent="-285750">
              <a:buFont typeface="Arial" panose="020B0604020202020204" pitchFamily="34" charset="0"/>
              <a:buChar char="•"/>
            </a:pPr>
            <a:r>
              <a:rPr lang="en-US" dirty="0"/>
              <a:t>Taste Considerations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18</a:t>
            </a:fld>
            <a:endParaRPr lang="en-US"/>
          </a:p>
        </p:txBody>
      </p:sp>
    </p:spTree>
    <p:extLst>
      <p:ext uri="{BB962C8B-B14F-4D97-AF65-F5344CB8AC3E}">
        <p14:creationId xmlns:p14="http://schemas.microsoft.com/office/powerpoint/2010/main" val="3790412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B4063C-68EE-224A-B62F-7283062E4462}" type="slidenum">
              <a:rPr lang="en-US" smtClean="0"/>
              <a:t>20</a:t>
            </a:fld>
            <a:endParaRPr lang="en-US"/>
          </a:p>
        </p:txBody>
      </p:sp>
    </p:spTree>
    <p:extLst>
      <p:ext uri="{BB962C8B-B14F-4D97-AF65-F5344CB8AC3E}">
        <p14:creationId xmlns:p14="http://schemas.microsoft.com/office/powerpoint/2010/main" val="12162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Pollinators, Herbs, and Flooding</a:t>
            </a:r>
          </a:p>
        </p:txBody>
      </p:sp>
      <p:sp>
        <p:nvSpPr>
          <p:cNvPr id="4" name="Slide Number Placeholder 3"/>
          <p:cNvSpPr>
            <a:spLocks noGrp="1"/>
          </p:cNvSpPr>
          <p:nvPr>
            <p:ph type="sldNum" sz="quarter" idx="5"/>
          </p:nvPr>
        </p:nvSpPr>
        <p:spPr/>
        <p:txBody>
          <a:bodyPr/>
          <a:lstStyle/>
          <a:p>
            <a:fld id="{E7B4063C-68EE-224A-B62F-7283062E4462}" type="slidenum">
              <a:rPr lang="en-US" smtClean="0"/>
              <a:t>22</a:t>
            </a:fld>
            <a:endParaRPr lang="en-US"/>
          </a:p>
        </p:txBody>
      </p:sp>
    </p:spTree>
    <p:extLst>
      <p:ext uri="{BB962C8B-B14F-4D97-AF65-F5344CB8AC3E}">
        <p14:creationId xmlns:p14="http://schemas.microsoft.com/office/powerpoint/2010/main" val="203403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A8452-C925-59F7-1DB4-937EC7FEA77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CFED5EB-7242-9B3F-88C8-9725C68F5D3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BEBF60C-DFE2-6135-643D-4ED69C6375FC}"/>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5" name="Footer Placeholder 4">
            <a:extLst>
              <a:ext uri="{FF2B5EF4-FFF2-40B4-BE49-F238E27FC236}">
                <a16:creationId xmlns:a16="http://schemas.microsoft.com/office/drawing/2014/main" id="{66034079-47D5-13BC-AF76-E7F3507FC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E9AF5-7569-5757-754D-F944A11412A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313443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50C4-56CD-2E5E-B8A7-B3D13C5961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D4F529-3AC8-E5C2-EF92-FAD534339D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E1DF4-1F37-B6DF-A90C-65EDDFCAFC00}"/>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5" name="Footer Placeholder 4">
            <a:extLst>
              <a:ext uri="{FF2B5EF4-FFF2-40B4-BE49-F238E27FC236}">
                <a16:creationId xmlns:a16="http://schemas.microsoft.com/office/drawing/2014/main" id="{4A0DAD46-B214-2B5A-2E61-E5E3A2E392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9B3682-D68A-1E55-9104-89707EA415FD}"/>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236186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53DF3-42F7-5C08-11EB-3D85249BF97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E38CB83-A8A8-4DFB-5299-9BB7527F004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88094E-2C29-F17A-69A4-00CA310C21C5}"/>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5" name="Footer Placeholder 4">
            <a:extLst>
              <a:ext uri="{FF2B5EF4-FFF2-40B4-BE49-F238E27FC236}">
                <a16:creationId xmlns:a16="http://schemas.microsoft.com/office/drawing/2014/main" id="{B66C49F0-D31B-A34B-8E82-7ABBCBD04C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7F134F-9B03-2330-D85E-C2521E8D4E1F}"/>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19938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634F8-CE86-C05E-8522-93757E4524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C86F2-64B9-CB28-2DAC-EE747BBE6E2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627F3-4FD8-87D7-E8E1-BB9BC27B388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5A21BB-EB05-BA31-2668-157C8975120A}"/>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6" name="Footer Placeholder 5">
            <a:extLst>
              <a:ext uri="{FF2B5EF4-FFF2-40B4-BE49-F238E27FC236}">
                <a16:creationId xmlns:a16="http://schemas.microsoft.com/office/drawing/2014/main" id="{7852DE73-27EF-E5DC-439E-8C9ED8265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31AE5-12D4-9C7C-EB8C-DF95598FB303}"/>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31036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DF89-48EA-1CC9-6EED-05AA859E01F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883464-2114-42B4-9B28-44534FA7E8E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4FC3061-9DEF-ED7C-8AD7-B53D93BFED6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A4009-DB21-59CE-38EE-F71ED2D5DBC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D3474E-A836-2929-A833-B6D79500D6A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EE29C0-D1B9-ED94-D9E4-08C6CB9F1E9C}"/>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8" name="Footer Placeholder 7">
            <a:extLst>
              <a:ext uri="{FF2B5EF4-FFF2-40B4-BE49-F238E27FC236}">
                <a16:creationId xmlns:a16="http://schemas.microsoft.com/office/drawing/2014/main" id="{E8681064-6966-DBC8-D461-9194EE7D24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8DECDB-0D04-991C-9BED-24702A0C433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627863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CD756-A2BB-D779-519C-3A564467B6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BD113B-9AB4-2417-B03D-FA2309E95440}"/>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4" name="Footer Placeholder 3">
            <a:extLst>
              <a:ext uri="{FF2B5EF4-FFF2-40B4-BE49-F238E27FC236}">
                <a16:creationId xmlns:a16="http://schemas.microsoft.com/office/drawing/2014/main" id="{6E3D85D3-D324-CB3C-18AC-0C9AD92EDF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E23E7A-0599-D967-53B6-99FD2273A1D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021584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33C95E-A13B-32C2-72C8-C254304F81BA}"/>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3" name="Footer Placeholder 2">
            <a:extLst>
              <a:ext uri="{FF2B5EF4-FFF2-40B4-BE49-F238E27FC236}">
                <a16:creationId xmlns:a16="http://schemas.microsoft.com/office/drawing/2014/main" id="{102629E8-D054-8F11-EA1B-FE0FAA9A8D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B5214F-64D6-7C75-55D3-4CAD82054BB7}"/>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60971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C3E2-FDCA-6F55-104F-AA9F50549D1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7A18C6C-6C5D-E472-4180-206982DD75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8CE34A-4A9F-5FFE-D8BA-140555D1DB6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C5FB883-78F7-197F-B76C-B865812BF445}"/>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6" name="Footer Placeholder 5">
            <a:extLst>
              <a:ext uri="{FF2B5EF4-FFF2-40B4-BE49-F238E27FC236}">
                <a16:creationId xmlns:a16="http://schemas.microsoft.com/office/drawing/2014/main" id="{FDF586B1-D0CD-F006-64B8-83E55F395E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2AD2AE-EA36-A953-A50D-FF9FCA9C4A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6037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6473-ED26-530E-7728-6F4D8024D9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255152C-F890-BC7C-872F-DC6EC345B39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5FD9966-1C6E-415F-4BC3-AB902FA13F9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E74E097-C44B-835E-B40E-0AD16E96CDCC}"/>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6" name="Footer Placeholder 5">
            <a:extLst>
              <a:ext uri="{FF2B5EF4-FFF2-40B4-BE49-F238E27FC236}">
                <a16:creationId xmlns:a16="http://schemas.microsoft.com/office/drawing/2014/main" id="{8DE2F517-6BEE-EE66-98E5-70A60120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06ACB-E4FB-6B3B-ACC4-1254A7426F78}"/>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123035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1C301-788F-B319-E577-433D24035D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031A29-0B9B-AF25-5A97-74DD8DB148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407E5-12B6-F63A-08BC-37133AC6A524}"/>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5" name="Footer Placeholder 4">
            <a:extLst>
              <a:ext uri="{FF2B5EF4-FFF2-40B4-BE49-F238E27FC236}">
                <a16:creationId xmlns:a16="http://schemas.microsoft.com/office/drawing/2014/main" id="{367F7E62-B1BD-4720-DDC6-34B6577FA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3243D-A494-5BED-8D51-049B7D474826}"/>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92973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7B2709-C29A-401A-B386-93C47A6F1F7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D7E45D-94FF-3824-9E5F-643AF289337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A061A-893F-B4C1-970A-0ADD9E0E3CEE}"/>
              </a:ext>
            </a:extLst>
          </p:cNvPr>
          <p:cNvSpPr>
            <a:spLocks noGrp="1"/>
          </p:cNvSpPr>
          <p:nvPr>
            <p:ph type="dt" sz="half" idx="10"/>
          </p:nvPr>
        </p:nvSpPr>
        <p:spPr/>
        <p:txBody>
          <a:bodyPr/>
          <a:lstStyle/>
          <a:p>
            <a:fld id="{B5898F52-2787-4BA2-BBBC-9395E9F86D50}" type="datetimeFigureOut">
              <a:rPr lang="en-US" smtClean="0"/>
              <a:t>7/15/2022</a:t>
            </a:fld>
            <a:endParaRPr lang="en-US"/>
          </a:p>
        </p:txBody>
      </p:sp>
      <p:sp>
        <p:nvSpPr>
          <p:cNvPr id="5" name="Footer Placeholder 4">
            <a:extLst>
              <a:ext uri="{FF2B5EF4-FFF2-40B4-BE49-F238E27FC236}">
                <a16:creationId xmlns:a16="http://schemas.microsoft.com/office/drawing/2014/main" id="{91F2B0DE-149D-1883-AEBE-45DC4F34A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7A7CA-EFCD-828E-0546-2F318096DA6F}"/>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63754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ABF77A-39F9-D122-28E6-5FAD58DDB29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C63796-E3BD-18CA-6B42-85324A062D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15085-B276-FFB9-9C46-DCF049DB757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898F52-2787-4BA2-BBBC-9395E9F86D50}" type="datetimeFigureOut">
              <a:rPr lang="en-US" smtClean="0"/>
              <a:pPr/>
              <a:t>7/15/2022</a:t>
            </a:fld>
            <a:endParaRPr lang="en-US" dirty="0"/>
          </a:p>
        </p:txBody>
      </p:sp>
      <p:sp>
        <p:nvSpPr>
          <p:cNvPr id="5" name="Footer Placeholder 4">
            <a:extLst>
              <a:ext uri="{FF2B5EF4-FFF2-40B4-BE49-F238E27FC236}">
                <a16:creationId xmlns:a16="http://schemas.microsoft.com/office/drawing/2014/main" id="{F050F6DF-AEF6-9C9B-8709-1665C2B6CD2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8B9C6ED-C74F-7B50-5730-4D1E567BCF3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267589521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5" name="Picture 3">
            <a:extLst>
              <a:ext uri="{FF2B5EF4-FFF2-40B4-BE49-F238E27FC236}">
                <a16:creationId xmlns:a16="http://schemas.microsoft.com/office/drawing/2014/main" id="{32DE0F9E-6A18-2E49-2332-A9B8AEECF675}"/>
              </a:ext>
            </a:extLst>
          </p:cNvPr>
          <p:cNvPicPr>
            <a:picLocks noChangeAspect="1"/>
          </p:cNvPicPr>
          <p:nvPr/>
        </p:nvPicPr>
        <p:blipFill rotWithShape="1">
          <a:blip r:embed="rId3"/>
          <a:srcRect l="21911" r="2359"/>
          <a:stretch/>
        </p:blipFill>
        <p:spPr>
          <a:xfrm>
            <a:off x="20" y="2"/>
            <a:ext cx="565096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7" name="Picture 6" descr="Group of seedlings growing out of dirt">
            <a:extLst>
              <a:ext uri="{FF2B5EF4-FFF2-40B4-BE49-F238E27FC236}">
                <a16:creationId xmlns:a16="http://schemas.microsoft.com/office/drawing/2014/main" id="{A99739BC-5AC0-9077-9E9C-0FFF964017B1}"/>
              </a:ext>
            </a:extLst>
          </p:cNvPr>
          <p:cNvPicPr>
            <a:picLocks noChangeAspect="1"/>
          </p:cNvPicPr>
          <p:nvPr/>
        </p:nvPicPr>
        <p:blipFill rotWithShape="1">
          <a:blip r:embed="rId4"/>
          <a:srcRect l="23850" r="17552" b="3"/>
          <a:stretch/>
        </p:blipFill>
        <p:spPr>
          <a:xfrm>
            <a:off x="5740152" y="1"/>
            <a:ext cx="3403847"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Picture 4" descr="Group of gardening tools on a wall">
            <a:extLst>
              <a:ext uri="{FF2B5EF4-FFF2-40B4-BE49-F238E27FC236}">
                <a16:creationId xmlns:a16="http://schemas.microsoft.com/office/drawing/2014/main" id="{9D3B5E32-BA43-B233-C4BD-0788534D29BF}"/>
              </a:ext>
            </a:extLst>
          </p:cNvPr>
          <p:cNvPicPr>
            <a:picLocks noChangeAspect="1"/>
          </p:cNvPicPr>
          <p:nvPr/>
        </p:nvPicPr>
        <p:blipFill rotWithShape="1">
          <a:blip r:embed="rId5"/>
          <a:srcRect t="5404" b="15284"/>
          <a:stretch/>
        </p:blipFill>
        <p:spPr>
          <a:xfrm>
            <a:off x="20" y="4316255"/>
            <a:ext cx="5127618"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11B57AD6-9105-EAE7-CFF1-7A725A7B9DC7}"/>
              </a:ext>
            </a:extLst>
          </p:cNvPr>
          <p:cNvSpPr>
            <a:spLocks noGrp="1"/>
          </p:cNvSpPr>
          <p:nvPr>
            <p:ph type="ctrTitle"/>
          </p:nvPr>
        </p:nvSpPr>
        <p:spPr>
          <a:xfrm>
            <a:off x="4757737" y="3996130"/>
            <a:ext cx="4129361" cy="1576910"/>
          </a:xfrm>
        </p:spPr>
        <p:txBody>
          <a:bodyPr anchor="b">
            <a:normAutofit/>
          </a:bodyPr>
          <a:lstStyle/>
          <a:p>
            <a:pPr algn="l"/>
            <a:r>
              <a:rPr lang="en-US" sz="3800"/>
              <a:t>Soils and Home Gardening</a:t>
            </a:r>
          </a:p>
        </p:txBody>
      </p:sp>
      <p:sp>
        <p:nvSpPr>
          <p:cNvPr id="3" name="Subtitle 2">
            <a:extLst>
              <a:ext uri="{FF2B5EF4-FFF2-40B4-BE49-F238E27FC236}">
                <a16:creationId xmlns:a16="http://schemas.microsoft.com/office/drawing/2014/main" id="{0B4EF077-2CBB-F118-B5ED-EA00CB5886A7}"/>
              </a:ext>
            </a:extLst>
          </p:cNvPr>
          <p:cNvSpPr>
            <a:spLocks noGrp="1"/>
          </p:cNvSpPr>
          <p:nvPr>
            <p:ph type="subTitle" idx="1"/>
          </p:nvPr>
        </p:nvSpPr>
        <p:spPr>
          <a:xfrm>
            <a:off x="4757737" y="5638800"/>
            <a:ext cx="4129361" cy="869576"/>
          </a:xfrm>
        </p:spPr>
        <p:txBody>
          <a:bodyPr>
            <a:noAutofit/>
          </a:bodyPr>
          <a:lstStyle/>
          <a:p>
            <a:pPr algn="l"/>
            <a:r>
              <a:rPr lang="en-US" sz="1200" dirty="0"/>
              <a:t>Three Sisters Project, Iowa State University</a:t>
            </a:r>
          </a:p>
          <a:p>
            <a:pPr algn="l"/>
            <a:r>
              <a:rPr lang="en-US" sz="1200" dirty="0"/>
              <a:t>Valeria Cano Camacho  &amp; Susana Cabrera-Mariz</a:t>
            </a:r>
          </a:p>
        </p:txBody>
      </p:sp>
    </p:spTree>
    <p:extLst>
      <p:ext uri="{BB962C8B-B14F-4D97-AF65-F5344CB8AC3E}">
        <p14:creationId xmlns:p14="http://schemas.microsoft.com/office/powerpoint/2010/main" val="309352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A2C61-7024-1088-BDD7-69F0BA14D693}"/>
              </a:ext>
            </a:extLst>
          </p:cNvPr>
          <p:cNvSpPr>
            <a:spLocks noGrp="1"/>
          </p:cNvSpPr>
          <p:nvPr>
            <p:ph type="title"/>
          </p:nvPr>
        </p:nvSpPr>
        <p:spPr>
          <a:xfrm>
            <a:off x="476250" y="640823"/>
            <a:ext cx="2563994" cy="5583148"/>
          </a:xfrm>
        </p:spPr>
        <p:txBody>
          <a:bodyPr anchor="ctr">
            <a:normAutofit/>
          </a:bodyPr>
          <a:lstStyle/>
          <a:p>
            <a:r>
              <a:rPr lang="en-US" sz="4000"/>
              <a:t>Recap Of Previous Workshops</a:t>
            </a:r>
          </a:p>
        </p:txBody>
      </p:sp>
      <p:graphicFrame>
        <p:nvGraphicFramePr>
          <p:cNvPr id="5" name="Content Placeholder 2">
            <a:extLst>
              <a:ext uri="{FF2B5EF4-FFF2-40B4-BE49-F238E27FC236}">
                <a16:creationId xmlns:a16="http://schemas.microsoft.com/office/drawing/2014/main" id="{FA980536-C533-67B6-5648-3500DB54A39E}"/>
              </a:ext>
            </a:extLst>
          </p:cNvPr>
          <p:cNvGraphicFramePr>
            <a:graphicFrameLocks noGrp="1"/>
          </p:cNvGraphicFramePr>
          <p:nvPr>
            <p:ph idx="1"/>
            <p:extLst>
              <p:ext uri="{D42A27DB-BD31-4B8C-83A1-F6EECF244321}">
                <p14:modId xmlns:p14="http://schemas.microsoft.com/office/powerpoint/2010/main" val="1674819996"/>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6916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9"/>
          <p:cNvSpPr txBox="1"/>
          <p:nvPr/>
        </p:nvSpPr>
        <p:spPr>
          <a:xfrm>
            <a:off x="4359070" y="2989164"/>
            <a:ext cx="1611787" cy="1315715"/>
          </a:xfrm>
          <a:prstGeom prst="rect">
            <a:avLst/>
          </a:prstGeom>
          <a:noFill/>
          <a:ln>
            <a:noFill/>
          </a:ln>
        </p:spPr>
        <p:txBody>
          <a:bodyPr spcFirstLastPara="1" wrap="square" lIns="68569" tIns="34275" rIns="68569" bIns="34275" anchor="t" anchorCtr="0">
            <a:spAutoFit/>
          </a:bodyPr>
          <a:lstStyle/>
          <a:p>
            <a:r>
              <a:rPr lang="en-US" sz="2700" dirty="0">
                <a:solidFill>
                  <a:schemeClr val="dk1"/>
                </a:solidFill>
                <a:latin typeface="Calibri"/>
                <a:ea typeface="Calibri"/>
                <a:cs typeface="Calibri"/>
                <a:sym typeface="Calibri"/>
              </a:rPr>
              <a:t>Soil Organic Matter</a:t>
            </a:r>
            <a:endParaRPr sz="1350" dirty="0"/>
          </a:p>
        </p:txBody>
      </p:sp>
      <p:sp>
        <p:nvSpPr>
          <p:cNvPr id="207" name="Google Shape;207;p9"/>
          <p:cNvSpPr txBox="1">
            <a:spLocks noGrp="1"/>
          </p:cNvSpPr>
          <p:nvPr>
            <p:ph type="title"/>
          </p:nvPr>
        </p:nvSpPr>
        <p:spPr>
          <a:xfrm>
            <a:off x="627206" y="732586"/>
            <a:ext cx="7141845" cy="514350"/>
          </a:xfrm>
          <a:prstGeom prst="rect">
            <a:avLst/>
          </a:prstGeom>
          <a:noFill/>
          <a:ln>
            <a:noFill/>
          </a:ln>
        </p:spPr>
        <p:txBody>
          <a:bodyPr spcFirstLastPara="1" vert="horz" wrap="square" lIns="68569" tIns="34275" rIns="68569" bIns="34275" rtlCol="0" anchor="ctr" anchorCtr="0">
            <a:noAutofit/>
          </a:bodyPr>
          <a:lstStyle/>
          <a:p>
            <a:pPr>
              <a:spcBef>
                <a:spcPts val="0"/>
              </a:spcBef>
              <a:buClr>
                <a:schemeClr val="dk1"/>
              </a:buClr>
              <a:buSzPts val="7200"/>
            </a:pPr>
            <a:r>
              <a:rPr lang="en-US" sz="4050" b="1" dirty="0"/>
              <a:t>A soil is composed of…</a:t>
            </a:r>
            <a:endParaRPr sz="2400" dirty="0"/>
          </a:p>
        </p:txBody>
      </p:sp>
      <p:graphicFrame>
        <p:nvGraphicFramePr>
          <p:cNvPr id="208" name="Google Shape;208;p9"/>
          <p:cNvGraphicFramePr/>
          <p:nvPr>
            <p:extLst>
              <p:ext uri="{D42A27DB-BD31-4B8C-83A1-F6EECF244321}">
                <p14:modId xmlns:p14="http://schemas.microsoft.com/office/powerpoint/2010/main" val="1004531569"/>
              </p:ext>
            </p:extLst>
          </p:nvPr>
        </p:nvGraphicFramePr>
        <p:xfrm>
          <a:off x="-983441" y="1810348"/>
          <a:ext cx="5862690" cy="3936786"/>
        </p:xfrm>
        <a:graphic>
          <a:graphicData uri="http://schemas.openxmlformats.org/drawingml/2006/chart">
            <c:chart xmlns:c="http://schemas.openxmlformats.org/drawingml/2006/chart" xmlns:r="http://schemas.openxmlformats.org/officeDocument/2006/relationships" r:id="rId3"/>
          </a:graphicData>
        </a:graphic>
      </p:graphicFrame>
      <p:sp>
        <p:nvSpPr>
          <p:cNvPr id="209" name="Google Shape;209;p9"/>
          <p:cNvSpPr txBox="1"/>
          <p:nvPr/>
        </p:nvSpPr>
        <p:spPr>
          <a:xfrm>
            <a:off x="864656" y="2881275"/>
            <a:ext cx="2489961" cy="484718"/>
          </a:xfrm>
          <a:prstGeom prst="rect">
            <a:avLst/>
          </a:prstGeom>
          <a:noFill/>
          <a:ln>
            <a:noFill/>
          </a:ln>
        </p:spPr>
        <p:txBody>
          <a:bodyPr spcFirstLastPara="1" wrap="square" lIns="68569" tIns="34275" rIns="68569" bIns="34275" anchor="t" anchorCtr="0">
            <a:spAutoFit/>
          </a:bodyPr>
          <a:lstStyle/>
          <a:p>
            <a:r>
              <a:rPr lang="en-US" sz="2700" dirty="0">
                <a:solidFill>
                  <a:schemeClr val="dk1"/>
                </a:solidFill>
                <a:latin typeface="Calibri"/>
                <a:ea typeface="Calibri"/>
                <a:cs typeface="Calibri"/>
                <a:sym typeface="Calibri"/>
              </a:rPr>
              <a:t>Mineral Particles</a:t>
            </a:r>
            <a:endParaRPr sz="1350" dirty="0"/>
          </a:p>
        </p:txBody>
      </p:sp>
      <p:sp>
        <p:nvSpPr>
          <p:cNvPr id="210" name="Google Shape;210;p9"/>
          <p:cNvSpPr txBox="1"/>
          <p:nvPr/>
        </p:nvSpPr>
        <p:spPr>
          <a:xfrm>
            <a:off x="4606414" y="1825157"/>
            <a:ext cx="4383133" cy="577051"/>
          </a:xfrm>
          <a:prstGeom prst="rect">
            <a:avLst/>
          </a:prstGeom>
          <a:noFill/>
          <a:ln>
            <a:noFill/>
          </a:ln>
        </p:spPr>
        <p:txBody>
          <a:bodyPr spcFirstLastPara="1" wrap="square" lIns="68569" tIns="34275" rIns="68569" bIns="34275" anchor="t" anchorCtr="0">
            <a:spAutoFit/>
          </a:bodyPr>
          <a:lstStyle/>
          <a:p>
            <a:r>
              <a:rPr lang="en-US" sz="3300" b="1" dirty="0">
                <a:solidFill>
                  <a:srgbClr val="F4B081"/>
                </a:solidFill>
                <a:latin typeface="Calibri"/>
                <a:ea typeface="Calibri"/>
                <a:cs typeface="Calibri"/>
                <a:sym typeface="Calibri"/>
              </a:rPr>
              <a:t>5% Soil Organic Matter</a:t>
            </a:r>
            <a:endParaRPr sz="1350" dirty="0"/>
          </a:p>
        </p:txBody>
      </p:sp>
      <p:sp>
        <p:nvSpPr>
          <p:cNvPr id="211" name="Google Shape;211;p9"/>
          <p:cNvSpPr txBox="1"/>
          <p:nvPr/>
        </p:nvSpPr>
        <p:spPr>
          <a:xfrm>
            <a:off x="1105244" y="4516737"/>
            <a:ext cx="538850" cy="484718"/>
          </a:xfrm>
          <a:prstGeom prst="rect">
            <a:avLst/>
          </a:prstGeom>
          <a:noFill/>
          <a:ln>
            <a:noFill/>
          </a:ln>
        </p:spPr>
        <p:txBody>
          <a:bodyPr spcFirstLastPara="1" wrap="square" lIns="68569" tIns="34275" rIns="68569" bIns="34275" anchor="t" anchorCtr="0">
            <a:spAutoFit/>
          </a:bodyPr>
          <a:lstStyle/>
          <a:p>
            <a:r>
              <a:rPr lang="en-US" sz="2700">
                <a:solidFill>
                  <a:schemeClr val="dk1"/>
                </a:solidFill>
                <a:latin typeface="Calibri"/>
                <a:ea typeface="Calibri"/>
                <a:cs typeface="Calibri"/>
                <a:sym typeface="Calibri"/>
              </a:rPr>
              <a:t>Air</a:t>
            </a:r>
            <a:endParaRPr sz="1350"/>
          </a:p>
        </p:txBody>
      </p:sp>
      <p:sp>
        <p:nvSpPr>
          <p:cNvPr id="212" name="Google Shape;212;p9"/>
          <p:cNvSpPr txBox="1"/>
          <p:nvPr/>
        </p:nvSpPr>
        <p:spPr>
          <a:xfrm>
            <a:off x="2253656" y="4516738"/>
            <a:ext cx="1000803" cy="484718"/>
          </a:xfrm>
          <a:prstGeom prst="rect">
            <a:avLst/>
          </a:prstGeom>
          <a:noFill/>
          <a:ln>
            <a:noFill/>
          </a:ln>
        </p:spPr>
        <p:txBody>
          <a:bodyPr spcFirstLastPara="1" wrap="square" lIns="68569" tIns="34275" rIns="68569" bIns="34275" anchor="t" anchorCtr="0">
            <a:spAutoFit/>
          </a:bodyPr>
          <a:lstStyle/>
          <a:p>
            <a:r>
              <a:rPr lang="en-US" sz="2700">
                <a:solidFill>
                  <a:schemeClr val="dk1"/>
                </a:solidFill>
                <a:latin typeface="Calibri"/>
                <a:ea typeface="Calibri"/>
                <a:cs typeface="Calibri"/>
                <a:sym typeface="Calibri"/>
              </a:rPr>
              <a:t>Water</a:t>
            </a:r>
            <a:endParaRPr sz="1350"/>
          </a:p>
        </p:txBody>
      </p:sp>
      <p:graphicFrame>
        <p:nvGraphicFramePr>
          <p:cNvPr id="213" name="Google Shape;213;p9"/>
          <p:cNvGraphicFramePr/>
          <p:nvPr>
            <p:extLst>
              <p:ext uri="{D42A27DB-BD31-4B8C-83A1-F6EECF244321}">
                <p14:modId xmlns:p14="http://schemas.microsoft.com/office/powerpoint/2010/main" val="1900358550"/>
              </p:ext>
            </p:extLst>
          </p:nvPr>
        </p:nvGraphicFramePr>
        <p:xfrm>
          <a:off x="4925763" y="2169754"/>
          <a:ext cx="4152259" cy="3000271"/>
        </p:xfrm>
        <a:graphic>
          <a:graphicData uri="http://schemas.openxmlformats.org/drawingml/2006/chart">
            <c:chart xmlns:c="http://schemas.openxmlformats.org/drawingml/2006/chart" xmlns:r="http://schemas.openxmlformats.org/officeDocument/2006/relationships" r:id="rId4"/>
          </a:graphicData>
        </a:graphic>
      </p:graphicFrame>
      <p:sp>
        <p:nvSpPr>
          <p:cNvPr id="214" name="Google Shape;214;p9"/>
          <p:cNvSpPr txBox="1"/>
          <p:nvPr/>
        </p:nvSpPr>
        <p:spPr>
          <a:xfrm>
            <a:off x="5677248" y="3110863"/>
            <a:ext cx="2636288" cy="1084882"/>
          </a:xfrm>
          <a:prstGeom prst="rect">
            <a:avLst/>
          </a:prstGeom>
          <a:noFill/>
          <a:ln>
            <a:noFill/>
          </a:ln>
        </p:spPr>
        <p:txBody>
          <a:bodyPr spcFirstLastPara="1" wrap="square" lIns="68569" tIns="34275" rIns="68569" bIns="34275" anchor="t" anchorCtr="0">
            <a:spAutoFit/>
          </a:bodyPr>
          <a:lstStyle/>
          <a:p>
            <a:r>
              <a:rPr lang="en-US" sz="3300" dirty="0">
                <a:solidFill>
                  <a:schemeClr val="dk1"/>
                </a:solidFill>
                <a:latin typeface="Calibri"/>
                <a:ea typeface="Calibri"/>
                <a:cs typeface="Calibri"/>
                <a:sym typeface="Calibri"/>
              </a:rPr>
              <a:t>Decomposed</a:t>
            </a:r>
            <a:endParaRPr sz="1350" dirty="0"/>
          </a:p>
          <a:p>
            <a:r>
              <a:rPr lang="en-US" sz="3300" dirty="0">
                <a:solidFill>
                  <a:schemeClr val="dk1"/>
                </a:solidFill>
                <a:latin typeface="Calibri"/>
                <a:ea typeface="Calibri"/>
                <a:cs typeface="Calibri"/>
                <a:sym typeface="Calibri"/>
              </a:rPr>
              <a:t>SOM</a:t>
            </a:r>
            <a:endParaRPr sz="1350" dirty="0"/>
          </a:p>
        </p:txBody>
      </p:sp>
      <p:cxnSp>
        <p:nvCxnSpPr>
          <p:cNvPr id="215" name="Google Shape;215;p9"/>
          <p:cNvCxnSpPr/>
          <p:nvPr/>
        </p:nvCxnSpPr>
        <p:spPr>
          <a:xfrm rot="10800000" flipH="1">
            <a:off x="3975632" y="2452803"/>
            <a:ext cx="2181225" cy="706523"/>
          </a:xfrm>
          <a:prstGeom prst="straightConnector1">
            <a:avLst/>
          </a:prstGeom>
          <a:noFill/>
          <a:ln w="28575" cap="flat" cmpd="sng">
            <a:solidFill>
              <a:schemeClr val="dk1"/>
            </a:solidFill>
            <a:prstDash val="solid"/>
            <a:miter lim="800000"/>
            <a:headEnd type="none" w="sm" len="sm"/>
            <a:tailEnd type="none" w="sm" len="sm"/>
          </a:ln>
        </p:spPr>
      </p:cxnSp>
      <p:cxnSp>
        <p:nvCxnSpPr>
          <p:cNvPr id="216" name="Google Shape;216;p9"/>
          <p:cNvCxnSpPr/>
          <p:nvPr/>
        </p:nvCxnSpPr>
        <p:spPr>
          <a:xfrm>
            <a:off x="4046732" y="3906933"/>
            <a:ext cx="1713293" cy="997467"/>
          </a:xfrm>
          <a:prstGeom prst="straightConnector1">
            <a:avLst/>
          </a:prstGeom>
          <a:noFill/>
          <a:ln w="28575" cap="flat" cmpd="sng">
            <a:solidFill>
              <a:schemeClr val="dk1"/>
            </a:solidFill>
            <a:prstDash val="solid"/>
            <a:miter lim="800000"/>
            <a:headEnd type="none" w="sm" len="sm"/>
            <a:tailEnd type="none" w="sm" len="sm"/>
          </a:ln>
        </p:spPr>
      </p:cxnSp>
      <p:sp>
        <p:nvSpPr>
          <p:cNvPr id="217" name="Google Shape;217;p9"/>
          <p:cNvSpPr txBox="1"/>
          <p:nvPr/>
        </p:nvSpPr>
        <p:spPr>
          <a:xfrm>
            <a:off x="7882966" y="5302275"/>
            <a:ext cx="1265618" cy="1084882"/>
          </a:xfrm>
          <a:prstGeom prst="rect">
            <a:avLst/>
          </a:prstGeom>
          <a:noFill/>
          <a:ln>
            <a:noFill/>
          </a:ln>
        </p:spPr>
        <p:txBody>
          <a:bodyPr spcFirstLastPara="1" wrap="square" lIns="68569" tIns="34275" rIns="68569" bIns="34275" anchor="t" anchorCtr="0">
            <a:spAutoFit/>
          </a:bodyPr>
          <a:lstStyle/>
          <a:p>
            <a:r>
              <a:rPr lang="en-US" sz="3300" dirty="0">
                <a:solidFill>
                  <a:schemeClr val="dk1"/>
                </a:solidFill>
                <a:latin typeface="Calibri"/>
                <a:ea typeface="Calibri"/>
                <a:cs typeface="Calibri"/>
                <a:sym typeface="Calibri"/>
              </a:rPr>
              <a:t>10%</a:t>
            </a:r>
            <a:endParaRPr sz="1350" dirty="0"/>
          </a:p>
          <a:p>
            <a:r>
              <a:rPr lang="en-US" sz="3300" dirty="0">
                <a:solidFill>
                  <a:schemeClr val="dk1"/>
                </a:solidFill>
                <a:latin typeface="Calibri"/>
                <a:ea typeface="Calibri"/>
                <a:cs typeface="Calibri"/>
                <a:sym typeface="Calibri"/>
              </a:rPr>
              <a:t>Roots</a:t>
            </a:r>
            <a:endParaRPr sz="1350" dirty="0"/>
          </a:p>
        </p:txBody>
      </p:sp>
      <p:sp>
        <p:nvSpPr>
          <p:cNvPr id="218" name="Google Shape;218;p9"/>
          <p:cNvSpPr txBox="1"/>
          <p:nvPr/>
        </p:nvSpPr>
        <p:spPr>
          <a:xfrm>
            <a:off x="5015829" y="5735221"/>
            <a:ext cx="3026242" cy="577051"/>
          </a:xfrm>
          <a:prstGeom prst="rect">
            <a:avLst/>
          </a:prstGeom>
          <a:noFill/>
          <a:ln>
            <a:noFill/>
          </a:ln>
        </p:spPr>
        <p:txBody>
          <a:bodyPr spcFirstLastPara="1" wrap="square" lIns="68569" tIns="34275" rIns="68569" bIns="34275" anchor="t" anchorCtr="0">
            <a:spAutoFit/>
          </a:bodyPr>
          <a:lstStyle/>
          <a:p>
            <a:r>
              <a:rPr lang="en-US" sz="3300" dirty="0">
                <a:solidFill>
                  <a:schemeClr val="dk1"/>
                </a:solidFill>
                <a:latin typeface="Calibri"/>
                <a:ea typeface="Calibri"/>
                <a:cs typeface="Calibri"/>
                <a:sym typeface="Calibri"/>
              </a:rPr>
              <a:t>10% Organisms</a:t>
            </a:r>
            <a:endParaRPr sz="1350" dirty="0"/>
          </a:p>
        </p:txBody>
      </p:sp>
      <p:cxnSp>
        <p:nvCxnSpPr>
          <p:cNvPr id="219" name="Google Shape;219;p9"/>
          <p:cNvCxnSpPr>
            <a:cxnSpLocks/>
          </p:cNvCxnSpPr>
          <p:nvPr/>
        </p:nvCxnSpPr>
        <p:spPr>
          <a:xfrm flipV="1">
            <a:off x="7344335" y="4916123"/>
            <a:ext cx="172571" cy="831011"/>
          </a:xfrm>
          <a:prstGeom prst="straightConnector1">
            <a:avLst/>
          </a:prstGeom>
          <a:noFill/>
          <a:ln w="50800" cap="flat" cmpd="sng">
            <a:solidFill>
              <a:schemeClr val="dk1"/>
            </a:solidFill>
            <a:prstDash val="dash"/>
            <a:miter lim="800000"/>
            <a:headEnd type="none" w="sm" len="sm"/>
            <a:tailEnd type="triangle" w="med" len="med"/>
          </a:ln>
        </p:spPr>
      </p:cxnSp>
      <p:cxnSp>
        <p:nvCxnSpPr>
          <p:cNvPr id="220" name="Google Shape;220;p9"/>
          <p:cNvCxnSpPr>
            <a:cxnSpLocks/>
          </p:cNvCxnSpPr>
          <p:nvPr/>
        </p:nvCxnSpPr>
        <p:spPr>
          <a:xfrm flipV="1">
            <a:off x="8084671" y="4275155"/>
            <a:ext cx="137233" cy="989285"/>
          </a:xfrm>
          <a:prstGeom prst="straightConnector1">
            <a:avLst/>
          </a:prstGeom>
          <a:noFill/>
          <a:ln w="50800" cap="flat" cmpd="sng">
            <a:solidFill>
              <a:schemeClr val="dk1"/>
            </a:solidFill>
            <a:prstDash val="dash"/>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1"/>
                                          </p:stCondLst>
                                        </p:cTn>
                                        <p:tgtEl>
                                          <p:spTgt spid="2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90A2-7848-D19F-682C-C07B2EE281B5}"/>
              </a:ext>
            </a:extLst>
          </p:cNvPr>
          <p:cNvSpPr>
            <a:spLocks noGrp="1"/>
          </p:cNvSpPr>
          <p:nvPr>
            <p:ph type="title"/>
          </p:nvPr>
        </p:nvSpPr>
        <p:spPr>
          <a:xfrm>
            <a:off x="4316503" y="365125"/>
            <a:ext cx="4587407" cy="1807305"/>
          </a:xfrm>
        </p:spPr>
        <p:txBody>
          <a:bodyPr>
            <a:normAutofit/>
          </a:bodyPr>
          <a:lstStyle/>
          <a:p>
            <a:r>
              <a:rPr lang="en-US" dirty="0"/>
              <a:t>Soil Health Definition</a:t>
            </a:r>
          </a:p>
        </p:txBody>
      </p:sp>
      <p:sp>
        <p:nvSpPr>
          <p:cNvPr id="15" name="Content Placeholder 2">
            <a:extLst>
              <a:ext uri="{FF2B5EF4-FFF2-40B4-BE49-F238E27FC236}">
                <a16:creationId xmlns:a16="http://schemas.microsoft.com/office/drawing/2014/main" id="{B25468EE-53C3-CF33-0CDA-7825B77561FC}"/>
              </a:ext>
            </a:extLst>
          </p:cNvPr>
          <p:cNvSpPr>
            <a:spLocks noGrp="1"/>
          </p:cNvSpPr>
          <p:nvPr>
            <p:ph idx="1"/>
          </p:nvPr>
        </p:nvSpPr>
        <p:spPr>
          <a:xfrm>
            <a:off x="4316506" y="1902992"/>
            <a:ext cx="4587405" cy="4349891"/>
          </a:xfrm>
        </p:spPr>
        <p:txBody>
          <a:bodyPr>
            <a:noAutofit/>
          </a:bodyPr>
          <a:lstStyle/>
          <a:p>
            <a:pPr marL="0" indent="0">
              <a:spcBef>
                <a:spcPts val="0"/>
              </a:spcBef>
              <a:spcAft>
                <a:spcPts val="600"/>
              </a:spcAft>
              <a:buClr>
                <a:schemeClr val="dk1"/>
              </a:buClr>
              <a:buSzPts val="2800"/>
              <a:buNone/>
            </a:pPr>
            <a:r>
              <a:rPr lang="en-US" sz="3200" dirty="0">
                <a:sym typeface="Calibri"/>
              </a:rPr>
              <a:t>“Soil health, also referred to as soil quality, is defined as the </a:t>
            </a:r>
            <a:r>
              <a:rPr lang="en-US" sz="3200" b="1" dirty="0">
                <a:sym typeface="Calibri"/>
              </a:rPr>
              <a:t>continued</a:t>
            </a:r>
            <a:r>
              <a:rPr lang="en-US" sz="3200" dirty="0">
                <a:sym typeface="Calibri"/>
              </a:rPr>
              <a:t> </a:t>
            </a:r>
            <a:r>
              <a:rPr lang="en-US" sz="3200" b="1" dirty="0">
                <a:sym typeface="Calibri"/>
              </a:rPr>
              <a:t>capacity</a:t>
            </a:r>
            <a:r>
              <a:rPr lang="en-US" sz="3200" dirty="0">
                <a:sym typeface="Calibri"/>
              </a:rPr>
              <a:t> of soil to </a:t>
            </a:r>
            <a:r>
              <a:rPr lang="en-US" sz="3200" b="1" dirty="0">
                <a:sym typeface="Calibri"/>
              </a:rPr>
              <a:t>function</a:t>
            </a:r>
            <a:r>
              <a:rPr lang="en-US" sz="3200" dirty="0">
                <a:sym typeface="Calibri"/>
              </a:rPr>
              <a:t> as a vital </a:t>
            </a:r>
            <a:r>
              <a:rPr lang="en-US" sz="3200" b="1" dirty="0">
                <a:sym typeface="Calibri"/>
              </a:rPr>
              <a:t>living</a:t>
            </a:r>
            <a:r>
              <a:rPr lang="en-US" sz="3200" dirty="0">
                <a:sym typeface="Calibri"/>
              </a:rPr>
              <a:t> ecosystem that </a:t>
            </a:r>
            <a:r>
              <a:rPr lang="en-US" sz="3200" b="1" dirty="0">
                <a:sym typeface="Calibri"/>
              </a:rPr>
              <a:t>sustains</a:t>
            </a:r>
            <a:r>
              <a:rPr lang="en-US" sz="3200" dirty="0">
                <a:sym typeface="Calibri"/>
              </a:rPr>
              <a:t> plants, animals, and humans.”</a:t>
            </a:r>
            <a:endParaRPr lang="en-US" sz="3200" dirty="0"/>
          </a:p>
          <a:p>
            <a:pPr marL="0" indent="0">
              <a:spcBef>
                <a:spcPts val="0"/>
              </a:spcBef>
              <a:spcAft>
                <a:spcPts val="600"/>
              </a:spcAft>
              <a:buClr>
                <a:schemeClr val="dk1"/>
              </a:buClr>
              <a:buSzPts val="2800"/>
              <a:buNone/>
            </a:pPr>
            <a:r>
              <a:rPr lang="en-US" sz="3200" dirty="0">
                <a:sym typeface="Calibri"/>
              </a:rPr>
              <a:t>- Natural Resource Conservation Service</a:t>
            </a:r>
            <a:endParaRPr lang="en-US" sz="3200" dirty="0"/>
          </a:p>
        </p:txBody>
      </p:sp>
      <p:pic>
        <p:nvPicPr>
          <p:cNvPr id="14" name="Picture 4" descr="Young plant in the morning light">
            <a:extLst>
              <a:ext uri="{FF2B5EF4-FFF2-40B4-BE49-F238E27FC236}">
                <a16:creationId xmlns:a16="http://schemas.microsoft.com/office/drawing/2014/main" id="{D3E60D37-3C9C-E5BA-A7C2-A2CE2158A647}"/>
              </a:ext>
            </a:extLst>
          </p:cNvPr>
          <p:cNvPicPr>
            <a:picLocks noChangeAspect="1"/>
          </p:cNvPicPr>
          <p:nvPr/>
        </p:nvPicPr>
        <p:blipFill rotWithShape="1">
          <a:blip r:embed="rId3"/>
          <a:srcRect l="33820" r="21530"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Tree>
    <p:extLst>
      <p:ext uri="{BB962C8B-B14F-4D97-AF65-F5344CB8AC3E}">
        <p14:creationId xmlns:p14="http://schemas.microsoft.com/office/powerpoint/2010/main" val="3927469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soil ecosystem services">
            <a:extLst>
              <a:ext uri="{FF2B5EF4-FFF2-40B4-BE49-F238E27FC236}">
                <a16:creationId xmlns:a16="http://schemas.microsoft.com/office/drawing/2014/main" id="{CD54D2DD-6399-ABAC-1479-735F6C989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23" y="685070"/>
            <a:ext cx="8444753" cy="597466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21D4CC1A-43A0-9629-89B8-36A0429A0E8A}"/>
              </a:ext>
            </a:extLst>
          </p:cNvPr>
          <p:cNvCxnSpPr>
            <a:cxnSpLocks/>
          </p:cNvCxnSpPr>
          <p:nvPr/>
        </p:nvCxnSpPr>
        <p:spPr>
          <a:xfrm>
            <a:off x="3167192" y="3367981"/>
            <a:ext cx="2238118" cy="31046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853BE0D-D780-BC85-0077-B221DDBC7756}"/>
              </a:ext>
            </a:extLst>
          </p:cNvPr>
          <p:cNvCxnSpPr>
            <a:cxnSpLocks/>
          </p:cNvCxnSpPr>
          <p:nvPr/>
        </p:nvCxnSpPr>
        <p:spPr>
          <a:xfrm flipV="1">
            <a:off x="3307093" y="3687107"/>
            <a:ext cx="2045153" cy="99196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31C26EC-4305-6A8B-2AB5-378F792AC7E4}"/>
              </a:ext>
            </a:extLst>
          </p:cNvPr>
          <p:cNvCxnSpPr>
            <a:cxnSpLocks/>
          </p:cNvCxnSpPr>
          <p:nvPr/>
        </p:nvCxnSpPr>
        <p:spPr>
          <a:xfrm>
            <a:off x="5414052" y="3667513"/>
            <a:ext cx="1278815" cy="197588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068A513-CFBD-64AD-A969-01111B9EB5FF}"/>
              </a:ext>
            </a:extLst>
          </p:cNvPr>
          <p:cNvCxnSpPr>
            <a:cxnSpLocks/>
          </p:cNvCxnSpPr>
          <p:nvPr/>
        </p:nvCxnSpPr>
        <p:spPr>
          <a:xfrm>
            <a:off x="5414052" y="3687107"/>
            <a:ext cx="38063" cy="238001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364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FB1A7554-988C-F57E-B073-11C64964322A}"/>
              </a:ext>
            </a:extLst>
          </p:cNvPr>
          <p:cNvGraphicFramePr/>
          <p:nvPr>
            <p:extLst>
              <p:ext uri="{D42A27DB-BD31-4B8C-83A1-F6EECF244321}">
                <p14:modId xmlns:p14="http://schemas.microsoft.com/office/powerpoint/2010/main" val="4243192276"/>
              </p:ext>
            </p:extLst>
          </p:nvPr>
        </p:nvGraphicFramePr>
        <p:xfrm>
          <a:off x="1434633" y="880783"/>
          <a:ext cx="6835309" cy="509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Plant With Roots outline">
            <a:extLst>
              <a:ext uri="{FF2B5EF4-FFF2-40B4-BE49-F238E27FC236}">
                <a16:creationId xmlns:a16="http://schemas.microsoft.com/office/drawing/2014/main" id="{F7D315B9-0F4B-5D08-7161-C38AF488314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45080" y="3029372"/>
            <a:ext cx="1014413" cy="1014413"/>
          </a:xfrm>
          <a:prstGeom prst="rect">
            <a:avLst/>
          </a:prstGeom>
        </p:spPr>
      </p:pic>
      <p:sp>
        <p:nvSpPr>
          <p:cNvPr id="6" name="TextBox 5">
            <a:extLst>
              <a:ext uri="{FF2B5EF4-FFF2-40B4-BE49-F238E27FC236}">
                <a16:creationId xmlns:a16="http://schemas.microsoft.com/office/drawing/2014/main" id="{E7049AC8-1068-DDD8-6B84-09349EBB5710}"/>
              </a:ext>
            </a:extLst>
          </p:cNvPr>
          <p:cNvSpPr txBox="1"/>
          <p:nvPr/>
        </p:nvSpPr>
        <p:spPr>
          <a:xfrm>
            <a:off x="460563" y="910411"/>
            <a:ext cx="2645707" cy="1938992"/>
          </a:xfrm>
          <a:prstGeom prst="rect">
            <a:avLst/>
          </a:prstGeom>
          <a:noFill/>
        </p:spPr>
        <p:txBody>
          <a:bodyPr wrap="square" rtlCol="0">
            <a:spAutoFit/>
          </a:bodyPr>
          <a:lstStyle/>
          <a:p>
            <a:r>
              <a:rPr lang="en-US" sz="6000" dirty="0"/>
              <a:t>Soil Health </a:t>
            </a:r>
          </a:p>
        </p:txBody>
      </p:sp>
    </p:spTree>
    <p:extLst>
      <p:ext uri="{BB962C8B-B14F-4D97-AF65-F5344CB8AC3E}">
        <p14:creationId xmlns:p14="http://schemas.microsoft.com/office/powerpoint/2010/main" val="676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fmla="#ppt_w*sin(2.5*pi*$)">
                                          <p:val>
                                            <p:fltVal val="0"/>
                                          </p:val>
                                        </p:tav>
                                        <p:tav tm="100000">
                                          <p:val>
                                            <p:fltVal val="1"/>
                                          </p:val>
                                        </p:tav>
                                      </p:tavLst>
                                    </p:anim>
                                    <p:anim calcmode="lin" valueType="num">
                                      <p:cBhvr>
                                        <p:cTn id="8" dur="5000" fill="hold"/>
                                        <p:tgtEl>
                                          <p:spTgt spid="5"/>
                                        </p:tgtEl>
                                        <p:attrNameLst>
                                          <p:attrName>ppt_h</p:attrName>
                                        </p:attrNameLst>
                                      </p:cBhvr>
                                      <p:tavLst>
                                        <p:tav tm="0">
                                          <p:val>
                                            <p:strVal val="#ppt_h"/>
                                          </p:val>
                                        </p:tav>
                                        <p:tav tm="100000">
                                          <p:val>
                                            <p:strVal val="#ppt_h"/>
                                          </p:val>
                                        </p:tav>
                                      </p:tavLst>
                                    </p:anim>
                                  </p:childTnLst>
                                </p:cTn>
                              </p:par>
                              <p:par>
                                <p:cTn id="9" presetID="19" presetClass="entr" presetSubtype="1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0" fill="hold"/>
                                        <p:tgtEl>
                                          <p:spTgt spid="6"/>
                                        </p:tgtEl>
                                        <p:attrNameLst>
                                          <p:attrName>ppt_w</p:attrName>
                                        </p:attrNameLst>
                                      </p:cBhvr>
                                      <p:tavLst>
                                        <p:tav tm="0" fmla="#ppt_w*sin(2.5*pi*$)">
                                          <p:val>
                                            <p:fltVal val="0"/>
                                          </p:val>
                                        </p:tav>
                                        <p:tav tm="100000">
                                          <p:val>
                                            <p:fltVal val="1"/>
                                          </p:val>
                                        </p:tav>
                                      </p:tavLst>
                                    </p:anim>
                                    <p:anim calcmode="lin" valueType="num">
                                      <p:cBhvr>
                                        <p:cTn id="12"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1DD5-A1F1-9601-D869-B7F74BDEF3D0}"/>
              </a:ext>
            </a:extLst>
          </p:cNvPr>
          <p:cNvSpPr>
            <a:spLocks noGrp="1"/>
          </p:cNvSpPr>
          <p:nvPr>
            <p:ph type="title"/>
          </p:nvPr>
        </p:nvSpPr>
        <p:spPr/>
        <p:txBody>
          <a:bodyPr/>
          <a:lstStyle/>
          <a:p>
            <a:r>
              <a:rPr lang="en-US" dirty="0"/>
              <a:t>What is pH? </a:t>
            </a:r>
          </a:p>
        </p:txBody>
      </p:sp>
      <p:sp>
        <p:nvSpPr>
          <p:cNvPr id="3" name="Text Placeholder 2">
            <a:extLst>
              <a:ext uri="{FF2B5EF4-FFF2-40B4-BE49-F238E27FC236}">
                <a16:creationId xmlns:a16="http://schemas.microsoft.com/office/drawing/2014/main" id="{1CA1F7EE-6436-D0AE-485B-F16F0FA6B7D2}"/>
              </a:ext>
            </a:extLst>
          </p:cNvPr>
          <p:cNvSpPr>
            <a:spLocks noGrp="1"/>
          </p:cNvSpPr>
          <p:nvPr>
            <p:ph type="body" idx="1"/>
          </p:nvPr>
        </p:nvSpPr>
        <p:spPr>
          <a:xfrm>
            <a:off x="135465" y="1519518"/>
            <a:ext cx="3670865" cy="982199"/>
          </a:xfrm>
        </p:spPr>
        <p:txBody>
          <a:bodyPr>
            <a:normAutofit fontScale="92500" lnSpcReduction="20000"/>
          </a:bodyPr>
          <a:lstStyle/>
          <a:p>
            <a:r>
              <a:rPr lang="en-US" sz="2800" dirty="0"/>
              <a:t>Measure of hydrogen Concentration in a solution</a:t>
            </a:r>
          </a:p>
        </p:txBody>
      </p:sp>
      <p:sp>
        <p:nvSpPr>
          <p:cNvPr id="4" name="Content Placeholder 3">
            <a:extLst>
              <a:ext uri="{FF2B5EF4-FFF2-40B4-BE49-F238E27FC236}">
                <a16:creationId xmlns:a16="http://schemas.microsoft.com/office/drawing/2014/main" id="{E0A3F602-CD70-B119-162D-055BF0DE984F}"/>
              </a:ext>
            </a:extLst>
          </p:cNvPr>
          <p:cNvSpPr>
            <a:spLocks noGrp="1"/>
          </p:cNvSpPr>
          <p:nvPr>
            <p:ph sz="half" idx="2"/>
          </p:nvPr>
        </p:nvSpPr>
        <p:spPr>
          <a:xfrm>
            <a:off x="262448" y="2501718"/>
            <a:ext cx="3321548" cy="3791506"/>
          </a:xfrm>
        </p:spPr>
        <p:txBody>
          <a:bodyPr>
            <a:normAutofit fontScale="92500"/>
          </a:bodyPr>
          <a:lstStyle/>
          <a:p>
            <a:r>
              <a:rPr lang="en-US" sz="2800" dirty="0"/>
              <a:t>Ratio of H</a:t>
            </a:r>
            <a:r>
              <a:rPr lang="en-US" sz="2800" baseline="30000" dirty="0"/>
              <a:t>+ </a:t>
            </a:r>
            <a:r>
              <a:rPr lang="en-US" sz="2800" dirty="0"/>
              <a:t>and OH</a:t>
            </a:r>
            <a:r>
              <a:rPr lang="en-US" sz="2800" baseline="30000" dirty="0"/>
              <a:t>-</a:t>
            </a:r>
            <a:endParaRPr lang="en-US" sz="2800" dirty="0"/>
          </a:p>
          <a:p>
            <a:r>
              <a:rPr lang="en-US" sz="2800" dirty="0"/>
              <a:t>Most vegetables grow best in slight acidic soil… around 6</a:t>
            </a:r>
          </a:p>
          <a:p>
            <a:r>
              <a:rPr lang="en-US" sz="2800" dirty="0"/>
              <a:t>Add lime to increase pH </a:t>
            </a:r>
          </a:p>
          <a:p>
            <a:r>
              <a:rPr lang="en-US" sz="2800" dirty="0"/>
              <a:t>Add OM to decrease pH (evergreen needles </a:t>
            </a:r>
            <a:r>
              <a:rPr lang="en-US" sz="2800" dirty="0" err="1"/>
              <a:t>etc</a:t>
            </a:r>
            <a:r>
              <a:rPr lang="en-US" sz="2800" dirty="0"/>
              <a:t>)</a:t>
            </a:r>
          </a:p>
        </p:txBody>
      </p:sp>
      <p:pic>
        <p:nvPicPr>
          <p:cNvPr id="2050" name="Picture 2" descr="Soil pH – FastGrowingTrees.com">
            <a:extLst>
              <a:ext uri="{FF2B5EF4-FFF2-40B4-BE49-F238E27FC236}">
                <a16:creationId xmlns:a16="http://schemas.microsoft.com/office/drawing/2014/main" id="{633DAC30-3F65-AF04-B676-2DA83A003325}"/>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3583996" y="1211635"/>
            <a:ext cx="5407773" cy="437257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405821-6471-410A-E66C-954B887714AB}"/>
              </a:ext>
            </a:extLst>
          </p:cNvPr>
          <p:cNvSpPr txBox="1"/>
          <p:nvPr/>
        </p:nvSpPr>
        <p:spPr>
          <a:xfrm>
            <a:off x="135465" y="6449015"/>
            <a:ext cx="1225528" cy="300082"/>
          </a:xfrm>
          <a:prstGeom prst="rect">
            <a:avLst/>
          </a:prstGeom>
          <a:noFill/>
        </p:spPr>
        <p:txBody>
          <a:bodyPr wrap="none" rtlCol="0">
            <a:spAutoFit/>
          </a:bodyPr>
          <a:lstStyle/>
          <a:p>
            <a:r>
              <a:rPr lang="en-US" sz="1350" dirty="0"/>
              <a:t>Soil Chemistry </a:t>
            </a:r>
          </a:p>
        </p:txBody>
      </p:sp>
    </p:spTree>
    <p:extLst>
      <p:ext uri="{BB962C8B-B14F-4D97-AF65-F5344CB8AC3E}">
        <p14:creationId xmlns:p14="http://schemas.microsoft.com/office/powerpoint/2010/main" val="1218589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FDA7-E56D-C5D2-1481-ABEC82802F38}"/>
              </a:ext>
            </a:extLst>
          </p:cNvPr>
          <p:cNvSpPr>
            <a:spLocks noGrp="1"/>
          </p:cNvSpPr>
          <p:nvPr>
            <p:ph type="title"/>
          </p:nvPr>
        </p:nvSpPr>
        <p:spPr/>
        <p:txBody>
          <a:bodyPr/>
          <a:lstStyle/>
          <a:p>
            <a:r>
              <a:rPr lang="en-US" dirty="0"/>
              <a:t>What’s the difference between… </a:t>
            </a:r>
          </a:p>
        </p:txBody>
      </p:sp>
      <p:sp>
        <p:nvSpPr>
          <p:cNvPr id="3" name="Text Placeholder 2">
            <a:extLst>
              <a:ext uri="{FF2B5EF4-FFF2-40B4-BE49-F238E27FC236}">
                <a16:creationId xmlns:a16="http://schemas.microsoft.com/office/drawing/2014/main" id="{2635E931-6ABC-2695-8928-AC660C641CE7}"/>
              </a:ext>
            </a:extLst>
          </p:cNvPr>
          <p:cNvSpPr>
            <a:spLocks noGrp="1"/>
          </p:cNvSpPr>
          <p:nvPr>
            <p:ph type="body" idx="1"/>
          </p:nvPr>
        </p:nvSpPr>
        <p:spPr>
          <a:xfrm>
            <a:off x="738288" y="1584249"/>
            <a:ext cx="3654099" cy="617934"/>
          </a:xfrm>
        </p:spPr>
        <p:txBody>
          <a:bodyPr>
            <a:normAutofit/>
          </a:bodyPr>
          <a:lstStyle/>
          <a:p>
            <a:r>
              <a:rPr lang="en-US" sz="3200" b="0" dirty="0"/>
              <a:t>Soil Texture </a:t>
            </a:r>
          </a:p>
        </p:txBody>
      </p:sp>
      <p:pic>
        <p:nvPicPr>
          <p:cNvPr id="1026" name="Picture 2" descr="Soil Texture - Jackson Soil and Water Conservation District">
            <a:extLst>
              <a:ext uri="{FF2B5EF4-FFF2-40B4-BE49-F238E27FC236}">
                <a16:creationId xmlns:a16="http://schemas.microsoft.com/office/drawing/2014/main" id="{260BF3FF-A9E3-25B2-B8F7-73058E4FAA0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56416" y="2514092"/>
            <a:ext cx="3896519" cy="3615969"/>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89722E99-EC9B-E7E4-FE3C-C02F53E0987E}"/>
              </a:ext>
            </a:extLst>
          </p:cNvPr>
          <p:cNvSpPr>
            <a:spLocks noGrp="1"/>
          </p:cNvSpPr>
          <p:nvPr>
            <p:ph type="body" sz="quarter" idx="3"/>
          </p:nvPr>
        </p:nvSpPr>
        <p:spPr>
          <a:xfrm>
            <a:off x="4413913" y="1576021"/>
            <a:ext cx="3637432" cy="617934"/>
          </a:xfrm>
        </p:spPr>
        <p:txBody>
          <a:bodyPr>
            <a:normAutofit/>
          </a:bodyPr>
          <a:lstStyle/>
          <a:p>
            <a:r>
              <a:rPr lang="en-US" sz="3600" b="0" dirty="0"/>
              <a:t>Soil structure </a:t>
            </a:r>
          </a:p>
        </p:txBody>
      </p:sp>
      <p:pic>
        <p:nvPicPr>
          <p:cNvPr id="1028" name="Picture 4" descr="What is Soil Structure and Why is it Important? | DeepRoot Blog">
            <a:extLst>
              <a:ext uri="{FF2B5EF4-FFF2-40B4-BE49-F238E27FC236}">
                <a16:creationId xmlns:a16="http://schemas.microsoft.com/office/drawing/2014/main" id="{1299602B-247D-2008-97F4-F3D2322167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41078"/>
            <a:ext cx="4122622" cy="361597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C013FA3-FEC0-4053-FB9B-C104B1F1D670}"/>
              </a:ext>
            </a:extLst>
          </p:cNvPr>
          <p:cNvSpPr txBox="1"/>
          <p:nvPr/>
        </p:nvSpPr>
        <p:spPr>
          <a:xfrm>
            <a:off x="140764" y="6492874"/>
            <a:ext cx="978153" cy="300082"/>
          </a:xfrm>
          <a:prstGeom prst="rect">
            <a:avLst/>
          </a:prstGeom>
          <a:noFill/>
        </p:spPr>
        <p:txBody>
          <a:bodyPr wrap="none" rtlCol="0">
            <a:spAutoFit/>
          </a:bodyPr>
          <a:lstStyle/>
          <a:p>
            <a:r>
              <a:rPr lang="en-US" sz="1350" dirty="0"/>
              <a:t>Soil Physics</a:t>
            </a:r>
          </a:p>
        </p:txBody>
      </p:sp>
    </p:spTree>
    <p:extLst>
      <p:ext uri="{BB962C8B-B14F-4D97-AF65-F5344CB8AC3E}">
        <p14:creationId xmlns:p14="http://schemas.microsoft.com/office/powerpoint/2010/main" val="63440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4F63-77BF-FC1F-1BD1-554BD09EC78F}"/>
              </a:ext>
            </a:extLst>
          </p:cNvPr>
          <p:cNvSpPr>
            <a:spLocks noGrp="1"/>
          </p:cNvSpPr>
          <p:nvPr>
            <p:ph type="title"/>
          </p:nvPr>
        </p:nvSpPr>
        <p:spPr>
          <a:xfrm>
            <a:off x="2806380" y="2131519"/>
            <a:ext cx="3533843" cy="1460617"/>
          </a:xfrm>
        </p:spPr>
        <p:txBody>
          <a:bodyPr vert="horz" lIns="51435" tIns="25718" rIns="51435" bIns="25718" rtlCol="0" anchor="b">
            <a:normAutofit/>
          </a:bodyPr>
          <a:lstStyle/>
          <a:p>
            <a:pPr algn="ctr"/>
            <a:r>
              <a:rPr lang="en-US" sz="3200" dirty="0"/>
              <a:t>Which can be changed? Texture? Structure?</a:t>
            </a:r>
          </a:p>
        </p:txBody>
      </p:sp>
      <p:sp>
        <p:nvSpPr>
          <p:cNvPr id="3" name="Text Placeholder 2">
            <a:extLst>
              <a:ext uri="{FF2B5EF4-FFF2-40B4-BE49-F238E27FC236}">
                <a16:creationId xmlns:a16="http://schemas.microsoft.com/office/drawing/2014/main" id="{302C0B63-A1E1-234C-17EF-60CF89F59901}"/>
              </a:ext>
            </a:extLst>
          </p:cNvPr>
          <p:cNvSpPr>
            <a:spLocks noGrp="1"/>
          </p:cNvSpPr>
          <p:nvPr>
            <p:ph type="body" idx="1"/>
          </p:nvPr>
        </p:nvSpPr>
        <p:spPr>
          <a:xfrm>
            <a:off x="1315495" y="5239384"/>
            <a:ext cx="7647565" cy="943119"/>
          </a:xfrm>
        </p:spPr>
        <p:txBody>
          <a:bodyPr vert="horz" lIns="51435" tIns="25718" rIns="51435" bIns="25718" rtlCol="0" anchor="t">
            <a:normAutofit/>
          </a:bodyPr>
          <a:lstStyle/>
          <a:p>
            <a:pPr algn="ctr"/>
            <a:r>
              <a:rPr lang="en-US" i="1" spc="90" dirty="0">
                <a:solidFill>
                  <a:schemeClr val="tx1">
                    <a:lumMod val="85000"/>
                    <a:lumOff val="15000"/>
                  </a:schemeClr>
                </a:solidFill>
              </a:rPr>
              <a:t>Hint: What is one of the biggest struggles of gardening in this region? </a:t>
            </a:r>
          </a:p>
        </p:txBody>
      </p:sp>
      <p:sp>
        <p:nvSpPr>
          <p:cNvPr id="4" name="Cloud 3">
            <a:extLst>
              <a:ext uri="{FF2B5EF4-FFF2-40B4-BE49-F238E27FC236}">
                <a16:creationId xmlns:a16="http://schemas.microsoft.com/office/drawing/2014/main" id="{B8A5D63C-1033-71EB-D996-A879AE08DEA4}"/>
              </a:ext>
            </a:extLst>
          </p:cNvPr>
          <p:cNvSpPr/>
          <p:nvPr/>
        </p:nvSpPr>
        <p:spPr>
          <a:xfrm>
            <a:off x="2528599" y="1976563"/>
            <a:ext cx="4080197" cy="224612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t>STRUCTURE! BUT HOW? </a:t>
            </a:r>
          </a:p>
        </p:txBody>
      </p:sp>
    </p:spTree>
    <p:extLst>
      <p:ext uri="{BB962C8B-B14F-4D97-AF65-F5344CB8AC3E}">
        <p14:creationId xmlns:p14="http://schemas.microsoft.com/office/powerpoint/2010/main" val="300975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Person wearing gardening gloves planting fir tree">
            <a:extLst>
              <a:ext uri="{FF2B5EF4-FFF2-40B4-BE49-F238E27FC236}">
                <a16:creationId xmlns:a16="http://schemas.microsoft.com/office/drawing/2014/main" id="{34111AF3-0E19-6E9A-763F-90FFCFDD1C40}"/>
              </a:ext>
            </a:extLst>
          </p:cNvPr>
          <p:cNvPicPr>
            <a:picLocks noChangeAspect="1"/>
          </p:cNvPicPr>
          <p:nvPr/>
        </p:nvPicPr>
        <p:blipFill rotWithShape="1">
          <a:blip r:embed="rId2">
            <a:alphaModFix amt="40000"/>
          </a:blip>
          <a:srcRect t="3141" b="396"/>
          <a:stretch/>
        </p:blipFill>
        <p:spPr>
          <a:xfrm>
            <a:off x="20" y="10"/>
            <a:ext cx="9143979" cy="6857990"/>
          </a:xfrm>
          <a:prstGeom prst="rect">
            <a:avLst/>
          </a:prstGeom>
        </p:spPr>
      </p:pic>
      <p:sp>
        <p:nvSpPr>
          <p:cNvPr id="2" name="Title 1">
            <a:extLst>
              <a:ext uri="{FF2B5EF4-FFF2-40B4-BE49-F238E27FC236}">
                <a16:creationId xmlns:a16="http://schemas.microsoft.com/office/drawing/2014/main" id="{35405709-514A-93C2-6FB3-6958AE51A8AE}"/>
              </a:ext>
            </a:extLst>
          </p:cNvPr>
          <p:cNvSpPr>
            <a:spLocks noGrp="1"/>
          </p:cNvSpPr>
          <p:nvPr>
            <p:ph type="title"/>
          </p:nvPr>
        </p:nvSpPr>
        <p:spPr>
          <a:xfrm>
            <a:off x="628650" y="365125"/>
            <a:ext cx="7886700" cy="1325563"/>
          </a:xfrm>
        </p:spPr>
        <p:txBody>
          <a:bodyPr>
            <a:normAutofit/>
          </a:bodyPr>
          <a:lstStyle/>
          <a:p>
            <a:r>
              <a:rPr lang="en-US" sz="4700">
                <a:solidFill>
                  <a:srgbClr val="FFFFFF"/>
                </a:solidFill>
              </a:rPr>
              <a:t>How to improve clay soils?</a:t>
            </a:r>
          </a:p>
        </p:txBody>
      </p:sp>
      <p:sp>
        <p:nvSpPr>
          <p:cNvPr id="3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Content Placeholder 2">
            <a:extLst>
              <a:ext uri="{FF2B5EF4-FFF2-40B4-BE49-F238E27FC236}">
                <a16:creationId xmlns:a16="http://schemas.microsoft.com/office/drawing/2014/main" id="{D3E3A232-CF43-8872-42AB-CF39E75F9685}"/>
              </a:ext>
            </a:extLst>
          </p:cNvPr>
          <p:cNvGraphicFramePr>
            <a:graphicFrameLocks noGrp="1"/>
          </p:cNvGraphicFramePr>
          <p:nvPr>
            <p:ph idx="1"/>
            <p:extLst>
              <p:ext uri="{D42A27DB-BD31-4B8C-83A1-F6EECF244321}">
                <p14:modId xmlns:p14="http://schemas.microsoft.com/office/powerpoint/2010/main" val="2788463545"/>
              </p:ext>
            </p:extLst>
          </p:nvPr>
        </p:nvGraphicFramePr>
        <p:xfrm>
          <a:off x="628650" y="2004446"/>
          <a:ext cx="78867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562532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23973889-52D8-9F07-4E15-79A32DD15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93" y="820271"/>
            <a:ext cx="8690291" cy="5163670"/>
          </a:xfrm>
          <a:prstGeom prst="rect">
            <a:avLst/>
          </a:prstGeom>
        </p:spPr>
      </p:pic>
    </p:spTree>
    <p:extLst>
      <p:ext uri="{BB962C8B-B14F-4D97-AF65-F5344CB8AC3E}">
        <p14:creationId xmlns:p14="http://schemas.microsoft.com/office/powerpoint/2010/main" val="93746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612A02-699E-AFA4-65C6-6752970FBFCA}"/>
              </a:ext>
            </a:extLst>
          </p:cNvPr>
          <p:cNvSpPr>
            <a:spLocks noGrp="1"/>
          </p:cNvSpPr>
          <p:nvPr>
            <p:ph type="title"/>
          </p:nvPr>
        </p:nvSpPr>
        <p:spPr>
          <a:xfrm>
            <a:off x="147918" y="325369"/>
            <a:ext cx="3835858" cy="1956841"/>
          </a:xfrm>
        </p:spPr>
        <p:txBody>
          <a:bodyPr anchor="b">
            <a:normAutofit/>
          </a:bodyPr>
          <a:lstStyle/>
          <a:p>
            <a:r>
              <a:rPr lang="en-US" sz="4000" b="1" dirty="0"/>
              <a:t>Review:</a:t>
            </a:r>
            <a:br>
              <a:rPr lang="en-US" sz="4000" b="1" dirty="0"/>
            </a:br>
            <a:r>
              <a:rPr lang="en-US" sz="4000" b="1" dirty="0"/>
              <a:t>Getting Started Gardening</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D79F7B-E816-2C56-DDBB-A06283930269}"/>
              </a:ext>
            </a:extLst>
          </p:cNvPr>
          <p:cNvSpPr>
            <a:spLocks noGrp="1"/>
          </p:cNvSpPr>
          <p:nvPr>
            <p:ph idx="1"/>
          </p:nvPr>
        </p:nvSpPr>
        <p:spPr>
          <a:xfrm>
            <a:off x="480060" y="2872899"/>
            <a:ext cx="3182691" cy="3320668"/>
          </a:xfrm>
        </p:spPr>
        <p:txBody>
          <a:bodyPr>
            <a:normAutofit/>
          </a:bodyPr>
          <a:lstStyle/>
          <a:p>
            <a:r>
              <a:rPr lang="en-US" sz="1500"/>
              <a:t>Why are plants important? </a:t>
            </a:r>
          </a:p>
          <a:p>
            <a:r>
              <a:rPr lang="en-US" sz="1500"/>
              <a:t>What do plants need to be healthy? </a:t>
            </a:r>
          </a:p>
          <a:p>
            <a:r>
              <a:rPr lang="en-US" sz="1500"/>
              <a:t>How do we best care for plants?</a:t>
            </a:r>
          </a:p>
          <a:p>
            <a:r>
              <a:rPr lang="en-US" sz="1500"/>
              <a:t>Selecting a site &amp; size of garden</a:t>
            </a:r>
          </a:p>
          <a:p>
            <a:r>
              <a:rPr lang="en-US" sz="1500"/>
              <a:t>What type of garden? </a:t>
            </a:r>
          </a:p>
          <a:p>
            <a:r>
              <a:rPr lang="en-US" sz="1500"/>
              <a:t>Setting up irrigation (Workshop is coming soon!)</a:t>
            </a:r>
          </a:p>
          <a:p>
            <a:r>
              <a:rPr lang="en-US" sz="1500"/>
              <a:t>Plant selection</a:t>
            </a:r>
          </a:p>
          <a:p>
            <a:r>
              <a:rPr lang="en-US" sz="1500"/>
              <a:t>How do you maintain your garden</a:t>
            </a:r>
          </a:p>
          <a:p>
            <a:r>
              <a:rPr lang="en-US" sz="1500"/>
              <a:t>Harvesting </a:t>
            </a:r>
          </a:p>
          <a:p>
            <a:r>
              <a:rPr lang="en-US" sz="1500"/>
              <a:t>Save Seeds &amp; Share Food!</a:t>
            </a:r>
          </a:p>
        </p:txBody>
      </p:sp>
      <p:pic>
        <p:nvPicPr>
          <p:cNvPr id="7" name="Picture 7" descr="Closeup of shovel handles against blue wall">
            <a:extLst>
              <a:ext uri="{FF2B5EF4-FFF2-40B4-BE49-F238E27FC236}">
                <a16:creationId xmlns:a16="http://schemas.microsoft.com/office/drawing/2014/main" id="{BB5D6EDF-7DCA-8E1A-9EE0-0E9EE92923C4}"/>
              </a:ext>
            </a:extLst>
          </p:cNvPr>
          <p:cNvPicPr>
            <a:picLocks noChangeAspect="1"/>
          </p:cNvPicPr>
          <p:nvPr/>
        </p:nvPicPr>
        <p:blipFill rotWithShape="1">
          <a:blip r:embed="rId2"/>
          <a:srcRect l="2689" r="44275"/>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89934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0" name="Rectangle 25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9D7700-CCE6-C8BA-C5AB-A1CB8162B668}"/>
              </a:ext>
            </a:extLst>
          </p:cNvPr>
          <p:cNvSpPr>
            <a:spLocks noGrp="1"/>
          </p:cNvSpPr>
          <p:nvPr>
            <p:ph type="title"/>
          </p:nvPr>
        </p:nvSpPr>
        <p:spPr>
          <a:xfrm>
            <a:off x="480060" y="4777739"/>
            <a:ext cx="2564242" cy="1412119"/>
          </a:xfrm>
        </p:spPr>
        <p:txBody>
          <a:bodyPr>
            <a:normAutofit/>
          </a:bodyPr>
          <a:lstStyle/>
          <a:p>
            <a:r>
              <a:rPr lang="en-US" sz="2900"/>
              <a:t>Plant Health &amp;</a:t>
            </a:r>
            <a:br>
              <a:rPr lang="en-US" sz="2900"/>
            </a:br>
            <a:r>
              <a:rPr lang="en-US" sz="2900"/>
              <a:t>Water</a:t>
            </a:r>
          </a:p>
        </p:txBody>
      </p:sp>
      <p:pic>
        <p:nvPicPr>
          <p:cNvPr id="5" name="Picture 4" descr="Man watering plants">
            <a:extLst>
              <a:ext uri="{FF2B5EF4-FFF2-40B4-BE49-F238E27FC236}">
                <a16:creationId xmlns:a16="http://schemas.microsoft.com/office/drawing/2014/main" id="{7DE25BD4-34A3-16C6-BE24-29A6539C6AB9}"/>
              </a:ext>
            </a:extLst>
          </p:cNvPr>
          <p:cNvPicPr>
            <a:picLocks noChangeAspect="1"/>
          </p:cNvPicPr>
          <p:nvPr/>
        </p:nvPicPr>
        <p:blipFill rotWithShape="1">
          <a:blip r:embed="rId3"/>
          <a:srcRect t="5696" b="19620"/>
          <a:stretch/>
        </p:blipFill>
        <p:spPr>
          <a:xfrm>
            <a:off x="20" y="10"/>
            <a:ext cx="9143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6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74529" y="5470492"/>
            <a:ext cx="1371600" cy="13716"/>
          </a:xfrm>
          <a:custGeom>
            <a:avLst/>
            <a:gdLst>
              <a:gd name="connsiteX0" fmla="*/ 0 w 1371600"/>
              <a:gd name="connsiteY0" fmla="*/ 0 h 13716"/>
              <a:gd name="connsiteX1" fmla="*/ 685800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 name="connsiteX0" fmla="*/ 0 w 1371600"/>
              <a:gd name="connsiteY0" fmla="*/ 0 h 13716"/>
              <a:gd name="connsiteX1" fmla="*/ 644652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3716" fill="none" extrusionOk="0">
                <a:moveTo>
                  <a:pt x="0" y="0"/>
                </a:moveTo>
                <a:cubicBezTo>
                  <a:pt x="240249" y="32963"/>
                  <a:pt x="409296" y="-18450"/>
                  <a:pt x="685800" y="0"/>
                </a:cubicBezTo>
                <a:cubicBezTo>
                  <a:pt x="954142" y="211"/>
                  <a:pt x="1166785" y="22353"/>
                  <a:pt x="1371600" y="0"/>
                </a:cubicBezTo>
                <a:cubicBezTo>
                  <a:pt x="1370996" y="3142"/>
                  <a:pt x="1371820" y="8880"/>
                  <a:pt x="1371600" y="13716"/>
                </a:cubicBezTo>
                <a:cubicBezTo>
                  <a:pt x="1106837" y="28424"/>
                  <a:pt x="1032834" y="20364"/>
                  <a:pt x="713232" y="13716"/>
                </a:cubicBezTo>
                <a:cubicBezTo>
                  <a:pt x="399250" y="-7822"/>
                  <a:pt x="277176" y="48782"/>
                  <a:pt x="0" y="13716"/>
                </a:cubicBezTo>
                <a:cubicBezTo>
                  <a:pt x="310" y="7052"/>
                  <a:pt x="119" y="6101"/>
                  <a:pt x="0" y="0"/>
                </a:cubicBezTo>
                <a:close/>
              </a:path>
              <a:path w="1371600" h="13716" stroke="0" extrusionOk="0">
                <a:moveTo>
                  <a:pt x="0" y="0"/>
                </a:moveTo>
                <a:cubicBezTo>
                  <a:pt x="168171" y="-27104"/>
                  <a:pt x="522270" y="7661"/>
                  <a:pt x="644652" y="0"/>
                </a:cubicBezTo>
                <a:cubicBezTo>
                  <a:pt x="812772" y="-55512"/>
                  <a:pt x="1098507" y="70876"/>
                  <a:pt x="1371600" y="0"/>
                </a:cubicBezTo>
                <a:cubicBezTo>
                  <a:pt x="1372276" y="6444"/>
                  <a:pt x="1371882" y="10524"/>
                  <a:pt x="1371600" y="13716"/>
                </a:cubicBezTo>
                <a:cubicBezTo>
                  <a:pt x="1195700" y="-500"/>
                  <a:pt x="896159" y="12360"/>
                  <a:pt x="713232" y="13716"/>
                </a:cubicBezTo>
                <a:cubicBezTo>
                  <a:pt x="556279" y="-18909"/>
                  <a:pt x="248593" y="33389"/>
                  <a:pt x="0" y="13716"/>
                </a:cubicBezTo>
                <a:cubicBezTo>
                  <a:pt x="708" y="8775"/>
                  <a:pt x="205" y="3193"/>
                  <a:pt x="0" y="0"/>
                </a:cubicBezTo>
                <a:close/>
              </a:path>
              <a:path w="1371600" h="13716" fill="none" stroke="0" extrusionOk="0">
                <a:moveTo>
                  <a:pt x="0" y="0"/>
                </a:moveTo>
                <a:cubicBezTo>
                  <a:pt x="244262" y="19623"/>
                  <a:pt x="384306" y="-36563"/>
                  <a:pt x="685800" y="0"/>
                </a:cubicBezTo>
                <a:cubicBezTo>
                  <a:pt x="948860" y="14963"/>
                  <a:pt x="1224146" y="-8100"/>
                  <a:pt x="1371600" y="0"/>
                </a:cubicBezTo>
                <a:cubicBezTo>
                  <a:pt x="1371106" y="3035"/>
                  <a:pt x="1371590" y="7528"/>
                  <a:pt x="1371600" y="13716"/>
                </a:cubicBezTo>
                <a:cubicBezTo>
                  <a:pt x="1096935" y="20595"/>
                  <a:pt x="1028598" y="23761"/>
                  <a:pt x="713232" y="13716"/>
                </a:cubicBezTo>
                <a:cubicBezTo>
                  <a:pt x="397901" y="-1585"/>
                  <a:pt x="274098" y="18066"/>
                  <a:pt x="0" y="13716"/>
                </a:cubicBezTo>
                <a:cubicBezTo>
                  <a:pt x="190" y="7214"/>
                  <a:pt x="-13" y="597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custGeom>
                    <a:avLst/>
                    <a:gdLst>
                      <a:gd name="connsiteX0" fmla="*/ 0 w 1371600"/>
                      <a:gd name="connsiteY0" fmla="*/ 0 h 13716"/>
                      <a:gd name="connsiteX1" fmla="*/ 685800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3716" fill="none" extrusionOk="0">
                        <a:moveTo>
                          <a:pt x="0" y="0"/>
                        </a:moveTo>
                        <a:cubicBezTo>
                          <a:pt x="247303" y="31625"/>
                          <a:pt x="422310" y="-25629"/>
                          <a:pt x="685800" y="0"/>
                        </a:cubicBezTo>
                        <a:cubicBezTo>
                          <a:pt x="949290" y="25629"/>
                          <a:pt x="1192357" y="6696"/>
                          <a:pt x="1371600" y="0"/>
                        </a:cubicBezTo>
                        <a:cubicBezTo>
                          <a:pt x="1371127" y="2892"/>
                          <a:pt x="1371229" y="8681"/>
                          <a:pt x="1371600" y="13716"/>
                        </a:cubicBezTo>
                        <a:cubicBezTo>
                          <a:pt x="1107995" y="21892"/>
                          <a:pt x="1033361" y="28370"/>
                          <a:pt x="713232" y="13716"/>
                        </a:cubicBezTo>
                        <a:cubicBezTo>
                          <a:pt x="393103" y="-938"/>
                          <a:pt x="289343" y="38649"/>
                          <a:pt x="0" y="13716"/>
                        </a:cubicBezTo>
                        <a:cubicBezTo>
                          <a:pt x="227" y="7219"/>
                          <a:pt x="197" y="5990"/>
                          <a:pt x="0" y="0"/>
                        </a:cubicBezTo>
                        <a:close/>
                      </a:path>
                      <a:path w="1371600" h="13716" stroke="0" extrusionOk="0">
                        <a:moveTo>
                          <a:pt x="0" y="0"/>
                        </a:moveTo>
                        <a:cubicBezTo>
                          <a:pt x="170249" y="-24099"/>
                          <a:pt x="504634" y="14338"/>
                          <a:pt x="644652" y="0"/>
                        </a:cubicBezTo>
                        <a:cubicBezTo>
                          <a:pt x="784670" y="-14338"/>
                          <a:pt x="1087773" y="8679"/>
                          <a:pt x="1371600" y="0"/>
                        </a:cubicBezTo>
                        <a:cubicBezTo>
                          <a:pt x="1372228" y="6235"/>
                          <a:pt x="1371259" y="10206"/>
                          <a:pt x="1371600" y="13716"/>
                        </a:cubicBezTo>
                        <a:cubicBezTo>
                          <a:pt x="1176823" y="-5981"/>
                          <a:pt x="900830" y="5417"/>
                          <a:pt x="713232" y="13716"/>
                        </a:cubicBezTo>
                        <a:cubicBezTo>
                          <a:pt x="525634" y="22015"/>
                          <a:pt x="282837" y="1152"/>
                          <a:pt x="0" y="13716"/>
                        </a:cubicBezTo>
                        <a:cubicBezTo>
                          <a:pt x="596" y="8712"/>
                          <a:pt x="320" y="342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Content Placeholder 2">
            <a:extLst>
              <a:ext uri="{FF2B5EF4-FFF2-40B4-BE49-F238E27FC236}">
                <a16:creationId xmlns:a16="http://schemas.microsoft.com/office/drawing/2014/main" id="{D5F7285C-61F5-2B12-D92F-127F0C8AB293}"/>
              </a:ext>
            </a:extLst>
          </p:cNvPr>
          <p:cNvSpPr>
            <a:spLocks noGrp="1"/>
          </p:cNvSpPr>
          <p:nvPr>
            <p:ph idx="1"/>
          </p:nvPr>
        </p:nvSpPr>
        <p:spPr>
          <a:xfrm>
            <a:off x="3490720" y="4777739"/>
            <a:ext cx="5173220" cy="1399223"/>
          </a:xfrm>
        </p:spPr>
        <p:txBody>
          <a:bodyPr anchor="ctr">
            <a:normAutofit/>
          </a:bodyPr>
          <a:lstStyle/>
          <a:p>
            <a:r>
              <a:rPr lang="en-US" sz="1900" dirty="0"/>
              <a:t>What impacts a plants water needs?</a:t>
            </a:r>
          </a:p>
          <a:p>
            <a:r>
              <a:rPr lang="en-US" sz="1900" dirty="0"/>
              <a:t>Signs of water stress</a:t>
            </a:r>
          </a:p>
          <a:p>
            <a:r>
              <a:rPr lang="en-US" sz="1900" dirty="0"/>
              <a:t>Solutions </a:t>
            </a:r>
          </a:p>
        </p:txBody>
      </p:sp>
    </p:spTree>
    <p:extLst>
      <p:ext uri="{BB962C8B-B14F-4D97-AF65-F5344CB8AC3E}">
        <p14:creationId xmlns:p14="http://schemas.microsoft.com/office/powerpoint/2010/main" val="3584955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B6B05-6E60-984B-63D3-89A87380FA2B}"/>
              </a:ext>
            </a:extLst>
          </p:cNvPr>
          <p:cNvSpPr>
            <a:spLocks noGrp="1"/>
          </p:cNvSpPr>
          <p:nvPr>
            <p:ph type="title"/>
          </p:nvPr>
        </p:nvSpPr>
        <p:spPr/>
        <p:txBody>
          <a:bodyPr/>
          <a:lstStyle/>
          <a:p>
            <a:r>
              <a:rPr lang="en-US" dirty="0"/>
              <a:t>Signs of Water Stress</a:t>
            </a:r>
          </a:p>
        </p:txBody>
      </p:sp>
      <p:sp>
        <p:nvSpPr>
          <p:cNvPr id="3" name="Content Placeholder 2">
            <a:extLst>
              <a:ext uri="{FF2B5EF4-FFF2-40B4-BE49-F238E27FC236}">
                <a16:creationId xmlns:a16="http://schemas.microsoft.com/office/drawing/2014/main" id="{0AEDE0D2-D7C2-433D-708B-8FDEBAE4F876}"/>
              </a:ext>
            </a:extLst>
          </p:cNvPr>
          <p:cNvSpPr>
            <a:spLocks noGrp="1"/>
          </p:cNvSpPr>
          <p:nvPr>
            <p:ph sz="half" idx="1"/>
          </p:nvPr>
        </p:nvSpPr>
        <p:spPr>
          <a:xfrm>
            <a:off x="628650" y="1825624"/>
            <a:ext cx="3886200" cy="4667249"/>
          </a:xfrm>
        </p:spPr>
        <p:txBody>
          <a:bodyPr>
            <a:normAutofit fontScale="92500" lnSpcReduction="20000"/>
          </a:bodyPr>
          <a:lstStyle/>
          <a:p>
            <a:pPr marL="0" indent="0">
              <a:buNone/>
            </a:pPr>
            <a:r>
              <a:rPr lang="en-US" b="1" dirty="0"/>
              <a:t>Greying leaves</a:t>
            </a:r>
          </a:p>
          <a:p>
            <a:pPr marL="0" indent="0">
              <a:buNone/>
            </a:pPr>
            <a:r>
              <a:rPr lang="en-US" dirty="0"/>
              <a:t>Change in leaf color from a vibrant green to a dull grey green/blue tinge</a:t>
            </a:r>
          </a:p>
          <a:p>
            <a:pPr marL="0" indent="0">
              <a:buNone/>
            </a:pPr>
            <a:endParaRPr lang="en-US" dirty="0"/>
          </a:p>
          <a:p>
            <a:pPr marL="0" indent="0">
              <a:buNone/>
            </a:pPr>
            <a:r>
              <a:rPr lang="en-US" b="1" dirty="0"/>
              <a:t>Loss of sheen</a:t>
            </a:r>
          </a:p>
          <a:p>
            <a:pPr marL="0" indent="0">
              <a:buNone/>
            </a:pPr>
            <a:r>
              <a:rPr lang="en-US" dirty="0"/>
              <a:t>Plant leaves change from glossy to dull</a:t>
            </a:r>
          </a:p>
          <a:p>
            <a:pPr marL="0" indent="0">
              <a:buNone/>
            </a:pPr>
            <a:endParaRPr lang="en-US" dirty="0"/>
          </a:p>
          <a:p>
            <a:pPr marL="0" indent="0">
              <a:buNone/>
            </a:pPr>
            <a:r>
              <a:rPr lang="en-US" b="1" dirty="0"/>
              <a:t>Insect damage</a:t>
            </a:r>
          </a:p>
          <a:p>
            <a:pPr marL="0" indent="0">
              <a:buNone/>
            </a:pPr>
            <a:r>
              <a:rPr lang="en-US" dirty="0"/>
              <a:t>Especially aphids on Brassicas</a:t>
            </a:r>
          </a:p>
          <a:p>
            <a:pPr marL="0" indent="0">
              <a:buNone/>
            </a:pPr>
            <a:endParaRPr lang="en-US" dirty="0"/>
          </a:p>
          <a:p>
            <a:pPr marL="0" indent="0">
              <a:buNone/>
            </a:pPr>
            <a:r>
              <a:rPr lang="en-US" b="1" dirty="0"/>
              <a:t>Damage to the root system via pest predation</a:t>
            </a:r>
          </a:p>
          <a:p>
            <a:pPr marL="0" indent="0">
              <a:buNone/>
            </a:pPr>
            <a:r>
              <a:rPr lang="en-US" dirty="0"/>
              <a:t>Plants that look dry even after watering often have root damage from a pest especially symphylans. </a:t>
            </a:r>
          </a:p>
        </p:txBody>
      </p:sp>
      <p:sp>
        <p:nvSpPr>
          <p:cNvPr id="4" name="Content Placeholder 3">
            <a:extLst>
              <a:ext uri="{FF2B5EF4-FFF2-40B4-BE49-F238E27FC236}">
                <a16:creationId xmlns:a16="http://schemas.microsoft.com/office/drawing/2014/main" id="{9B214C8B-30E7-7183-B1BD-0D60DA7EA013}"/>
              </a:ext>
            </a:extLst>
          </p:cNvPr>
          <p:cNvSpPr>
            <a:spLocks noGrp="1"/>
          </p:cNvSpPr>
          <p:nvPr>
            <p:ph sz="half" idx="2"/>
          </p:nvPr>
        </p:nvSpPr>
        <p:spPr>
          <a:xfrm>
            <a:off x="4629152" y="1983579"/>
            <a:ext cx="4219015" cy="4351338"/>
          </a:xfrm>
        </p:spPr>
        <p:txBody>
          <a:bodyPr>
            <a:normAutofit fontScale="92500" lnSpcReduction="20000"/>
          </a:bodyPr>
          <a:lstStyle/>
          <a:p>
            <a:pPr marL="0" indent="0">
              <a:buNone/>
            </a:pPr>
            <a:r>
              <a:rPr lang="en-US" b="1" dirty="0"/>
              <a:t>Red or purple leaf color</a:t>
            </a:r>
          </a:p>
          <a:p>
            <a:pPr marL="0" indent="0">
              <a:buNone/>
            </a:pPr>
            <a:r>
              <a:rPr lang="en-US" dirty="0"/>
              <a:t>	Can indicate dry conditions, or 	saturated conditions (lack of 	oxygen), or root damage. </a:t>
            </a:r>
          </a:p>
          <a:p>
            <a:pPr marL="0" indent="0">
              <a:buNone/>
            </a:pPr>
            <a:endParaRPr lang="en-US" b="1" dirty="0"/>
          </a:p>
          <a:p>
            <a:pPr marL="0" indent="0">
              <a:buNone/>
            </a:pPr>
            <a:r>
              <a:rPr lang="en-US" b="1" dirty="0"/>
              <a:t>Development of small spines on the leaf margin or stems</a:t>
            </a:r>
          </a:p>
          <a:p>
            <a:pPr marL="0" indent="0">
              <a:buNone/>
            </a:pPr>
            <a:r>
              <a:rPr lang="en-US" dirty="0"/>
              <a:t>	Especially true for Lettuce</a:t>
            </a:r>
          </a:p>
          <a:p>
            <a:pPr marL="0" indent="0">
              <a:buNone/>
            </a:pPr>
            <a:endParaRPr lang="en-US" b="1" dirty="0"/>
          </a:p>
          <a:p>
            <a:pPr marL="0" indent="0">
              <a:buNone/>
            </a:pPr>
            <a:r>
              <a:rPr lang="en-US" b="1" dirty="0"/>
              <a:t>Wilting in the cool of the day</a:t>
            </a:r>
          </a:p>
          <a:p>
            <a:pPr marL="0" indent="0">
              <a:buNone/>
            </a:pPr>
            <a:r>
              <a:rPr lang="en-US" dirty="0"/>
              <a:t>	Not a plant protective strategy </a:t>
            </a:r>
          </a:p>
          <a:p>
            <a:pPr marL="0" indent="0">
              <a:buNone/>
            </a:pPr>
            <a:r>
              <a:rPr lang="en-US" dirty="0"/>
              <a:t>	Our dramatic sister: the Squash!</a:t>
            </a:r>
          </a:p>
          <a:p>
            <a:pPr marL="0" indent="0">
              <a:buNone/>
            </a:pPr>
            <a:endParaRPr lang="en-US" dirty="0"/>
          </a:p>
          <a:p>
            <a:pPr marL="0" indent="0">
              <a:buNone/>
            </a:pPr>
            <a:r>
              <a:rPr lang="en-US" b="1" dirty="0"/>
              <a:t>Slower than expected growth</a:t>
            </a:r>
          </a:p>
        </p:txBody>
      </p:sp>
    </p:spTree>
    <p:extLst>
      <p:ext uri="{BB962C8B-B14F-4D97-AF65-F5344CB8AC3E}">
        <p14:creationId xmlns:p14="http://schemas.microsoft.com/office/powerpoint/2010/main" val="2133966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B963CA2-C64F-487B-2193-E5FE121A502E}"/>
              </a:ext>
            </a:extLst>
          </p:cNvPr>
          <p:cNvSpPr>
            <a:spLocks noGrp="1"/>
          </p:cNvSpPr>
          <p:nvPr>
            <p:ph type="title"/>
          </p:nvPr>
        </p:nvSpPr>
        <p:spPr>
          <a:xfrm>
            <a:off x="473202" y="639520"/>
            <a:ext cx="2834774" cy="1719072"/>
          </a:xfrm>
        </p:spPr>
        <p:txBody>
          <a:bodyPr anchor="b">
            <a:normAutofit/>
          </a:bodyPr>
          <a:lstStyle/>
          <a:p>
            <a:r>
              <a:rPr lang="en-US" sz="4700" dirty="0"/>
              <a:t>Water Use</a:t>
            </a:r>
          </a:p>
        </p:txBody>
      </p:sp>
      <p:sp>
        <p:nvSpPr>
          <p:cNvPr id="32"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D13F5CE-8DDC-BF99-CD38-48DA533ECA9F}"/>
              </a:ext>
            </a:extLst>
          </p:cNvPr>
          <p:cNvPicPr>
            <a:picLocks noGrp="1" noChangeAspect="1"/>
          </p:cNvPicPr>
          <p:nvPr>
            <p:ph idx="1"/>
          </p:nvPr>
        </p:nvPicPr>
        <p:blipFill>
          <a:blip r:embed="rId3"/>
          <a:stretch>
            <a:fillRect/>
          </a:stretch>
        </p:blipFill>
        <p:spPr>
          <a:xfrm>
            <a:off x="473201" y="3009647"/>
            <a:ext cx="2844543" cy="3324790"/>
          </a:xfrm>
        </p:spPr>
      </p:pic>
      <p:pic>
        <p:nvPicPr>
          <p:cNvPr id="5" name="Content Placeholder 4">
            <a:extLst>
              <a:ext uri="{FF2B5EF4-FFF2-40B4-BE49-F238E27FC236}">
                <a16:creationId xmlns:a16="http://schemas.microsoft.com/office/drawing/2014/main" id="{380EF03C-8739-9A01-6B2D-1343FEC8077E}"/>
              </a:ext>
            </a:extLst>
          </p:cNvPr>
          <p:cNvPicPr>
            <a:picLocks noChangeAspect="1"/>
          </p:cNvPicPr>
          <p:nvPr/>
        </p:nvPicPr>
        <p:blipFill>
          <a:blip r:embed="rId4"/>
          <a:stretch>
            <a:fillRect/>
          </a:stretch>
        </p:blipFill>
        <p:spPr>
          <a:xfrm>
            <a:off x="3531063" y="1415845"/>
            <a:ext cx="5177790" cy="4026310"/>
          </a:xfrm>
          <a:prstGeom prst="rect">
            <a:avLst/>
          </a:prstGeom>
        </p:spPr>
      </p:pic>
      <p:sp>
        <p:nvSpPr>
          <p:cNvPr id="10" name="TextBox 9">
            <a:extLst>
              <a:ext uri="{FF2B5EF4-FFF2-40B4-BE49-F238E27FC236}">
                <a16:creationId xmlns:a16="http://schemas.microsoft.com/office/drawing/2014/main" id="{32460FF1-40C5-3E83-E455-0B4C1E5BCB9F}"/>
              </a:ext>
            </a:extLst>
          </p:cNvPr>
          <p:cNvSpPr txBox="1"/>
          <p:nvPr/>
        </p:nvSpPr>
        <p:spPr>
          <a:xfrm>
            <a:off x="3480948" y="5549913"/>
            <a:ext cx="5499848" cy="1200329"/>
          </a:xfrm>
          <a:prstGeom prst="rect">
            <a:avLst/>
          </a:prstGeom>
          <a:noFill/>
        </p:spPr>
        <p:txBody>
          <a:bodyPr wrap="square" rtlCol="0">
            <a:spAutoFit/>
          </a:bodyPr>
          <a:lstStyle/>
          <a:p>
            <a:r>
              <a:rPr lang="en-US" dirty="0"/>
              <a:t>Evapotranspiration=Water loss from Transpiration + Water loss from Surface Evaporation</a:t>
            </a:r>
          </a:p>
          <a:p>
            <a:endParaRPr lang="en-US" dirty="0"/>
          </a:p>
          <a:p>
            <a:r>
              <a:rPr lang="en-US" dirty="0"/>
              <a:t>Watering: Replenishes Evapotranspiration</a:t>
            </a:r>
          </a:p>
        </p:txBody>
      </p:sp>
    </p:spTree>
    <p:extLst>
      <p:ext uri="{BB962C8B-B14F-4D97-AF65-F5344CB8AC3E}">
        <p14:creationId xmlns:p14="http://schemas.microsoft.com/office/powerpoint/2010/main" val="3911667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Content Placeholder 4" descr="A picture containing table&#10;&#10;Description automatically generated">
            <a:extLst>
              <a:ext uri="{FF2B5EF4-FFF2-40B4-BE49-F238E27FC236}">
                <a16:creationId xmlns:a16="http://schemas.microsoft.com/office/drawing/2014/main" id="{F3B56A4E-0D62-B324-EE43-74D16A678B43}"/>
              </a:ext>
            </a:extLst>
          </p:cNvPr>
          <p:cNvPicPr>
            <a:picLocks noChangeAspect="1"/>
          </p:cNvPicPr>
          <p:nvPr/>
        </p:nvPicPr>
        <p:blipFill rotWithShape="1">
          <a:blip r:embed="rId3"/>
          <a:stretch/>
        </p:blipFill>
        <p:spPr>
          <a:xfrm>
            <a:off x="205624" y="1747690"/>
            <a:ext cx="5401801" cy="3362619"/>
          </a:xfrm>
          <a:prstGeom prst="rect">
            <a:avLst/>
          </a:prstGeom>
        </p:spPr>
      </p:pic>
      <p:pic>
        <p:nvPicPr>
          <p:cNvPr id="27" name="Picture 26">
            <a:extLst>
              <a:ext uri="{FF2B5EF4-FFF2-40B4-BE49-F238E27FC236}">
                <a16:creationId xmlns:a16="http://schemas.microsoft.com/office/drawing/2014/main" id="{28888918-645F-3EF8-9647-00565C6A3A50}"/>
              </a:ext>
            </a:extLst>
          </p:cNvPr>
          <p:cNvPicPr>
            <a:picLocks noChangeAspect="1"/>
          </p:cNvPicPr>
          <p:nvPr/>
        </p:nvPicPr>
        <p:blipFill>
          <a:blip r:embed="rId4"/>
          <a:stretch>
            <a:fillRect/>
          </a:stretch>
        </p:blipFill>
        <p:spPr>
          <a:xfrm>
            <a:off x="5607425" y="1587223"/>
            <a:ext cx="3374249" cy="3683554"/>
          </a:xfrm>
          <a:prstGeom prst="rect">
            <a:avLst/>
          </a:prstGeom>
        </p:spPr>
      </p:pic>
    </p:spTree>
    <p:extLst>
      <p:ext uri="{BB962C8B-B14F-4D97-AF65-F5344CB8AC3E}">
        <p14:creationId xmlns:p14="http://schemas.microsoft.com/office/powerpoint/2010/main" val="2783627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E4540-BD29-BCFD-4B38-E650BA11E9B9}"/>
              </a:ext>
            </a:extLst>
          </p:cNvPr>
          <p:cNvSpPr>
            <a:spLocks noGrp="1"/>
          </p:cNvSpPr>
          <p:nvPr>
            <p:ph type="title"/>
          </p:nvPr>
        </p:nvSpPr>
        <p:spPr>
          <a:xfrm>
            <a:off x="473202" y="640823"/>
            <a:ext cx="2564892" cy="5583148"/>
          </a:xfrm>
        </p:spPr>
        <p:txBody>
          <a:bodyPr vert="horz" lIns="91440" tIns="45720" rIns="91440" bIns="45720" rtlCol="0" anchor="ctr">
            <a:normAutofit/>
          </a:bodyPr>
          <a:lstStyle/>
          <a:p>
            <a:pPr defTabSz="914400"/>
            <a:r>
              <a:rPr lang="en-US" sz="4700" kern="1200" dirty="0">
                <a:solidFill>
                  <a:schemeClr val="tx1"/>
                </a:solidFill>
                <a:latin typeface="+mj-lt"/>
                <a:ea typeface="+mj-ea"/>
                <a:cs typeface="+mj-cs"/>
              </a:rPr>
              <a:t>Soil Type</a:t>
            </a:r>
          </a:p>
        </p:txBody>
      </p:sp>
      <p:sp>
        <p:nvSpPr>
          <p:cNvPr id="2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00400" y="630936"/>
            <a:ext cx="13716" cy="5590381"/>
          </a:xfrm>
          <a:custGeom>
            <a:avLst/>
            <a:gdLst>
              <a:gd name="connsiteX0" fmla="*/ 0 w 13716"/>
              <a:gd name="connsiteY0" fmla="*/ 0 h 5590381"/>
              <a:gd name="connsiteX1" fmla="*/ 13716 w 13716"/>
              <a:gd name="connsiteY1" fmla="*/ 0 h 5590381"/>
              <a:gd name="connsiteX2" fmla="*/ 13716 w 13716"/>
              <a:gd name="connsiteY2" fmla="*/ 754701 h 5590381"/>
              <a:gd name="connsiteX3" fmla="*/ 13716 w 13716"/>
              <a:gd name="connsiteY3" fmla="*/ 1565307 h 5590381"/>
              <a:gd name="connsiteX4" fmla="*/ 13716 w 13716"/>
              <a:gd name="connsiteY4" fmla="*/ 2152297 h 5590381"/>
              <a:gd name="connsiteX5" fmla="*/ 13716 w 13716"/>
              <a:gd name="connsiteY5" fmla="*/ 2906998 h 5590381"/>
              <a:gd name="connsiteX6" fmla="*/ 13716 w 13716"/>
              <a:gd name="connsiteY6" fmla="*/ 3549892 h 5590381"/>
              <a:gd name="connsiteX7" fmla="*/ 13716 w 13716"/>
              <a:gd name="connsiteY7" fmla="*/ 4080978 h 5590381"/>
              <a:gd name="connsiteX8" fmla="*/ 13716 w 13716"/>
              <a:gd name="connsiteY8" fmla="*/ 4835680 h 5590381"/>
              <a:gd name="connsiteX9" fmla="*/ 13716 w 13716"/>
              <a:gd name="connsiteY9" fmla="*/ 5590381 h 5590381"/>
              <a:gd name="connsiteX10" fmla="*/ 0 w 13716"/>
              <a:gd name="connsiteY10" fmla="*/ 5590381 h 5590381"/>
              <a:gd name="connsiteX11" fmla="*/ 0 w 13716"/>
              <a:gd name="connsiteY11" fmla="*/ 4835680 h 5590381"/>
              <a:gd name="connsiteX12" fmla="*/ 0 w 13716"/>
              <a:gd name="connsiteY12" fmla="*/ 4304593 h 5590381"/>
              <a:gd name="connsiteX13" fmla="*/ 0 w 13716"/>
              <a:gd name="connsiteY13" fmla="*/ 3773507 h 5590381"/>
              <a:gd name="connsiteX14" fmla="*/ 0 w 13716"/>
              <a:gd name="connsiteY14" fmla="*/ 3186517 h 5590381"/>
              <a:gd name="connsiteX15" fmla="*/ 0 w 13716"/>
              <a:gd name="connsiteY15" fmla="*/ 2487720 h 5590381"/>
              <a:gd name="connsiteX16" fmla="*/ 0 w 13716"/>
              <a:gd name="connsiteY16" fmla="*/ 1956633 h 5590381"/>
              <a:gd name="connsiteX17" fmla="*/ 0 w 13716"/>
              <a:gd name="connsiteY17" fmla="*/ 1425547 h 5590381"/>
              <a:gd name="connsiteX18" fmla="*/ 0 w 13716"/>
              <a:gd name="connsiteY18" fmla="*/ 614942 h 5590381"/>
              <a:gd name="connsiteX19" fmla="*/ 0 w 13716"/>
              <a:gd name="connsiteY19" fmla="*/ 0 h 5590381"/>
              <a:gd name="connsiteX0" fmla="*/ 0 w 13716"/>
              <a:gd name="connsiteY0" fmla="*/ 0 h 5590381"/>
              <a:gd name="connsiteX1" fmla="*/ 13716 w 13716"/>
              <a:gd name="connsiteY1" fmla="*/ 0 h 5590381"/>
              <a:gd name="connsiteX2" fmla="*/ 13716 w 13716"/>
              <a:gd name="connsiteY2" fmla="*/ 698798 h 5590381"/>
              <a:gd name="connsiteX3" fmla="*/ 13716 w 13716"/>
              <a:gd name="connsiteY3" fmla="*/ 1397595 h 5590381"/>
              <a:gd name="connsiteX4" fmla="*/ 13716 w 13716"/>
              <a:gd name="connsiteY4" fmla="*/ 2152297 h 5590381"/>
              <a:gd name="connsiteX5" fmla="*/ 13716 w 13716"/>
              <a:gd name="connsiteY5" fmla="*/ 2739287 h 5590381"/>
              <a:gd name="connsiteX6" fmla="*/ 13716 w 13716"/>
              <a:gd name="connsiteY6" fmla="*/ 3493988 h 5590381"/>
              <a:gd name="connsiteX7" fmla="*/ 13716 w 13716"/>
              <a:gd name="connsiteY7" fmla="*/ 4304593 h 5590381"/>
              <a:gd name="connsiteX8" fmla="*/ 13716 w 13716"/>
              <a:gd name="connsiteY8" fmla="*/ 5590381 h 5590381"/>
              <a:gd name="connsiteX9" fmla="*/ 0 w 13716"/>
              <a:gd name="connsiteY9" fmla="*/ 5590381 h 5590381"/>
              <a:gd name="connsiteX10" fmla="*/ 0 w 13716"/>
              <a:gd name="connsiteY10" fmla="*/ 4835680 h 5590381"/>
              <a:gd name="connsiteX11" fmla="*/ 0 w 13716"/>
              <a:gd name="connsiteY11" fmla="*/ 4136882 h 5590381"/>
              <a:gd name="connsiteX12" fmla="*/ 0 w 13716"/>
              <a:gd name="connsiteY12" fmla="*/ 3549892 h 5590381"/>
              <a:gd name="connsiteX13" fmla="*/ 0 w 13716"/>
              <a:gd name="connsiteY13" fmla="*/ 2851094 h 5590381"/>
              <a:gd name="connsiteX14" fmla="*/ 0 w 13716"/>
              <a:gd name="connsiteY14" fmla="*/ 2264104 h 5590381"/>
              <a:gd name="connsiteX15" fmla="*/ 0 w 13716"/>
              <a:gd name="connsiteY15" fmla="*/ 1733018 h 5590381"/>
              <a:gd name="connsiteX16" fmla="*/ 0 w 13716"/>
              <a:gd name="connsiteY16" fmla="*/ 1090124 h 5590381"/>
              <a:gd name="connsiteX17" fmla="*/ 0 w 13716"/>
              <a:gd name="connsiteY17"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6" h="5590381" fill="none" extrusionOk="0">
                <a:moveTo>
                  <a:pt x="0" y="0"/>
                </a:moveTo>
                <a:cubicBezTo>
                  <a:pt x="6858" y="-583"/>
                  <a:pt x="7851" y="431"/>
                  <a:pt x="13716" y="0"/>
                </a:cubicBezTo>
                <a:cubicBezTo>
                  <a:pt x="34933" y="215318"/>
                  <a:pt x="27251" y="565582"/>
                  <a:pt x="13716" y="754701"/>
                </a:cubicBezTo>
                <a:cubicBezTo>
                  <a:pt x="-46127" y="1001571"/>
                  <a:pt x="16502" y="1226848"/>
                  <a:pt x="13716" y="1565307"/>
                </a:cubicBezTo>
                <a:cubicBezTo>
                  <a:pt x="518" y="1889109"/>
                  <a:pt x="-16367" y="2000548"/>
                  <a:pt x="13716" y="2152297"/>
                </a:cubicBezTo>
                <a:cubicBezTo>
                  <a:pt x="-27751" y="2293511"/>
                  <a:pt x="26467" y="2577637"/>
                  <a:pt x="13716" y="2906998"/>
                </a:cubicBezTo>
                <a:cubicBezTo>
                  <a:pt x="10317" y="3210592"/>
                  <a:pt x="23894" y="3347388"/>
                  <a:pt x="13716" y="3549892"/>
                </a:cubicBezTo>
                <a:cubicBezTo>
                  <a:pt x="-2084" y="3774164"/>
                  <a:pt x="29811" y="3846282"/>
                  <a:pt x="13716" y="4080978"/>
                </a:cubicBezTo>
                <a:cubicBezTo>
                  <a:pt x="-34083" y="4316157"/>
                  <a:pt x="-21714" y="4469094"/>
                  <a:pt x="13716" y="4835680"/>
                </a:cubicBezTo>
                <a:cubicBezTo>
                  <a:pt x="54813" y="5147918"/>
                  <a:pt x="-17924" y="5390556"/>
                  <a:pt x="13716" y="5590381"/>
                </a:cubicBezTo>
                <a:cubicBezTo>
                  <a:pt x="8175" y="5590136"/>
                  <a:pt x="6849" y="5590599"/>
                  <a:pt x="0" y="5590381"/>
                </a:cubicBezTo>
                <a:cubicBezTo>
                  <a:pt x="25138" y="5250698"/>
                  <a:pt x="-4619" y="5075445"/>
                  <a:pt x="0" y="4835680"/>
                </a:cubicBezTo>
                <a:cubicBezTo>
                  <a:pt x="36581" y="4590550"/>
                  <a:pt x="3022" y="4474529"/>
                  <a:pt x="0" y="4304593"/>
                </a:cubicBezTo>
                <a:cubicBezTo>
                  <a:pt x="-12701" y="4111845"/>
                  <a:pt x="27688" y="3905584"/>
                  <a:pt x="0" y="3773507"/>
                </a:cubicBezTo>
                <a:cubicBezTo>
                  <a:pt x="-26601" y="3606595"/>
                  <a:pt x="-5508" y="3333425"/>
                  <a:pt x="0" y="3186517"/>
                </a:cubicBezTo>
                <a:cubicBezTo>
                  <a:pt x="27803" y="3020623"/>
                  <a:pt x="39608" y="2648539"/>
                  <a:pt x="0" y="2487720"/>
                </a:cubicBezTo>
                <a:cubicBezTo>
                  <a:pt x="-30668" y="2356394"/>
                  <a:pt x="-10848" y="2125581"/>
                  <a:pt x="0" y="1956633"/>
                </a:cubicBezTo>
                <a:cubicBezTo>
                  <a:pt x="21350" y="1832604"/>
                  <a:pt x="13098" y="1675326"/>
                  <a:pt x="0" y="1425547"/>
                </a:cubicBezTo>
                <a:cubicBezTo>
                  <a:pt x="51943" y="1231575"/>
                  <a:pt x="-49685" y="947153"/>
                  <a:pt x="0" y="614942"/>
                </a:cubicBezTo>
                <a:cubicBezTo>
                  <a:pt x="23685" y="274445"/>
                  <a:pt x="15608" y="143232"/>
                  <a:pt x="0" y="0"/>
                </a:cubicBezTo>
                <a:close/>
              </a:path>
              <a:path w="13716" h="5590381" stroke="0" extrusionOk="0">
                <a:moveTo>
                  <a:pt x="0" y="0"/>
                </a:moveTo>
                <a:cubicBezTo>
                  <a:pt x="4519" y="745"/>
                  <a:pt x="7608" y="27"/>
                  <a:pt x="13716" y="0"/>
                </a:cubicBezTo>
                <a:cubicBezTo>
                  <a:pt x="44022" y="114427"/>
                  <a:pt x="8229" y="453118"/>
                  <a:pt x="13716" y="698798"/>
                </a:cubicBezTo>
                <a:cubicBezTo>
                  <a:pt x="34424" y="963774"/>
                  <a:pt x="36600" y="1212364"/>
                  <a:pt x="13716" y="1397595"/>
                </a:cubicBezTo>
                <a:cubicBezTo>
                  <a:pt x="48283" y="1542354"/>
                  <a:pt x="25375" y="1802464"/>
                  <a:pt x="13716" y="2152297"/>
                </a:cubicBezTo>
                <a:cubicBezTo>
                  <a:pt x="3835" y="2525678"/>
                  <a:pt x="21814" y="2592868"/>
                  <a:pt x="13716" y="2739287"/>
                </a:cubicBezTo>
                <a:cubicBezTo>
                  <a:pt x="1084" y="2874965"/>
                  <a:pt x="-36448" y="3144013"/>
                  <a:pt x="13716" y="3493988"/>
                </a:cubicBezTo>
                <a:cubicBezTo>
                  <a:pt x="-17205" y="3852647"/>
                  <a:pt x="66492" y="4038484"/>
                  <a:pt x="13716" y="4304593"/>
                </a:cubicBezTo>
                <a:cubicBezTo>
                  <a:pt x="-83354" y="4564310"/>
                  <a:pt x="113944" y="5225828"/>
                  <a:pt x="13716" y="5590381"/>
                </a:cubicBezTo>
                <a:cubicBezTo>
                  <a:pt x="9333" y="5590250"/>
                  <a:pt x="5993" y="5589792"/>
                  <a:pt x="0" y="5590381"/>
                </a:cubicBezTo>
                <a:cubicBezTo>
                  <a:pt x="35863" y="5257220"/>
                  <a:pt x="-32757" y="5135372"/>
                  <a:pt x="0" y="4835680"/>
                </a:cubicBezTo>
                <a:cubicBezTo>
                  <a:pt x="7921" y="4562721"/>
                  <a:pt x="-29047" y="4351594"/>
                  <a:pt x="0" y="4136882"/>
                </a:cubicBezTo>
                <a:cubicBezTo>
                  <a:pt x="1393" y="3929098"/>
                  <a:pt x="-4372" y="3755796"/>
                  <a:pt x="0" y="3549892"/>
                </a:cubicBezTo>
                <a:cubicBezTo>
                  <a:pt x="-14123" y="3323552"/>
                  <a:pt x="21701" y="3076195"/>
                  <a:pt x="0" y="2851094"/>
                </a:cubicBezTo>
                <a:cubicBezTo>
                  <a:pt x="-51577" y="2661940"/>
                  <a:pt x="-7702" y="2448681"/>
                  <a:pt x="0" y="2264104"/>
                </a:cubicBezTo>
                <a:cubicBezTo>
                  <a:pt x="-8180" y="2080123"/>
                  <a:pt x="16108" y="1991682"/>
                  <a:pt x="0" y="1733018"/>
                </a:cubicBezTo>
                <a:cubicBezTo>
                  <a:pt x="-21280" y="1472795"/>
                  <a:pt x="8343" y="1385598"/>
                  <a:pt x="0" y="1090124"/>
                </a:cubicBezTo>
                <a:cubicBezTo>
                  <a:pt x="41559" y="815693"/>
                  <a:pt x="-53513" y="485395"/>
                  <a:pt x="0" y="0"/>
                </a:cubicBezTo>
                <a:close/>
              </a:path>
              <a:path w="13716" h="5590381" fill="none" stroke="0" extrusionOk="0">
                <a:moveTo>
                  <a:pt x="0" y="0"/>
                </a:moveTo>
                <a:cubicBezTo>
                  <a:pt x="6692" y="-634"/>
                  <a:pt x="7933" y="727"/>
                  <a:pt x="13716" y="0"/>
                </a:cubicBezTo>
                <a:cubicBezTo>
                  <a:pt x="-11397" y="210553"/>
                  <a:pt x="41795" y="570219"/>
                  <a:pt x="13716" y="754701"/>
                </a:cubicBezTo>
                <a:cubicBezTo>
                  <a:pt x="-16345" y="939055"/>
                  <a:pt x="5480" y="1271330"/>
                  <a:pt x="13716" y="1565307"/>
                </a:cubicBezTo>
                <a:cubicBezTo>
                  <a:pt x="214" y="1888228"/>
                  <a:pt x="-22439" y="2000817"/>
                  <a:pt x="13716" y="2152297"/>
                </a:cubicBezTo>
                <a:cubicBezTo>
                  <a:pt x="36483" y="2302199"/>
                  <a:pt x="43294" y="2645200"/>
                  <a:pt x="13716" y="2906998"/>
                </a:cubicBezTo>
                <a:cubicBezTo>
                  <a:pt x="10400" y="3203875"/>
                  <a:pt x="27719" y="3309255"/>
                  <a:pt x="13716" y="3549892"/>
                </a:cubicBezTo>
                <a:cubicBezTo>
                  <a:pt x="-8323" y="3767364"/>
                  <a:pt x="36239" y="3859248"/>
                  <a:pt x="13716" y="4080978"/>
                </a:cubicBezTo>
                <a:cubicBezTo>
                  <a:pt x="-28362" y="4308528"/>
                  <a:pt x="-17360" y="4464817"/>
                  <a:pt x="13716" y="4835680"/>
                </a:cubicBezTo>
                <a:cubicBezTo>
                  <a:pt x="37186" y="5120324"/>
                  <a:pt x="-5183" y="5409792"/>
                  <a:pt x="13716" y="5590381"/>
                </a:cubicBezTo>
                <a:cubicBezTo>
                  <a:pt x="8151" y="5590111"/>
                  <a:pt x="6756" y="5590651"/>
                  <a:pt x="0" y="5590381"/>
                </a:cubicBezTo>
                <a:cubicBezTo>
                  <a:pt x="366" y="5289836"/>
                  <a:pt x="-51421" y="5037027"/>
                  <a:pt x="0" y="4835680"/>
                </a:cubicBezTo>
                <a:cubicBezTo>
                  <a:pt x="30695" y="4638845"/>
                  <a:pt x="15954" y="4503929"/>
                  <a:pt x="0" y="4304593"/>
                </a:cubicBezTo>
                <a:cubicBezTo>
                  <a:pt x="14622" y="4089881"/>
                  <a:pt x="18900" y="3917008"/>
                  <a:pt x="0" y="3773507"/>
                </a:cubicBezTo>
                <a:cubicBezTo>
                  <a:pt x="-3147" y="3613850"/>
                  <a:pt x="-23547" y="3335869"/>
                  <a:pt x="0" y="3186517"/>
                </a:cubicBezTo>
                <a:cubicBezTo>
                  <a:pt x="5486" y="3055843"/>
                  <a:pt x="41826" y="2645889"/>
                  <a:pt x="0" y="2487720"/>
                </a:cubicBezTo>
                <a:cubicBezTo>
                  <a:pt x="-23992" y="2347034"/>
                  <a:pt x="14189" y="2145771"/>
                  <a:pt x="0" y="1956633"/>
                </a:cubicBezTo>
                <a:cubicBezTo>
                  <a:pt x="14669" y="1780910"/>
                  <a:pt x="-4302" y="1660669"/>
                  <a:pt x="0" y="1425547"/>
                </a:cubicBezTo>
                <a:cubicBezTo>
                  <a:pt x="70611" y="1196115"/>
                  <a:pt x="14725" y="924393"/>
                  <a:pt x="0" y="614942"/>
                </a:cubicBezTo>
                <a:cubicBezTo>
                  <a:pt x="-2330" y="269013"/>
                  <a:pt x="15133" y="13266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custGeom>
                    <a:avLst/>
                    <a:gdLst>
                      <a:gd name="connsiteX0" fmla="*/ 0 w 13716"/>
                      <a:gd name="connsiteY0" fmla="*/ 0 h 5590381"/>
                      <a:gd name="connsiteX1" fmla="*/ 13716 w 13716"/>
                      <a:gd name="connsiteY1" fmla="*/ 0 h 5590381"/>
                      <a:gd name="connsiteX2" fmla="*/ 13716 w 13716"/>
                      <a:gd name="connsiteY2" fmla="*/ 754701 h 5590381"/>
                      <a:gd name="connsiteX3" fmla="*/ 13716 w 13716"/>
                      <a:gd name="connsiteY3" fmla="*/ 1565307 h 5590381"/>
                      <a:gd name="connsiteX4" fmla="*/ 13716 w 13716"/>
                      <a:gd name="connsiteY4" fmla="*/ 2152297 h 5590381"/>
                      <a:gd name="connsiteX5" fmla="*/ 13716 w 13716"/>
                      <a:gd name="connsiteY5" fmla="*/ 2906998 h 5590381"/>
                      <a:gd name="connsiteX6" fmla="*/ 13716 w 13716"/>
                      <a:gd name="connsiteY6" fmla="*/ 3549892 h 5590381"/>
                      <a:gd name="connsiteX7" fmla="*/ 13716 w 13716"/>
                      <a:gd name="connsiteY7" fmla="*/ 4080978 h 5590381"/>
                      <a:gd name="connsiteX8" fmla="*/ 13716 w 13716"/>
                      <a:gd name="connsiteY8" fmla="*/ 4835680 h 5590381"/>
                      <a:gd name="connsiteX9" fmla="*/ 13716 w 13716"/>
                      <a:gd name="connsiteY9" fmla="*/ 5590381 h 5590381"/>
                      <a:gd name="connsiteX10" fmla="*/ 0 w 13716"/>
                      <a:gd name="connsiteY10" fmla="*/ 5590381 h 5590381"/>
                      <a:gd name="connsiteX11" fmla="*/ 0 w 13716"/>
                      <a:gd name="connsiteY11" fmla="*/ 4835680 h 5590381"/>
                      <a:gd name="connsiteX12" fmla="*/ 0 w 13716"/>
                      <a:gd name="connsiteY12" fmla="*/ 4304593 h 5590381"/>
                      <a:gd name="connsiteX13" fmla="*/ 0 w 13716"/>
                      <a:gd name="connsiteY13" fmla="*/ 3773507 h 5590381"/>
                      <a:gd name="connsiteX14" fmla="*/ 0 w 13716"/>
                      <a:gd name="connsiteY14" fmla="*/ 3186517 h 5590381"/>
                      <a:gd name="connsiteX15" fmla="*/ 0 w 13716"/>
                      <a:gd name="connsiteY15" fmla="*/ 2487720 h 5590381"/>
                      <a:gd name="connsiteX16" fmla="*/ 0 w 13716"/>
                      <a:gd name="connsiteY16" fmla="*/ 1956633 h 5590381"/>
                      <a:gd name="connsiteX17" fmla="*/ 0 w 13716"/>
                      <a:gd name="connsiteY17" fmla="*/ 1425547 h 5590381"/>
                      <a:gd name="connsiteX18" fmla="*/ 0 w 13716"/>
                      <a:gd name="connsiteY18" fmla="*/ 614942 h 5590381"/>
                      <a:gd name="connsiteX19" fmla="*/ 0 w 13716"/>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716" h="5590381" fill="none" extrusionOk="0">
                        <a:moveTo>
                          <a:pt x="0" y="0"/>
                        </a:moveTo>
                        <a:cubicBezTo>
                          <a:pt x="6519" y="-664"/>
                          <a:pt x="8288" y="665"/>
                          <a:pt x="13716" y="0"/>
                        </a:cubicBezTo>
                        <a:cubicBezTo>
                          <a:pt x="-9798" y="225076"/>
                          <a:pt x="41703" y="562283"/>
                          <a:pt x="13716" y="754701"/>
                        </a:cubicBezTo>
                        <a:cubicBezTo>
                          <a:pt x="-14271" y="947119"/>
                          <a:pt x="25509" y="1239251"/>
                          <a:pt x="13716" y="1565307"/>
                        </a:cubicBezTo>
                        <a:cubicBezTo>
                          <a:pt x="1923" y="1891363"/>
                          <a:pt x="2588" y="1999140"/>
                          <a:pt x="13716" y="2152297"/>
                        </a:cubicBezTo>
                        <a:cubicBezTo>
                          <a:pt x="24845" y="2305454"/>
                          <a:pt x="24133" y="2598333"/>
                          <a:pt x="13716" y="2906998"/>
                        </a:cubicBezTo>
                        <a:cubicBezTo>
                          <a:pt x="3299" y="3215663"/>
                          <a:pt x="30691" y="3327412"/>
                          <a:pt x="13716" y="3549892"/>
                        </a:cubicBezTo>
                        <a:cubicBezTo>
                          <a:pt x="-3259" y="3772372"/>
                          <a:pt x="33989" y="3843836"/>
                          <a:pt x="13716" y="4080978"/>
                        </a:cubicBezTo>
                        <a:cubicBezTo>
                          <a:pt x="-6557" y="4318120"/>
                          <a:pt x="-8378" y="4511166"/>
                          <a:pt x="13716" y="4835680"/>
                        </a:cubicBezTo>
                        <a:cubicBezTo>
                          <a:pt x="35810" y="5160194"/>
                          <a:pt x="-17642" y="5401748"/>
                          <a:pt x="13716" y="5590381"/>
                        </a:cubicBezTo>
                        <a:cubicBezTo>
                          <a:pt x="8599" y="5590092"/>
                          <a:pt x="6708" y="5590668"/>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3716" h="5590381" stroke="0" extrusionOk="0">
                        <a:moveTo>
                          <a:pt x="0" y="0"/>
                        </a:moveTo>
                        <a:cubicBezTo>
                          <a:pt x="4626" y="620"/>
                          <a:pt x="7856" y="-428"/>
                          <a:pt x="13716" y="0"/>
                        </a:cubicBezTo>
                        <a:cubicBezTo>
                          <a:pt x="36569" y="165299"/>
                          <a:pt x="-959" y="427555"/>
                          <a:pt x="13716" y="698798"/>
                        </a:cubicBezTo>
                        <a:cubicBezTo>
                          <a:pt x="28391" y="970041"/>
                          <a:pt x="15108" y="1226199"/>
                          <a:pt x="13716" y="1397595"/>
                        </a:cubicBezTo>
                        <a:cubicBezTo>
                          <a:pt x="12324" y="1568991"/>
                          <a:pt x="34226" y="1794517"/>
                          <a:pt x="13716" y="2152297"/>
                        </a:cubicBezTo>
                        <a:cubicBezTo>
                          <a:pt x="-6794" y="2510077"/>
                          <a:pt x="36274" y="2594424"/>
                          <a:pt x="13716" y="2739287"/>
                        </a:cubicBezTo>
                        <a:cubicBezTo>
                          <a:pt x="-8842" y="2884150"/>
                          <a:pt x="22545" y="3129706"/>
                          <a:pt x="13716" y="3493988"/>
                        </a:cubicBezTo>
                        <a:cubicBezTo>
                          <a:pt x="4887" y="3858270"/>
                          <a:pt x="49629" y="4041447"/>
                          <a:pt x="13716" y="4304593"/>
                        </a:cubicBezTo>
                        <a:cubicBezTo>
                          <a:pt x="-22197" y="4567740"/>
                          <a:pt x="45055" y="5149125"/>
                          <a:pt x="13716" y="5590381"/>
                        </a:cubicBezTo>
                        <a:cubicBezTo>
                          <a:pt x="9649" y="5590058"/>
                          <a:pt x="6483" y="5589928"/>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BFA32122-B7AE-3413-802D-E0190EADB8D7}"/>
              </a:ext>
            </a:extLst>
          </p:cNvPr>
          <p:cNvPicPr>
            <a:picLocks noGrp="1" noChangeAspect="1"/>
          </p:cNvPicPr>
          <p:nvPr>
            <p:ph sz="half" idx="1"/>
          </p:nvPr>
        </p:nvPicPr>
        <p:blipFill rotWithShape="1">
          <a:blip r:embed="rId3"/>
          <a:srcRect t="4395" r="1" b="5175"/>
          <a:stretch/>
        </p:blipFill>
        <p:spPr>
          <a:xfrm>
            <a:off x="3490722" y="416858"/>
            <a:ext cx="4713189" cy="4262180"/>
          </a:xfrm>
          <a:prstGeom prst="rect">
            <a:avLst/>
          </a:prstGeom>
        </p:spPr>
      </p:pic>
      <p:sp>
        <p:nvSpPr>
          <p:cNvPr id="10" name="Rectangle 9">
            <a:extLst>
              <a:ext uri="{FF2B5EF4-FFF2-40B4-BE49-F238E27FC236}">
                <a16:creationId xmlns:a16="http://schemas.microsoft.com/office/drawing/2014/main" id="{236F1481-D86D-E913-5FA1-E362FA1D1D50}"/>
              </a:ext>
            </a:extLst>
          </p:cNvPr>
          <p:cNvSpPr/>
          <p:nvPr/>
        </p:nvSpPr>
        <p:spPr>
          <a:xfrm>
            <a:off x="3490722" y="4798577"/>
            <a:ext cx="5170932" cy="1428487"/>
          </a:xfrm>
          <a:prstGeom prst="rect">
            <a:avLst/>
          </a:prstGeom>
        </p:spPr>
        <p:txBody>
          <a:bodyPr vert="horz" lIns="91440" tIns="45720" rIns="91440" bIns="45720" rtlCol="0" anchor="t">
            <a:normAutofit/>
          </a:bodyPr>
          <a:lstStyle/>
          <a:p>
            <a:pPr marL="171450" indent="-228600">
              <a:lnSpc>
                <a:spcPct val="90000"/>
              </a:lnSpc>
              <a:spcAft>
                <a:spcPts val="600"/>
              </a:spcAft>
              <a:buFont typeface="Arial" panose="020B0604020202020204" pitchFamily="34" charset="0"/>
              <a:buChar char="•"/>
            </a:pPr>
            <a:r>
              <a:rPr lang="en-US" sz="1500"/>
              <a:t>Soil type can have a major impact on water availability</a:t>
            </a:r>
          </a:p>
          <a:p>
            <a:pPr marL="171450" indent="-228600">
              <a:lnSpc>
                <a:spcPct val="90000"/>
              </a:lnSpc>
              <a:spcAft>
                <a:spcPts val="600"/>
              </a:spcAft>
              <a:buFont typeface="Arial" panose="020B0604020202020204" pitchFamily="34" charset="0"/>
              <a:buChar char="•"/>
            </a:pPr>
            <a:r>
              <a:rPr lang="en-US" sz="1500"/>
              <a:t>Soils with a high clay content drain slowly - 2 weeks </a:t>
            </a:r>
          </a:p>
          <a:p>
            <a:pPr marL="171450" indent="-228600">
              <a:lnSpc>
                <a:spcPct val="90000"/>
              </a:lnSpc>
              <a:spcAft>
                <a:spcPts val="600"/>
              </a:spcAft>
              <a:buFont typeface="Arial" panose="020B0604020202020204" pitchFamily="34" charset="0"/>
              <a:buChar char="•"/>
            </a:pPr>
            <a:r>
              <a:rPr lang="en-US" sz="1500"/>
              <a:t>Adding compost, improves drainage </a:t>
            </a:r>
          </a:p>
          <a:p>
            <a:pPr indent="-228600">
              <a:lnSpc>
                <a:spcPct val="90000"/>
              </a:lnSpc>
              <a:spcAft>
                <a:spcPts val="600"/>
              </a:spcAft>
              <a:buFont typeface="Arial" panose="020B0604020202020204" pitchFamily="34" charset="0"/>
              <a:buChar char="•"/>
            </a:pPr>
            <a:r>
              <a:rPr lang="en-US" sz="1500"/>
              <a:t>Sandy soils drain quickly -1-2 days</a:t>
            </a:r>
          </a:p>
          <a:p>
            <a:pPr indent="-228600">
              <a:lnSpc>
                <a:spcPct val="90000"/>
              </a:lnSpc>
              <a:spcAft>
                <a:spcPts val="600"/>
              </a:spcAft>
              <a:buFont typeface="Arial" panose="020B0604020202020204" pitchFamily="34" charset="0"/>
              <a:buChar char="•"/>
            </a:pPr>
            <a:r>
              <a:rPr lang="en-US" sz="1500"/>
              <a:t>Adding compost, improves holding capacity </a:t>
            </a:r>
          </a:p>
        </p:txBody>
      </p:sp>
    </p:spTree>
    <p:extLst>
      <p:ext uri="{BB962C8B-B14F-4D97-AF65-F5344CB8AC3E}">
        <p14:creationId xmlns:p14="http://schemas.microsoft.com/office/powerpoint/2010/main" val="102126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6455C9-F387-B00C-F6D1-4D858B5D5AE1}"/>
              </a:ext>
            </a:extLst>
          </p:cNvPr>
          <p:cNvSpPr>
            <a:spLocks noGrp="1"/>
          </p:cNvSpPr>
          <p:nvPr>
            <p:ph type="title"/>
          </p:nvPr>
        </p:nvSpPr>
        <p:spPr>
          <a:xfrm>
            <a:off x="479160" y="4501453"/>
            <a:ext cx="8182230" cy="1065836"/>
          </a:xfrm>
        </p:spPr>
        <p:txBody>
          <a:bodyPr vert="horz" lIns="91440" tIns="45720" rIns="91440" bIns="45720" rtlCol="0" anchor="ctr">
            <a:normAutofit/>
          </a:bodyPr>
          <a:lstStyle/>
          <a:p>
            <a:pPr algn="ctr" defTabSz="914400"/>
            <a:r>
              <a:rPr lang="en-US" sz="4700" dirty="0"/>
              <a:t>Garden Watering Goals</a:t>
            </a:r>
          </a:p>
        </p:txBody>
      </p:sp>
      <p:pic>
        <p:nvPicPr>
          <p:cNvPr id="6" name="Content Placeholder 5" descr="A picture containing text, screenshot&#10;&#10;Description automatically generated">
            <a:extLst>
              <a:ext uri="{FF2B5EF4-FFF2-40B4-BE49-F238E27FC236}">
                <a16:creationId xmlns:a16="http://schemas.microsoft.com/office/drawing/2014/main" id="{ED45701C-A8D0-713A-7683-159C92CA7AD7}"/>
              </a:ext>
            </a:extLst>
          </p:cNvPr>
          <p:cNvPicPr>
            <a:picLocks noGrp="1" noChangeAspect="1"/>
          </p:cNvPicPr>
          <p:nvPr>
            <p:ph sz="half" idx="1"/>
          </p:nvPr>
        </p:nvPicPr>
        <p:blipFill>
          <a:blip r:embed="rId3"/>
          <a:stretch>
            <a:fillRect/>
          </a:stretch>
        </p:blipFill>
        <p:spPr>
          <a:xfrm>
            <a:off x="162034" y="1196582"/>
            <a:ext cx="3856053" cy="2872758"/>
          </a:xfrm>
          <a:prstGeom prst="rect">
            <a:avLst/>
          </a:prstGeom>
        </p:spPr>
      </p:pic>
      <p:pic>
        <p:nvPicPr>
          <p:cNvPr id="9" name="Picture 8">
            <a:extLst>
              <a:ext uri="{FF2B5EF4-FFF2-40B4-BE49-F238E27FC236}">
                <a16:creationId xmlns:a16="http://schemas.microsoft.com/office/drawing/2014/main" id="{CDC6162B-345B-1CE0-C497-A628FEAFEC76}"/>
              </a:ext>
            </a:extLst>
          </p:cNvPr>
          <p:cNvPicPr>
            <a:picLocks noChangeAspect="1"/>
          </p:cNvPicPr>
          <p:nvPr/>
        </p:nvPicPr>
        <p:blipFill rotWithShape="1">
          <a:blip r:embed="rId4"/>
          <a:srcRect l="11935" r="6358"/>
          <a:stretch/>
        </p:blipFill>
        <p:spPr>
          <a:xfrm>
            <a:off x="4180120" y="995082"/>
            <a:ext cx="4838929" cy="3353668"/>
          </a:xfrm>
          <a:prstGeom prst="rect">
            <a:avLst/>
          </a:prstGeom>
        </p:spPr>
      </p:pic>
      <p:sp>
        <p:nvSpPr>
          <p:cNvPr id="1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4358"/>
            <a:ext cx="2468880" cy="18288"/>
          </a:xfrm>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 name="connsiteX0" fmla="*/ 0 w 2468880"/>
              <a:gd name="connsiteY0" fmla="*/ 0 h 18288"/>
              <a:gd name="connsiteX1" fmla="*/ 567842 w 2468880"/>
              <a:gd name="connsiteY1" fmla="*/ 0 h 18288"/>
              <a:gd name="connsiteX2" fmla="*/ 1234440 w 2468880"/>
              <a:gd name="connsiteY2" fmla="*/ 0 h 18288"/>
              <a:gd name="connsiteX3" fmla="*/ 1777594 w 2468880"/>
              <a:gd name="connsiteY3" fmla="*/ 0 h 18288"/>
              <a:gd name="connsiteX4" fmla="*/ 2468880 w 2468880"/>
              <a:gd name="connsiteY4" fmla="*/ 0 h 18288"/>
              <a:gd name="connsiteX5" fmla="*/ 2468880 w 2468880"/>
              <a:gd name="connsiteY5" fmla="*/ 18288 h 18288"/>
              <a:gd name="connsiteX6" fmla="*/ 1876349 w 2468880"/>
              <a:gd name="connsiteY6" fmla="*/ 18288 h 18288"/>
              <a:gd name="connsiteX7" fmla="*/ 1209751 w 2468880"/>
              <a:gd name="connsiteY7" fmla="*/ 18288 h 18288"/>
              <a:gd name="connsiteX8" fmla="*/ 617220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2691" y="-12357"/>
                  <a:pt x="387089" y="31321"/>
                  <a:pt x="592531" y="0"/>
                </a:cubicBezTo>
                <a:cubicBezTo>
                  <a:pt x="767979" y="-23244"/>
                  <a:pt x="871733" y="8472"/>
                  <a:pt x="1160374" y="0"/>
                </a:cubicBezTo>
                <a:cubicBezTo>
                  <a:pt x="1449601" y="-3911"/>
                  <a:pt x="1607266" y="19376"/>
                  <a:pt x="1728216" y="0"/>
                </a:cubicBezTo>
                <a:cubicBezTo>
                  <a:pt x="1818829" y="-58888"/>
                  <a:pt x="2275430" y="-9413"/>
                  <a:pt x="2468880" y="0"/>
                </a:cubicBezTo>
                <a:cubicBezTo>
                  <a:pt x="2467145" y="5314"/>
                  <a:pt x="2470816" y="12013"/>
                  <a:pt x="2468880" y="18288"/>
                </a:cubicBezTo>
                <a:cubicBezTo>
                  <a:pt x="2232442" y="-3319"/>
                  <a:pt x="2078773" y="23053"/>
                  <a:pt x="1802282" y="18288"/>
                </a:cubicBezTo>
                <a:cubicBezTo>
                  <a:pt x="1540683" y="32618"/>
                  <a:pt x="1384233" y="17358"/>
                  <a:pt x="1209751" y="18288"/>
                </a:cubicBezTo>
                <a:cubicBezTo>
                  <a:pt x="1038679" y="-28357"/>
                  <a:pt x="820616" y="4958"/>
                  <a:pt x="641909" y="18288"/>
                </a:cubicBezTo>
                <a:cubicBezTo>
                  <a:pt x="423595" y="12488"/>
                  <a:pt x="155068" y="41456"/>
                  <a:pt x="0" y="18288"/>
                </a:cubicBezTo>
                <a:cubicBezTo>
                  <a:pt x="898" y="13406"/>
                  <a:pt x="19" y="4120"/>
                  <a:pt x="0" y="0"/>
                </a:cubicBezTo>
                <a:close/>
              </a:path>
              <a:path w="2468880" h="18288" stroke="0" extrusionOk="0">
                <a:moveTo>
                  <a:pt x="0" y="0"/>
                </a:moveTo>
                <a:cubicBezTo>
                  <a:pt x="201127" y="34474"/>
                  <a:pt x="321325" y="11273"/>
                  <a:pt x="567842" y="0"/>
                </a:cubicBezTo>
                <a:cubicBezTo>
                  <a:pt x="816255" y="-37660"/>
                  <a:pt x="940209" y="-838"/>
                  <a:pt x="1234440" y="0"/>
                </a:cubicBezTo>
                <a:cubicBezTo>
                  <a:pt x="1509789" y="16874"/>
                  <a:pt x="1664509" y="5689"/>
                  <a:pt x="1777594" y="0"/>
                </a:cubicBezTo>
                <a:cubicBezTo>
                  <a:pt x="1845726" y="-6548"/>
                  <a:pt x="2193196" y="19370"/>
                  <a:pt x="2468880" y="0"/>
                </a:cubicBezTo>
                <a:cubicBezTo>
                  <a:pt x="2468174" y="8377"/>
                  <a:pt x="2470272" y="13210"/>
                  <a:pt x="2468880" y="18288"/>
                </a:cubicBezTo>
                <a:cubicBezTo>
                  <a:pt x="2271382" y="44380"/>
                  <a:pt x="1978656" y="31741"/>
                  <a:pt x="1876349" y="18288"/>
                </a:cubicBezTo>
                <a:cubicBezTo>
                  <a:pt x="1751977" y="-6016"/>
                  <a:pt x="1388067" y="3222"/>
                  <a:pt x="1209751" y="18288"/>
                </a:cubicBezTo>
                <a:cubicBezTo>
                  <a:pt x="1065802" y="31061"/>
                  <a:pt x="753821" y="-1004"/>
                  <a:pt x="617220" y="18288"/>
                </a:cubicBezTo>
                <a:cubicBezTo>
                  <a:pt x="481425" y="28412"/>
                  <a:pt x="248319" y="-391"/>
                  <a:pt x="0" y="18288"/>
                </a:cubicBezTo>
                <a:cubicBezTo>
                  <a:pt x="-445" y="10205"/>
                  <a:pt x="-140" y="6087"/>
                  <a:pt x="0" y="0"/>
                </a:cubicBezTo>
                <a:close/>
              </a:path>
              <a:path w="2468880" h="18288" fill="none" stroke="0" extrusionOk="0">
                <a:moveTo>
                  <a:pt x="0" y="0"/>
                </a:moveTo>
                <a:cubicBezTo>
                  <a:pt x="191987" y="-31891"/>
                  <a:pt x="414837" y="25678"/>
                  <a:pt x="592531" y="0"/>
                </a:cubicBezTo>
                <a:cubicBezTo>
                  <a:pt x="785000" y="-43603"/>
                  <a:pt x="868560" y="12415"/>
                  <a:pt x="1160374" y="0"/>
                </a:cubicBezTo>
                <a:cubicBezTo>
                  <a:pt x="1441409" y="-18672"/>
                  <a:pt x="1600372" y="47113"/>
                  <a:pt x="1728216" y="0"/>
                </a:cubicBezTo>
                <a:cubicBezTo>
                  <a:pt x="1847110" y="23792"/>
                  <a:pt x="2233557" y="23802"/>
                  <a:pt x="2468880" y="0"/>
                </a:cubicBezTo>
                <a:cubicBezTo>
                  <a:pt x="2467752" y="4917"/>
                  <a:pt x="2468978" y="13565"/>
                  <a:pt x="2468880" y="18288"/>
                </a:cubicBezTo>
                <a:cubicBezTo>
                  <a:pt x="2265563" y="-17971"/>
                  <a:pt x="2033349" y="16262"/>
                  <a:pt x="1802282" y="18288"/>
                </a:cubicBezTo>
                <a:cubicBezTo>
                  <a:pt x="1512355" y="31573"/>
                  <a:pt x="1367809" y="29302"/>
                  <a:pt x="1209751" y="18288"/>
                </a:cubicBezTo>
                <a:cubicBezTo>
                  <a:pt x="1060405" y="26129"/>
                  <a:pt x="875661" y="10838"/>
                  <a:pt x="641909" y="18288"/>
                </a:cubicBezTo>
                <a:cubicBezTo>
                  <a:pt x="461670" y="14581"/>
                  <a:pt x="162829" y="18463"/>
                  <a:pt x="0" y="18288"/>
                </a:cubicBezTo>
                <a:cubicBezTo>
                  <a:pt x="913" y="12991"/>
                  <a:pt x="-1021" y="455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183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EBA194-8E53-326F-676D-FF5D25F00F16}"/>
              </a:ext>
            </a:extLst>
          </p:cNvPr>
          <p:cNvSpPr>
            <a:spLocks noGrp="1"/>
          </p:cNvSpPr>
          <p:nvPr>
            <p:ph type="title"/>
          </p:nvPr>
        </p:nvSpPr>
        <p:spPr>
          <a:xfrm>
            <a:off x="628650" y="365125"/>
            <a:ext cx="2862072" cy="1938076"/>
          </a:xfrm>
        </p:spPr>
        <p:txBody>
          <a:bodyPr vert="horz" lIns="91440" tIns="45720" rIns="91440" bIns="45720" rtlCol="0" anchor="ctr">
            <a:normAutofit/>
          </a:bodyPr>
          <a:lstStyle/>
          <a:p>
            <a:pPr defTabSz="914400"/>
            <a:r>
              <a:rPr lang="en-US" sz="4400" kern="1200">
                <a:solidFill>
                  <a:schemeClr val="tx1"/>
                </a:solidFill>
                <a:latin typeface="+mj-lt"/>
                <a:ea typeface="+mj-ea"/>
                <a:cs typeface="+mj-cs"/>
              </a:rPr>
              <a:t>Pro Tips</a:t>
            </a:r>
          </a:p>
        </p:txBody>
      </p:sp>
      <p:sp>
        <p:nvSpPr>
          <p:cNvPr id="5" name="Content Placeholder 4">
            <a:extLst>
              <a:ext uri="{FF2B5EF4-FFF2-40B4-BE49-F238E27FC236}">
                <a16:creationId xmlns:a16="http://schemas.microsoft.com/office/drawing/2014/main" id="{789F2B4F-70F9-8190-A279-5B870EB09995}"/>
              </a:ext>
            </a:extLst>
          </p:cNvPr>
          <p:cNvSpPr>
            <a:spLocks noGrp="1"/>
          </p:cNvSpPr>
          <p:nvPr>
            <p:ph sz="half" idx="1"/>
          </p:nvPr>
        </p:nvSpPr>
        <p:spPr>
          <a:xfrm>
            <a:off x="441134" y="1847181"/>
            <a:ext cx="3377831" cy="4645694"/>
          </a:xfrm>
          <a:prstGeom prst="rect">
            <a:avLst/>
          </a:prstGeom>
        </p:spPr>
        <p:txBody>
          <a:bodyPr vert="horz" lIns="91440" tIns="45720" rIns="91440" bIns="45720" rtlCol="0">
            <a:normAutofit fontScale="92500" lnSpcReduction="10000"/>
          </a:bodyPr>
          <a:lstStyle/>
          <a:p>
            <a:pPr indent="-228600" defTabSz="914400"/>
            <a:r>
              <a:rPr lang="en-US" sz="2400" dirty="0"/>
              <a:t>Water in the mornings, when cooler temperatures and calm conditions slow evaporation </a:t>
            </a:r>
          </a:p>
          <a:p>
            <a:pPr marL="285750" indent="-228600" defTabSz="914400"/>
            <a:r>
              <a:rPr lang="en-US" sz="2400" dirty="0"/>
              <a:t>Allow enough time for plants to dry out before the evening to prevent fungus and mildew problems</a:t>
            </a:r>
          </a:p>
          <a:p>
            <a:pPr marL="285750" indent="-228600" defTabSz="914400"/>
            <a:r>
              <a:rPr lang="en-US" sz="2400" dirty="0"/>
              <a:t>Watch the weather, clouds/rain/wind will change how you water</a:t>
            </a:r>
          </a:p>
          <a:p>
            <a:pPr marL="285750" indent="-228600" defTabSz="914400"/>
            <a:r>
              <a:rPr lang="en-US" sz="2400" dirty="0"/>
              <a:t>Watch where you water</a:t>
            </a:r>
          </a:p>
          <a:p>
            <a:pPr marL="285750" indent="-228600" defTabSz="914400"/>
            <a:r>
              <a:rPr lang="en-US" sz="2400" dirty="0"/>
              <a:t>Calculators</a:t>
            </a:r>
          </a:p>
        </p:txBody>
      </p:sp>
      <p:pic>
        <p:nvPicPr>
          <p:cNvPr id="9" name="Picture 8" descr="Two men, one with scissors and basket, selecting leaf from basil plant">
            <a:extLst>
              <a:ext uri="{FF2B5EF4-FFF2-40B4-BE49-F238E27FC236}">
                <a16:creationId xmlns:a16="http://schemas.microsoft.com/office/drawing/2014/main" id="{5767E1B0-E82B-BDE5-0F7B-289078DB4A51}"/>
              </a:ext>
            </a:extLst>
          </p:cNvPr>
          <p:cNvPicPr>
            <a:picLocks noChangeAspect="1"/>
          </p:cNvPicPr>
          <p:nvPr/>
        </p:nvPicPr>
        <p:blipFill rotWithShape="1">
          <a:blip r:embed="rId2"/>
          <a:srcRect r="1247" b="3"/>
          <a:stretch/>
        </p:blipFill>
        <p:spPr>
          <a:xfrm>
            <a:off x="3678237" y="-4"/>
            <a:ext cx="5465763"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Content Placeholder 6" descr="Woman crouching between rows of plants in greenhouse in black turtleneck, green pants, black boots, holding pruners">
            <a:extLst>
              <a:ext uri="{FF2B5EF4-FFF2-40B4-BE49-F238E27FC236}">
                <a16:creationId xmlns:a16="http://schemas.microsoft.com/office/drawing/2014/main" id="{BE3F1836-0CE6-7F5C-4105-166A02EC2A54}"/>
              </a:ext>
            </a:extLst>
          </p:cNvPr>
          <p:cNvPicPr>
            <a:picLocks noGrp="1" noChangeAspect="1"/>
          </p:cNvPicPr>
          <p:nvPr>
            <p:ph sz="half" idx="2"/>
          </p:nvPr>
        </p:nvPicPr>
        <p:blipFill rotWithShape="1">
          <a:blip r:embed="rId3"/>
          <a:srcRect r="2" b="18335"/>
          <a:stretch/>
        </p:blipFill>
        <p:spPr>
          <a:xfrm>
            <a:off x="3545046" y="3802961"/>
            <a:ext cx="5604285"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363129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D6D0D2-807E-65E0-0DB4-1EF6E9E3F664}"/>
              </a:ext>
            </a:extLst>
          </p:cNvPr>
          <p:cNvSpPr>
            <a:spLocks noGrp="1"/>
          </p:cNvSpPr>
          <p:nvPr>
            <p:ph type="title"/>
          </p:nvPr>
        </p:nvSpPr>
        <p:spPr>
          <a:xfrm>
            <a:off x="473202" y="4562856"/>
            <a:ext cx="2564892" cy="1600200"/>
          </a:xfrm>
        </p:spPr>
        <p:txBody>
          <a:bodyPr vert="horz" lIns="91440" tIns="45720" rIns="91440" bIns="45720" rtlCol="0" anchor="ctr">
            <a:normAutofit/>
          </a:bodyPr>
          <a:lstStyle/>
          <a:p>
            <a:pPr defTabSz="914400"/>
            <a:r>
              <a:rPr lang="en-US" sz="3600" kern="1200" dirty="0">
                <a:solidFill>
                  <a:schemeClr val="tx1"/>
                </a:solidFill>
                <a:latin typeface="+mj-lt"/>
                <a:ea typeface="+mj-ea"/>
                <a:cs typeface="+mj-cs"/>
              </a:rPr>
              <a:t>Seeds &amp; Starts </a:t>
            </a:r>
          </a:p>
        </p:txBody>
      </p:sp>
      <p:pic>
        <p:nvPicPr>
          <p:cNvPr id="6" name="Content Placeholder 5" descr="Young sprouts growing on soil in boxes">
            <a:extLst>
              <a:ext uri="{FF2B5EF4-FFF2-40B4-BE49-F238E27FC236}">
                <a16:creationId xmlns:a16="http://schemas.microsoft.com/office/drawing/2014/main" id="{F1E53871-3843-D587-30C7-8A5F4F1D009A}"/>
              </a:ext>
            </a:extLst>
          </p:cNvPr>
          <p:cNvPicPr>
            <a:picLocks noGrp="1" noChangeAspect="1"/>
          </p:cNvPicPr>
          <p:nvPr>
            <p:ph sz="half" idx="2"/>
          </p:nvPr>
        </p:nvPicPr>
        <p:blipFill rotWithShape="1">
          <a:blip r:embed="rId3"/>
          <a:srcRect l="6882" r="20390" b="-2"/>
          <a:stretch/>
        </p:blipFill>
        <p:spPr>
          <a:xfrm>
            <a:off x="3" y="10"/>
            <a:ext cx="4571997"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8" name="Picture 7" descr="Potting a young plant">
            <a:extLst>
              <a:ext uri="{FF2B5EF4-FFF2-40B4-BE49-F238E27FC236}">
                <a16:creationId xmlns:a16="http://schemas.microsoft.com/office/drawing/2014/main" id="{21361881-1F62-6450-6661-6BC382076C42}"/>
              </a:ext>
            </a:extLst>
          </p:cNvPr>
          <p:cNvPicPr>
            <a:picLocks noChangeAspect="1"/>
          </p:cNvPicPr>
          <p:nvPr/>
        </p:nvPicPr>
        <p:blipFill rotWithShape="1">
          <a:blip r:embed="rId4"/>
          <a:srcRect l="13106" r="13107" b="-1"/>
          <a:stretch/>
        </p:blipFill>
        <p:spPr>
          <a:xfrm>
            <a:off x="4514850" y="10"/>
            <a:ext cx="4629146"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0"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97455" y="5406824"/>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 name="connsiteX0" fmla="*/ 0 w 1554480"/>
              <a:gd name="connsiteY0" fmla="*/ 0 h 13716"/>
              <a:gd name="connsiteX1" fmla="*/ 502615 w 1554480"/>
              <a:gd name="connsiteY1" fmla="*/ 0 h 13716"/>
              <a:gd name="connsiteX2" fmla="*/ 974141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1816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69558" y="-27075"/>
                  <a:pt x="365297" y="14897"/>
                  <a:pt x="549250" y="0"/>
                </a:cubicBezTo>
                <a:cubicBezTo>
                  <a:pt x="762323" y="14872"/>
                  <a:pt x="864871" y="21041"/>
                  <a:pt x="1082954" y="0"/>
                </a:cubicBezTo>
                <a:cubicBezTo>
                  <a:pt x="1306037" y="9403"/>
                  <a:pt x="1371926" y="14821"/>
                  <a:pt x="1554480" y="0"/>
                </a:cubicBezTo>
                <a:cubicBezTo>
                  <a:pt x="1554010" y="4793"/>
                  <a:pt x="1554680" y="10394"/>
                  <a:pt x="1554480" y="13716"/>
                </a:cubicBezTo>
                <a:cubicBezTo>
                  <a:pt x="1328957" y="3179"/>
                  <a:pt x="1207025" y="27731"/>
                  <a:pt x="1067410" y="13716"/>
                </a:cubicBezTo>
                <a:cubicBezTo>
                  <a:pt x="897316" y="-7440"/>
                  <a:pt x="788951" y="-24962"/>
                  <a:pt x="549250" y="13716"/>
                </a:cubicBezTo>
                <a:cubicBezTo>
                  <a:pt x="300394" y="-2982"/>
                  <a:pt x="129576" y="35301"/>
                  <a:pt x="0" y="13716"/>
                </a:cubicBezTo>
                <a:cubicBezTo>
                  <a:pt x="354" y="8869"/>
                  <a:pt x="649" y="6738"/>
                  <a:pt x="0" y="0"/>
                </a:cubicBezTo>
                <a:close/>
              </a:path>
              <a:path w="1554480" h="13716" stroke="0" extrusionOk="0">
                <a:moveTo>
                  <a:pt x="0" y="0"/>
                </a:moveTo>
                <a:cubicBezTo>
                  <a:pt x="249513" y="10124"/>
                  <a:pt x="389298" y="10419"/>
                  <a:pt x="502615" y="0"/>
                </a:cubicBezTo>
                <a:cubicBezTo>
                  <a:pt x="616735" y="10147"/>
                  <a:pt x="791037" y="-19212"/>
                  <a:pt x="974141" y="0"/>
                </a:cubicBezTo>
                <a:cubicBezTo>
                  <a:pt x="1141919" y="34853"/>
                  <a:pt x="1248514" y="16971"/>
                  <a:pt x="1554480" y="0"/>
                </a:cubicBezTo>
                <a:cubicBezTo>
                  <a:pt x="1554288" y="3835"/>
                  <a:pt x="1554171" y="7531"/>
                  <a:pt x="1554480" y="13716"/>
                </a:cubicBezTo>
                <a:cubicBezTo>
                  <a:pt x="1337806" y="9080"/>
                  <a:pt x="1308467" y="19887"/>
                  <a:pt x="1067410" y="13716"/>
                </a:cubicBezTo>
                <a:cubicBezTo>
                  <a:pt x="824349" y="13143"/>
                  <a:pt x="783437" y="24151"/>
                  <a:pt x="518160" y="13716"/>
                </a:cubicBezTo>
                <a:cubicBezTo>
                  <a:pt x="271530" y="4598"/>
                  <a:pt x="132568" y="-7659"/>
                  <a:pt x="0" y="13716"/>
                </a:cubicBezTo>
                <a:cubicBezTo>
                  <a:pt x="768" y="9617"/>
                  <a:pt x="-274" y="4847"/>
                  <a:pt x="0" y="0"/>
                </a:cubicBezTo>
                <a:close/>
              </a:path>
              <a:path w="1554480" h="13716" fill="none" stroke="0" extrusionOk="0">
                <a:moveTo>
                  <a:pt x="0" y="0"/>
                </a:moveTo>
                <a:cubicBezTo>
                  <a:pt x="95687" y="-31247"/>
                  <a:pt x="331569" y="3404"/>
                  <a:pt x="549250" y="0"/>
                </a:cubicBezTo>
                <a:cubicBezTo>
                  <a:pt x="776590" y="6530"/>
                  <a:pt x="844530" y="-5109"/>
                  <a:pt x="1082954" y="0"/>
                </a:cubicBezTo>
                <a:cubicBezTo>
                  <a:pt x="1293569" y="15486"/>
                  <a:pt x="1361850" y="13824"/>
                  <a:pt x="1554480" y="0"/>
                </a:cubicBezTo>
                <a:cubicBezTo>
                  <a:pt x="1553504" y="4786"/>
                  <a:pt x="1554832" y="10912"/>
                  <a:pt x="1554480" y="13716"/>
                </a:cubicBezTo>
                <a:cubicBezTo>
                  <a:pt x="1366718" y="4861"/>
                  <a:pt x="1218290" y="26644"/>
                  <a:pt x="1067410" y="13716"/>
                </a:cubicBezTo>
                <a:cubicBezTo>
                  <a:pt x="900327" y="-8822"/>
                  <a:pt x="792178" y="6310"/>
                  <a:pt x="549250" y="13716"/>
                </a:cubicBezTo>
                <a:cubicBezTo>
                  <a:pt x="295300" y="2843"/>
                  <a:pt x="142619" y="40779"/>
                  <a:pt x="0" y="13716"/>
                </a:cubicBezTo>
                <a:cubicBezTo>
                  <a:pt x="813" y="8812"/>
                  <a:pt x="948" y="672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725EA8-3B81-BE26-B150-0EF352FC360B}"/>
              </a:ext>
            </a:extLst>
          </p:cNvPr>
          <p:cNvSpPr>
            <a:spLocks noGrp="1"/>
          </p:cNvSpPr>
          <p:nvPr>
            <p:ph sz="half" idx="1"/>
          </p:nvPr>
        </p:nvSpPr>
        <p:spPr>
          <a:xfrm>
            <a:off x="3450951" y="4352673"/>
            <a:ext cx="5396945" cy="2295144"/>
          </a:xfrm>
        </p:spPr>
        <p:txBody>
          <a:bodyPr vert="horz" lIns="91440" tIns="45720" rIns="91440" bIns="45720" rtlCol="0" anchor="ctr">
            <a:normAutofit/>
          </a:bodyPr>
          <a:lstStyle/>
          <a:p>
            <a:pPr defTabSz="914400"/>
            <a:r>
              <a:rPr lang="en-US" sz="1900" dirty="0"/>
              <a:t>Consistent soil moisture during germination</a:t>
            </a:r>
          </a:p>
          <a:p>
            <a:pPr defTabSz="914400"/>
            <a:r>
              <a:rPr lang="en-US" sz="1900" dirty="0"/>
              <a:t>As they grow up, allow for periods of dry down</a:t>
            </a:r>
          </a:p>
          <a:p>
            <a:pPr defTabSz="914400"/>
            <a:r>
              <a:rPr lang="en-US" sz="1900" dirty="0"/>
              <a:t>Be careful not to overwater</a:t>
            </a:r>
          </a:p>
          <a:p>
            <a:pPr defTabSz="914400"/>
            <a:r>
              <a:rPr lang="en-US" sz="1900" dirty="0"/>
              <a:t>Add amendments</a:t>
            </a:r>
          </a:p>
          <a:p>
            <a:pPr defTabSz="914400"/>
            <a:r>
              <a:rPr lang="en-US" sz="1900" dirty="0"/>
              <a:t>Transplants: Let dry the day before transplanting then Water in! </a:t>
            </a:r>
          </a:p>
        </p:txBody>
      </p:sp>
    </p:spTree>
    <p:extLst>
      <p:ext uri="{BB962C8B-B14F-4D97-AF65-F5344CB8AC3E}">
        <p14:creationId xmlns:p14="http://schemas.microsoft.com/office/powerpoint/2010/main" val="2018515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A33FE6-0491-EBEB-4139-681532129017}"/>
              </a:ext>
            </a:extLst>
          </p:cNvPr>
          <p:cNvSpPr>
            <a:spLocks noGrp="1"/>
          </p:cNvSpPr>
          <p:nvPr>
            <p:ph type="ctrTitle"/>
          </p:nvPr>
        </p:nvSpPr>
        <p:spPr>
          <a:xfrm>
            <a:off x="3973321" y="640080"/>
            <a:ext cx="4688333" cy="3566160"/>
          </a:xfrm>
        </p:spPr>
        <p:txBody>
          <a:bodyPr vert="horz" lIns="91440" tIns="45720" rIns="91440" bIns="45720" rtlCol="0" anchor="b">
            <a:normAutofit/>
          </a:bodyPr>
          <a:lstStyle/>
          <a:p>
            <a:pPr algn="l" defTabSz="914400"/>
            <a:r>
              <a:rPr lang="en-US" sz="2900" dirty="0"/>
              <a:t>Drip Irrigation</a:t>
            </a:r>
            <a:br>
              <a:rPr lang="en-US" sz="2900" dirty="0"/>
            </a:br>
            <a:r>
              <a:rPr lang="en-US" sz="2900" dirty="0"/>
              <a:t>Overhead Irrigation</a:t>
            </a:r>
            <a:br>
              <a:rPr lang="en-US" sz="2900" dirty="0"/>
            </a:br>
            <a:r>
              <a:rPr lang="en-US" sz="2900" dirty="0"/>
              <a:t>Flood Irrigation</a:t>
            </a:r>
            <a:br>
              <a:rPr lang="en-US" sz="2900" dirty="0"/>
            </a:br>
            <a:r>
              <a:rPr lang="en-US" sz="2900" dirty="0"/>
              <a:t>Furrow Irrigation</a:t>
            </a:r>
            <a:br>
              <a:rPr lang="en-US" sz="2900" dirty="0"/>
            </a:br>
            <a:r>
              <a:rPr lang="en-US" sz="2900" b="1" dirty="0"/>
              <a:t>Rainwater gardens </a:t>
            </a:r>
            <a:br>
              <a:rPr lang="en-US" sz="2900" b="1" dirty="0"/>
            </a:br>
            <a:r>
              <a:rPr lang="en-US" sz="2900" b="1" dirty="0"/>
              <a:t>Swales</a:t>
            </a:r>
            <a:br>
              <a:rPr lang="en-US" sz="2900" b="1" dirty="0"/>
            </a:br>
            <a:r>
              <a:rPr lang="en-US" sz="2900" b="1" dirty="0"/>
              <a:t>Rain Barrels/Catchment systems</a:t>
            </a:r>
          </a:p>
        </p:txBody>
      </p:sp>
      <p:pic>
        <p:nvPicPr>
          <p:cNvPr id="6" name="Picture 5" descr="Ground view of backyard sprinkler">
            <a:extLst>
              <a:ext uri="{FF2B5EF4-FFF2-40B4-BE49-F238E27FC236}">
                <a16:creationId xmlns:a16="http://schemas.microsoft.com/office/drawing/2014/main" id="{9A76648C-BD7C-2454-4DDE-C71CEA3122E8}"/>
              </a:ext>
            </a:extLst>
          </p:cNvPr>
          <p:cNvPicPr>
            <a:picLocks noChangeAspect="1"/>
          </p:cNvPicPr>
          <p:nvPr/>
        </p:nvPicPr>
        <p:blipFill rotWithShape="1">
          <a:blip r:embed="rId2"/>
          <a:srcRect l="15499" r="50503" b="-1"/>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646" y="4409267"/>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 name="connsiteX0" fmla="*/ 0 w 3182692"/>
              <a:gd name="connsiteY0" fmla="*/ 0 h 18288"/>
              <a:gd name="connsiteX1" fmla="*/ 604711 w 3182692"/>
              <a:gd name="connsiteY1" fmla="*/ 0 h 18288"/>
              <a:gd name="connsiteX2" fmla="*/ 1145769 w 3182692"/>
              <a:gd name="connsiteY2" fmla="*/ 0 h 18288"/>
              <a:gd name="connsiteX3" fmla="*/ 1845961 w 3182692"/>
              <a:gd name="connsiteY3" fmla="*/ 0 h 18288"/>
              <a:gd name="connsiteX4" fmla="*/ 2450673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68365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973" y="8390"/>
                  <a:pt x="3182735" y="11854"/>
                  <a:pt x="3182692" y="18288"/>
                </a:cubicBezTo>
                <a:cubicBezTo>
                  <a:pt x="2975928" y="57450"/>
                  <a:pt x="2667693" y="19406"/>
                  <a:pt x="2482500" y="18288"/>
                </a:cubicBezTo>
                <a:cubicBezTo>
                  <a:pt x="2299734" y="36912"/>
                  <a:pt x="1925962" y="9303"/>
                  <a:pt x="1782308" y="18288"/>
                </a:cubicBezTo>
                <a:cubicBezTo>
                  <a:pt x="1635580" y="20546"/>
                  <a:pt x="1257854" y="-3663"/>
                  <a:pt x="1145769" y="18288"/>
                </a:cubicBezTo>
                <a:cubicBezTo>
                  <a:pt x="1025065" y="56574"/>
                  <a:pt x="247799" y="-11536"/>
                  <a:pt x="0" y="18288"/>
                </a:cubicBezTo>
                <a:cubicBezTo>
                  <a:pt x="-405" y="13204"/>
                  <a:pt x="-1092" y="5311"/>
                  <a:pt x="0" y="0"/>
                </a:cubicBezTo>
                <a:close/>
              </a:path>
              <a:path w="3182692" h="18288"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066" y="4696"/>
                  <a:pt x="3183370" y="10269"/>
                  <a:pt x="3182692" y="18288"/>
                </a:cubicBezTo>
                <a:cubicBezTo>
                  <a:pt x="3091120" y="-23022"/>
                  <a:pt x="2811074" y="61693"/>
                  <a:pt x="2546154" y="18288"/>
                </a:cubicBezTo>
                <a:cubicBezTo>
                  <a:pt x="2285186" y="27529"/>
                  <a:pt x="2090205" y="-22321"/>
                  <a:pt x="1845961" y="18288"/>
                </a:cubicBezTo>
                <a:cubicBezTo>
                  <a:pt x="1599794" y="31493"/>
                  <a:pt x="1466284" y="37447"/>
                  <a:pt x="1304904" y="18288"/>
                </a:cubicBezTo>
                <a:cubicBezTo>
                  <a:pt x="1189365" y="43775"/>
                  <a:pt x="952251" y="23461"/>
                  <a:pt x="668365" y="18288"/>
                </a:cubicBezTo>
                <a:cubicBezTo>
                  <a:pt x="407868" y="43595"/>
                  <a:pt x="284672" y="-9405"/>
                  <a:pt x="0" y="18288"/>
                </a:cubicBezTo>
                <a:cubicBezTo>
                  <a:pt x="527" y="9891"/>
                  <a:pt x="870" y="7012"/>
                  <a:pt x="0" y="0"/>
                </a:cubicBezTo>
                <a:close/>
              </a:path>
              <a:path w="3182692" h="18288"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841" y="8135"/>
                  <a:pt x="3181636" y="12730"/>
                  <a:pt x="3182692" y="18288"/>
                </a:cubicBezTo>
                <a:cubicBezTo>
                  <a:pt x="2996012" y="-1231"/>
                  <a:pt x="2669008" y="27395"/>
                  <a:pt x="2482500" y="18288"/>
                </a:cubicBezTo>
                <a:cubicBezTo>
                  <a:pt x="2296543" y="21246"/>
                  <a:pt x="1935236" y="7938"/>
                  <a:pt x="1782308" y="18288"/>
                </a:cubicBezTo>
                <a:cubicBezTo>
                  <a:pt x="1607683" y="25490"/>
                  <a:pt x="1291498" y="1369"/>
                  <a:pt x="1145769" y="18288"/>
                </a:cubicBezTo>
                <a:cubicBezTo>
                  <a:pt x="1015407" y="55325"/>
                  <a:pt x="262557" y="26571"/>
                  <a:pt x="0" y="18288"/>
                </a:cubicBezTo>
                <a:cubicBezTo>
                  <a:pt x="508" y="13336"/>
                  <a:pt x="437" y="727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4D42704-8804-587D-7423-3EF5A9A1E9AF}"/>
              </a:ext>
            </a:extLst>
          </p:cNvPr>
          <p:cNvSpPr txBox="1"/>
          <p:nvPr/>
        </p:nvSpPr>
        <p:spPr>
          <a:xfrm>
            <a:off x="3119717" y="113887"/>
            <a:ext cx="7194177" cy="646331"/>
          </a:xfrm>
          <a:prstGeom prst="rect">
            <a:avLst/>
          </a:prstGeom>
          <a:noFill/>
        </p:spPr>
        <p:txBody>
          <a:bodyPr wrap="square" rtlCol="0">
            <a:spAutoFit/>
          </a:bodyPr>
          <a:lstStyle/>
          <a:p>
            <a:pPr>
              <a:spcAft>
                <a:spcPts val="600"/>
              </a:spcAft>
            </a:pPr>
            <a:r>
              <a:rPr lang="en-US" sz="3600" dirty="0">
                <a:latin typeface="Calibri" panose="020F0502020204030204" pitchFamily="34" charset="0"/>
                <a:cs typeface="Calibri" panose="020F0502020204030204" pitchFamily="34" charset="0"/>
              </a:rPr>
              <a:t>Water Management Systems</a:t>
            </a:r>
          </a:p>
        </p:txBody>
      </p:sp>
    </p:spTree>
    <p:extLst>
      <p:ext uri="{BB962C8B-B14F-4D97-AF65-F5344CB8AC3E}">
        <p14:creationId xmlns:p14="http://schemas.microsoft.com/office/powerpoint/2010/main" val="2968029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507BAD0-F2B0-BFEC-4CB8-1C4BA98830AA}"/>
              </a:ext>
            </a:extLst>
          </p:cNvPr>
          <p:cNvPicPr>
            <a:picLocks noGrp="1" noChangeAspect="1"/>
          </p:cNvPicPr>
          <p:nvPr>
            <p:ph idx="1"/>
          </p:nvPr>
        </p:nvPicPr>
        <p:blipFill>
          <a:blip r:embed="rId3"/>
          <a:stretch>
            <a:fillRect/>
          </a:stretch>
        </p:blipFill>
        <p:spPr>
          <a:xfrm>
            <a:off x="1180739" y="107576"/>
            <a:ext cx="6782522" cy="4380379"/>
          </a:xfrm>
        </p:spPr>
      </p:pic>
      <p:sp>
        <p:nvSpPr>
          <p:cNvPr id="6" name="Title 5">
            <a:extLst>
              <a:ext uri="{FF2B5EF4-FFF2-40B4-BE49-F238E27FC236}">
                <a16:creationId xmlns:a16="http://schemas.microsoft.com/office/drawing/2014/main" id="{D9D6C193-2C01-5906-14A8-F81DAD4BB7FE}"/>
              </a:ext>
            </a:extLst>
          </p:cNvPr>
          <p:cNvSpPr>
            <a:spLocks noGrp="1"/>
          </p:cNvSpPr>
          <p:nvPr>
            <p:ph type="title"/>
          </p:nvPr>
        </p:nvSpPr>
        <p:spPr>
          <a:xfrm>
            <a:off x="363071" y="3855944"/>
            <a:ext cx="9036424" cy="2894480"/>
          </a:xfrm>
        </p:spPr>
        <p:txBody>
          <a:bodyPr>
            <a:normAutofit/>
          </a:bodyPr>
          <a:lstStyle/>
          <a:p>
            <a:r>
              <a:rPr lang="en-US" sz="2800" dirty="0"/>
              <a:t>A. Stones or heavy material to slow the pace of runoff</a:t>
            </a:r>
            <a:br>
              <a:rPr lang="en-US" sz="2800" dirty="0"/>
            </a:br>
            <a:r>
              <a:rPr lang="en-US" sz="2800" dirty="0"/>
              <a:t>B. 3-6 inch depression</a:t>
            </a:r>
            <a:br>
              <a:rPr lang="en-US" sz="2800" dirty="0"/>
            </a:br>
            <a:r>
              <a:rPr lang="en-US" sz="2800" dirty="0"/>
              <a:t>C. Plants which withstand 2 days of flooding</a:t>
            </a:r>
            <a:br>
              <a:rPr lang="en-US" sz="2800" dirty="0"/>
            </a:br>
            <a:r>
              <a:rPr lang="en-US" sz="2800" dirty="0"/>
              <a:t>D. 6-12 inch filter bed with coarse soil/compost</a:t>
            </a:r>
            <a:br>
              <a:rPr lang="en-US" sz="2800" dirty="0"/>
            </a:br>
            <a:r>
              <a:rPr lang="en-US" sz="2800" dirty="0"/>
              <a:t>E. Berm of soil to hold water in</a:t>
            </a:r>
          </a:p>
        </p:txBody>
      </p:sp>
    </p:spTree>
    <p:extLst>
      <p:ext uri="{BB962C8B-B14F-4D97-AF65-F5344CB8AC3E}">
        <p14:creationId xmlns:p14="http://schemas.microsoft.com/office/powerpoint/2010/main" val="3277007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71">
            <a:extLst>
              <a:ext uri="{FF2B5EF4-FFF2-40B4-BE49-F238E27FC236}">
                <a16:creationId xmlns:a16="http://schemas.microsoft.com/office/drawing/2014/main" id="{9AB13476-CE21-4746-B044-FD491AC84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D44165-8EAD-B86A-0002-303F710EC5E3}"/>
              </a:ext>
            </a:extLst>
          </p:cNvPr>
          <p:cNvSpPr>
            <a:spLocks noGrp="1"/>
          </p:cNvSpPr>
          <p:nvPr>
            <p:ph type="title"/>
          </p:nvPr>
        </p:nvSpPr>
        <p:spPr>
          <a:xfrm>
            <a:off x="471996" y="429768"/>
            <a:ext cx="3071304" cy="1642533"/>
          </a:xfrm>
        </p:spPr>
        <p:txBody>
          <a:bodyPr anchor="b">
            <a:normAutofit/>
          </a:bodyPr>
          <a:lstStyle/>
          <a:p>
            <a:r>
              <a:rPr lang="en-US" sz="3600"/>
              <a:t>Raingardens In Nebraska: Plant Varieties</a:t>
            </a:r>
          </a:p>
        </p:txBody>
      </p:sp>
      <p:sp>
        <p:nvSpPr>
          <p:cNvPr id="9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996" y="2423160"/>
            <a:ext cx="2907792" cy="18288"/>
          </a:xfrm>
          <a:custGeom>
            <a:avLst/>
            <a:gdLst>
              <a:gd name="connsiteX0" fmla="*/ 0 w 2907792"/>
              <a:gd name="connsiteY0" fmla="*/ 0 h 18288"/>
              <a:gd name="connsiteX1" fmla="*/ 552480 w 2907792"/>
              <a:gd name="connsiteY1" fmla="*/ 0 h 18288"/>
              <a:gd name="connsiteX2" fmla="*/ 1104961 w 2907792"/>
              <a:gd name="connsiteY2" fmla="*/ 0 h 18288"/>
              <a:gd name="connsiteX3" fmla="*/ 1599286 w 2907792"/>
              <a:gd name="connsiteY3" fmla="*/ 0 h 18288"/>
              <a:gd name="connsiteX4" fmla="*/ 2093610 w 2907792"/>
              <a:gd name="connsiteY4" fmla="*/ 0 h 18288"/>
              <a:gd name="connsiteX5" fmla="*/ 2907792 w 2907792"/>
              <a:gd name="connsiteY5" fmla="*/ 0 h 18288"/>
              <a:gd name="connsiteX6" fmla="*/ 2907792 w 2907792"/>
              <a:gd name="connsiteY6" fmla="*/ 18288 h 18288"/>
              <a:gd name="connsiteX7" fmla="*/ 2297156 w 2907792"/>
              <a:gd name="connsiteY7" fmla="*/ 18288 h 18288"/>
              <a:gd name="connsiteX8" fmla="*/ 1773753 w 2907792"/>
              <a:gd name="connsiteY8" fmla="*/ 18288 h 18288"/>
              <a:gd name="connsiteX9" fmla="*/ 1134039 w 2907792"/>
              <a:gd name="connsiteY9" fmla="*/ 18288 h 18288"/>
              <a:gd name="connsiteX10" fmla="*/ 494325 w 2907792"/>
              <a:gd name="connsiteY10" fmla="*/ 18288 h 18288"/>
              <a:gd name="connsiteX11" fmla="*/ 0 w 2907792"/>
              <a:gd name="connsiteY11" fmla="*/ 18288 h 18288"/>
              <a:gd name="connsiteX12" fmla="*/ 0 w 2907792"/>
              <a:gd name="connsiteY12" fmla="*/ 0 h 18288"/>
              <a:gd name="connsiteX0" fmla="*/ 0 w 2907792"/>
              <a:gd name="connsiteY0" fmla="*/ 0 h 18288"/>
              <a:gd name="connsiteX1" fmla="*/ 581558 w 2907792"/>
              <a:gd name="connsiteY1" fmla="*/ 0 h 18288"/>
              <a:gd name="connsiteX2" fmla="*/ 1192195 w 2907792"/>
              <a:gd name="connsiteY2" fmla="*/ 0 h 18288"/>
              <a:gd name="connsiteX3" fmla="*/ 1744675 w 2907792"/>
              <a:gd name="connsiteY3" fmla="*/ 0 h 18288"/>
              <a:gd name="connsiteX4" fmla="*/ 2384389 w 2907792"/>
              <a:gd name="connsiteY4" fmla="*/ 0 h 18288"/>
              <a:gd name="connsiteX5" fmla="*/ 2907792 w 2907792"/>
              <a:gd name="connsiteY5" fmla="*/ 0 h 18288"/>
              <a:gd name="connsiteX6" fmla="*/ 2907792 w 2907792"/>
              <a:gd name="connsiteY6" fmla="*/ 18288 h 18288"/>
              <a:gd name="connsiteX7" fmla="*/ 2268078 w 2907792"/>
              <a:gd name="connsiteY7" fmla="*/ 18288 h 18288"/>
              <a:gd name="connsiteX8" fmla="*/ 1744675 w 2907792"/>
              <a:gd name="connsiteY8" fmla="*/ 18288 h 18288"/>
              <a:gd name="connsiteX9" fmla="*/ 1104961 w 2907792"/>
              <a:gd name="connsiteY9" fmla="*/ 18288 h 18288"/>
              <a:gd name="connsiteX10" fmla="*/ 0 w 2907792"/>
              <a:gd name="connsiteY10" fmla="*/ 18288 h 18288"/>
              <a:gd name="connsiteX11" fmla="*/ 0 w 29077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07792" h="18288" fill="none" extrusionOk="0">
                <a:moveTo>
                  <a:pt x="0" y="0"/>
                </a:moveTo>
                <a:cubicBezTo>
                  <a:pt x="161062" y="25787"/>
                  <a:pt x="313669" y="-9845"/>
                  <a:pt x="552480" y="0"/>
                </a:cubicBezTo>
                <a:cubicBezTo>
                  <a:pt x="807475" y="-32495"/>
                  <a:pt x="948463" y="7739"/>
                  <a:pt x="1104961" y="0"/>
                </a:cubicBezTo>
                <a:cubicBezTo>
                  <a:pt x="1233840" y="-2791"/>
                  <a:pt x="1426987" y="20007"/>
                  <a:pt x="1599286" y="0"/>
                </a:cubicBezTo>
                <a:cubicBezTo>
                  <a:pt x="1800987" y="-22727"/>
                  <a:pt x="1884430" y="-18078"/>
                  <a:pt x="2093610" y="0"/>
                </a:cubicBezTo>
                <a:cubicBezTo>
                  <a:pt x="2312374" y="-41401"/>
                  <a:pt x="2651508" y="20247"/>
                  <a:pt x="2907792" y="0"/>
                </a:cubicBezTo>
                <a:cubicBezTo>
                  <a:pt x="2908228" y="6012"/>
                  <a:pt x="2907930" y="9955"/>
                  <a:pt x="2907792" y="18288"/>
                </a:cubicBezTo>
                <a:cubicBezTo>
                  <a:pt x="2618617" y="18635"/>
                  <a:pt x="2508974" y="17182"/>
                  <a:pt x="2297156" y="18288"/>
                </a:cubicBezTo>
                <a:cubicBezTo>
                  <a:pt x="2066910" y="17631"/>
                  <a:pt x="2021975" y="21762"/>
                  <a:pt x="1773753" y="18288"/>
                </a:cubicBezTo>
                <a:cubicBezTo>
                  <a:pt x="1510913" y="186"/>
                  <a:pt x="1318575" y="34646"/>
                  <a:pt x="1134039" y="18288"/>
                </a:cubicBezTo>
                <a:cubicBezTo>
                  <a:pt x="953499" y="-22553"/>
                  <a:pt x="820017" y="14107"/>
                  <a:pt x="494325" y="18288"/>
                </a:cubicBezTo>
                <a:cubicBezTo>
                  <a:pt x="182597" y="39405"/>
                  <a:pt x="111544" y="8558"/>
                  <a:pt x="0" y="18288"/>
                </a:cubicBezTo>
                <a:cubicBezTo>
                  <a:pt x="443" y="10885"/>
                  <a:pt x="-431" y="7975"/>
                  <a:pt x="0" y="0"/>
                </a:cubicBezTo>
                <a:close/>
              </a:path>
              <a:path w="2907792" h="18288" stroke="0" extrusionOk="0">
                <a:moveTo>
                  <a:pt x="0" y="0"/>
                </a:moveTo>
                <a:cubicBezTo>
                  <a:pt x="290555" y="337"/>
                  <a:pt x="293660" y="12649"/>
                  <a:pt x="581558" y="0"/>
                </a:cubicBezTo>
                <a:cubicBezTo>
                  <a:pt x="855262" y="7367"/>
                  <a:pt x="1029876" y="-49964"/>
                  <a:pt x="1192195" y="0"/>
                </a:cubicBezTo>
                <a:cubicBezTo>
                  <a:pt x="1350424" y="60793"/>
                  <a:pt x="1552162" y="-6787"/>
                  <a:pt x="1744675" y="0"/>
                </a:cubicBezTo>
                <a:cubicBezTo>
                  <a:pt x="1976978" y="3425"/>
                  <a:pt x="2247179" y="-12227"/>
                  <a:pt x="2384389" y="0"/>
                </a:cubicBezTo>
                <a:cubicBezTo>
                  <a:pt x="2503418" y="3118"/>
                  <a:pt x="2736041" y="-15231"/>
                  <a:pt x="2907792" y="0"/>
                </a:cubicBezTo>
                <a:cubicBezTo>
                  <a:pt x="2906573" y="8208"/>
                  <a:pt x="2907695" y="11296"/>
                  <a:pt x="2907792" y="18288"/>
                </a:cubicBezTo>
                <a:cubicBezTo>
                  <a:pt x="2664349" y="49807"/>
                  <a:pt x="2413197" y="2287"/>
                  <a:pt x="2268078" y="18288"/>
                </a:cubicBezTo>
                <a:cubicBezTo>
                  <a:pt x="2080101" y="56808"/>
                  <a:pt x="2016177" y="27761"/>
                  <a:pt x="1744675" y="18288"/>
                </a:cubicBezTo>
                <a:cubicBezTo>
                  <a:pt x="1472021" y="23184"/>
                  <a:pt x="1397883" y="-1696"/>
                  <a:pt x="1104961" y="18288"/>
                </a:cubicBezTo>
                <a:cubicBezTo>
                  <a:pt x="846802" y="21313"/>
                  <a:pt x="321327" y="39998"/>
                  <a:pt x="0" y="18288"/>
                </a:cubicBezTo>
                <a:cubicBezTo>
                  <a:pt x="654" y="10689"/>
                  <a:pt x="580" y="5635"/>
                  <a:pt x="0" y="0"/>
                </a:cubicBezTo>
                <a:close/>
              </a:path>
              <a:path w="2907792" h="18288" fill="none" stroke="0" extrusionOk="0">
                <a:moveTo>
                  <a:pt x="0" y="0"/>
                </a:moveTo>
                <a:cubicBezTo>
                  <a:pt x="189965" y="-6253"/>
                  <a:pt x="299574" y="3660"/>
                  <a:pt x="552480" y="0"/>
                </a:cubicBezTo>
                <a:cubicBezTo>
                  <a:pt x="803081" y="-2949"/>
                  <a:pt x="987277" y="-25226"/>
                  <a:pt x="1104961" y="0"/>
                </a:cubicBezTo>
                <a:cubicBezTo>
                  <a:pt x="1268989" y="24624"/>
                  <a:pt x="1387075" y="29707"/>
                  <a:pt x="1599286" y="0"/>
                </a:cubicBezTo>
                <a:cubicBezTo>
                  <a:pt x="1792035" y="-34179"/>
                  <a:pt x="1867845" y="-5918"/>
                  <a:pt x="2093610" y="0"/>
                </a:cubicBezTo>
                <a:cubicBezTo>
                  <a:pt x="2252294" y="35776"/>
                  <a:pt x="2569696" y="37025"/>
                  <a:pt x="2907792" y="0"/>
                </a:cubicBezTo>
                <a:cubicBezTo>
                  <a:pt x="2908051" y="6643"/>
                  <a:pt x="2907691" y="9725"/>
                  <a:pt x="2907792" y="18288"/>
                </a:cubicBezTo>
                <a:cubicBezTo>
                  <a:pt x="2608178" y="40736"/>
                  <a:pt x="2499998" y="26773"/>
                  <a:pt x="2297156" y="18288"/>
                </a:cubicBezTo>
                <a:cubicBezTo>
                  <a:pt x="2076491" y="15403"/>
                  <a:pt x="2001248" y="21144"/>
                  <a:pt x="1773753" y="18288"/>
                </a:cubicBezTo>
                <a:cubicBezTo>
                  <a:pt x="1542100" y="-34185"/>
                  <a:pt x="1340946" y="49721"/>
                  <a:pt x="1134039" y="18288"/>
                </a:cubicBezTo>
                <a:cubicBezTo>
                  <a:pt x="948138" y="1064"/>
                  <a:pt x="777795" y="8743"/>
                  <a:pt x="494325" y="18288"/>
                </a:cubicBezTo>
                <a:cubicBezTo>
                  <a:pt x="187909" y="25028"/>
                  <a:pt x="111280" y="2739"/>
                  <a:pt x="0" y="18288"/>
                </a:cubicBezTo>
                <a:cubicBezTo>
                  <a:pt x="225" y="10725"/>
                  <a:pt x="-767" y="803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custGeom>
                    <a:avLst/>
                    <a:gdLst>
                      <a:gd name="connsiteX0" fmla="*/ 0 w 2907792"/>
                      <a:gd name="connsiteY0" fmla="*/ 0 h 18288"/>
                      <a:gd name="connsiteX1" fmla="*/ 552480 w 2907792"/>
                      <a:gd name="connsiteY1" fmla="*/ 0 h 18288"/>
                      <a:gd name="connsiteX2" fmla="*/ 1104961 w 2907792"/>
                      <a:gd name="connsiteY2" fmla="*/ 0 h 18288"/>
                      <a:gd name="connsiteX3" fmla="*/ 1599286 w 2907792"/>
                      <a:gd name="connsiteY3" fmla="*/ 0 h 18288"/>
                      <a:gd name="connsiteX4" fmla="*/ 2093610 w 2907792"/>
                      <a:gd name="connsiteY4" fmla="*/ 0 h 18288"/>
                      <a:gd name="connsiteX5" fmla="*/ 2907792 w 2907792"/>
                      <a:gd name="connsiteY5" fmla="*/ 0 h 18288"/>
                      <a:gd name="connsiteX6" fmla="*/ 2907792 w 2907792"/>
                      <a:gd name="connsiteY6" fmla="*/ 18288 h 18288"/>
                      <a:gd name="connsiteX7" fmla="*/ 2297156 w 2907792"/>
                      <a:gd name="connsiteY7" fmla="*/ 18288 h 18288"/>
                      <a:gd name="connsiteX8" fmla="*/ 1773753 w 2907792"/>
                      <a:gd name="connsiteY8" fmla="*/ 18288 h 18288"/>
                      <a:gd name="connsiteX9" fmla="*/ 1134039 w 2907792"/>
                      <a:gd name="connsiteY9" fmla="*/ 18288 h 18288"/>
                      <a:gd name="connsiteX10" fmla="*/ 494325 w 2907792"/>
                      <a:gd name="connsiteY10" fmla="*/ 18288 h 18288"/>
                      <a:gd name="connsiteX11" fmla="*/ 0 w 2907792"/>
                      <a:gd name="connsiteY11" fmla="*/ 18288 h 18288"/>
                      <a:gd name="connsiteX12" fmla="*/ 0 w 29077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7792" h="18288" fill="none" extrusionOk="0">
                        <a:moveTo>
                          <a:pt x="0" y="0"/>
                        </a:moveTo>
                        <a:cubicBezTo>
                          <a:pt x="166537" y="2740"/>
                          <a:pt x="300437" y="11071"/>
                          <a:pt x="552480" y="0"/>
                        </a:cubicBezTo>
                        <a:cubicBezTo>
                          <a:pt x="804523" y="-11071"/>
                          <a:pt x="967889" y="888"/>
                          <a:pt x="1104961" y="0"/>
                        </a:cubicBezTo>
                        <a:cubicBezTo>
                          <a:pt x="1242033" y="-888"/>
                          <a:pt x="1415325" y="15820"/>
                          <a:pt x="1599286" y="0"/>
                        </a:cubicBezTo>
                        <a:cubicBezTo>
                          <a:pt x="1783248" y="-15820"/>
                          <a:pt x="1875653" y="-9230"/>
                          <a:pt x="2093610" y="0"/>
                        </a:cubicBezTo>
                        <a:cubicBezTo>
                          <a:pt x="2311567" y="9230"/>
                          <a:pt x="2618550" y="7358"/>
                          <a:pt x="2907792" y="0"/>
                        </a:cubicBezTo>
                        <a:cubicBezTo>
                          <a:pt x="2908004" y="6573"/>
                          <a:pt x="2907586" y="9886"/>
                          <a:pt x="2907792" y="18288"/>
                        </a:cubicBezTo>
                        <a:cubicBezTo>
                          <a:pt x="2607161" y="31037"/>
                          <a:pt x="2510774" y="18699"/>
                          <a:pt x="2297156" y="18288"/>
                        </a:cubicBezTo>
                        <a:cubicBezTo>
                          <a:pt x="2083538" y="17877"/>
                          <a:pt x="2013617" y="32593"/>
                          <a:pt x="1773753" y="18288"/>
                        </a:cubicBezTo>
                        <a:cubicBezTo>
                          <a:pt x="1533889" y="3983"/>
                          <a:pt x="1331732" y="36532"/>
                          <a:pt x="1134039" y="18288"/>
                        </a:cubicBezTo>
                        <a:cubicBezTo>
                          <a:pt x="936346" y="44"/>
                          <a:pt x="806538" y="2706"/>
                          <a:pt x="494325" y="18288"/>
                        </a:cubicBezTo>
                        <a:cubicBezTo>
                          <a:pt x="182112" y="33870"/>
                          <a:pt x="121770" y="6846"/>
                          <a:pt x="0" y="18288"/>
                        </a:cubicBezTo>
                        <a:cubicBezTo>
                          <a:pt x="346" y="10937"/>
                          <a:pt x="-865" y="8151"/>
                          <a:pt x="0" y="0"/>
                        </a:cubicBezTo>
                        <a:close/>
                      </a:path>
                      <a:path w="2907792" h="18288" stroke="0" extrusionOk="0">
                        <a:moveTo>
                          <a:pt x="0" y="0"/>
                        </a:moveTo>
                        <a:cubicBezTo>
                          <a:pt x="290327" y="-571"/>
                          <a:pt x="292695" y="12246"/>
                          <a:pt x="581558" y="0"/>
                        </a:cubicBezTo>
                        <a:cubicBezTo>
                          <a:pt x="870421" y="-12246"/>
                          <a:pt x="1039058" y="-25832"/>
                          <a:pt x="1192195" y="0"/>
                        </a:cubicBezTo>
                        <a:cubicBezTo>
                          <a:pt x="1345332" y="25832"/>
                          <a:pt x="1529164" y="15265"/>
                          <a:pt x="1744675" y="0"/>
                        </a:cubicBezTo>
                        <a:cubicBezTo>
                          <a:pt x="1960186" y="-15265"/>
                          <a:pt x="2246714" y="-7873"/>
                          <a:pt x="2384389" y="0"/>
                        </a:cubicBezTo>
                        <a:cubicBezTo>
                          <a:pt x="2522064" y="7873"/>
                          <a:pt x="2737948" y="-23071"/>
                          <a:pt x="2907792" y="0"/>
                        </a:cubicBezTo>
                        <a:cubicBezTo>
                          <a:pt x="2907097" y="8541"/>
                          <a:pt x="2907547" y="12147"/>
                          <a:pt x="2907792" y="18288"/>
                        </a:cubicBezTo>
                        <a:cubicBezTo>
                          <a:pt x="2671444" y="43779"/>
                          <a:pt x="2446046" y="-6576"/>
                          <a:pt x="2268078" y="18288"/>
                        </a:cubicBezTo>
                        <a:cubicBezTo>
                          <a:pt x="2090110" y="43152"/>
                          <a:pt x="2005506" y="23839"/>
                          <a:pt x="1744675" y="18288"/>
                        </a:cubicBezTo>
                        <a:cubicBezTo>
                          <a:pt x="1483844" y="12737"/>
                          <a:pt x="1398995" y="-4268"/>
                          <a:pt x="1104961" y="18288"/>
                        </a:cubicBezTo>
                        <a:cubicBezTo>
                          <a:pt x="810927" y="40844"/>
                          <a:pt x="314406" y="46598"/>
                          <a:pt x="0" y="18288"/>
                        </a:cubicBezTo>
                        <a:cubicBezTo>
                          <a:pt x="775" y="9916"/>
                          <a:pt x="852" y="578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E04AD4-C71A-E73E-EA12-818EB37427DE}"/>
              </a:ext>
            </a:extLst>
          </p:cNvPr>
          <p:cNvSpPr>
            <a:spLocks noGrp="1"/>
          </p:cNvSpPr>
          <p:nvPr>
            <p:ph idx="1"/>
          </p:nvPr>
        </p:nvSpPr>
        <p:spPr>
          <a:xfrm>
            <a:off x="472116" y="2706624"/>
            <a:ext cx="3074214" cy="3386399"/>
          </a:xfrm>
        </p:spPr>
        <p:txBody>
          <a:bodyPr>
            <a:normAutofit/>
          </a:bodyPr>
          <a:lstStyle/>
          <a:p>
            <a:r>
              <a:rPr lang="en-US" sz="1800"/>
              <a:t>Bee balm, Monarda didyma</a:t>
            </a:r>
          </a:p>
          <a:p>
            <a:pPr marL="0" indent="0">
              <a:buNone/>
            </a:pPr>
            <a:r>
              <a:rPr lang="en-US" sz="1800"/>
              <a:t>Resistant to powdery mildew: Grape Gumball or Raspberry Wine</a:t>
            </a:r>
          </a:p>
          <a:p>
            <a:r>
              <a:rPr lang="en-US" sz="1800"/>
              <a:t>Swamp milkweed, Asclepias incarnata </a:t>
            </a:r>
          </a:p>
          <a:p>
            <a:r>
              <a:rPr lang="en-US" sz="1800"/>
              <a:t>Joe-pye weed, Eupatorium maculatum</a:t>
            </a:r>
          </a:p>
          <a:p>
            <a:r>
              <a:rPr lang="en-US" sz="1800"/>
              <a:t>Cardinal flower, Lobelia cardinalis</a:t>
            </a:r>
          </a:p>
          <a:p>
            <a:r>
              <a:rPr lang="en-US" sz="1800"/>
              <a:t>Brown fox sedge</a:t>
            </a:r>
          </a:p>
        </p:txBody>
      </p:sp>
      <p:pic>
        <p:nvPicPr>
          <p:cNvPr id="6" name="Picture 5">
            <a:extLst>
              <a:ext uri="{FF2B5EF4-FFF2-40B4-BE49-F238E27FC236}">
                <a16:creationId xmlns:a16="http://schemas.microsoft.com/office/drawing/2014/main" id="{6756C110-74ED-2B15-0012-B5925DD97D41}"/>
              </a:ext>
            </a:extLst>
          </p:cNvPr>
          <p:cNvPicPr>
            <a:picLocks noChangeAspect="1"/>
          </p:cNvPicPr>
          <p:nvPr/>
        </p:nvPicPr>
        <p:blipFill rotWithShape="1">
          <a:blip r:embed="rId2"/>
          <a:srcRect l="10791" r="4449" b="-1"/>
          <a:stretch/>
        </p:blipFill>
        <p:spPr>
          <a:xfrm>
            <a:off x="3770700" y="10"/>
            <a:ext cx="2283650" cy="3597029"/>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pic>
      <p:pic>
        <p:nvPicPr>
          <p:cNvPr id="4" name="Picture 3">
            <a:extLst>
              <a:ext uri="{FF2B5EF4-FFF2-40B4-BE49-F238E27FC236}">
                <a16:creationId xmlns:a16="http://schemas.microsoft.com/office/drawing/2014/main" id="{ADCD9045-7E10-E177-0966-241E41AECCE4}"/>
              </a:ext>
            </a:extLst>
          </p:cNvPr>
          <p:cNvPicPr>
            <a:picLocks noChangeAspect="1"/>
          </p:cNvPicPr>
          <p:nvPr/>
        </p:nvPicPr>
        <p:blipFill rotWithShape="1">
          <a:blip r:embed="rId3"/>
          <a:srcRect l="19721" r="16801" b="3"/>
          <a:stretch/>
        </p:blipFill>
        <p:spPr>
          <a:xfrm>
            <a:off x="3766494" y="3792430"/>
            <a:ext cx="2284477" cy="3065570"/>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pic>
      <p:pic>
        <p:nvPicPr>
          <p:cNvPr id="8" name="Picture 7">
            <a:extLst>
              <a:ext uri="{FF2B5EF4-FFF2-40B4-BE49-F238E27FC236}">
                <a16:creationId xmlns:a16="http://schemas.microsoft.com/office/drawing/2014/main" id="{FA4D76E4-F607-4B9E-2F21-03748D0778FA}"/>
              </a:ext>
            </a:extLst>
          </p:cNvPr>
          <p:cNvPicPr>
            <a:picLocks noChangeAspect="1"/>
          </p:cNvPicPr>
          <p:nvPr/>
        </p:nvPicPr>
        <p:blipFill rotWithShape="1">
          <a:blip r:embed="rId4"/>
          <a:srcRect l="11046" r="17855" b="3"/>
          <a:stretch/>
        </p:blipFill>
        <p:spPr>
          <a:xfrm>
            <a:off x="6197926" y="10"/>
            <a:ext cx="2946069" cy="4143496"/>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pic>
      <p:pic>
        <p:nvPicPr>
          <p:cNvPr id="5" name="Picture 4">
            <a:extLst>
              <a:ext uri="{FF2B5EF4-FFF2-40B4-BE49-F238E27FC236}">
                <a16:creationId xmlns:a16="http://schemas.microsoft.com/office/drawing/2014/main" id="{81263777-F7D5-7CC6-C501-028EAB69A626}"/>
              </a:ext>
            </a:extLst>
          </p:cNvPr>
          <p:cNvPicPr>
            <a:picLocks noChangeAspect="1"/>
          </p:cNvPicPr>
          <p:nvPr/>
        </p:nvPicPr>
        <p:blipFill rotWithShape="1">
          <a:blip r:embed="rId5"/>
          <a:srcRect l="13883" r="8954" b="-2"/>
          <a:stretch/>
        </p:blipFill>
        <p:spPr>
          <a:xfrm>
            <a:off x="6210773" y="4328340"/>
            <a:ext cx="2933228" cy="2529660"/>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pic>
    </p:spTree>
    <p:extLst>
      <p:ext uri="{BB962C8B-B14F-4D97-AF65-F5344CB8AC3E}">
        <p14:creationId xmlns:p14="http://schemas.microsoft.com/office/powerpoint/2010/main" val="1530127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BFC1F3-E4E7-D2BB-E1AB-4F4B69B29C14}"/>
              </a:ext>
            </a:extLst>
          </p:cNvPr>
          <p:cNvSpPr>
            <a:spLocks noGrp="1"/>
          </p:cNvSpPr>
          <p:nvPr>
            <p:ph type="title"/>
          </p:nvPr>
        </p:nvSpPr>
        <p:spPr>
          <a:xfrm>
            <a:off x="473202" y="639520"/>
            <a:ext cx="2571750" cy="1719072"/>
          </a:xfrm>
        </p:spPr>
        <p:txBody>
          <a:bodyPr anchor="b">
            <a:normAutofit/>
          </a:bodyPr>
          <a:lstStyle/>
          <a:p>
            <a:r>
              <a:rPr lang="en-US" sz="4700"/>
              <a:t>Swales</a:t>
            </a:r>
          </a:p>
        </p:txBody>
      </p:sp>
      <p:sp>
        <p:nvSpPr>
          <p:cNvPr id="7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ontent Placeholder 70">
            <a:extLst>
              <a:ext uri="{FF2B5EF4-FFF2-40B4-BE49-F238E27FC236}">
                <a16:creationId xmlns:a16="http://schemas.microsoft.com/office/drawing/2014/main" id="{BC912243-B612-0D43-0559-FB4F6375820C}"/>
              </a:ext>
            </a:extLst>
          </p:cNvPr>
          <p:cNvSpPr>
            <a:spLocks noGrp="1"/>
          </p:cNvSpPr>
          <p:nvPr>
            <p:ph idx="1"/>
          </p:nvPr>
        </p:nvSpPr>
        <p:spPr>
          <a:xfrm>
            <a:off x="473202" y="2807208"/>
            <a:ext cx="2571750" cy="3410712"/>
          </a:xfrm>
        </p:spPr>
        <p:txBody>
          <a:bodyPr anchor="t">
            <a:normAutofit/>
          </a:bodyPr>
          <a:lstStyle/>
          <a:p>
            <a:r>
              <a:rPr lang="en-US" sz="1900" dirty="0"/>
              <a:t>Divert Water</a:t>
            </a:r>
          </a:p>
          <a:p>
            <a:r>
              <a:rPr lang="en-US" sz="1900" dirty="0"/>
              <a:t>Store Water</a:t>
            </a:r>
          </a:p>
          <a:p>
            <a:r>
              <a:rPr lang="en-US" sz="1900" dirty="0"/>
              <a:t>Catch Water, Soil, and Nutrients</a:t>
            </a:r>
          </a:p>
          <a:p>
            <a:r>
              <a:rPr lang="en-US" sz="1900" dirty="0"/>
              <a:t>Prevent Erosion</a:t>
            </a:r>
          </a:p>
          <a:p>
            <a:r>
              <a:rPr lang="en-US" sz="1900" dirty="0"/>
              <a:t>Water edible and medicinal plants</a:t>
            </a:r>
          </a:p>
          <a:p>
            <a:r>
              <a:rPr lang="en-US" sz="1900" dirty="0"/>
              <a:t>Aesthetic Beauty!</a:t>
            </a:r>
          </a:p>
        </p:txBody>
      </p:sp>
      <p:pic>
        <p:nvPicPr>
          <p:cNvPr id="7" name="Content Placeholder 6">
            <a:extLst>
              <a:ext uri="{FF2B5EF4-FFF2-40B4-BE49-F238E27FC236}">
                <a16:creationId xmlns:a16="http://schemas.microsoft.com/office/drawing/2014/main" id="{A456B589-3E39-9CA8-0418-D22A7E591880}"/>
              </a:ext>
            </a:extLst>
          </p:cNvPr>
          <p:cNvPicPr>
            <a:picLocks noChangeAspect="1"/>
          </p:cNvPicPr>
          <p:nvPr/>
        </p:nvPicPr>
        <p:blipFill>
          <a:blip r:embed="rId2"/>
          <a:stretch>
            <a:fillRect/>
          </a:stretch>
        </p:blipFill>
        <p:spPr>
          <a:xfrm>
            <a:off x="3129633" y="639520"/>
            <a:ext cx="5929685" cy="4580681"/>
          </a:xfrm>
          <a:prstGeom prst="rect">
            <a:avLst/>
          </a:prstGeom>
        </p:spPr>
      </p:pic>
    </p:spTree>
    <p:extLst>
      <p:ext uri="{BB962C8B-B14F-4D97-AF65-F5344CB8AC3E}">
        <p14:creationId xmlns:p14="http://schemas.microsoft.com/office/powerpoint/2010/main" val="3658196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81A9C50-3F3D-7FAA-EDB9-77C099CF1E30}"/>
              </a:ext>
            </a:extLst>
          </p:cNvPr>
          <p:cNvPicPr>
            <a:picLocks noGrp="1" noChangeAspect="1"/>
          </p:cNvPicPr>
          <p:nvPr>
            <p:ph idx="1"/>
          </p:nvPr>
        </p:nvPicPr>
        <p:blipFill>
          <a:blip r:embed="rId2"/>
          <a:stretch>
            <a:fillRect/>
          </a:stretch>
        </p:blipFill>
        <p:spPr>
          <a:xfrm>
            <a:off x="857955" y="643466"/>
            <a:ext cx="7428089" cy="5571067"/>
          </a:xfrm>
          <a:prstGeom prst="rect">
            <a:avLst/>
          </a:prstGeom>
        </p:spPr>
      </p:pic>
    </p:spTree>
    <p:extLst>
      <p:ext uri="{BB962C8B-B14F-4D97-AF65-F5344CB8AC3E}">
        <p14:creationId xmlns:p14="http://schemas.microsoft.com/office/powerpoint/2010/main" val="1311056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0E9A6ED-B880-44EA-8D60-C9D3C82CC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6092FE-6A19-2C3D-37D8-7E582B0AF0DD}"/>
              </a:ext>
            </a:extLst>
          </p:cNvPr>
          <p:cNvSpPr>
            <a:spLocks noGrp="1"/>
          </p:cNvSpPr>
          <p:nvPr>
            <p:ph type="title"/>
          </p:nvPr>
        </p:nvSpPr>
        <p:spPr>
          <a:xfrm>
            <a:off x="486696" y="557190"/>
            <a:ext cx="3878139" cy="1671564"/>
          </a:xfrm>
        </p:spPr>
        <p:txBody>
          <a:bodyPr vert="horz" lIns="91440" tIns="45720" rIns="91440" bIns="45720" rtlCol="0" anchor="ctr">
            <a:normAutofit/>
          </a:bodyPr>
          <a:lstStyle/>
          <a:p>
            <a:pPr defTabSz="914400"/>
            <a:r>
              <a:rPr lang="en-US" sz="3500" dirty="0"/>
              <a:t>Rain Barrel</a:t>
            </a:r>
            <a:br>
              <a:rPr lang="en-US" sz="3500" dirty="0">
                <a:cs typeface="Calibri Light"/>
              </a:rPr>
            </a:br>
            <a:r>
              <a:rPr lang="en-US" sz="3500" dirty="0">
                <a:cs typeface="Calibri Light"/>
              </a:rPr>
              <a:t>Activity</a:t>
            </a:r>
            <a:br>
              <a:rPr lang="en-US" sz="3500" dirty="0"/>
            </a:br>
            <a:endParaRPr lang="en-US" sz="3500"/>
          </a:p>
        </p:txBody>
      </p:sp>
      <p:pic>
        <p:nvPicPr>
          <p:cNvPr id="7" name="Picture 6">
            <a:extLst>
              <a:ext uri="{FF2B5EF4-FFF2-40B4-BE49-F238E27FC236}">
                <a16:creationId xmlns:a16="http://schemas.microsoft.com/office/drawing/2014/main" id="{D9C67CA5-802D-4330-9BC3-B72CA3AE78BA}"/>
              </a:ext>
            </a:extLst>
          </p:cNvPr>
          <p:cNvPicPr>
            <a:picLocks noChangeAspect="1"/>
          </p:cNvPicPr>
          <p:nvPr/>
        </p:nvPicPr>
        <p:blipFill>
          <a:blip r:embed="rId2"/>
          <a:stretch>
            <a:fillRect/>
          </a:stretch>
        </p:blipFill>
        <p:spPr>
          <a:xfrm>
            <a:off x="3677171" y="0"/>
            <a:ext cx="5464542" cy="6858000"/>
          </a:xfrm>
          <a:prstGeom prst="rect">
            <a:avLst/>
          </a:prstGeom>
        </p:spPr>
      </p:pic>
      <p:sp>
        <p:nvSpPr>
          <p:cNvPr id="8" name="TextBox 7">
            <a:extLst>
              <a:ext uri="{FF2B5EF4-FFF2-40B4-BE49-F238E27FC236}">
                <a16:creationId xmlns:a16="http://schemas.microsoft.com/office/drawing/2014/main" id="{7B40D9C5-977B-8FE4-C698-CE0A76D77397}"/>
              </a:ext>
            </a:extLst>
          </p:cNvPr>
          <p:cNvSpPr txBox="1"/>
          <p:nvPr/>
        </p:nvSpPr>
        <p:spPr>
          <a:xfrm>
            <a:off x="486696" y="1896035"/>
            <a:ext cx="2888516" cy="4247317"/>
          </a:xfrm>
          <a:prstGeom prst="rect">
            <a:avLst/>
          </a:prstGeom>
          <a:noFill/>
        </p:spPr>
        <p:txBody>
          <a:bodyPr wrap="square" rtlCol="0">
            <a:spAutoFit/>
          </a:bodyPr>
          <a:lstStyle/>
          <a:p>
            <a:pPr marL="285750" indent="-285750">
              <a:buFont typeface="Arial" panose="020B0604020202020204" pitchFamily="34" charset="0"/>
              <a:buChar char="•"/>
            </a:pPr>
            <a:r>
              <a:rPr lang="en-US" sz="2800" dirty="0"/>
              <a:t>Capture Rain from your roof</a:t>
            </a:r>
          </a:p>
          <a:p>
            <a:pPr marL="285750" indent="-285750">
              <a:buFont typeface="Arial" panose="020B0604020202020204" pitchFamily="34" charset="0"/>
              <a:buChar char="•"/>
            </a:pPr>
            <a:r>
              <a:rPr lang="en-US" sz="2800" dirty="0"/>
              <a:t>Save Water</a:t>
            </a:r>
          </a:p>
          <a:p>
            <a:pPr marL="285750" indent="-285750">
              <a:buFont typeface="Arial" panose="020B0604020202020204" pitchFamily="34" charset="0"/>
              <a:buChar char="•"/>
            </a:pPr>
            <a:r>
              <a:rPr lang="en-US" sz="2800" dirty="0"/>
              <a:t>Reduce Pollution</a:t>
            </a:r>
          </a:p>
          <a:p>
            <a:pPr marL="285750" indent="-285750">
              <a:buFont typeface="Arial" panose="020B0604020202020204" pitchFamily="34" charset="0"/>
              <a:buChar char="•"/>
            </a:pPr>
            <a:r>
              <a:rPr lang="en-US" sz="2800" dirty="0"/>
              <a:t>Water is free from additives that come in drinking water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39891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22FDBF-6145-B5D7-61D2-FE641B716999}"/>
              </a:ext>
            </a:extLst>
          </p:cNvPr>
          <p:cNvSpPr>
            <a:spLocks noGrp="1"/>
          </p:cNvSpPr>
          <p:nvPr>
            <p:ph type="title"/>
          </p:nvPr>
        </p:nvSpPr>
        <p:spPr>
          <a:xfrm>
            <a:off x="389966" y="557190"/>
            <a:ext cx="1653988" cy="1840010"/>
          </a:xfrm>
        </p:spPr>
        <p:txBody>
          <a:bodyPr vert="horz" lIns="91440" tIns="45720" rIns="91440" bIns="45720" rtlCol="0" anchor="ctr">
            <a:normAutofit/>
          </a:bodyPr>
          <a:lstStyle/>
          <a:p>
            <a:pPr defTabSz="914400"/>
            <a:r>
              <a:rPr lang="en-US" sz="1600" kern="1200" dirty="0">
                <a:solidFill>
                  <a:schemeClr val="tx1"/>
                </a:solidFill>
                <a:latin typeface="+mj-lt"/>
                <a:ea typeface="+mj-ea"/>
                <a:cs typeface="+mj-cs"/>
              </a:rPr>
              <a:t>1. Drill a 1” hole six inches up from the bottom of the barrel</a:t>
            </a:r>
          </a:p>
        </p:txBody>
      </p:sp>
      <p:pic>
        <p:nvPicPr>
          <p:cNvPr id="4" name="Content Placeholder 3">
            <a:extLst>
              <a:ext uri="{FF2B5EF4-FFF2-40B4-BE49-F238E27FC236}">
                <a16:creationId xmlns:a16="http://schemas.microsoft.com/office/drawing/2014/main" id="{C8F0C664-28B3-3AB7-9343-68A8A51955A6}"/>
              </a:ext>
            </a:extLst>
          </p:cNvPr>
          <p:cNvPicPr>
            <a:picLocks noGrp="1" noChangeAspect="1"/>
          </p:cNvPicPr>
          <p:nvPr>
            <p:ph idx="1"/>
          </p:nvPr>
        </p:nvPicPr>
        <p:blipFill rotWithShape="1">
          <a:blip r:embed="rId2"/>
          <a:srcRect l="10511" r="32659" b="3"/>
          <a:stretch/>
        </p:blipFill>
        <p:spPr>
          <a:xfrm>
            <a:off x="137090" y="2558694"/>
            <a:ext cx="2120899" cy="3731891"/>
          </a:xfrm>
          <a:prstGeom prst="rect">
            <a:avLst/>
          </a:prstGeom>
        </p:spPr>
      </p:pic>
      <p:pic>
        <p:nvPicPr>
          <p:cNvPr id="6" name="Picture 5">
            <a:extLst>
              <a:ext uri="{FF2B5EF4-FFF2-40B4-BE49-F238E27FC236}">
                <a16:creationId xmlns:a16="http://schemas.microsoft.com/office/drawing/2014/main" id="{E74ED369-E881-CE02-86D9-C90F2EEB96FE}"/>
              </a:ext>
            </a:extLst>
          </p:cNvPr>
          <p:cNvPicPr>
            <a:picLocks noChangeAspect="1"/>
          </p:cNvPicPr>
          <p:nvPr/>
        </p:nvPicPr>
        <p:blipFill rotWithShape="1">
          <a:blip r:embed="rId3"/>
          <a:srcRect l="21676" r="21494" b="3"/>
          <a:stretch/>
        </p:blipFill>
        <p:spPr>
          <a:xfrm>
            <a:off x="4602153" y="2558693"/>
            <a:ext cx="2120898" cy="3731891"/>
          </a:xfrm>
          <a:prstGeom prst="rect">
            <a:avLst/>
          </a:prstGeom>
        </p:spPr>
      </p:pic>
      <p:pic>
        <p:nvPicPr>
          <p:cNvPr id="7" name="Picture 6">
            <a:extLst>
              <a:ext uri="{FF2B5EF4-FFF2-40B4-BE49-F238E27FC236}">
                <a16:creationId xmlns:a16="http://schemas.microsoft.com/office/drawing/2014/main" id="{ADDFFF05-14C9-2333-751A-1B4209389F03}"/>
              </a:ext>
            </a:extLst>
          </p:cNvPr>
          <p:cNvPicPr>
            <a:picLocks noChangeAspect="1"/>
          </p:cNvPicPr>
          <p:nvPr/>
        </p:nvPicPr>
        <p:blipFill rotWithShape="1">
          <a:blip r:embed="rId4"/>
          <a:srcRect l="30350" r="12820" b="3"/>
          <a:stretch/>
        </p:blipFill>
        <p:spPr>
          <a:xfrm>
            <a:off x="6847652" y="2558693"/>
            <a:ext cx="2120899" cy="3731891"/>
          </a:xfrm>
          <a:prstGeom prst="rect">
            <a:avLst/>
          </a:prstGeom>
        </p:spPr>
      </p:pic>
      <p:pic>
        <p:nvPicPr>
          <p:cNvPr id="5" name="Picture 4">
            <a:extLst>
              <a:ext uri="{FF2B5EF4-FFF2-40B4-BE49-F238E27FC236}">
                <a16:creationId xmlns:a16="http://schemas.microsoft.com/office/drawing/2014/main" id="{0F545EE3-D726-232A-E732-D8AF15402E42}"/>
              </a:ext>
            </a:extLst>
          </p:cNvPr>
          <p:cNvPicPr>
            <a:picLocks noChangeAspect="1"/>
          </p:cNvPicPr>
          <p:nvPr/>
        </p:nvPicPr>
        <p:blipFill rotWithShape="1">
          <a:blip r:embed="rId5"/>
          <a:srcRect l="11236" r="31934" b="3"/>
          <a:stretch/>
        </p:blipFill>
        <p:spPr>
          <a:xfrm>
            <a:off x="2356653" y="2558693"/>
            <a:ext cx="2120899" cy="3731891"/>
          </a:xfrm>
          <a:prstGeom prst="rect">
            <a:avLst/>
          </a:prstGeom>
        </p:spPr>
      </p:pic>
      <p:sp>
        <p:nvSpPr>
          <p:cNvPr id="10" name="Title 1">
            <a:extLst>
              <a:ext uri="{FF2B5EF4-FFF2-40B4-BE49-F238E27FC236}">
                <a16:creationId xmlns:a16="http://schemas.microsoft.com/office/drawing/2014/main" id="{E0E4510F-0EE7-A57F-E3C6-8FB55B7E6946}"/>
              </a:ext>
            </a:extLst>
          </p:cNvPr>
          <p:cNvSpPr txBox="1">
            <a:spLocks/>
          </p:cNvSpPr>
          <p:nvPr/>
        </p:nvSpPr>
        <p:spPr>
          <a:xfrm>
            <a:off x="2433920" y="161365"/>
            <a:ext cx="4210424" cy="2292391"/>
          </a:xfrm>
          <a:prstGeom prst="rect">
            <a:avLst/>
          </a:prstGeom>
        </p:spPr>
        <p:txBody>
          <a:bodyPr vert="horz" lIns="91440" tIns="45720" rIns="91440" bIns="45720" rtlCol="0" anchor="ctr">
            <a:normAutofit fontScale="925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lnSpc>
                <a:spcPct val="120000"/>
              </a:lnSpc>
            </a:pPr>
            <a:r>
              <a:rPr lang="en-US" sz="1800" dirty="0"/>
              <a:t>2. Wrap two thirds of the faucet threads with two layers of the thread seal tape. Leave the bottom third of the threads uncovered so it will be easier to start threading into the barrel. </a:t>
            </a:r>
          </a:p>
          <a:p>
            <a:pPr defTabSz="914400">
              <a:lnSpc>
                <a:spcPct val="120000"/>
              </a:lnSpc>
            </a:pPr>
            <a:r>
              <a:rPr lang="en-US" sz="1800" dirty="0"/>
              <a:t>3. Apply a layer of sealant over top of the tape and threads. Use latex-free gloves when using silicone sealant (caulk).</a:t>
            </a:r>
            <a:endParaRPr lang="en-US" sz="1000" dirty="0"/>
          </a:p>
        </p:txBody>
      </p:sp>
      <p:sp>
        <p:nvSpPr>
          <p:cNvPr id="11" name="TextBox 10">
            <a:extLst>
              <a:ext uri="{FF2B5EF4-FFF2-40B4-BE49-F238E27FC236}">
                <a16:creationId xmlns:a16="http://schemas.microsoft.com/office/drawing/2014/main" id="{C767D29F-7C78-6723-E098-07A84A7B8AA8}"/>
              </a:ext>
            </a:extLst>
          </p:cNvPr>
          <p:cNvSpPr txBox="1"/>
          <p:nvPr/>
        </p:nvSpPr>
        <p:spPr>
          <a:xfrm>
            <a:off x="6847652" y="365875"/>
            <a:ext cx="2013960" cy="1569660"/>
          </a:xfrm>
          <a:prstGeom prst="rect">
            <a:avLst/>
          </a:prstGeom>
          <a:noFill/>
        </p:spPr>
        <p:txBody>
          <a:bodyPr wrap="square" rtlCol="0">
            <a:spAutoFit/>
          </a:bodyPr>
          <a:lstStyle/>
          <a:p>
            <a:r>
              <a:rPr lang="en-US" sz="1600" dirty="0">
                <a:latin typeface="+mj-lt"/>
              </a:rPr>
              <a:t>4. Line-up the threaded portion of the faucet with the hole in the barrel, and applying pressure, screw in the faucet.</a:t>
            </a:r>
          </a:p>
        </p:txBody>
      </p:sp>
    </p:spTree>
    <p:extLst>
      <p:ext uri="{BB962C8B-B14F-4D97-AF65-F5344CB8AC3E}">
        <p14:creationId xmlns:p14="http://schemas.microsoft.com/office/powerpoint/2010/main" val="1724587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ABE1108-6423-4E53-85A1-817683043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9D7EB6-A7BC-C403-1119-9BF478369B9F}"/>
              </a:ext>
            </a:extLst>
          </p:cNvPr>
          <p:cNvSpPr>
            <a:spLocks noGrp="1"/>
          </p:cNvSpPr>
          <p:nvPr>
            <p:ph type="title"/>
          </p:nvPr>
        </p:nvSpPr>
        <p:spPr>
          <a:xfrm>
            <a:off x="3625024" y="543070"/>
            <a:ext cx="2278235" cy="1675626"/>
          </a:xfrm>
        </p:spPr>
        <p:txBody>
          <a:bodyPr>
            <a:noAutofit/>
          </a:bodyPr>
          <a:lstStyle/>
          <a:p>
            <a:r>
              <a:rPr lang="en-US" sz="1600" dirty="0">
                <a:latin typeface="+mn-lt"/>
              </a:rPr>
              <a:t>5. Cut a hole in the top of the lid,  a 6” radius is recommended. </a:t>
            </a:r>
            <a:br>
              <a:rPr lang="en-US" sz="1600" dirty="0">
                <a:latin typeface="+mn-lt"/>
              </a:rPr>
            </a:br>
            <a:br>
              <a:rPr lang="en-US" sz="1600" dirty="0">
                <a:latin typeface="+mn-lt"/>
              </a:rPr>
            </a:br>
            <a:r>
              <a:rPr lang="en-US" sz="1600" dirty="0">
                <a:latin typeface="+mn-lt"/>
              </a:rPr>
              <a:t>6. Drill an additional hole 6” from the top of the barrel for overflow </a:t>
            </a:r>
          </a:p>
        </p:txBody>
      </p:sp>
      <p:pic>
        <p:nvPicPr>
          <p:cNvPr id="4" name="Picture 3">
            <a:extLst>
              <a:ext uri="{FF2B5EF4-FFF2-40B4-BE49-F238E27FC236}">
                <a16:creationId xmlns:a16="http://schemas.microsoft.com/office/drawing/2014/main" id="{36CF9011-79F5-B645-225B-25312F4DB83C}"/>
              </a:ext>
            </a:extLst>
          </p:cNvPr>
          <p:cNvPicPr>
            <a:picLocks noChangeAspect="1"/>
          </p:cNvPicPr>
          <p:nvPr/>
        </p:nvPicPr>
        <p:blipFill rotWithShape="1">
          <a:blip r:embed="rId2"/>
          <a:srcRect t="21516" r="-2" b="9562"/>
          <a:stretch/>
        </p:blipFill>
        <p:spPr>
          <a:xfrm>
            <a:off x="20" y="1"/>
            <a:ext cx="3140313" cy="2164321"/>
          </a:xfrm>
          <a:prstGeom prst="rect">
            <a:avLst/>
          </a:prstGeom>
        </p:spPr>
      </p:pic>
      <p:pic>
        <p:nvPicPr>
          <p:cNvPr id="6" name="Content Placeholder 5">
            <a:extLst>
              <a:ext uri="{FF2B5EF4-FFF2-40B4-BE49-F238E27FC236}">
                <a16:creationId xmlns:a16="http://schemas.microsoft.com/office/drawing/2014/main" id="{EDFAC227-179E-97AF-1DFB-6009C93DC455}"/>
              </a:ext>
            </a:extLst>
          </p:cNvPr>
          <p:cNvPicPr>
            <a:picLocks noChangeAspect="1"/>
          </p:cNvPicPr>
          <p:nvPr/>
        </p:nvPicPr>
        <p:blipFill rotWithShape="1">
          <a:blip r:embed="rId3"/>
          <a:srcRect t="22238" r="-2" b="23917"/>
          <a:stretch/>
        </p:blipFill>
        <p:spPr>
          <a:xfrm>
            <a:off x="20" y="4691634"/>
            <a:ext cx="3140313" cy="2164321"/>
          </a:xfrm>
          <a:prstGeom prst="rect">
            <a:avLst/>
          </a:prstGeom>
        </p:spPr>
      </p:pic>
      <p:pic>
        <p:nvPicPr>
          <p:cNvPr id="5" name="Picture 4">
            <a:extLst>
              <a:ext uri="{FF2B5EF4-FFF2-40B4-BE49-F238E27FC236}">
                <a16:creationId xmlns:a16="http://schemas.microsoft.com/office/drawing/2014/main" id="{AE2B6CB7-07E6-8467-727B-BB3330D8DA4E}"/>
              </a:ext>
            </a:extLst>
          </p:cNvPr>
          <p:cNvPicPr>
            <a:picLocks noChangeAspect="1"/>
          </p:cNvPicPr>
          <p:nvPr/>
        </p:nvPicPr>
        <p:blipFill rotWithShape="1">
          <a:blip r:embed="rId4"/>
          <a:srcRect l="12419" r="35347"/>
          <a:stretch/>
        </p:blipFill>
        <p:spPr>
          <a:xfrm>
            <a:off x="20" y="2355167"/>
            <a:ext cx="3140313" cy="2164321"/>
          </a:xfrm>
          <a:prstGeom prst="rect">
            <a:avLst/>
          </a:prstGeom>
        </p:spPr>
      </p:pic>
      <p:sp>
        <p:nvSpPr>
          <p:cNvPr id="24" name="Content Placeholder 23">
            <a:extLst>
              <a:ext uri="{FF2B5EF4-FFF2-40B4-BE49-F238E27FC236}">
                <a16:creationId xmlns:a16="http://schemas.microsoft.com/office/drawing/2014/main" id="{FE5E0BB6-19BD-89AD-D4AD-1E4BE664606D}"/>
              </a:ext>
            </a:extLst>
          </p:cNvPr>
          <p:cNvSpPr>
            <a:spLocks noGrp="1"/>
          </p:cNvSpPr>
          <p:nvPr>
            <p:ph idx="1"/>
          </p:nvPr>
        </p:nvSpPr>
        <p:spPr>
          <a:xfrm>
            <a:off x="3574818" y="2836680"/>
            <a:ext cx="2378645" cy="1163751"/>
          </a:xfrm>
        </p:spPr>
        <p:txBody>
          <a:bodyPr>
            <a:normAutofit lnSpcReduction="10000"/>
          </a:bodyPr>
          <a:lstStyle/>
          <a:p>
            <a:pPr marL="0" indent="0">
              <a:buNone/>
            </a:pPr>
            <a:r>
              <a:rPr lang="en-US" sz="1600" dirty="0"/>
              <a:t>Alternatively : Cover over the entire top of the closed-top rain barrel aluminum window screen that is 36 x 36 inches.</a:t>
            </a:r>
          </a:p>
        </p:txBody>
      </p:sp>
      <p:sp>
        <p:nvSpPr>
          <p:cNvPr id="8" name="Content Placeholder 23">
            <a:extLst>
              <a:ext uri="{FF2B5EF4-FFF2-40B4-BE49-F238E27FC236}">
                <a16:creationId xmlns:a16="http://schemas.microsoft.com/office/drawing/2014/main" id="{F159C74B-C7B5-2C87-5058-BC050F783E64}"/>
              </a:ext>
            </a:extLst>
          </p:cNvPr>
          <p:cNvSpPr txBox="1">
            <a:spLocks/>
          </p:cNvSpPr>
          <p:nvPr/>
        </p:nvSpPr>
        <p:spPr>
          <a:xfrm>
            <a:off x="3625022" y="4618416"/>
            <a:ext cx="2378645" cy="176766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7. Use a 48-inch bungee cord to secure the screen. Trim excess screen as desired.</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8. Place the rain barrel under a downspout. </a:t>
            </a:r>
          </a:p>
        </p:txBody>
      </p:sp>
    </p:spTree>
    <p:extLst>
      <p:ext uri="{BB962C8B-B14F-4D97-AF65-F5344CB8AC3E}">
        <p14:creationId xmlns:p14="http://schemas.microsoft.com/office/powerpoint/2010/main" val="2089330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9" name="Picture 238" descr="Colourful envelopes">
            <a:extLst>
              <a:ext uri="{FF2B5EF4-FFF2-40B4-BE49-F238E27FC236}">
                <a16:creationId xmlns:a16="http://schemas.microsoft.com/office/drawing/2014/main" id="{DD346BAF-BF0E-6357-E49A-A11469525124}"/>
              </a:ext>
            </a:extLst>
          </p:cNvPr>
          <p:cNvPicPr>
            <a:picLocks noChangeAspect="1"/>
          </p:cNvPicPr>
          <p:nvPr/>
        </p:nvPicPr>
        <p:blipFill rotWithShape="1">
          <a:blip r:embed="rId2"/>
          <a:srcRect t="13004" b="2712"/>
          <a:stretch/>
        </p:blipFill>
        <p:spPr>
          <a:xfrm>
            <a:off x="7" y="856411"/>
            <a:ext cx="9143987" cy="5144339"/>
          </a:xfrm>
          <a:prstGeom prst="rect">
            <a:avLst/>
          </a:prstGeom>
        </p:spPr>
      </p:pic>
      <p:sp>
        <p:nvSpPr>
          <p:cNvPr id="2" name="Title 1">
            <a:extLst>
              <a:ext uri="{FF2B5EF4-FFF2-40B4-BE49-F238E27FC236}">
                <a16:creationId xmlns:a16="http://schemas.microsoft.com/office/drawing/2014/main" id="{BEC4CA5E-25FE-00F7-172D-27E6C7850507}"/>
              </a:ext>
            </a:extLst>
          </p:cNvPr>
          <p:cNvSpPr>
            <a:spLocks noGrp="1"/>
          </p:cNvSpPr>
          <p:nvPr>
            <p:ph type="title"/>
          </p:nvPr>
        </p:nvSpPr>
        <p:spPr>
          <a:xfrm>
            <a:off x="3654361" y="896371"/>
            <a:ext cx="6469039" cy="1094384"/>
          </a:xfrm>
        </p:spPr>
        <p:txBody>
          <a:bodyPr vert="horz" lIns="68580" tIns="34290" rIns="68580" bIns="34290" rtlCol="0" anchor="b">
            <a:normAutofit/>
          </a:bodyPr>
          <a:lstStyle/>
          <a:p>
            <a:pPr algn="ctr"/>
            <a:r>
              <a:rPr lang="en-US" sz="3000" dirty="0">
                <a:solidFill>
                  <a:srgbClr val="FFFFFF"/>
                </a:solidFill>
              </a:rPr>
              <a:t>Questions or Comments?</a:t>
            </a:r>
          </a:p>
        </p:txBody>
      </p:sp>
      <p:sp>
        <p:nvSpPr>
          <p:cNvPr id="3" name="Text Placeholder 2">
            <a:extLst>
              <a:ext uri="{FF2B5EF4-FFF2-40B4-BE49-F238E27FC236}">
                <a16:creationId xmlns:a16="http://schemas.microsoft.com/office/drawing/2014/main" id="{281A11EE-2122-578F-E5B2-013431F09CCA}"/>
              </a:ext>
            </a:extLst>
          </p:cNvPr>
          <p:cNvSpPr>
            <a:spLocks noGrp="1"/>
          </p:cNvSpPr>
          <p:nvPr>
            <p:ph type="body" idx="1"/>
          </p:nvPr>
        </p:nvSpPr>
        <p:spPr>
          <a:xfrm>
            <a:off x="384270" y="3814930"/>
            <a:ext cx="3270091" cy="1404221"/>
          </a:xfrm>
        </p:spPr>
        <p:txBody>
          <a:bodyPr vert="horz" lIns="68580" tIns="34290" rIns="68580" bIns="34290" rtlCol="0">
            <a:normAutofit/>
          </a:bodyPr>
          <a:lstStyle/>
          <a:p>
            <a:pPr algn="ctr">
              <a:lnSpc>
                <a:spcPct val="140000"/>
              </a:lnSpc>
            </a:pPr>
            <a:r>
              <a:rPr lang="en-US" sz="1425" cap="all" spc="450" dirty="0">
                <a:solidFill>
                  <a:srgbClr val="FFFFFF"/>
                </a:solidFill>
              </a:rPr>
              <a:t>Thank you ! </a:t>
            </a:r>
          </a:p>
          <a:p>
            <a:pPr algn="ctr">
              <a:lnSpc>
                <a:spcPct val="140000"/>
              </a:lnSpc>
            </a:pPr>
            <a:r>
              <a:rPr lang="en-US" sz="1425" cap="all" spc="450" dirty="0" err="1">
                <a:solidFill>
                  <a:srgbClr val="FFFFFF"/>
                </a:solidFill>
              </a:rPr>
              <a:t>Vcano@iastate.edu</a:t>
            </a:r>
            <a:endParaRPr lang="en-US" sz="1425" cap="all" spc="450" dirty="0">
              <a:solidFill>
                <a:srgbClr val="FFFFFF"/>
              </a:solidFill>
            </a:endParaRPr>
          </a:p>
          <a:p>
            <a:pPr algn="ctr">
              <a:lnSpc>
                <a:spcPct val="140000"/>
              </a:lnSpc>
            </a:pPr>
            <a:r>
              <a:rPr lang="en-US" sz="1425" cap="all" spc="450" dirty="0">
                <a:solidFill>
                  <a:srgbClr val="FFFFFF"/>
                </a:solidFill>
              </a:rPr>
              <a:t>SCCM@iastate.edu</a:t>
            </a:r>
          </a:p>
          <a:p>
            <a:pPr algn="ctr">
              <a:lnSpc>
                <a:spcPct val="140000"/>
              </a:lnSpc>
            </a:pPr>
            <a:endParaRPr lang="en-US" sz="525" cap="all" spc="450" dirty="0">
              <a:solidFill>
                <a:srgbClr val="FFFFFF"/>
              </a:solidFill>
            </a:endParaRPr>
          </a:p>
        </p:txBody>
      </p:sp>
    </p:spTree>
    <p:extLst>
      <p:ext uri="{BB962C8B-B14F-4D97-AF65-F5344CB8AC3E}">
        <p14:creationId xmlns:p14="http://schemas.microsoft.com/office/powerpoint/2010/main" val="2708160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609</TotalTime>
  <Words>1175</Words>
  <Application>Microsoft Office PowerPoint</Application>
  <PresentationFormat>Overhead</PresentationFormat>
  <Paragraphs>189</Paragraphs>
  <Slides>29</Slides>
  <Notes>13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Soils and Home Gardening</vt:lpstr>
      <vt:lpstr>Recap Of Previous Workshops</vt:lpstr>
      <vt:lpstr>A soil is composed of…</vt:lpstr>
      <vt:lpstr>Soil Health Definition</vt:lpstr>
      <vt:lpstr>PowerPoint Presentation</vt:lpstr>
      <vt:lpstr>PowerPoint Presentation</vt:lpstr>
      <vt:lpstr>What is pH? </vt:lpstr>
      <vt:lpstr>What’s the difference between… </vt:lpstr>
      <vt:lpstr>Which can be changed? Texture? Structure?</vt:lpstr>
      <vt:lpstr>How to improve clay soils?</vt:lpstr>
      <vt:lpstr>PowerPoint Presentation</vt:lpstr>
      <vt:lpstr>Review: Getting Started Gardening</vt:lpstr>
      <vt:lpstr>Plant Health &amp; Water</vt:lpstr>
      <vt:lpstr>Signs of Water Stress</vt:lpstr>
      <vt:lpstr>Water Use</vt:lpstr>
      <vt:lpstr>PowerPoint Presentation</vt:lpstr>
      <vt:lpstr>Soil Type</vt:lpstr>
      <vt:lpstr>Garden Watering Goals</vt:lpstr>
      <vt:lpstr>Pro Tips</vt:lpstr>
      <vt:lpstr>Seeds &amp; Starts </vt:lpstr>
      <vt:lpstr>Drip Irrigation Overhead Irrigation Flood Irrigation Furrow Irrigation Rainwater gardens  Swales Rain Barrels/Catchment systems</vt:lpstr>
      <vt:lpstr>A. Stones or heavy material to slow the pace of runoff B. 3-6 inch depression C. Plants which withstand 2 days of flooding D. 6-12 inch filter bed with coarse soil/compost E. Berm of soil to hold water in</vt:lpstr>
      <vt:lpstr>Raingardens In Nebraska: Plant Varieties</vt:lpstr>
      <vt:lpstr>Swales</vt:lpstr>
      <vt:lpstr>PowerPoint Presentation</vt:lpstr>
      <vt:lpstr>Rain Barrel Activity </vt:lpstr>
      <vt:lpstr>1. Drill a 1” hole six inches up from the bottom of the barrel</vt:lpstr>
      <vt:lpstr>5. Cut a hole in the top of the lid,  a 6” radius is recommended.   6. Drill an additional hole 6” from the top of the barrel for overflow </vt:lpstr>
      <vt:lpstr>Questions or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Soils and Home Gardening</dc:title>
  <dc:creator>Cano Camacho, Valeria [WLC]</dc:creator>
  <cp:lastModifiedBy>Cano Camacho, Valeria [WLC]</cp:lastModifiedBy>
  <cp:revision>14</cp:revision>
  <dcterms:created xsi:type="dcterms:W3CDTF">2022-06-24T03:02:22Z</dcterms:created>
  <dcterms:modified xsi:type="dcterms:W3CDTF">2022-07-16T03:47:03Z</dcterms:modified>
</cp:coreProperties>
</file>