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diagrams/data1.xml" ContentType="application/vnd.openxmlformats-officedocument.drawingml.diagramData+xml"/>
  <Override PartName="/ppt/diagrams/data2.xml" ContentType="application/vnd.openxmlformats-officedocument.drawingml.diagramData+xml"/>
  <Override PartName="/ppt/presentation.xml" ContentType="application/vnd.openxmlformats-officedocument.presentationml.presentation.main+xml"/>
  <Override PartName="/ppt/slides/slide29.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30.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31.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32.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16.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33.xml" ContentType="application/vnd.openxmlformats-officedocument.presentationml.slide+xml"/>
  <Override PartName="/ppt/slides/slide22.xml" ContentType="application/vnd.openxmlformats-officedocument.presentationml.slide+xml"/>
  <Override PartName="/ppt/slides/slide17.xml" ContentType="application/vnd.openxmlformats-officedocument.presentationml.slide+xml"/>
  <Override PartName="/ppt/slides/slide21.xml" ContentType="application/vnd.openxmlformats-officedocument.presentationml.slide+xml"/>
  <Override PartName="/ppt/slides/slide20.xml" ContentType="application/vnd.openxmlformats-officedocument.presentationml.slide+xml"/>
  <Override PartName="/ppt/slides/slide19.xml" ContentType="application/vnd.openxmlformats-officedocument.presentationml.slide+xml"/>
  <Override PartName="/ppt/notesSlides/notesSlide16.xml" ContentType="application/vnd.openxmlformats-officedocument.presentationml.notesSlide+xml"/>
  <Override PartName="/ppt/notesSlides/notesSlide10.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3.xml" ContentType="application/vnd.openxmlformats-officedocument.presentationml.notesSlide+xml"/>
  <Override PartName="/ppt/notesSlides/notesSlide17.xml" ContentType="application/vnd.openxmlformats-officedocument.presentationml.notesSlide+xml"/>
  <Override PartName="/ppt/slideMasters/slideMaster1.xml" ContentType="application/vnd.openxmlformats-officedocument.presentationml.slideMaster+xml"/>
  <Override PartName="/ppt/slideMasters/slideMaster3.xml" ContentType="application/vnd.openxmlformats-officedocument.presentationml.slideMaster+xml"/>
  <Override PartName="/ppt/slideLayouts/slideLayout23.xml" ContentType="application/vnd.openxmlformats-officedocument.presentationml.slideLayout+xml"/>
  <Override PartName="/ppt/slideLayouts/slideLayout22.xml" ContentType="application/vnd.openxmlformats-officedocument.presentationml.slideLayout+xml"/>
  <Override PartName="/ppt/slideLayouts/slideLayout21.xml" ContentType="application/vnd.openxmlformats-officedocument.presentationml.slideLayout+xml"/>
  <Override PartName="/ppt/slideLayouts/slideLayout20.xml" ContentType="application/vnd.openxmlformats-officedocument.presentationml.slideLayout+xml"/>
  <Override PartName="/ppt/slideLayouts/slideLayout19.xml" ContentType="application/vnd.openxmlformats-officedocument.presentationml.slideLayout+xml"/>
  <Override PartName="/ppt/slideLayouts/slideLayout18.xml" ContentType="application/vnd.openxmlformats-officedocument.presentationml.slideLayout+xml"/>
  <Override PartName="/ppt/slideLayouts/slideLayout24.xml" ContentType="application/vnd.openxmlformats-officedocument.presentationml.slideLayout+xml"/>
  <Override PartName="/ppt/slideLayouts/slideLayout26.xml" ContentType="application/vnd.openxmlformats-officedocument.presentationml.slideLayout+xml"/>
  <Override PartName="/ppt/slideLayouts/slideLayout25.xml" ContentType="application/vnd.openxmlformats-officedocument.presentationml.slideLayout+xml"/>
  <Override PartName="/ppt/slideMasters/slideMaster2.xml" ContentType="application/vnd.openxmlformats-officedocument.presentationml.slideMaster+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notesSlides/notesSlide7.xml" ContentType="application/vnd.openxmlformats-officedocument.presentationml.notesSlide+xml"/>
  <Override PartName="/ppt/slideLayouts/slideLayout27.xml" ContentType="application/vnd.openxmlformats-officedocument.presentationml.slideLayout+xml"/>
  <Override PartName="/ppt/slideLayouts/slideLayout29.xml" ContentType="application/vnd.openxmlformats-officedocument.presentationml.slideLayout+xml"/>
  <Override PartName="/ppt/notesSlides/notesSlide4.xml" ContentType="application/vnd.openxmlformats-officedocument.presentationml.notesSlide+xml"/>
  <Override PartName="/ppt/notesSlides/notesSlide6.xml" ContentType="application/vnd.openxmlformats-officedocument.presentationml.notesSlide+xml"/>
  <Override PartName="/ppt/notesSlides/notesSlide5.xml" ContentType="application/vnd.openxmlformats-officedocument.presentationml.notesSlide+xml"/>
  <Override PartName="/ppt/slideLayouts/slideLayout28.xml" ContentType="application/vnd.openxmlformats-officedocument.presentationml.slideLayout+xml"/>
  <Override PartName="/ppt/notesSlides/notesSlide3.xml" ContentType="application/vnd.openxmlformats-officedocument.presentationml.notesSlide+xml"/>
  <Override PartName="/ppt/slideLayouts/slideLayout35.xml" ContentType="application/vnd.openxmlformats-officedocument.presentationml.slideLayout+xml"/>
  <Override PartName="/ppt/slideLayouts/slideLayout34.xml" ContentType="application/vnd.openxmlformats-officedocument.presentationml.slideLayout+xml"/>
  <Override PartName="/ppt/slideLayouts/slideLayout33.xml" ContentType="application/vnd.openxmlformats-officedocument.presentationml.slideLayout+xml"/>
  <Override PartName="/ppt/slideLayouts/slideLayout32.xml" ContentType="application/vnd.openxmlformats-officedocument.presentationml.slideLayout+xml"/>
  <Override PartName="/ppt/slideLayouts/slideLayout31.xml" ContentType="application/vnd.openxmlformats-officedocument.presentationml.slideLayout+xml"/>
  <Override PartName="/ppt/slideLayouts/slideLayout30.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1.xml" ContentType="application/vnd.openxmlformats-officedocument.theme+xml"/>
  <Override PartName="/ppt/theme/theme2.xml" ContentType="application/vnd.openxmlformats-officedocument.theme+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Masters/notesMaster1.xml" ContentType="application/vnd.openxmlformats-officedocument.presentationml.notesMaster+xml"/>
  <Override PartName="/ppt/theme/theme4.xml" ContentType="application/vnd.openxmlformats-officedocument.theme+xml"/>
  <Override PartName="/ppt/theme/theme3.xml" ContentType="application/vnd.openxmlformats-officedocument.theme+xml"/>
  <Override PartName="/ppt/diagrams/colors2.xml" ContentType="application/vnd.openxmlformats-officedocument.drawingml.diagramColors+xml"/>
  <Override PartName="/ppt/diagrams/drawing2.xml" ContentType="application/vnd.ms-office.drawingml.diagramDrawing+xml"/>
  <Override PartName="/ppt/diagrams/quickStyle2.xml" ContentType="application/vnd.openxmlformats-officedocument.drawingml.diagramStyle+xml"/>
  <Override PartName="/ppt/diagrams/layout2.xml" ContentType="application/vnd.openxmlformats-officedocument.drawingml.diagramLayout+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3" r:id="rId3"/>
  </p:sldMasterIdLst>
  <p:notesMasterIdLst>
    <p:notesMasterId r:id="rId37"/>
  </p:notesMasterIdLst>
  <p:sldIdLst>
    <p:sldId id="257" r:id="rId4"/>
    <p:sldId id="259" r:id="rId5"/>
    <p:sldId id="260" r:id="rId6"/>
    <p:sldId id="261" r:id="rId7"/>
    <p:sldId id="262" r:id="rId8"/>
    <p:sldId id="263" r:id="rId9"/>
    <p:sldId id="290" r:id="rId10"/>
    <p:sldId id="267" r:id="rId11"/>
    <p:sldId id="264" r:id="rId12"/>
    <p:sldId id="280" r:id="rId13"/>
    <p:sldId id="271" r:id="rId14"/>
    <p:sldId id="269" r:id="rId15"/>
    <p:sldId id="273" r:id="rId16"/>
    <p:sldId id="281" r:id="rId17"/>
    <p:sldId id="282" r:id="rId18"/>
    <p:sldId id="283" r:id="rId19"/>
    <p:sldId id="284" r:id="rId20"/>
    <p:sldId id="285" r:id="rId21"/>
    <p:sldId id="286" r:id="rId22"/>
    <p:sldId id="287" r:id="rId23"/>
    <p:sldId id="289" r:id="rId24"/>
    <p:sldId id="275" r:id="rId25"/>
    <p:sldId id="296" r:id="rId26"/>
    <p:sldId id="297" r:id="rId27"/>
    <p:sldId id="292" r:id="rId28"/>
    <p:sldId id="294" r:id="rId29"/>
    <p:sldId id="295" r:id="rId30"/>
    <p:sldId id="293" r:id="rId31"/>
    <p:sldId id="276" r:id="rId32"/>
    <p:sldId id="277" r:id="rId33"/>
    <p:sldId id="291" r:id="rId34"/>
    <p:sldId id="278" r:id="rId35"/>
    <p:sldId id="279" r:id="rId3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100" d="100"/>
          <a:sy n="100" d="100"/>
        </p:scale>
        <p:origin x="-1848" y="-23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viewProps" Target="viewProps.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customXml" Target="../customXml/item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customXml" Target="../customXml/item3.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customXml" Target="../customXml/item2.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presProps" Target="presProps.xml"/></Relationships>
</file>

<file path=ppt/diagrams/_rels/data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image" Target="../media/image48.jpeg"/><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png"/></Relationships>
</file>

<file path=ppt/diagrams/_rels/drawing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image" Target="../media/image48.jpeg"/><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E8F01DC-81C2-4DA5-8655-C3D0C4DA005C}" type="doc">
      <dgm:prSet loTypeId="urn:microsoft.com/office/officeart/2005/8/layout/arrow2" loCatId="process" qsTypeId="urn:microsoft.com/office/officeart/2005/8/quickstyle/simple1" qsCatId="simple" csTypeId="urn:microsoft.com/office/officeart/2005/8/colors/accent1_2" csCatId="accent1" phldr="1"/>
      <dgm:spPr/>
    </dgm:pt>
    <dgm:pt modelId="{2E5B8B70-5B85-442C-8A41-251BADC11DD1}">
      <dgm:prSet phldrT="[Text]" custT="1"/>
      <dgm:spPr/>
      <dgm:t>
        <a:bodyPr/>
        <a:lstStyle/>
        <a:p>
          <a:endParaRPr lang="en-US" sz="1600" baseline="0" dirty="0" smtClean="0">
            <a:latin typeface="+mj-lt"/>
          </a:endParaRPr>
        </a:p>
        <a:p>
          <a:r>
            <a:rPr lang="en-US" sz="1600" b="1" baseline="0" dirty="0" smtClean="0">
              <a:latin typeface="+mj-lt"/>
            </a:rPr>
            <a:t>Community Gardener</a:t>
          </a:r>
        </a:p>
        <a:p>
          <a:endParaRPr lang="en-US" sz="1600" baseline="0" dirty="0">
            <a:latin typeface="+mj-lt"/>
          </a:endParaRPr>
        </a:p>
      </dgm:t>
    </dgm:pt>
    <dgm:pt modelId="{FF0097A5-95F2-473C-AC88-0E708311DBC0}" type="parTrans" cxnId="{E1B9ADE8-A13B-441A-91CE-61AC27056F40}">
      <dgm:prSet/>
      <dgm:spPr/>
      <dgm:t>
        <a:bodyPr/>
        <a:lstStyle/>
        <a:p>
          <a:endParaRPr lang="en-US" sz="2000">
            <a:latin typeface="Centaur" panose="02030504050205020304" pitchFamily="18" charset="0"/>
          </a:endParaRPr>
        </a:p>
      </dgm:t>
    </dgm:pt>
    <dgm:pt modelId="{872192F9-EDEC-4AFE-B5E6-F5D95EA26C3F}" type="sibTrans" cxnId="{E1B9ADE8-A13B-441A-91CE-61AC27056F40}">
      <dgm:prSet/>
      <dgm:spPr/>
      <dgm:t>
        <a:bodyPr/>
        <a:lstStyle/>
        <a:p>
          <a:endParaRPr lang="en-US" sz="2000">
            <a:latin typeface="Centaur" panose="02030504050205020304" pitchFamily="18" charset="0"/>
          </a:endParaRPr>
        </a:p>
      </dgm:t>
    </dgm:pt>
    <dgm:pt modelId="{D92CD7AE-4181-4BC3-9F86-760B36F5C501}">
      <dgm:prSet phldrT="[Text]" custT="1"/>
      <dgm:spPr/>
      <dgm:t>
        <a:bodyPr/>
        <a:lstStyle/>
        <a:p>
          <a:r>
            <a:rPr lang="en-US" sz="1600" b="1" baseline="0" dirty="0" smtClean="0">
              <a:latin typeface="+mj-lt"/>
            </a:rPr>
            <a:t>Beginning Market Farmer </a:t>
          </a:r>
          <a:r>
            <a:rPr lang="en-US" sz="1600" baseline="0" dirty="0" smtClean="0">
              <a:latin typeface="+mj-lt"/>
            </a:rPr>
            <a:t>(BMF), 50x50 ft. plot</a:t>
          </a:r>
          <a:endParaRPr lang="en-US" sz="1600" baseline="0" dirty="0">
            <a:latin typeface="+mj-lt"/>
          </a:endParaRPr>
        </a:p>
      </dgm:t>
    </dgm:pt>
    <dgm:pt modelId="{F08F10E1-3253-417F-8366-400D438A362E}" type="parTrans" cxnId="{A37252AA-0073-4A2E-A010-10143CE6AF0A}">
      <dgm:prSet/>
      <dgm:spPr/>
      <dgm:t>
        <a:bodyPr/>
        <a:lstStyle/>
        <a:p>
          <a:endParaRPr lang="en-US" sz="2000">
            <a:latin typeface="Centaur" panose="02030504050205020304" pitchFamily="18" charset="0"/>
          </a:endParaRPr>
        </a:p>
      </dgm:t>
    </dgm:pt>
    <dgm:pt modelId="{17DC19C6-7319-40FD-8900-4858EEC30C1E}" type="sibTrans" cxnId="{A37252AA-0073-4A2E-A010-10143CE6AF0A}">
      <dgm:prSet/>
      <dgm:spPr/>
      <dgm:t>
        <a:bodyPr/>
        <a:lstStyle/>
        <a:p>
          <a:endParaRPr lang="en-US" sz="2000">
            <a:latin typeface="Centaur" panose="02030504050205020304" pitchFamily="18" charset="0"/>
          </a:endParaRPr>
        </a:p>
      </dgm:t>
    </dgm:pt>
    <dgm:pt modelId="{66678542-BD18-4D49-959B-5B1A9F7D3A95}">
      <dgm:prSet phldrT="[Text]" custT="1"/>
      <dgm:spPr/>
      <dgm:t>
        <a:bodyPr/>
        <a:lstStyle/>
        <a:p>
          <a:r>
            <a:rPr lang="en-US" sz="1600" b="1" baseline="0" dirty="0" smtClean="0">
              <a:latin typeface="+mj-lt"/>
            </a:rPr>
            <a:t>Advanced Market Farmer </a:t>
          </a:r>
          <a:r>
            <a:rPr lang="en-US" sz="1600" baseline="0" dirty="0" smtClean="0">
              <a:latin typeface="+mj-lt"/>
            </a:rPr>
            <a:t>(AMF), ¼ acre plot</a:t>
          </a:r>
          <a:endParaRPr lang="en-US" sz="1600" baseline="0" dirty="0">
            <a:latin typeface="+mj-lt"/>
          </a:endParaRPr>
        </a:p>
      </dgm:t>
    </dgm:pt>
    <dgm:pt modelId="{02AB4C87-8D67-443F-9135-E54CAFD8D530}" type="parTrans" cxnId="{A24D0B6E-018F-4BE6-86D1-A19FA96078B4}">
      <dgm:prSet/>
      <dgm:spPr/>
      <dgm:t>
        <a:bodyPr/>
        <a:lstStyle/>
        <a:p>
          <a:endParaRPr lang="en-US" sz="2000">
            <a:latin typeface="Centaur" panose="02030504050205020304" pitchFamily="18" charset="0"/>
          </a:endParaRPr>
        </a:p>
      </dgm:t>
    </dgm:pt>
    <dgm:pt modelId="{7C998B38-E259-4305-A149-6095ADA71F4F}" type="sibTrans" cxnId="{A24D0B6E-018F-4BE6-86D1-A19FA96078B4}">
      <dgm:prSet/>
      <dgm:spPr/>
      <dgm:t>
        <a:bodyPr/>
        <a:lstStyle/>
        <a:p>
          <a:endParaRPr lang="en-US" sz="2000">
            <a:latin typeface="Centaur" panose="02030504050205020304" pitchFamily="18" charset="0"/>
          </a:endParaRPr>
        </a:p>
      </dgm:t>
    </dgm:pt>
    <dgm:pt modelId="{E384FC3C-4A11-47A2-8704-9B540F863BCE}">
      <dgm:prSet phldrT="[Text]" custT="1"/>
      <dgm:spPr/>
      <dgm:t>
        <a:bodyPr/>
        <a:lstStyle/>
        <a:p>
          <a:r>
            <a:rPr lang="en-US" sz="1600" b="1" baseline="0" dirty="0" smtClean="0">
              <a:latin typeface="+mj-lt"/>
            </a:rPr>
            <a:t>Partial Transition</a:t>
          </a:r>
          <a:r>
            <a:rPr lang="en-US" sz="1600" baseline="0" dirty="0" smtClean="0">
              <a:latin typeface="+mj-lt"/>
            </a:rPr>
            <a:t>:</a:t>
          </a:r>
        </a:p>
        <a:p>
          <a:r>
            <a:rPr lang="en-US" sz="1600" baseline="0" dirty="0" smtClean="0">
              <a:latin typeface="+mj-lt"/>
            </a:rPr>
            <a:t>¼ acre at GG Farm, some land on another site</a:t>
          </a:r>
          <a:endParaRPr lang="en-US" sz="1600" baseline="0" dirty="0">
            <a:latin typeface="+mj-lt"/>
          </a:endParaRPr>
        </a:p>
      </dgm:t>
    </dgm:pt>
    <dgm:pt modelId="{89E1EABC-06B9-4059-A983-88B63E857209}" type="parTrans" cxnId="{1D7532AD-DD76-4CB9-A482-C2DDA306B0CB}">
      <dgm:prSet/>
      <dgm:spPr/>
      <dgm:t>
        <a:bodyPr/>
        <a:lstStyle/>
        <a:p>
          <a:endParaRPr lang="en-US" sz="2000">
            <a:latin typeface="Centaur" panose="02030504050205020304" pitchFamily="18" charset="0"/>
          </a:endParaRPr>
        </a:p>
      </dgm:t>
    </dgm:pt>
    <dgm:pt modelId="{51A7FE4B-5999-4757-AF1F-A571AE9AF52A}" type="sibTrans" cxnId="{1D7532AD-DD76-4CB9-A482-C2DDA306B0CB}">
      <dgm:prSet/>
      <dgm:spPr/>
      <dgm:t>
        <a:bodyPr/>
        <a:lstStyle/>
        <a:p>
          <a:endParaRPr lang="en-US" sz="2000">
            <a:latin typeface="Centaur" panose="02030504050205020304" pitchFamily="18" charset="0"/>
          </a:endParaRPr>
        </a:p>
      </dgm:t>
    </dgm:pt>
    <dgm:pt modelId="{EB4F331A-1EF3-452B-B5BC-F2B992BAF76E}">
      <dgm:prSet phldrT="[Text]" custT="1"/>
      <dgm:spPr/>
      <dgm:t>
        <a:bodyPr/>
        <a:lstStyle/>
        <a:p>
          <a:r>
            <a:rPr lang="en-US" sz="1600" b="1" baseline="0" dirty="0" smtClean="0">
              <a:latin typeface="+mj-lt"/>
            </a:rPr>
            <a:t>Full Transition</a:t>
          </a:r>
        </a:p>
        <a:p>
          <a:r>
            <a:rPr lang="en-US" sz="1600" baseline="0" dirty="0" smtClean="0">
              <a:latin typeface="+mj-lt"/>
            </a:rPr>
            <a:t>no land at GG Farm, transitioned onto individual land</a:t>
          </a:r>
          <a:endParaRPr lang="en-US" sz="1800" baseline="0" dirty="0">
            <a:latin typeface="+mj-lt"/>
          </a:endParaRPr>
        </a:p>
      </dgm:t>
    </dgm:pt>
    <dgm:pt modelId="{6DB802D4-25E3-40C6-A1B4-8E070C9ED554}" type="parTrans" cxnId="{2D8ED171-29BA-4A3B-9990-C51871CD855E}">
      <dgm:prSet/>
      <dgm:spPr/>
      <dgm:t>
        <a:bodyPr/>
        <a:lstStyle/>
        <a:p>
          <a:endParaRPr lang="en-US" sz="2000">
            <a:latin typeface="Centaur" panose="02030504050205020304" pitchFamily="18" charset="0"/>
          </a:endParaRPr>
        </a:p>
      </dgm:t>
    </dgm:pt>
    <dgm:pt modelId="{688A99F0-965B-48E0-9A94-90F5B8BBDB95}" type="sibTrans" cxnId="{2D8ED171-29BA-4A3B-9990-C51871CD855E}">
      <dgm:prSet/>
      <dgm:spPr/>
      <dgm:t>
        <a:bodyPr/>
        <a:lstStyle/>
        <a:p>
          <a:endParaRPr lang="en-US" sz="2000">
            <a:latin typeface="Centaur" panose="02030504050205020304" pitchFamily="18" charset="0"/>
          </a:endParaRPr>
        </a:p>
      </dgm:t>
    </dgm:pt>
    <dgm:pt modelId="{23339DF3-C3BE-4D22-918A-A0B4B35649FC}" type="pres">
      <dgm:prSet presAssocID="{6E8F01DC-81C2-4DA5-8655-C3D0C4DA005C}" presName="arrowDiagram" presStyleCnt="0">
        <dgm:presLayoutVars>
          <dgm:chMax val="5"/>
          <dgm:dir/>
          <dgm:resizeHandles val="exact"/>
        </dgm:presLayoutVars>
      </dgm:prSet>
      <dgm:spPr/>
    </dgm:pt>
    <dgm:pt modelId="{4F1FE2D4-56AC-4917-AB61-EB5F67C6332F}" type="pres">
      <dgm:prSet presAssocID="{6E8F01DC-81C2-4DA5-8655-C3D0C4DA005C}" presName="arrow" presStyleLbl="bgShp" presStyleIdx="0" presStyleCnt="1" custLinFactNeighborX="-3079" custLinFactNeighborY="-2190"/>
      <dgm:spPr>
        <a:solidFill>
          <a:schemeClr val="accent2">
            <a:lumMod val="40000"/>
            <a:lumOff val="60000"/>
          </a:schemeClr>
        </a:solidFill>
        <a:ln>
          <a:solidFill>
            <a:schemeClr val="accent1"/>
          </a:solidFill>
        </a:ln>
      </dgm:spPr>
    </dgm:pt>
    <dgm:pt modelId="{1A188AC9-B917-468A-98EF-23A980D3BA41}" type="pres">
      <dgm:prSet presAssocID="{6E8F01DC-81C2-4DA5-8655-C3D0C4DA005C}" presName="arrowDiagram5" presStyleCnt="0"/>
      <dgm:spPr/>
    </dgm:pt>
    <dgm:pt modelId="{009E31F2-E26B-4F4F-AFE8-7D7ADC3795E4}" type="pres">
      <dgm:prSet presAssocID="{2E5B8B70-5B85-442C-8A41-251BADC11DD1}" presName="bullet5a" presStyleLbl="node1" presStyleIdx="0" presStyleCnt="5"/>
      <dgm:spPr/>
    </dgm:pt>
    <dgm:pt modelId="{A794761E-59BD-45DF-9712-9E9BE3FF61EE}" type="pres">
      <dgm:prSet presAssocID="{2E5B8B70-5B85-442C-8A41-251BADC11DD1}" presName="textBox5a" presStyleLbl="revTx" presStyleIdx="0" presStyleCnt="5" custScaleX="154895" custScaleY="113570" custLinFactNeighborX="-28729" custLinFactNeighborY="-3392">
        <dgm:presLayoutVars>
          <dgm:bulletEnabled val="1"/>
        </dgm:presLayoutVars>
      </dgm:prSet>
      <dgm:spPr/>
      <dgm:t>
        <a:bodyPr/>
        <a:lstStyle/>
        <a:p>
          <a:endParaRPr lang="en-US"/>
        </a:p>
      </dgm:t>
    </dgm:pt>
    <dgm:pt modelId="{7958EC4C-EED3-40CE-9560-C5249FF15268}" type="pres">
      <dgm:prSet presAssocID="{D92CD7AE-4181-4BC3-9F86-760B36F5C501}" presName="bullet5b" presStyleLbl="node1" presStyleIdx="1" presStyleCnt="5"/>
      <dgm:spPr/>
    </dgm:pt>
    <dgm:pt modelId="{02F0D69B-48EC-43A9-B4DD-EDAE572D7731}" type="pres">
      <dgm:prSet presAssocID="{D92CD7AE-4181-4BC3-9F86-760B36F5C501}" presName="textBox5b" presStyleLbl="revTx" presStyleIdx="1" presStyleCnt="5">
        <dgm:presLayoutVars>
          <dgm:bulletEnabled val="1"/>
        </dgm:presLayoutVars>
      </dgm:prSet>
      <dgm:spPr/>
      <dgm:t>
        <a:bodyPr/>
        <a:lstStyle/>
        <a:p>
          <a:endParaRPr lang="en-US"/>
        </a:p>
      </dgm:t>
    </dgm:pt>
    <dgm:pt modelId="{7B4FED6B-2AE2-4D40-8DE7-760F08A2D2EF}" type="pres">
      <dgm:prSet presAssocID="{66678542-BD18-4D49-959B-5B1A9F7D3A95}" presName="bullet5c" presStyleLbl="node1" presStyleIdx="2" presStyleCnt="5"/>
      <dgm:spPr/>
    </dgm:pt>
    <dgm:pt modelId="{049BFBEF-E494-4FCC-B00E-2A1C2E7125AC}" type="pres">
      <dgm:prSet presAssocID="{66678542-BD18-4D49-959B-5B1A9F7D3A95}" presName="textBox5c" presStyleLbl="revTx" presStyleIdx="2" presStyleCnt="5">
        <dgm:presLayoutVars>
          <dgm:bulletEnabled val="1"/>
        </dgm:presLayoutVars>
      </dgm:prSet>
      <dgm:spPr/>
      <dgm:t>
        <a:bodyPr/>
        <a:lstStyle/>
        <a:p>
          <a:endParaRPr lang="en-US"/>
        </a:p>
      </dgm:t>
    </dgm:pt>
    <dgm:pt modelId="{20B32E1B-8EAE-40DB-B6D1-C200F8CC9FE4}" type="pres">
      <dgm:prSet presAssocID="{E384FC3C-4A11-47A2-8704-9B540F863BCE}" presName="bullet5d" presStyleLbl="node1" presStyleIdx="3" presStyleCnt="5"/>
      <dgm:spPr/>
    </dgm:pt>
    <dgm:pt modelId="{E1173B8F-C747-4C0B-B934-A6AA21B4A1C0}" type="pres">
      <dgm:prSet presAssocID="{E384FC3C-4A11-47A2-8704-9B540F863BCE}" presName="textBox5d" presStyleLbl="revTx" presStyleIdx="3" presStyleCnt="5">
        <dgm:presLayoutVars>
          <dgm:bulletEnabled val="1"/>
        </dgm:presLayoutVars>
      </dgm:prSet>
      <dgm:spPr/>
      <dgm:t>
        <a:bodyPr/>
        <a:lstStyle/>
        <a:p>
          <a:endParaRPr lang="en-US"/>
        </a:p>
      </dgm:t>
    </dgm:pt>
    <dgm:pt modelId="{E1F090FF-9657-4A50-8118-94EB02EE8B03}" type="pres">
      <dgm:prSet presAssocID="{EB4F331A-1EF3-452B-B5BC-F2B992BAF76E}" presName="bullet5e" presStyleLbl="node1" presStyleIdx="4" presStyleCnt="5"/>
      <dgm:spPr/>
    </dgm:pt>
    <dgm:pt modelId="{6851FC09-4A11-475C-86E5-BF4A0440C91F}" type="pres">
      <dgm:prSet presAssocID="{EB4F331A-1EF3-452B-B5BC-F2B992BAF76E}" presName="textBox5e" presStyleLbl="revTx" presStyleIdx="4" presStyleCnt="5" custScaleX="133377" custLinFactNeighborX="22447" custLinFactNeighborY="1486">
        <dgm:presLayoutVars>
          <dgm:bulletEnabled val="1"/>
        </dgm:presLayoutVars>
      </dgm:prSet>
      <dgm:spPr/>
      <dgm:t>
        <a:bodyPr/>
        <a:lstStyle/>
        <a:p>
          <a:endParaRPr lang="en-US"/>
        </a:p>
      </dgm:t>
    </dgm:pt>
  </dgm:ptLst>
  <dgm:cxnLst>
    <dgm:cxn modelId="{8DA6DF32-9F5C-4A36-8500-15ABF71C3B5C}" type="presOf" srcId="{D92CD7AE-4181-4BC3-9F86-760B36F5C501}" destId="{02F0D69B-48EC-43A9-B4DD-EDAE572D7731}" srcOrd="0" destOrd="0" presId="urn:microsoft.com/office/officeart/2005/8/layout/arrow2"/>
    <dgm:cxn modelId="{FBDD6276-8FE6-46D8-A10D-B3F39F48988C}" type="presOf" srcId="{66678542-BD18-4D49-959B-5B1A9F7D3A95}" destId="{049BFBEF-E494-4FCC-B00E-2A1C2E7125AC}" srcOrd="0" destOrd="0" presId="urn:microsoft.com/office/officeart/2005/8/layout/arrow2"/>
    <dgm:cxn modelId="{A24D0B6E-018F-4BE6-86D1-A19FA96078B4}" srcId="{6E8F01DC-81C2-4DA5-8655-C3D0C4DA005C}" destId="{66678542-BD18-4D49-959B-5B1A9F7D3A95}" srcOrd="2" destOrd="0" parTransId="{02AB4C87-8D67-443F-9135-E54CAFD8D530}" sibTransId="{7C998B38-E259-4305-A149-6095ADA71F4F}"/>
    <dgm:cxn modelId="{950FC216-54BF-4381-B725-74D1280C5D05}" type="presOf" srcId="{E384FC3C-4A11-47A2-8704-9B540F863BCE}" destId="{E1173B8F-C747-4C0B-B934-A6AA21B4A1C0}" srcOrd="0" destOrd="0" presId="urn:microsoft.com/office/officeart/2005/8/layout/arrow2"/>
    <dgm:cxn modelId="{1D7532AD-DD76-4CB9-A482-C2DDA306B0CB}" srcId="{6E8F01DC-81C2-4DA5-8655-C3D0C4DA005C}" destId="{E384FC3C-4A11-47A2-8704-9B540F863BCE}" srcOrd="3" destOrd="0" parTransId="{89E1EABC-06B9-4059-A983-88B63E857209}" sibTransId="{51A7FE4B-5999-4757-AF1F-A571AE9AF52A}"/>
    <dgm:cxn modelId="{977DE3E0-66DD-49D2-ADAA-B6B15354F442}" type="presOf" srcId="{EB4F331A-1EF3-452B-B5BC-F2B992BAF76E}" destId="{6851FC09-4A11-475C-86E5-BF4A0440C91F}" srcOrd="0" destOrd="0" presId="urn:microsoft.com/office/officeart/2005/8/layout/arrow2"/>
    <dgm:cxn modelId="{A37252AA-0073-4A2E-A010-10143CE6AF0A}" srcId="{6E8F01DC-81C2-4DA5-8655-C3D0C4DA005C}" destId="{D92CD7AE-4181-4BC3-9F86-760B36F5C501}" srcOrd="1" destOrd="0" parTransId="{F08F10E1-3253-417F-8366-400D438A362E}" sibTransId="{17DC19C6-7319-40FD-8900-4858EEC30C1E}"/>
    <dgm:cxn modelId="{E1B9ADE8-A13B-441A-91CE-61AC27056F40}" srcId="{6E8F01DC-81C2-4DA5-8655-C3D0C4DA005C}" destId="{2E5B8B70-5B85-442C-8A41-251BADC11DD1}" srcOrd="0" destOrd="0" parTransId="{FF0097A5-95F2-473C-AC88-0E708311DBC0}" sibTransId="{872192F9-EDEC-4AFE-B5E6-F5D95EA26C3F}"/>
    <dgm:cxn modelId="{2D8ED171-29BA-4A3B-9990-C51871CD855E}" srcId="{6E8F01DC-81C2-4DA5-8655-C3D0C4DA005C}" destId="{EB4F331A-1EF3-452B-B5BC-F2B992BAF76E}" srcOrd="4" destOrd="0" parTransId="{6DB802D4-25E3-40C6-A1B4-8E070C9ED554}" sibTransId="{688A99F0-965B-48E0-9A94-90F5B8BBDB95}"/>
    <dgm:cxn modelId="{23C431E6-9C81-4570-913E-A7300313308A}" type="presOf" srcId="{6E8F01DC-81C2-4DA5-8655-C3D0C4DA005C}" destId="{23339DF3-C3BE-4D22-918A-A0B4B35649FC}" srcOrd="0" destOrd="0" presId="urn:microsoft.com/office/officeart/2005/8/layout/arrow2"/>
    <dgm:cxn modelId="{B0589792-787D-43E7-922B-6ED6B2C3D033}" type="presOf" srcId="{2E5B8B70-5B85-442C-8A41-251BADC11DD1}" destId="{A794761E-59BD-45DF-9712-9E9BE3FF61EE}" srcOrd="0" destOrd="0" presId="urn:microsoft.com/office/officeart/2005/8/layout/arrow2"/>
    <dgm:cxn modelId="{9E888508-D1FE-44A9-B726-ACE5C1B45ECD}" type="presParOf" srcId="{23339DF3-C3BE-4D22-918A-A0B4B35649FC}" destId="{4F1FE2D4-56AC-4917-AB61-EB5F67C6332F}" srcOrd="0" destOrd="0" presId="urn:microsoft.com/office/officeart/2005/8/layout/arrow2"/>
    <dgm:cxn modelId="{5C9832BD-FC4C-4FD9-B3A5-2D3DDFCFE88E}" type="presParOf" srcId="{23339DF3-C3BE-4D22-918A-A0B4B35649FC}" destId="{1A188AC9-B917-468A-98EF-23A980D3BA41}" srcOrd="1" destOrd="0" presId="urn:microsoft.com/office/officeart/2005/8/layout/arrow2"/>
    <dgm:cxn modelId="{7DF66CC0-3091-4C14-B303-0E43CA5FCD0C}" type="presParOf" srcId="{1A188AC9-B917-468A-98EF-23A980D3BA41}" destId="{009E31F2-E26B-4F4F-AFE8-7D7ADC3795E4}" srcOrd="0" destOrd="0" presId="urn:microsoft.com/office/officeart/2005/8/layout/arrow2"/>
    <dgm:cxn modelId="{A738B41F-4CA8-45B0-970F-5C42D1BC5DCF}" type="presParOf" srcId="{1A188AC9-B917-468A-98EF-23A980D3BA41}" destId="{A794761E-59BD-45DF-9712-9E9BE3FF61EE}" srcOrd="1" destOrd="0" presId="urn:microsoft.com/office/officeart/2005/8/layout/arrow2"/>
    <dgm:cxn modelId="{7A29AC50-168B-4210-92F5-98B03186FA07}" type="presParOf" srcId="{1A188AC9-B917-468A-98EF-23A980D3BA41}" destId="{7958EC4C-EED3-40CE-9560-C5249FF15268}" srcOrd="2" destOrd="0" presId="urn:microsoft.com/office/officeart/2005/8/layout/arrow2"/>
    <dgm:cxn modelId="{148FB9BA-AA67-4AA5-A163-F367798BF961}" type="presParOf" srcId="{1A188AC9-B917-468A-98EF-23A980D3BA41}" destId="{02F0D69B-48EC-43A9-B4DD-EDAE572D7731}" srcOrd="3" destOrd="0" presId="urn:microsoft.com/office/officeart/2005/8/layout/arrow2"/>
    <dgm:cxn modelId="{F7111CF1-3655-4B4A-B79B-4AD33AC2FD20}" type="presParOf" srcId="{1A188AC9-B917-468A-98EF-23A980D3BA41}" destId="{7B4FED6B-2AE2-4D40-8DE7-760F08A2D2EF}" srcOrd="4" destOrd="0" presId="urn:microsoft.com/office/officeart/2005/8/layout/arrow2"/>
    <dgm:cxn modelId="{EEA3F3EE-5624-4DAA-AC5F-4C1134CF0E2A}" type="presParOf" srcId="{1A188AC9-B917-468A-98EF-23A980D3BA41}" destId="{049BFBEF-E494-4FCC-B00E-2A1C2E7125AC}" srcOrd="5" destOrd="0" presId="urn:microsoft.com/office/officeart/2005/8/layout/arrow2"/>
    <dgm:cxn modelId="{70EECE3B-52D1-40F3-A933-7A97846783A1}" type="presParOf" srcId="{1A188AC9-B917-468A-98EF-23A980D3BA41}" destId="{20B32E1B-8EAE-40DB-B6D1-C200F8CC9FE4}" srcOrd="6" destOrd="0" presId="urn:microsoft.com/office/officeart/2005/8/layout/arrow2"/>
    <dgm:cxn modelId="{7DD0D0E0-62A4-47C4-AB2D-E96227FB9498}" type="presParOf" srcId="{1A188AC9-B917-468A-98EF-23A980D3BA41}" destId="{E1173B8F-C747-4C0B-B934-A6AA21B4A1C0}" srcOrd="7" destOrd="0" presId="urn:microsoft.com/office/officeart/2005/8/layout/arrow2"/>
    <dgm:cxn modelId="{1654F438-F843-4815-A529-1E047E46088F}" type="presParOf" srcId="{1A188AC9-B917-468A-98EF-23A980D3BA41}" destId="{E1F090FF-9657-4A50-8118-94EB02EE8B03}" srcOrd="8" destOrd="0" presId="urn:microsoft.com/office/officeart/2005/8/layout/arrow2"/>
    <dgm:cxn modelId="{7052A486-CCE2-499C-9AF6-765FFDF49D4F}" type="presParOf" srcId="{1A188AC9-B917-468A-98EF-23A980D3BA41}" destId="{6851FC09-4A11-475C-86E5-BF4A0440C91F}" srcOrd="9"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8693C80-3AF4-4378-98B3-F7AF966D2993}" type="doc">
      <dgm:prSet loTypeId="urn:microsoft.com/office/officeart/2005/8/layout/pList1" loCatId="list" qsTypeId="urn:microsoft.com/office/officeart/2005/8/quickstyle/simple1" qsCatId="simple" csTypeId="urn:microsoft.com/office/officeart/2005/8/colors/accent1_2" csCatId="accent1" phldr="1"/>
      <dgm:spPr/>
      <dgm:t>
        <a:bodyPr/>
        <a:lstStyle/>
        <a:p>
          <a:endParaRPr lang="en-US"/>
        </a:p>
      </dgm:t>
    </dgm:pt>
    <dgm:pt modelId="{058A2106-C597-42FE-A5E2-B5CD3F765399}">
      <dgm:prSet phldrT="[Text]" custT="1"/>
      <dgm:spPr/>
      <dgm:t>
        <a:bodyPr/>
        <a:lstStyle/>
        <a:p>
          <a:r>
            <a:rPr lang="en-US" sz="1600" b="1" dirty="0" smtClean="0">
              <a:solidFill>
                <a:schemeClr val="tx1"/>
              </a:solidFill>
              <a:latin typeface="+mj-lt"/>
            </a:rPr>
            <a:t>Community Gardens</a:t>
          </a:r>
          <a:endParaRPr lang="en-US" sz="1600" b="1" dirty="0">
            <a:solidFill>
              <a:schemeClr val="tx1"/>
            </a:solidFill>
            <a:latin typeface="+mj-lt"/>
          </a:endParaRPr>
        </a:p>
      </dgm:t>
    </dgm:pt>
    <dgm:pt modelId="{1271DE6C-9551-455A-A976-992D6C596793}" type="parTrans" cxnId="{1AA904B8-C71F-4091-9BC9-876172D76014}">
      <dgm:prSet/>
      <dgm:spPr/>
      <dgm:t>
        <a:bodyPr/>
        <a:lstStyle/>
        <a:p>
          <a:endParaRPr lang="en-US"/>
        </a:p>
      </dgm:t>
    </dgm:pt>
    <dgm:pt modelId="{24A05D41-22D3-4585-9937-F71EF178F350}" type="sibTrans" cxnId="{1AA904B8-C71F-4091-9BC9-876172D76014}">
      <dgm:prSet/>
      <dgm:spPr/>
      <dgm:t>
        <a:bodyPr/>
        <a:lstStyle/>
        <a:p>
          <a:endParaRPr lang="en-US"/>
        </a:p>
      </dgm:t>
    </dgm:pt>
    <dgm:pt modelId="{11789D01-9C58-4B9A-8A24-E98B0B1668C7}">
      <dgm:prSet phldrT="[Text]" custT="1"/>
      <dgm:spPr/>
      <dgm:t>
        <a:bodyPr/>
        <a:lstStyle/>
        <a:p>
          <a:r>
            <a:rPr lang="en-US" sz="1600" b="1" dirty="0" smtClean="0">
              <a:solidFill>
                <a:schemeClr val="tx1"/>
              </a:solidFill>
              <a:latin typeface="+mj-lt"/>
            </a:rPr>
            <a:t>Incubator Farm &amp; Land Access</a:t>
          </a:r>
          <a:endParaRPr lang="en-US" sz="1600" b="1" dirty="0">
            <a:solidFill>
              <a:schemeClr val="tx1"/>
            </a:solidFill>
            <a:latin typeface="+mj-lt"/>
          </a:endParaRPr>
        </a:p>
      </dgm:t>
    </dgm:pt>
    <dgm:pt modelId="{4273CBED-E9BE-4395-BB2E-08632A5983BD}" type="parTrans" cxnId="{23EA3C77-19EF-4CDE-A11F-EC5C361C7920}">
      <dgm:prSet/>
      <dgm:spPr/>
      <dgm:t>
        <a:bodyPr/>
        <a:lstStyle/>
        <a:p>
          <a:endParaRPr lang="en-US"/>
        </a:p>
      </dgm:t>
    </dgm:pt>
    <dgm:pt modelId="{8CB712BF-F5BF-4248-8600-87C24AA788FD}" type="sibTrans" cxnId="{23EA3C77-19EF-4CDE-A11F-EC5C361C7920}">
      <dgm:prSet/>
      <dgm:spPr/>
      <dgm:t>
        <a:bodyPr/>
        <a:lstStyle/>
        <a:p>
          <a:endParaRPr lang="en-US"/>
        </a:p>
      </dgm:t>
    </dgm:pt>
    <dgm:pt modelId="{12A486F6-59AB-4DB5-92AB-4F5B603E78FC}">
      <dgm:prSet phldrT="[Text]" custT="1"/>
      <dgm:spPr/>
      <dgm:t>
        <a:bodyPr/>
        <a:lstStyle/>
        <a:p>
          <a:r>
            <a:rPr lang="en-US" sz="1600" b="1" dirty="0" smtClean="0">
              <a:solidFill>
                <a:schemeClr val="tx1"/>
              </a:solidFill>
              <a:latin typeface="+mj-lt"/>
            </a:rPr>
            <a:t>Education &amp; Business Development</a:t>
          </a:r>
          <a:endParaRPr lang="en-US" sz="1600" b="1" dirty="0">
            <a:solidFill>
              <a:schemeClr val="tx1"/>
            </a:solidFill>
            <a:latin typeface="+mj-lt"/>
          </a:endParaRPr>
        </a:p>
      </dgm:t>
    </dgm:pt>
    <dgm:pt modelId="{9F38DEE6-1B64-4145-916C-EDB7403FF18A}" type="parTrans" cxnId="{B50EF927-9349-48AB-B1B5-08C44E93591D}">
      <dgm:prSet/>
      <dgm:spPr/>
      <dgm:t>
        <a:bodyPr/>
        <a:lstStyle/>
        <a:p>
          <a:endParaRPr lang="en-US"/>
        </a:p>
      </dgm:t>
    </dgm:pt>
    <dgm:pt modelId="{300C4071-C23F-4D66-8927-66786ECBBD43}" type="sibTrans" cxnId="{B50EF927-9349-48AB-B1B5-08C44E93591D}">
      <dgm:prSet/>
      <dgm:spPr/>
      <dgm:t>
        <a:bodyPr/>
        <a:lstStyle/>
        <a:p>
          <a:endParaRPr lang="en-US"/>
        </a:p>
      </dgm:t>
    </dgm:pt>
    <dgm:pt modelId="{4CAB1B48-7F4A-4B17-AF64-52E6BE11BE28}">
      <dgm:prSet phldrT="[Text]" custT="1"/>
      <dgm:spPr/>
      <dgm:t>
        <a:bodyPr/>
        <a:lstStyle/>
        <a:p>
          <a:r>
            <a:rPr lang="en-US" sz="1600" b="1" dirty="0" smtClean="0">
              <a:solidFill>
                <a:schemeClr val="tx1"/>
              </a:solidFill>
              <a:latin typeface="+mj-lt"/>
            </a:rPr>
            <a:t>Elder Food Box</a:t>
          </a:r>
          <a:endParaRPr lang="en-US" sz="1600" b="1" dirty="0">
            <a:solidFill>
              <a:schemeClr val="tx1"/>
            </a:solidFill>
            <a:latin typeface="+mj-lt"/>
          </a:endParaRPr>
        </a:p>
      </dgm:t>
    </dgm:pt>
    <dgm:pt modelId="{A12E1F1A-8EE7-471C-B854-0ADCC2987EB6}" type="parTrans" cxnId="{76E238B6-44B9-4C7C-95E1-2FB21DC3FD7B}">
      <dgm:prSet/>
      <dgm:spPr/>
      <dgm:t>
        <a:bodyPr/>
        <a:lstStyle/>
        <a:p>
          <a:endParaRPr lang="en-US"/>
        </a:p>
      </dgm:t>
    </dgm:pt>
    <dgm:pt modelId="{B6515F5C-01E0-416A-BFC7-AA2B42256CEE}" type="sibTrans" cxnId="{76E238B6-44B9-4C7C-95E1-2FB21DC3FD7B}">
      <dgm:prSet/>
      <dgm:spPr/>
      <dgm:t>
        <a:bodyPr/>
        <a:lstStyle/>
        <a:p>
          <a:endParaRPr lang="en-US"/>
        </a:p>
      </dgm:t>
    </dgm:pt>
    <dgm:pt modelId="{F49EE105-D9DE-46C8-A3A1-4143F4028605}">
      <dgm:prSet phldrT="[Text]" custT="1"/>
      <dgm:spPr/>
      <dgm:t>
        <a:bodyPr/>
        <a:lstStyle/>
        <a:p>
          <a:r>
            <a:rPr lang="en-US" sz="1600" b="1" dirty="0" smtClean="0">
              <a:solidFill>
                <a:schemeClr val="tx1"/>
              </a:solidFill>
              <a:latin typeface="+mj-lt"/>
            </a:rPr>
            <a:t>Regional Program Support &amp; Network Building</a:t>
          </a:r>
          <a:endParaRPr lang="en-US" sz="1600" b="1" dirty="0">
            <a:solidFill>
              <a:schemeClr val="tx1"/>
            </a:solidFill>
            <a:latin typeface="+mj-lt"/>
          </a:endParaRPr>
        </a:p>
      </dgm:t>
    </dgm:pt>
    <dgm:pt modelId="{E8B8EA5D-C77F-4A3B-AB50-C117E402A277}" type="parTrans" cxnId="{3FDE2A2B-6C3B-4D09-8944-E46DA02488C3}">
      <dgm:prSet/>
      <dgm:spPr/>
      <dgm:t>
        <a:bodyPr/>
        <a:lstStyle/>
        <a:p>
          <a:endParaRPr lang="en-US"/>
        </a:p>
      </dgm:t>
    </dgm:pt>
    <dgm:pt modelId="{41572AD7-8190-4484-9D34-F34385E80AF9}" type="sibTrans" cxnId="{3FDE2A2B-6C3B-4D09-8944-E46DA02488C3}">
      <dgm:prSet/>
      <dgm:spPr/>
      <dgm:t>
        <a:bodyPr/>
        <a:lstStyle/>
        <a:p>
          <a:endParaRPr lang="en-US"/>
        </a:p>
      </dgm:t>
    </dgm:pt>
    <dgm:pt modelId="{41161CFB-462A-48BC-9147-9E5F6C3644EC}">
      <dgm:prSet phldrT="[Text]" custT="1"/>
      <dgm:spPr/>
      <dgm:t>
        <a:bodyPr/>
        <a:lstStyle/>
        <a:p>
          <a:r>
            <a:rPr lang="en-US" sz="1600" b="1" dirty="0" smtClean="0">
              <a:solidFill>
                <a:schemeClr val="tx1"/>
              </a:solidFill>
              <a:latin typeface="+mj-lt"/>
            </a:rPr>
            <a:t>Market Access &amp; Technical Assistance</a:t>
          </a:r>
          <a:endParaRPr lang="en-US" sz="1600" b="1" dirty="0">
            <a:solidFill>
              <a:schemeClr val="tx1"/>
            </a:solidFill>
            <a:latin typeface="+mj-lt"/>
          </a:endParaRPr>
        </a:p>
      </dgm:t>
    </dgm:pt>
    <dgm:pt modelId="{1F238044-03BC-4B66-A8F7-39B295CA99BD}" type="parTrans" cxnId="{93D354FD-C137-4E5F-9AB8-28407A29FEDE}">
      <dgm:prSet/>
      <dgm:spPr/>
      <dgm:t>
        <a:bodyPr/>
        <a:lstStyle/>
        <a:p>
          <a:endParaRPr lang="en-US"/>
        </a:p>
      </dgm:t>
    </dgm:pt>
    <dgm:pt modelId="{E8C0CF54-80A4-4C37-BC83-50E78CBAE21D}" type="sibTrans" cxnId="{93D354FD-C137-4E5F-9AB8-28407A29FEDE}">
      <dgm:prSet/>
      <dgm:spPr/>
      <dgm:t>
        <a:bodyPr/>
        <a:lstStyle/>
        <a:p>
          <a:endParaRPr lang="en-US"/>
        </a:p>
      </dgm:t>
    </dgm:pt>
    <dgm:pt modelId="{74507280-C848-4B27-8B4B-5D57B7FC8FA1}" type="pres">
      <dgm:prSet presAssocID="{28693C80-3AF4-4378-98B3-F7AF966D2993}" presName="Name0" presStyleCnt="0">
        <dgm:presLayoutVars>
          <dgm:dir/>
          <dgm:resizeHandles val="exact"/>
        </dgm:presLayoutVars>
      </dgm:prSet>
      <dgm:spPr/>
      <dgm:t>
        <a:bodyPr/>
        <a:lstStyle/>
        <a:p>
          <a:endParaRPr lang="en-US"/>
        </a:p>
      </dgm:t>
    </dgm:pt>
    <dgm:pt modelId="{61015F3F-0BA7-4C75-BD44-9DF4E3961956}" type="pres">
      <dgm:prSet presAssocID="{058A2106-C597-42FE-A5E2-B5CD3F765399}" presName="compNode" presStyleCnt="0"/>
      <dgm:spPr/>
    </dgm:pt>
    <dgm:pt modelId="{FEC47EEF-DE8B-496A-B2E2-9B602AB8C61A}" type="pres">
      <dgm:prSet presAssocID="{058A2106-C597-42FE-A5E2-B5CD3F765399}" presName="pictRect" presStyleLbl="node1" presStyleIdx="0" presStyleCnt="6" custLinFactNeighborX="-25223" custLinFactNeighborY="-1681"/>
      <dgm:spPr>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28575">
          <a:solidFill>
            <a:schemeClr val="accent1"/>
          </a:solidFill>
        </a:ln>
      </dgm:spPr>
      <dgm:t>
        <a:bodyPr/>
        <a:lstStyle/>
        <a:p>
          <a:endParaRPr lang="en-US"/>
        </a:p>
      </dgm:t>
    </dgm:pt>
    <dgm:pt modelId="{C729F45C-4653-41B8-AADB-4EF45B673BF4}" type="pres">
      <dgm:prSet presAssocID="{058A2106-C597-42FE-A5E2-B5CD3F765399}" presName="textRect" presStyleLbl="revTx" presStyleIdx="0" presStyleCnt="6" custLinFactNeighborX="-21491" custLinFactNeighborY="-218">
        <dgm:presLayoutVars>
          <dgm:bulletEnabled val="1"/>
        </dgm:presLayoutVars>
      </dgm:prSet>
      <dgm:spPr/>
      <dgm:t>
        <a:bodyPr/>
        <a:lstStyle/>
        <a:p>
          <a:endParaRPr lang="en-US"/>
        </a:p>
      </dgm:t>
    </dgm:pt>
    <dgm:pt modelId="{94B7F562-E63B-4832-8BA5-BC9E0FB3F64A}" type="pres">
      <dgm:prSet presAssocID="{24A05D41-22D3-4585-9937-F71EF178F350}" presName="sibTrans" presStyleLbl="sibTrans2D1" presStyleIdx="0" presStyleCnt="0"/>
      <dgm:spPr/>
      <dgm:t>
        <a:bodyPr/>
        <a:lstStyle/>
        <a:p>
          <a:endParaRPr lang="en-US"/>
        </a:p>
      </dgm:t>
    </dgm:pt>
    <dgm:pt modelId="{FBC32024-A553-416C-A383-E843368D0CBE}" type="pres">
      <dgm:prSet presAssocID="{11789D01-9C58-4B9A-8A24-E98B0B1668C7}" presName="compNode" presStyleCnt="0"/>
      <dgm:spPr/>
    </dgm:pt>
    <dgm:pt modelId="{DE7C36F2-9077-4568-8475-7C26939BA16E}" type="pres">
      <dgm:prSet presAssocID="{11789D01-9C58-4B9A-8A24-E98B0B1668C7}" presName="pictRect" presStyleLbl="node1" presStyleIdx="1" presStyleCnt="6" custLinFactNeighborX="6878" custLinFactNeighborY="-1681"/>
      <dgm:spPr>
        <a:blipFill rotWithShape="1">
          <a:blip xmlns:r="http://schemas.openxmlformats.org/officeDocument/2006/relationships" r:embed="rId2"/>
          <a:stretch>
            <a:fillRect/>
          </a:stretch>
        </a:blipFill>
        <a:ln w="28575">
          <a:solidFill>
            <a:schemeClr val="accent1"/>
          </a:solidFill>
        </a:ln>
      </dgm:spPr>
      <dgm:t>
        <a:bodyPr/>
        <a:lstStyle/>
        <a:p>
          <a:endParaRPr lang="en-US"/>
        </a:p>
      </dgm:t>
    </dgm:pt>
    <dgm:pt modelId="{071A22F0-3EC6-4E90-931B-591A4A3749F4}" type="pres">
      <dgm:prSet presAssocID="{11789D01-9C58-4B9A-8A24-E98B0B1668C7}" presName="textRect" presStyleLbl="revTx" presStyleIdx="1" presStyleCnt="6" custLinFactNeighborX="6878" custLinFactNeighborY="-5956">
        <dgm:presLayoutVars>
          <dgm:bulletEnabled val="1"/>
        </dgm:presLayoutVars>
      </dgm:prSet>
      <dgm:spPr/>
      <dgm:t>
        <a:bodyPr/>
        <a:lstStyle/>
        <a:p>
          <a:endParaRPr lang="en-US"/>
        </a:p>
      </dgm:t>
    </dgm:pt>
    <dgm:pt modelId="{A3E12672-E788-4CE7-8AA0-B58CED4F3026}" type="pres">
      <dgm:prSet presAssocID="{8CB712BF-F5BF-4248-8600-87C24AA788FD}" presName="sibTrans" presStyleLbl="sibTrans2D1" presStyleIdx="0" presStyleCnt="0"/>
      <dgm:spPr/>
      <dgm:t>
        <a:bodyPr/>
        <a:lstStyle/>
        <a:p>
          <a:endParaRPr lang="en-US"/>
        </a:p>
      </dgm:t>
    </dgm:pt>
    <dgm:pt modelId="{E2CD30D2-C072-4CCC-BE27-583C46002F61}" type="pres">
      <dgm:prSet presAssocID="{12A486F6-59AB-4DB5-92AB-4F5B603E78FC}" presName="compNode" presStyleCnt="0"/>
      <dgm:spPr/>
    </dgm:pt>
    <dgm:pt modelId="{D5B83FF1-4B09-4078-AE24-C9249FE36DD4}" type="pres">
      <dgm:prSet presAssocID="{12A486F6-59AB-4DB5-92AB-4F5B603E78FC}" presName="pictRect" presStyleLbl="node1" presStyleIdx="2" presStyleCnt="6" custLinFactNeighborX="19847" custLinFactNeighborY="3445"/>
      <dgm:spPr>
        <a:blipFill rotWithShape="1">
          <a:blip xmlns:r="http://schemas.openxmlformats.org/officeDocument/2006/relationships" r:embed="rId3"/>
          <a:stretch>
            <a:fillRect/>
          </a:stretch>
        </a:blipFill>
        <a:ln w="28575">
          <a:solidFill>
            <a:schemeClr val="accent1"/>
          </a:solidFill>
        </a:ln>
      </dgm:spPr>
      <dgm:t>
        <a:bodyPr/>
        <a:lstStyle/>
        <a:p>
          <a:endParaRPr lang="en-US"/>
        </a:p>
      </dgm:t>
    </dgm:pt>
    <dgm:pt modelId="{5AB7FCB2-0279-43D5-A4B4-EF30FFF42F4A}" type="pres">
      <dgm:prSet presAssocID="{12A486F6-59AB-4DB5-92AB-4F5B603E78FC}" presName="textRect" presStyleLbl="revTx" presStyleIdx="2" presStyleCnt="6" custScaleX="122860" custLinFactNeighborX="23822" custLinFactNeighborY="12896">
        <dgm:presLayoutVars>
          <dgm:bulletEnabled val="1"/>
        </dgm:presLayoutVars>
      </dgm:prSet>
      <dgm:spPr/>
      <dgm:t>
        <a:bodyPr/>
        <a:lstStyle/>
        <a:p>
          <a:endParaRPr lang="en-US"/>
        </a:p>
      </dgm:t>
    </dgm:pt>
    <dgm:pt modelId="{3E013AA8-B3F5-4D21-BEFA-635363C988C0}" type="pres">
      <dgm:prSet presAssocID="{300C4071-C23F-4D66-8927-66786ECBBD43}" presName="sibTrans" presStyleLbl="sibTrans2D1" presStyleIdx="0" presStyleCnt="0"/>
      <dgm:spPr/>
      <dgm:t>
        <a:bodyPr/>
        <a:lstStyle/>
        <a:p>
          <a:endParaRPr lang="en-US"/>
        </a:p>
      </dgm:t>
    </dgm:pt>
    <dgm:pt modelId="{9D473B7B-DAA2-4422-A1AB-BC957B42D5F7}" type="pres">
      <dgm:prSet presAssocID="{4CAB1B48-7F4A-4B17-AF64-52E6BE11BE28}" presName="compNode" presStyleCnt="0"/>
      <dgm:spPr/>
    </dgm:pt>
    <dgm:pt modelId="{D3D5E2FF-C730-424A-B0EF-9E2EFFCFDBDF}" type="pres">
      <dgm:prSet presAssocID="{4CAB1B48-7F4A-4B17-AF64-52E6BE11BE28}" presName="pictRect" presStyleLbl="node1" presStyleIdx="3" presStyleCnt="6" custLinFactNeighborX="-38783" custLinFactNeighborY="-15575"/>
      <dgm:spPr>
        <a:blipFill rotWithShape="1">
          <a:blip xmlns:r="http://schemas.openxmlformats.org/officeDocument/2006/relationships" r:embed="rId4"/>
          <a:stretch>
            <a:fillRect/>
          </a:stretch>
        </a:blipFill>
        <a:ln w="28575">
          <a:solidFill>
            <a:schemeClr val="accent1"/>
          </a:solidFill>
        </a:ln>
      </dgm:spPr>
      <dgm:t>
        <a:bodyPr/>
        <a:lstStyle/>
        <a:p>
          <a:endParaRPr lang="en-US"/>
        </a:p>
      </dgm:t>
    </dgm:pt>
    <dgm:pt modelId="{6815BEE8-7C87-4658-849B-EBD0CA4130C8}" type="pres">
      <dgm:prSet presAssocID="{4CAB1B48-7F4A-4B17-AF64-52E6BE11BE28}" presName="textRect" presStyleLbl="revTx" presStyleIdx="3" presStyleCnt="6" custLinFactNeighborX="-32921" custLinFactNeighborY="-20674">
        <dgm:presLayoutVars>
          <dgm:bulletEnabled val="1"/>
        </dgm:presLayoutVars>
      </dgm:prSet>
      <dgm:spPr/>
      <dgm:t>
        <a:bodyPr/>
        <a:lstStyle/>
        <a:p>
          <a:endParaRPr lang="en-US"/>
        </a:p>
      </dgm:t>
    </dgm:pt>
    <dgm:pt modelId="{CB0157E4-8E2B-4038-AD45-6BAD8EBFD1F7}" type="pres">
      <dgm:prSet presAssocID="{B6515F5C-01E0-416A-BFC7-AA2B42256CEE}" presName="sibTrans" presStyleLbl="sibTrans2D1" presStyleIdx="0" presStyleCnt="0"/>
      <dgm:spPr/>
      <dgm:t>
        <a:bodyPr/>
        <a:lstStyle/>
        <a:p>
          <a:endParaRPr lang="en-US"/>
        </a:p>
      </dgm:t>
    </dgm:pt>
    <dgm:pt modelId="{30B41763-7E69-4BA8-B88C-90FABC35A67F}" type="pres">
      <dgm:prSet presAssocID="{41161CFB-462A-48BC-9147-9E5F6C3644EC}" presName="compNode" presStyleCnt="0"/>
      <dgm:spPr/>
    </dgm:pt>
    <dgm:pt modelId="{A08EF1D1-F235-45C3-9AE6-C11A6F4A13AC}" type="pres">
      <dgm:prSet presAssocID="{41161CFB-462A-48BC-9147-9E5F6C3644EC}" presName="pictRect" presStyleLbl="node1" presStyleIdx="4" presStyleCnt="6" custLinFactNeighborX="-5660" custLinFactNeighborY="-20901"/>
      <dgm:spPr>
        <a:blipFill>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a:ln w="28575">
          <a:solidFill>
            <a:schemeClr val="accent1"/>
          </a:solidFill>
        </a:ln>
      </dgm:spPr>
      <dgm:t>
        <a:bodyPr/>
        <a:lstStyle/>
        <a:p>
          <a:endParaRPr lang="en-US"/>
        </a:p>
      </dgm:t>
    </dgm:pt>
    <dgm:pt modelId="{2D7DB88F-F609-4910-835D-E97D59F4E153}" type="pres">
      <dgm:prSet presAssocID="{41161CFB-462A-48BC-9147-9E5F6C3644EC}" presName="textRect" presStyleLbl="revTx" presStyleIdx="4" presStyleCnt="6" custLinFactNeighborX="-6537" custLinFactNeighborY="-39526">
        <dgm:presLayoutVars>
          <dgm:bulletEnabled val="1"/>
        </dgm:presLayoutVars>
      </dgm:prSet>
      <dgm:spPr/>
      <dgm:t>
        <a:bodyPr/>
        <a:lstStyle/>
        <a:p>
          <a:endParaRPr lang="en-US"/>
        </a:p>
      </dgm:t>
    </dgm:pt>
    <dgm:pt modelId="{4C344B3C-13BA-4015-B39E-B08B2A0FFE92}" type="pres">
      <dgm:prSet presAssocID="{E8C0CF54-80A4-4C37-BC83-50E78CBAE21D}" presName="sibTrans" presStyleLbl="sibTrans2D1" presStyleIdx="0" presStyleCnt="0"/>
      <dgm:spPr/>
      <dgm:t>
        <a:bodyPr/>
        <a:lstStyle/>
        <a:p>
          <a:endParaRPr lang="en-US"/>
        </a:p>
      </dgm:t>
    </dgm:pt>
    <dgm:pt modelId="{D218FC0D-D449-498B-B430-F5E0230540E5}" type="pres">
      <dgm:prSet presAssocID="{F49EE105-D9DE-46C8-A3A1-4143F4028605}" presName="compNode" presStyleCnt="0"/>
      <dgm:spPr/>
    </dgm:pt>
    <dgm:pt modelId="{ABA413A8-1472-4DFB-8C8E-21E300174D92}" type="pres">
      <dgm:prSet presAssocID="{F49EE105-D9DE-46C8-A3A1-4143F4028605}" presName="pictRect" presStyleLbl="node1" presStyleIdx="5" presStyleCnt="6" custLinFactNeighborX="21263" custLinFactNeighborY="-15575"/>
      <dgm:spPr>
        <a:blipFill>
          <a:blip xmlns:r="http://schemas.openxmlformats.org/officeDocument/2006/relationships" r:embed="rId6" cstate="print">
            <a:extLst>
              <a:ext uri="{28A0092B-C50C-407E-A947-70E740481C1C}">
                <a14:useLocalDpi xmlns:a14="http://schemas.microsoft.com/office/drawing/2010/main" val="0"/>
              </a:ext>
            </a:extLst>
          </a:blip>
          <a:srcRect/>
          <a:stretch>
            <a:fillRect t="-4000" b="-4000"/>
          </a:stretch>
        </a:blipFill>
        <a:ln w="28575">
          <a:solidFill>
            <a:schemeClr val="accent1"/>
          </a:solidFill>
        </a:ln>
      </dgm:spPr>
      <dgm:t>
        <a:bodyPr/>
        <a:lstStyle/>
        <a:p>
          <a:endParaRPr lang="en-US"/>
        </a:p>
      </dgm:t>
    </dgm:pt>
    <dgm:pt modelId="{070CE8D6-D36F-48A8-952A-0F127337A67D}" type="pres">
      <dgm:prSet presAssocID="{F49EE105-D9DE-46C8-A3A1-4143F4028605}" presName="textRect" presStyleLbl="revTx" presStyleIdx="5" presStyleCnt="6" custLinFactNeighborX="23344" custLinFactNeighborY="-30100">
        <dgm:presLayoutVars>
          <dgm:bulletEnabled val="1"/>
        </dgm:presLayoutVars>
      </dgm:prSet>
      <dgm:spPr/>
      <dgm:t>
        <a:bodyPr/>
        <a:lstStyle/>
        <a:p>
          <a:endParaRPr lang="en-US"/>
        </a:p>
      </dgm:t>
    </dgm:pt>
  </dgm:ptLst>
  <dgm:cxnLst>
    <dgm:cxn modelId="{E5D3D529-F762-4D81-8820-E6DC6F45E395}" type="presOf" srcId="{F49EE105-D9DE-46C8-A3A1-4143F4028605}" destId="{070CE8D6-D36F-48A8-952A-0F127337A67D}" srcOrd="0" destOrd="0" presId="urn:microsoft.com/office/officeart/2005/8/layout/pList1"/>
    <dgm:cxn modelId="{68ED11E5-05EF-46E8-8EE4-185AA6340196}" type="presOf" srcId="{11789D01-9C58-4B9A-8A24-E98B0B1668C7}" destId="{071A22F0-3EC6-4E90-931B-591A4A3749F4}" srcOrd="0" destOrd="0" presId="urn:microsoft.com/office/officeart/2005/8/layout/pList1"/>
    <dgm:cxn modelId="{23EA3C77-19EF-4CDE-A11F-EC5C361C7920}" srcId="{28693C80-3AF4-4378-98B3-F7AF966D2993}" destId="{11789D01-9C58-4B9A-8A24-E98B0B1668C7}" srcOrd="1" destOrd="0" parTransId="{4273CBED-E9BE-4395-BB2E-08632A5983BD}" sibTransId="{8CB712BF-F5BF-4248-8600-87C24AA788FD}"/>
    <dgm:cxn modelId="{33E44D30-9906-4537-B54E-7785A2CBCA95}" type="presOf" srcId="{24A05D41-22D3-4585-9937-F71EF178F350}" destId="{94B7F562-E63B-4832-8BA5-BC9E0FB3F64A}" srcOrd="0" destOrd="0" presId="urn:microsoft.com/office/officeart/2005/8/layout/pList1"/>
    <dgm:cxn modelId="{77B43963-3AC0-4C38-9C7B-415F096AE509}" type="presOf" srcId="{12A486F6-59AB-4DB5-92AB-4F5B603E78FC}" destId="{5AB7FCB2-0279-43D5-A4B4-EF30FFF42F4A}" srcOrd="0" destOrd="0" presId="urn:microsoft.com/office/officeart/2005/8/layout/pList1"/>
    <dgm:cxn modelId="{93D354FD-C137-4E5F-9AB8-28407A29FEDE}" srcId="{28693C80-3AF4-4378-98B3-F7AF966D2993}" destId="{41161CFB-462A-48BC-9147-9E5F6C3644EC}" srcOrd="4" destOrd="0" parTransId="{1F238044-03BC-4B66-A8F7-39B295CA99BD}" sibTransId="{E8C0CF54-80A4-4C37-BC83-50E78CBAE21D}"/>
    <dgm:cxn modelId="{F1045D86-FA44-4482-820A-F89E032479A7}" type="presOf" srcId="{300C4071-C23F-4D66-8927-66786ECBBD43}" destId="{3E013AA8-B3F5-4D21-BEFA-635363C988C0}" srcOrd="0" destOrd="0" presId="urn:microsoft.com/office/officeart/2005/8/layout/pList1"/>
    <dgm:cxn modelId="{6339516D-004B-4642-A6EB-4B331F288B25}" type="presOf" srcId="{058A2106-C597-42FE-A5E2-B5CD3F765399}" destId="{C729F45C-4653-41B8-AADB-4EF45B673BF4}" srcOrd="0" destOrd="0" presId="urn:microsoft.com/office/officeart/2005/8/layout/pList1"/>
    <dgm:cxn modelId="{EB04A4C8-70A3-4C8A-8409-D6DC6CCDB4EB}" type="presOf" srcId="{E8C0CF54-80A4-4C37-BC83-50E78CBAE21D}" destId="{4C344B3C-13BA-4015-B39E-B08B2A0FFE92}" srcOrd="0" destOrd="0" presId="urn:microsoft.com/office/officeart/2005/8/layout/pList1"/>
    <dgm:cxn modelId="{CDD94800-0F5B-4F58-9243-9D344618EFC4}" type="presOf" srcId="{8CB712BF-F5BF-4248-8600-87C24AA788FD}" destId="{A3E12672-E788-4CE7-8AA0-B58CED4F3026}" srcOrd="0" destOrd="0" presId="urn:microsoft.com/office/officeart/2005/8/layout/pList1"/>
    <dgm:cxn modelId="{76E238B6-44B9-4C7C-95E1-2FB21DC3FD7B}" srcId="{28693C80-3AF4-4378-98B3-F7AF966D2993}" destId="{4CAB1B48-7F4A-4B17-AF64-52E6BE11BE28}" srcOrd="3" destOrd="0" parTransId="{A12E1F1A-8EE7-471C-B854-0ADCC2987EB6}" sibTransId="{B6515F5C-01E0-416A-BFC7-AA2B42256CEE}"/>
    <dgm:cxn modelId="{1FEB7D69-E095-437C-8929-CF0BE853AF23}" type="presOf" srcId="{28693C80-3AF4-4378-98B3-F7AF966D2993}" destId="{74507280-C848-4B27-8B4B-5D57B7FC8FA1}" srcOrd="0" destOrd="0" presId="urn:microsoft.com/office/officeart/2005/8/layout/pList1"/>
    <dgm:cxn modelId="{26F17121-6CF5-44D6-A436-E85FE60AAF7A}" type="presOf" srcId="{41161CFB-462A-48BC-9147-9E5F6C3644EC}" destId="{2D7DB88F-F609-4910-835D-E97D59F4E153}" srcOrd="0" destOrd="0" presId="urn:microsoft.com/office/officeart/2005/8/layout/pList1"/>
    <dgm:cxn modelId="{B789DBE8-C236-4305-B85F-2DCE59D153A2}" type="presOf" srcId="{B6515F5C-01E0-416A-BFC7-AA2B42256CEE}" destId="{CB0157E4-8E2B-4038-AD45-6BAD8EBFD1F7}" srcOrd="0" destOrd="0" presId="urn:microsoft.com/office/officeart/2005/8/layout/pList1"/>
    <dgm:cxn modelId="{EB6233FE-C691-459A-AECD-CE4EDD641961}" type="presOf" srcId="{4CAB1B48-7F4A-4B17-AF64-52E6BE11BE28}" destId="{6815BEE8-7C87-4658-849B-EBD0CA4130C8}" srcOrd="0" destOrd="0" presId="urn:microsoft.com/office/officeart/2005/8/layout/pList1"/>
    <dgm:cxn modelId="{B50EF927-9349-48AB-B1B5-08C44E93591D}" srcId="{28693C80-3AF4-4378-98B3-F7AF966D2993}" destId="{12A486F6-59AB-4DB5-92AB-4F5B603E78FC}" srcOrd="2" destOrd="0" parTransId="{9F38DEE6-1B64-4145-916C-EDB7403FF18A}" sibTransId="{300C4071-C23F-4D66-8927-66786ECBBD43}"/>
    <dgm:cxn modelId="{3FDE2A2B-6C3B-4D09-8944-E46DA02488C3}" srcId="{28693C80-3AF4-4378-98B3-F7AF966D2993}" destId="{F49EE105-D9DE-46C8-A3A1-4143F4028605}" srcOrd="5" destOrd="0" parTransId="{E8B8EA5D-C77F-4A3B-AB50-C117E402A277}" sibTransId="{41572AD7-8190-4484-9D34-F34385E80AF9}"/>
    <dgm:cxn modelId="{1AA904B8-C71F-4091-9BC9-876172D76014}" srcId="{28693C80-3AF4-4378-98B3-F7AF966D2993}" destId="{058A2106-C597-42FE-A5E2-B5CD3F765399}" srcOrd="0" destOrd="0" parTransId="{1271DE6C-9551-455A-A976-992D6C596793}" sibTransId="{24A05D41-22D3-4585-9937-F71EF178F350}"/>
    <dgm:cxn modelId="{7488BD6B-9178-403D-98EB-955475D85F2F}" type="presParOf" srcId="{74507280-C848-4B27-8B4B-5D57B7FC8FA1}" destId="{61015F3F-0BA7-4C75-BD44-9DF4E3961956}" srcOrd="0" destOrd="0" presId="urn:microsoft.com/office/officeart/2005/8/layout/pList1"/>
    <dgm:cxn modelId="{775EBBAB-A323-419E-AD2B-60A565051F6D}" type="presParOf" srcId="{61015F3F-0BA7-4C75-BD44-9DF4E3961956}" destId="{FEC47EEF-DE8B-496A-B2E2-9B602AB8C61A}" srcOrd="0" destOrd="0" presId="urn:microsoft.com/office/officeart/2005/8/layout/pList1"/>
    <dgm:cxn modelId="{A8F15651-C660-4F63-B69B-8391E264A428}" type="presParOf" srcId="{61015F3F-0BA7-4C75-BD44-9DF4E3961956}" destId="{C729F45C-4653-41B8-AADB-4EF45B673BF4}" srcOrd="1" destOrd="0" presId="urn:microsoft.com/office/officeart/2005/8/layout/pList1"/>
    <dgm:cxn modelId="{24908485-14EA-4CD0-980B-057332CE94F2}" type="presParOf" srcId="{74507280-C848-4B27-8B4B-5D57B7FC8FA1}" destId="{94B7F562-E63B-4832-8BA5-BC9E0FB3F64A}" srcOrd="1" destOrd="0" presId="urn:microsoft.com/office/officeart/2005/8/layout/pList1"/>
    <dgm:cxn modelId="{0535D52B-EB4E-44D8-A569-C185954890DC}" type="presParOf" srcId="{74507280-C848-4B27-8B4B-5D57B7FC8FA1}" destId="{FBC32024-A553-416C-A383-E843368D0CBE}" srcOrd="2" destOrd="0" presId="urn:microsoft.com/office/officeart/2005/8/layout/pList1"/>
    <dgm:cxn modelId="{E4F45E75-E1B2-46D7-944B-F50D949F1A75}" type="presParOf" srcId="{FBC32024-A553-416C-A383-E843368D0CBE}" destId="{DE7C36F2-9077-4568-8475-7C26939BA16E}" srcOrd="0" destOrd="0" presId="urn:microsoft.com/office/officeart/2005/8/layout/pList1"/>
    <dgm:cxn modelId="{3A1B22CD-2AB3-46FB-850F-6F2C6E6F3B86}" type="presParOf" srcId="{FBC32024-A553-416C-A383-E843368D0CBE}" destId="{071A22F0-3EC6-4E90-931B-591A4A3749F4}" srcOrd="1" destOrd="0" presId="urn:microsoft.com/office/officeart/2005/8/layout/pList1"/>
    <dgm:cxn modelId="{4D9E2DC1-7691-4155-B29C-7E34966DE99A}" type="presParOf" srcId="{74507280-C848-4B27-8B4B-5D57B7FC8FA1}" destId="{A3E12672-E788-4CE7-8AA0-B58CED4F3026}" srcOrd="3" destOrd="0" presId="urn:microsoft.com/office/officeart/2005/8/layout/pList1"/>
    <dgm:cxn modelId="{45149E19-AC2F-49BC-B82D-46E10F4A80D5}" type="presParOf" srcId="{74507280-C848-4B27-8B4B-5D57B7FC8FA1}" destId="{E2CD30D2-C072-4CCC-BE27-583C46002F61}" srcOrd="4" destOrd="0" presId="urn:microsoft.com/office/officeart/2005/8/layout/pList1"/>
    <dgm:cxn modelId="{C435E031-5814-44B5-A300-62C89AB6B557}" type="presParOf" srcId="{E2CD30D2-C072-4CCC-BE27-583C46002F61}" destId="{D5B83FF1-4B09-4078-AE24-C9249FE36DD4}" srcOrd="0" destOrd="0" presId="urn:microsoft.com/office/officeart/2005/8/layout/pList1"/>
    <dgm:cxn modelId="{0F815C92-95E7-4242-9616-60A92DA8485B}" type="presParOf" srcId="{E2CD30D2-C072-4CCC-BE27-583C46002F61}" destId="{5AB7FCB2-0279-43D5-A4B4-EF30FFF42F4A}" srcOrd="1" destOrd="0" presId="urn:microsoft.com/office/officeart/2005/8/layout/pList1"/>
    <dgm:cxn modelId="{9ABF9ED5-5D4A-4AD5-9533-040CA658FB8B}" type="presParOf" srcId="{74507280-C848-4B27-8B4B-5D57B7FC8FA1}" destId="{3E013AA8-B3F5-4D21-BEFA-635363C988C0}" srcOrd="5" destOrd="0" presId="urn:microsoft.com/office/officeart/2005/8/layout/pList1"/>
    <dgm:cxn modelId="{A405E2D1-6E5D-419B-AC67-76579194FF29}" type="presParOf" srcId="{74507280-C848-4B27-8B4B-5D57B7FC8FA1}" destId="{9D473B7B-DAA2-4422-A1AB-BC957B42D5F7}" srcOrd="6" destOrd="0" presId="urn:microsoft.com/office/officeart/2005/8/layout/pList1"/>
    <dgm:cxn modelId="{5C27D97C-58AC-4552-A030-DCAA1FD9F5ED}" type="presParOf" srcId="{9D473B7B-DAA2-4422-A1AB-BC957B42D5F7}" destId="{D3D5E2FF-C730-424A-B0EF-9E2EFFCFDBDF}" srcOrd="0" destOrd="0" presId="urn:microsoft.com/office/officeart/2005/8/layout/pList1"/>
    <dgm:cxn modelId="{607708C6-9DB9-463E-97CE-8F5ACB5FF811}" type="presParOf" srcId="{9D473B7B-DAA2-4422-A1AB-BC957B42D5F7}" destId="{6815BEE8-7C87-4658-849B-EBD0CA4130C8}" srcOrd="1" destOrd="0" presId="urn:microsoft.com/office/officeart/2005/8/layout/pList1"/>
    <dgm:cxn modelId="{C7263621-4A60-4CBC-BAFC-7C0431866B21}" type="presParOf" srcId="{74507280-C848-4B27-8B4B-5D57B7FC8FA1}" destId="{CB0157E4-8E2B-4038-AD45-6BAD8EBFD1F7}" srcOrd="7" destOrd="0" presId="urn:microsoft.com/office/officeart/2005/8/layout/pList1"/>
    <dgm:cxn modelId="{0667C2E6-52E0-47F9-B928-406E3CB81FDA}" type="presParOf" srcId="{74507280-C848-4B27-8B4B-5D57B7FC8FA1}" destId="{30B41763-7E69-4BA8-B88C-90FABC35A67F}" srcOrd="8" destOrd="0" presId="urn:microsoft.com/office/officeart/2005/8/layout/pList1"/>
    <dgm:cxn modelId="{0574D99F-C186-431E-826F-9BD7FB443276}" type="presParOf" srcId="{30B41763-7E69-4BA8-B88C-90FABC35A67F}" destId="{A08EF1D1-F235-45C3-9AE6-C11A6F4A13AC}" srcOrd="0" destOrd="0" presId="urn:microsoft.com/office/officeart/2005/8/layout/pList1"/>
    <dgm:cxn modelId="{64E9C494-C56D-473F-B6C1-8636E9F3401C}" type="presParOf" srcId="{30B41763-7E69-4BA8-B88C-90FABC35A67F}" destId="{2D7DB88F-F609-4910-835D-E97D59F4E153}" srcOrd="1" destOrd="0" presId="urn:microsoft.com/office/officeart/2005/8/layout/pList1"/>
    <dgm:cxn modelId="{D42BC597-25EF-4C52-985C-3E4E8259DDFD}" type="presParOf" srcId="{74507280-C848-4B27-8B4B-5D57B7FC8FA1}" destId="{4C344B3C-13BA-4015-B39E-B08B2A0FFE92}" srcOrd="9" destOrd="0" presId="urn:microsoft.com/office/officeart/2005/8/layout/pList1"/>
    <dgm:cxn modelId="{4CEC0C29-9898-48C8-86F7-1F43AF5C9F7F}" type="presParOf" srcId="{74507280-C848-4B27-8B4B-5D57B7FC8FA1}" destId="{D218FC0D-D449-498B-B430-F5E0230540E5}" srcOrd="10" destOrd="0" presId="urn:microsoft.com/office/officeart/2005/8/layout/pList1"/>
    <dgm:cxn modelId="{5D9A2DA9-AB60-4787-89CD-6D432AAC23FC}" type="presParOf" srcId="{D218FC0D-D449-498B-B430-F5E0230540E5}" destId="{ABA413A8-1472-4DFB-8C8E-21E300174D92}" srcOrd="0" destOrd="0" presId="urn:microsoft.com/office/officeart/2005/8/layout/pList1"/>
    <dgm:cxn modelId="{A09FC94E-9F8E-48C5-B2F6-E0C3DE7E7B6C}" type="presParOf" srcId="{D218FC0D-D449-498B-B430-F5E0230540E5}" destId="{070CE8D6-D36F-48A8-952A-0F127337A67D}" srcOrd="1" destOrd="0" presId="urn:microsoft.com/office/officeart/2005/8/layout/p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1FE2D4-56AC-4917-AB61-EB5F67C6332F}">
      <dsp:nvSpPr>
        <dsp:cNvPr id="0" name=""/>
        <dsp:cNvSpPr/>
      </dsp:nvSpPr>
      <dsp:spPr>
        <a:xfrm>
          <a:off x="172473" y="-34582"/>
          <a:ext cx="6852920" cy="4283075"/>
        </a:xfrm>
        <a:prstGeom prst="swooshArrow">
          <a:avLst>
            <a:gd name="adj1" fmla="val 25000"/>
            <a:gd name="adj2" fmla="val 25000"/>
          </a:avLst>
        </a:prstGeom>
        <a:solidFill>
          <a:schemeClr val="accent2">
            <a:lumMod val="40000"/>
            <a:lumOff val="60000"/>
          </a:schemeClr>
        </a:solidFill>
        <a:ln>
          <a:solidFill>
            <a:schemeClr val="accent1"/>
          </a:solidFill>
        </a:ln>
        <a:effectLst/>
      </dsp:spPr>
      <dsp:style>
        <a:lnRef idx="0">
          <a:scrgbClr r="0" g="0" b="0"/>
        </a:lnRef>
        <a:fillRef idx="1">
          <a:scrgbClr r="0" g="0" b="0"/>
        </a:fillRef>
        <a:effectRef idx="0">
          <a:scrgbClr r="0" g="0" b="0"/>
        </a:effectRef>
        <a:fontRef idx="minor"/>
      </dsp:style>
    </dsp:sp>
    <dsp:sp modelId="{009E31F2-E26B-4F4F-AFE8-7D7ADC3795E4}">
      <dsp:nvSpPr>
        <dsp:cNvPr id="0" name=""/>
        <dsp:cNvSpPr/>
      </dsp:nvSpPr>
      <dsp:spPr>
        <a:xfrm>
          <a:off x="1058487" y="3150312"/>
          <a:ext cx="157617" cy="15761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794761E-59BD-45DF-9712-9E9BE3FF61EE}">
      <dsp:nvSpPr>
        <dsp:cNvPr id="0" name=""/>
        <dsp:cNvSpPr/>
      </dsp:nvSpPr>
      <dsp:spPr>
        <a:xfrm>
          <a:off x="632981" y="3125379"/>
          <a:ext cx="1390542" cy="11577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518" tIns="0" rIns="0" bIns="0" numCol="1" spcCol="1270" anchor="t" anchorCtr="0">
          <a:noAutofit/>
        </a:bodyPr>
        <a:lstStyle/>
        <a:p>
          <a:pPr lvl="0" algn="l" defTabSz="711200">
            <a:lnSpc>
              <a:spcPct val="90000"/>
            </a:lnSpc>
            <a:spcBef>
              <a:spcPct val="0"/>
            </a:spcBef>
            <a:spcAft>
              <a:spcPct val="35000"/>
            </a:spcAft>
          </a:pPr>
          <a:endParaRPr lang="en-US" sz="1600" kern="1200" baseline="0" dirty="0" smtClean="0">
            <a:latin typeface="+mj-lt"/>
          </a:endParaRPr>
        </a:p>
        <a:p>
          <a:pPr lvl="0" algn="l" defTabSz="711200">
            <a:lnSpc>
              <a:spcPct val="90000"/>
            </a:lnSpc>
            <a:spcBef>
              <a:spcPct val="0"/>
            </a:spcBef>
            <a:spcAft>
              <a:spcPct val="35000"/>
            </a:spcAft>
          </a:pPr>
          <a:r>
            <a:rPr lang="en-US" sz="1600" b="1" kern="1200" baseline="0" dirty="0" smtClean="0">
              <a:latin typeface="+mj-lt"/>
            </a:rPr>
            <a:t>Community Gardener</a:t>
          </a:r>
        </a:p>
        <a:p>
          <a:pPr lvl="0" algn="l" defTabSz="711200">
            <a:lnSpc>
              <a:spcPct val="90000"/>
            </a:lnSpc>
            <a:spcBef>
              <a:spcPct val="0"/>
            </a:spcBef>
            <a:spcAft>
              <a:spcPct val="35000"/>
            </a:spcAft>
          </a:pPr>
          <a:endParaRPr lang="en-US" sz="1600" kern="1200" baseline="0" dirty="0">
            <a:latin typeface="+mj-lt"/>
          </a:endParaRPr>
        </a:p>
      </dsp:txBody>
      <dsp:txXfrm>
        <a:off x="632981" y="3125379"/>
        <a:ext cx="1390542" cy="1157700"/>
      </dsp:txXfrm>
    </dsp:sp>
    <dsp:sp modelId="{7958EC4C-EED3-40CE-9560-C5249FF15268}">
      <dsp:nvSpPr>
        <dsp:cNvPr id="0" name=""/>
        <dsp:cNvSpPr/>
      </dsp:nvSpPr>
      <dsp:spPr>
        <a:xfrm>
          <a:off x="1911676" y="2330531"/>
          <a:ext cx="246705" cy="24670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2F0D69B-48EC-43A9-B4DD-EDAE572D7731}">
      <dsp:nvSpPr>
        <dsp:cNvPr id="0" name=""/>
        <dsp:cNvSpPr/>
      </dsp:nvSpPr>
      <dsp:spPr>
        <a:xfrm>
          <a:off x="2035028" y="2453884"/>
          <a:ext cx="1137584" cy="17946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0724" tIns="0" rIns="0" bIns="0" numCol="1" spcCol="1270" anchor="t" anchorCtr="0">
          <a:noAutofit/>
        </a:bodyPr>
        <a:lstStyle/>
        <a:p>
          <a:pPr lvl="0" algn="l" defTabSz="711200">
            <a:lnSpc>
              <a:spcPct val="90000"/>
            </a:lnSpc>
            <a:spcBef>
              <a:spcPct val="0"/>
            </a:spcBef>
            <a:spcAft>
              <a:spcPct val="35000"/>
            </a:spcAft>
          </a:pPr>
          <a:r>
            <a:rPr lang="en-US" sz="1600" b="1" kern="1200" baseline="0" dirty="0" smtClean="0">
              <a:latin typeface="+mj-lt"/>
            </a:rPr>
            <a:t>Beginning Market Farmer </a:t>
          </a:r>
          <a:r>
            <a:rPr lang="en-US" sz="1600" kern="1200" baseline="0" dirty="0" smtClean="0">
              <a:latin typeface="+mj-lt"/>
            </a:rPr>
            <a:t>(BMF), 50x50 ft. plot</a:t>
          </a:r>
          <a:endParaRPr lang="en-US" sz="1600" kern="1200" baseline="0" dirty="0">
            <a:latin typeface="+mj-lt"/>
          </a:endParaRPr>
        </a:p>
      </dsp:txBody>
      <dsp:txXfrm>
        <a:off x="2035028" y="2453884"/>
        <a:ext cx="1137584" cy="1794608"/>
      </dsp:txXfrm>
    </dsp:sp>
    <dsp:sp modelId="{7B4FED6B-2AE2-4D40-8DE7-760F08A2D2EF}">
      <dsp:nvSpPr>
        <dsp:cNvPr id="0" name=""/>
        <dsp:cNvSpPr/>
      </dsp:nvSpPr>
      <dsp:spPr>
        <a:xfrm>
          <a:off x="3008143" y="1676934"/>
          <a:ext cx="328940" cy="32894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49BFBEF-E494-4FCC-B00E-2A1C2E7125AC}">
      <dsp:nvSpPr>
        <dsp:cNvPr id="0" name=""/>
        <dsp:cNvSpPr/>
      </dsp:nvSpPr>
      <dsp:spPr>
        <a:xfrm>
          <a:off x="3172613" y="1841404"/>
          <a:ext cx="1322613" cy="24070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4299" tIns="0" rIns="0" bIns="0" numCol="1" spcCol="1270" anchor="t" anchorCtr="0">
          <a:noAutofit/>
        </a:bodyPr>
        <a:lstStyle/>
        <a:p>
          <a:pPr lvl="0" algn="l" defTabSz="711200">
            <a:lnSpc>
              <a:spcPct val="90000"/>
            </a:lnSpc>
            <a:spcBef>
              <a:spcPct val="0"/>
            </a:spcBef>
            <a:spcAft>
              <a:spcPct val="35000"/>
            </a:spcAft>
          </a:pPr>
          <a:r>
            <a:rPr lang="en-US" sz="1600" b="1" kern="1200" baseline="0" dirty="0" smtClean="0">
              <a:latin typeface="+mj-lt"/>
            </a:rPr>
            <a:t>Advanced Market Farmer </a:t>
          </a:r>
          <a:r>
            <a:rPr lang="en-US" sz="1600" kern="1200" baseline="0" dirty="0" smtClean="0">
              <a:latin typeface="+mj-lt"/>
            </a:rPr>
            <a:t>(AMF), ¼ acre plot</a:t>
          </a:r>
          <a:endParaRPr lang="en-US" sz="1600" kern="1200" baseline="0" dirty="0">
            <a:latin typeface="+mj-lt"/>
          </a:endParaRPr>
        </a:p>
      </dsp:txBody>
      <dsp:txXfrm>
        <a:off x="3172613" y="1841404"/>
        <a:ext cx="1322613" cy="2407088"/>
      </dsp:txXfrm>
    </dsp:sp>
    <dsp:sp modelId="{20B32E1B-8EAE-40DB-B6D1-C200F8CC9FE4}">
      <dsp:nvSpPr>
        <dsp:cNvPr id="0" name=""/>
        <dsp:cNvSpPr/>
      </dsp:nvSpPr>
      <dsp:spPr>
        <a:xfrm>
          <a:off x="4282786" y="1166392"/>
          <a:ext cx="424881" cy="42488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1173B8F-C747-4C0B-B934-A6AA21B4A1C0}">
      <dsp:nvSpPr>
        <dsp:cNvPr id="0" name=""/>
        <dsp:cNvSpPr/>
      </dsp:nvSpPr>
      <dsp:spPr>
        <a:xfrm>
          <a:off x="4495227" y="1378832"/>
          <a:ext cx="1370584" cy="28696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5136" tIns="0" rIns="0" bIns="0" numCol="1" spcCol="1270" anchor="t" anchorCtr="0">
          <a:noAutofit/>
        </a:bodyPr>
        <a:lstStyle/>
        <a:p>
          <a:pPr lvl="0" algn="l" defTabSz="711200">
            <a:lnSpc>
              <a:spcPct val="90000"/>
            </a:lnSpc>
            <a:spcBef>
              <a:spcPct val="0"/>
            </a:spcBef>
            <a:spcAft>
              <a:spcPct val="35000"/>
            </a:spcAft>
          </a:pPr>
          <a:r>
            <a:rPr lang="en-US" sz="1600" b="1" kern="1200" baseline="0" dirty="0" smtClean="0">
              <a:latin typeface="+mj-lt"/>
            </a:rPr>
            <a:t>Partial Transition</a:t>
          </a:r>
          <a:r>
            <a:rPr lang="en-US" sz="1600" kern="1200" baseline="0" dirty="0" smtClean="0">
              <a:latin typeface="+mj-lt"/>
            </a:rPr>
            <a:t>:</a:t>
          </a:r>
        </a:p>
        <a:p>
          <a:pPr lvl="0" algn="l" defTabSz="711200">
            <a:lnSpc>
              <a:spcPct val="90000"/>
            </a:lnSpc>
            <a:spcBef>
              <a:spcPct val="0"/>
            </a:spcBef>
            <a:spcAft>
              <a:spcPct val="35000"/>
            </a:spcAft>
          </a:pPr>
          <a:r>
            <a:rPr lang="en-US" sz="1600" kern="1200" baseline="0" dirty="0" smtClean="0">
              <a:latin typeface="+mj-lt"/>
            </a:rPr>
            <a:t>¼ acre at GG Farm, some land on another site</a:t>
          </a:r>
          <a:endParaRPr lang="en-US" sz="1600" kern="1200" baseline="0" dirty="0">
            <a:latin typeface="+mj-lt"/>
          </a:endParaRPr>
        </a:p>
      </dsp:txBody>
      <dsp:txXfrm>
        <a:off x="4495227" y="1378832"/>
        <a:ext cx="1370584" cy="2869660"/>
      </dsp:txXfrm>
    </dsp:sp>
    <dsp:sp modelId="{E1F090FF-9657-4A50-8118-94EB02EE8B03}">
      <dsp:nvSpPr>
        <dsp:cNvPr id="0" name=""/>
        <dsp:cNvSpPr/>
      </dsp:nvSpPr>
      <dsp:spPr>
        <a:xfrm>
          <a:off x="5595120" y="825459"/>
          <a:ext cx="541380" cy="54138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851FC09-4A11-475C-86E5-BF4A0440C91F}">
      <dsp:nvSpPr>
        <dsp:cNvPr id="0" name=""/>
        <dsp:cNvSpPr/>
      </dsp:nvSpPr>
      <dsp:spPr>
        <a:xfrm>
          <a:off x="5944736" y="1130731"/>
          <a:ext cx="1828043" cy="31523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6866" tIns="0" rIns="0" bIns="0" numCol="1" spcCol="1270" anchor="t" anchorCtr="0">
          <a:noAutofit/>
        </a:bodyPr>
        <a:lstStyle/>
        <a:p>
          <a:pPr lvl="0" algn="l" defTabSz="711200">
            <a:lnSpc>
              <a:spcPct val="90000"/>
            </a:lnSpc>
            <a:spcBef>
              <a:spcPct val="0"/>
            </a:spcBef>
            <a:spcAft>
              <a:spcPct val="35000"/>
            </a:spcAft>
          </a:pPr>
          <a:r>
            <a:rPr lang="en-US" sz="1600" b="1" kern="1200" baseline="0" dirty="0" smtClean="0">
              <a:latin typeface="+mj-lt"/>
            </a:rPr>
            <a:t>Full Transition</a:t>
          </a:r>
        </a:p>
        <a:p>
          <a:pPr lvl="0" algn="l" defTabSz="711200">
            <a:lnSpc>
              <a:spcPct val="90000"/>
            </a:lnSpc>
            <a:spcBef>
              <a:spcPct val="0"/>
            </a:spcBef>
            <a:spcAft>
              <a:spcPct val="35000"/>
            </a:spcAft>
          </a:pPr>
          <a:r>
            <a:rPr lang="en-US" sz="1600" kern="1200" baseline="0" dirty="0" smtClean="0">
              <a:latin typeface="+mj-lt"/>
            </a:rPr>
            <a:t>no land at GG Farm, transitioned onto individual land</a:t>
          </a:r>
          <a:endParaRPr lang="en-US" sz="1800" kern="1200" baseline="0" dirty="0">
            <a:latin typeface="+mj-lt"/>
          </a:endParaRPr>
        </a:p>
      </dsp:txBody>
      <dsp:txXfrm>
        <a:off x="5944736" y="1130731"/>
        <a:ext cx="1828043" cy="315234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C47EEF-DE8B-496A-B2E2-9B602AB8C61A}">
      <dsp:nvSpPr>
        <dsp:cNvPr id="0" name=""/>
        <dsp:cNvSpPr/>
      </dsp:nvSpPr>
      <dsp:spPr>
        <a:xfrm>
          <a:off x="0" y="0"/>
          <a:ext cx="2178932" cy="1501284"/>
        </a:xfrm>
        <a:prstGeom prst="roundRect">
          <a:avLst/>
        </a:prstGeom>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28575"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sp>
    <dsp:sp modelId="{C729F45C-4653-41B8-AADB-4EF45B673BF4}">
      <dsp:nvSpPr>
        <dsp:cNvPr id="0" name=""/>
        <dsp:cNvSpPr/>
      </dsp:nvSpPr>
      <dsp:spPr>
        <a:xfrm>
          <a:off x="0" y="1501914"/>
          <a:ext cx="2178932" cy="8083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0" numCol="1" spcCol="1270" anchor="t" anchorCtr="0">
          <a:noAutofit/>
        </a:bodyPr>
        <a:lstStyle/>
        <a:p>
          <a:pPr lvl="0" algn="ctr" defTabSz="711200">
            <a:lnSpc>
              <a:spcPct val="90000"/>
            </a:lnSpc>
            <a:spcBef>
              <a:spcPct val="0"/>
            </a:spcBef>
            <a:spcAft>
              <a:spcPct val="35000"/>
            </a:spcAft>
          </a:pPr>
          <a:r>
            <a:rPr lang="en-US" sz="1600" b="1" kern="1200" dirty="0" smtClean="0">
              <a:solidFill>
                <a:schemeClr val="tx1"/>
              </a:solidFill>
              <a:latin typeface="+mj-lt"/>
            </a:rPr>
            <a:t>Community Gardens</a:t>
          </a:r>
          <a:endParaRPr lang="en-US" sz="1600" b="1" kern="1200" dirty="0">
            <a:solidFill>
              <a:schemeClr val="tx1"/>
            </a:solidFill>
            <a:latin typeface="+mj-lt"/>
          </a:endParaRPr>
        </a:p>
      </dsp:txBody>
      <dsp:txXfrm>
        <a:off x="0" y="1501914"/>
        <a:ext cx="2178932" cy="808384"/>
      </dsp:txXfrm>
    </dsp:sp>
    <dsp:sp modelId="{DE7C36F2-9077-4568-8475-7C26939BA16E}">
      <dsp:nvSpPr>
        <dsp:cNvPr id="0" name=""/>
        <dsp:cNvSpPr/>
      </dsp:nvSpPr>
      <dsp:spPr>
        <a:xfrm>
          <a:off x="3015048" y="0"/>
          <a:ext cx="2178932" cy="1501284"/>
        </a:xfrm>
        <a:prstGeom prst="roundRect">
          <a:avLst/>
        </a:prstGeom>
        <a:blipFill rotWithShape="1">
          <a:blip xmlns:r="http://schemas.openxmlformats.org/officeDocument/2006/relationships" r:embed="rId2"/>
          <a:stretch>
            <a:fillRect/>
          </a:stretch>
        </a:blipFill>
        <a:ln w="28575"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sp>
    <dsp:sp modelId="{071A22F0-3EC6-4E90-931B-591A4A3749F4}">
      <dsp:nvSpPr>
        <dsp:cNvPr id="0" name=""/>
        <dsp:cNvSpPr/>
      </dsp:nvSpPr>
      <dsp:spPr>
        <a:xfrm>
          <a:off x="3015048" y="1455528"/>
          <a:ext cx="2178932" cy="8083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0" numCol="1" spcCol="1270" anchor="t" anchorCtr="0">
          <a:noAutofit/>
        </a:bodyPr>
        <a:lstStyle/>
        <a:p>
          <a:pPr lvl="0" algn="ctr" defTabSz="711200">
            <a:lnSpc>
              <a:spcPct val="90000"/>
            </a:lnSpc>
            <a:spcBef>
              <a:spcPct val="0"/>
            </a:spcBef>
            <a:spcAft>
              <a:spcPct val="35000"/>
            </a:spcAft>
          </a:pPr>
          <a:r>
            <a:rPr lang="en-US" sz="1600" b="1" kern="1200" dirty="0" smtClean="0">
              <a:solidFill>
                <a:schemeClr val="tx1"/>
              </a:solidFill>
              <a:latin typeface="+mj-lt"/>
            </a:rPr>
            <a:t>Incubator Farm &amp; Land Access</a:t>
          </a:r>
          <a:endParaRPr lang="en-US" sz="1600" b="1" kern="1200" dirty="0">
            <a:solidFill>
              <a:schemeClr val="tx1"/>
            </a:solidFill>
            <a:latin typeface="+mj-lt"/>
          </a:endParaRPr>
        </a:p>
      </dsp:txBody>
      <dsp:txXfrm>
        <a:off x="3015048" y="1455528"/>
        <a:ext cx="2178932" cy="808384"/>
      </dsp:txXfrm>
    </dsp:sp>
    <dsp:sp modelId="{D5B83FF1-4B09-4078-AE24-C9249FE36DD4}">
      <dsp:nvSpPr>
        <dsp:cNvPr id="0" name=""/>
        <dsp:cNvSpPr/>
      </dsp:nvSpPr>
      <dsp:spPr>
        <a:xfrm>
          <a:off x="5943604" y="54110"/>
          <a:ext cx="2178932" cy="1501284"/>
        </a:xfrm>
        <a:prstGeom prst="roundRect">
          <a:avLst/>
        </a:prstGeom>
        <a:blipFill rotWithShape="1">
          <a:blip xmlns:r="http://schemas.openxmlformats.org/officeDocument/2006/relationships" r:embed="rId3"/>
          <a:stretch>
            <a:fillRect/>
          </a:stretch>
        </a:blipFill>
        <a:ln w="28575"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sp>
    <dsp:sp modelId="{5AB7FCB2-0279-43D5-A4B4-EF30FFF42F4A}">
      <dsp:nvSpPr>
        <dsp:cNvPr id="0" name=""/>
        <dsp:cNvSpPr/>
      </dsp:nvSpPr>
      <dsp:spPr>
        <a:xfrm>
          <a:off x="5730363" y="1607925"/>
          <a:ext cx="2677036" cy="8083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0" numCol="1" spcCol="1270" anchor="t" anchorCtr="0">
          <a:noAutofit/>
        </a:bodyPr>
        <a:lstStyle/>
        <a:p>
          <a:pPr lvl="0" algn="ctr" defTabSz="711200">
            <a:lnSpc>
              <a:spcPct val="90000"/>
            </a:lnSpc>
            <a:spcBef>
              <a:spcPct val="0"/>
            </a:spcBef>
            <a:spcAft>
              <a:spcPct val="35000"/>
            </a:spcAft>
          </a:pPr>
          <a:r>
            <a:rPr lang="en-US" sz="1600" b="1" kern="1200" dirty="0" smtClean="0">
              <a:solidFill>
                <a:schemeClr val="tx1"/>
              </a:solidFill>
              <a:latin typeface="+mj-lt"/>
            </a:rPr>
            <a:t>Education &amp; Business Development</a:t>
          </a:r>
          <a:endParaRPr lang="en-US" sz="1600" b="1" kern="1200" dirty="0">
            <a:solidFill>
              <a:schemeClr val="tx1"/>
            </a:solidFill>
            <a:latin typeface="+mj-lt"/>
          </a:endParaRPr>
        </a:p>
      </dsp:txBody>
      <dsp:txXfrm>
        <a:off x="5730363" y="1607925"/>
        <a:ext cx="2677036" cy="808384"/>
      </dsp:txXfrm>
    </dsp:sp>
    <dsp:sp modelId="{D3D5E2FF-C730-424A-B0EF-9E2EFFCFDBDF}">
      <dsp:nvSpPr>
        <dsp:cNvPr id="0" name=""/>
        <dsp:cNvSpPr/>
      </dsp:nvSpPr>
      <dsp:spPr>
        <a:xfrm>
          <a:off x="0" y="2296128"/>
          <a:ext cx="2178932" cy="1501284"/>
        </a:xfrm>
        <a:prstGeom prst="roundRect">
          <a:avLst/>
        </a:prstGeom>
        <a:blipFill rotWithShape="1">
          <a:blip xmlns:r="http://schemas.openxmlformats.org/officeDocument/2006/relationships" r:embed="rId4"/>
          <a:stretch>
            <a:fillRect/>
          </a:stretch>
        </a:blipFill>
        <a:ln w="28575"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sp>
    <dsp:sp modelId="{6815BEE8-7C87-4658-849B-EBD0CA4130C8}">
      <dsp:nvSpPr>
        <dsp:cNvPr id="0" name=""/>
        <dsp:cNvSpPr/>
      </dsp:nvSpPr>
      <dsp:spPr>
        <a:xfrm>
          <a:off x="0" y="3864113"/>
          <a:ext cx="2178932" cy="8083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0" numCol="1" spcCol="1270" anchor="t" anchorCtr="0">
          <a:noAutofit/>
        </a:bodyPr>
        <a:lstStyle/>
        <a:p>
          <a:pPr lvl="0" algn="ctr" defTabSz="711200">
            <a:lnSpc>
              <a:spcPct val="90000"/>
            </a:lnSpc>
            <a:spcBef>
              <a:spcPct val="0"/>
            </a:spcBef>
            <a:spcAft>
              <a:spcPct val="35000"/>
            </a:spcAft>
          </a:pPr>
          <a:r>
            <a:rPr lang="en-US" sz="1600" b="1" kern="1200" dirty="0" smtClean="0">
              <a:solidFill>
                <a:schemeClr val="tx1"/>
              </a:solidFill>
              <a:latin typeface="+mj-lt"/>
            </a:rPr>
            <a:t>Elder Food Box</a:t>
          </a:r>
          <a:endParaRPr lang="en-US" sz="1600" b="1" kern="1200" dirty="0">
            <a:solidFill>
              <a:schemeClr val="tx1"/>
            </a:solidFill>
            <a:latin typeface="+mj-lt"/>
          </a:endParaRPr>
        </a:p>
      </dsp:txBody>
      <dsp:txXfrm>
        <a:off x="0" y="3864113"/>
        <a:ext cx="2178932" cy="808384"/>
      </dsp:txXfrm>
    </dsp:sp>
    <dsp:sp modelId="{A08EF1D1-F235-45C3-9AE6-C11A6F4A13AC}">
      <dsp:nvSpPr>
        <dsp:cNvPr id="0" name=""/>
        <dsp:cNvSpPr/>
      </dsp:nvSpPr>
      <dsp:spPr>
        <a:xfrm>
          <a:off x="2990906" y="2216170"/>
          <a:ext cx="2178932" cy="1501284"/>
        </a:xfrm>
        <a:prstGeom prst="roundRect">
          <a:avLst/>
        </a:prstGeom>
        <a:blipFill>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a:ln w="28575"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sp>
    <dsp:sp modelId="{2D7DB88F-F609-4910-835D-E97D59F4E153}">
      <dsp:nvSpPr>
        <dsp:cNvPr id="0" name=""/>
        <dsp:cNvSpPr/>
      </dsp:nvSpPr>
      <dsp:spPr>
        <a:xfrm>
          <a:off x="2971796" y="3711716"/>
          <a:ext cx="2178932" cy="8083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0" numCol="1" spcCol="1270" anchor="t" anchorCtr="0">
          <a:noAutofit/>
        </a:bodyPr>
        <a:lstStyle/>
        <a:p>
          <a:pPr lvl="0" algn="ctr" defTabSz="711200">
            <a:lnSpc>
              <a:spcPct val="90000"/>
            </a:lnSpc>
            <a:spcBef>
              <a:spcPct val="0"/>
            </a:spcBef>
            <a:spcAft>
              <a:spcPct val="35000"/>
            </a:spcAft>
          </a:pPr>
          <a:r>
            <a:rPr lang="en-US" sz="1600" b="1" kern="1200" dirty="0" smtClean="0">
              <a:solidFill>
                <a:schemeClr val="tx1"/>
              </a:solidFill>
              <a:latin typeface="+mj-lt"/>
            </a:rPr>
            <a:t>Market Access &amp; Technical Assistance</a:t>
          </a:r>
          <a:endParaRPr lang="en-US" sz="1600" b="1" kern="1200" dirty="0">
            <a:solidFill>
              <a:schemeClr val="tx1"/>
            </a:solidFill>
            <a:latin typeface="+mj-lt"/>
          </a:endParaRPr>
        </a:p>
      </dsp:txBody>
      <dsp:txXfrm>
        <a:off x="2971796" y="3711716"/>
        <a:ext cx="2178932" cy="808384"/>
      </dsp:txXfrm>
    </dsp:sp>
    <dsp:sp modelId="{ABA413A8-1472-4DFB-8C8E-21E300174D92}">
      <dsp:nvSpPr>
        <dsp:cNvPr id="0" name=""/>
        <dsp:cNvSpPr/>
      </dsp:nvSpPr>
      <dsp:spPr>
        <a:xfrm>
          <a:off x="5974457" y="2296128"/>
          <a:ext cx="2178932" cy="1501284"/>
        </a:xfrm>
        <a:prstGeom prst="roundRect">
          <a:avLst/>
        </a:prstGeom>
        <a:blipFill>
          <a:blip xmlns:r="http://schemas.openxmlformats.org/officeDocument/2006/relationships" r:embed="rId6" cstate="print">
            <a:extLst>
              <a:ext uri="{28A0092B-C50C-407E-A947-70E740481C1C}">
                <a14:useLocalDpi xmlns:a14="http://schemas.microsoft.com/office/drawing/2010/main" val="0"/>
              </a:ext>
            </a:extLst>
          </a:blip>
          <a:srcRect/>
          <a:stretch>
            <a:fillRect t="-4000" b="-4000"/>
          </a:stretch>
        </a:blipFill>
        <a:ln w="28575"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sp>
    <dsp:sp modelId="{070CE8D6-D36F-48A8-952A-0F127337A67D}">
      <dsp:nvSpPr>
        <dsp:cNvPr id="0" name=""/>
        <dsp:cNvSpPr/>
      </dsp:nvSpPr>
      <dsp:spPr>
        <a:xfrm>
          <a:off x="6019801" y="3787914"/>
          <a:ext cx="2178932" cy="8083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0" numCol="1" spcCol="1270" anchor="t" anchorCtr="0">
          <a:noAutofit/>
        </a:bodyPr>
        <a:lstStyle/>
        <a:p>
          <a:pPr lvl="0" algn="ctr" defTabSz="711200">
            <a:lnSpc>
              <a:spcPct val="90000"/>
            </a:lnSpc>
            <a:spcBef>
              <a:spcPct val="0"/>
            </a:spcBef>
            <a:spcAft>
              <a:spcPct val="35000"/>
            </a:spcAft>
          </a:pPr>
          <a:r>
            <a:rPr lang="en-US" sz="1600" b="1" kern="1200" dirty="0" smtClean="0">
              <a:solidFill>
                <a:schemeClr val="tx1"/>
              </a:solidFill>
              <a:latin typeface="+mj-lt"/>
            </a:rPr>
            <a:t>Regional Program Support &amp; Network Building</a:t>
          </a:r>
          <a:endParaRPr lang="en-US" sz="1600" b="1" kern="1200" dirty="0">
            <a:solidFill>
              <a:schemeClr val="tx1"/>
            </a:solidFill>
            <a:latin typeface="+mj-lt"/>
          </a:endParaRPr>
        </a:p>
      </dsp:txBody>
      <dsp:txXfrm>
        <a:off x="6019801" y="3787914"/>
        <a:ext cx="2178932" cy="808384"/>
      </dsp:txXfrm>
    </dsp:sp>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2.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A2B786C-5549-4748-9F58-14A6A14D0736}" type="datetimeFigureOut">
              <a:rPr lang="en-US" smtClean="0"/>
              <a:t>12/6/2022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A9C8A6C-F92D-41A1-97CE-57510F6C999B}" type="slidenum">
              <a:rPr lang="en-US" smtClean="0"/>
              <a:t>‹#›</a:t>
            </a:fld>
            <a:endParaRPr lang="en-US"/>
          </a:p>
        </p:txBody>
      </p:sp>
    </p:spTree>
    <p:extLst>
      <p:ext uri="{BB962C8B-B14F-4D97-AF65-F5344CB8AC3E}">
        <p14:creationId xmlns:p14="http://schemas.microsoft.com/office/powerpoint/2010/main" val="21211630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790CA1-A278-48B7-ABD6-A542C086499A}" type="slidenum">
              <a:rPr lang="en-US" smtClean="0"/>
              <a:t>1</a:t>
            </a:fld>
            <a:endParaRPr lang="en-US"/>
          </a:p>
        </p:txBody>
      </p:sp>
    </p:spTree>
    <p:extLst>
      <p:ext uri="{BB962C8B-B14F-4D97-AF65-F5344CB8AC3E}">
        <p14:creationId xmlns:p14="http://schemas.microsoft.com/office/powerpoint/2010/main" val="33366947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790CA1-A278-48B7-ABD6-A542C086499A}"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12241853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2019: CSA paid to farmers: $54,285.50 116 weekly boxes</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2020: CSA estimated to farmers: $72,386.12 157 weekly boxes</a:t>
            </a:r>
          </a:p>
          <a:p>
            <a:r>
              <a:rPr lang="en-US" dirty="0" smtClean="0"/>
              <a:t>https://www.youtube.com/watch?v=8hW_cJ2Yvkg&amp;feature=youtu.be</a:t>
            </a:r>
          </a:p>
          <a:p>
            <a:endParaRPr lang="en-US" dirty="0"/>
          </a:p>
        </p:txBody>
      </p:sp>
      <p:sp>
        <p:nvSpPr>
          <p:cNvPr id="4" name="Slide Number Placeholder 3"/>
          <p:cNvSpPr>
            <a:spLocks noGrp="1"/>
          </p:cNvSpPr>
          <p:nvPr>
            <p:ph type="sldNum" sz="quarter" idx="10"/>
          </p:nvPr>
        </p:nvSpPr>
        <p:spPr/>
        <p:txBody>
          <a:bodyPr/>
          <a:lstStyle/>
          <a:p>
            <a:fld id="{A9536935-77D2-436E-8390-A23D7AF55288}" type="slidenum">
              <a:rPr lang="en-US" smtClean="0"/>
              <a:t>20</a:t>
            </a:fld>
            <a:endParaRPr lang="en-US"/>
          </a:p>
        </p:txBody>
      </p:sp>
    </p:spTree>
    <p:extLst>
      <p:ext uri="{BB962C8B-B14F-4D97-AF65-F5344CB8AC3E}">
        <p14:creationId xmlns:p14="http://schemas.microsoft.com/office/powerpoint/2010/main" val="30470934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790CA1-A278-48B7-ABD6-A542C086499A}" type="slidenum">
              <a:rPr lang="en-US" smtClean="0"/>
              <a:t>22</a:t>
            </a:fld>
            <a:endParaRPr lang="en-US"/>
          </a:p>
        </p:txBody>
      </p:sp>
    </p:spTree>
    <p:extLst>
      <p:ext uri="{BB962C8B-B14F-4D97-AF65-F5344CB8AC3E}">
        <p14:creationId xmlns:p14="http://schemas.microsoft.com/office/powerpoint/2010/main" val="3802304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baseline="0" dirty="0" smtClean="0"/>
              <a:t>Mickey</a:t>
            </a:r>
          </a:p>
        </p:txBody>
      </p:sp>
      <p:sp>
        <p:nvSpPr>
          <p:cNvPr id="4" name="Slide Number Placeholder 3"/>
          <p:cNvSpPr>
            <a:spLocks noGrp="1"/>
          </p:cNvSpPr>
          <p:nvPr>
            <p:ph type="sldNum" sz="quarter" idx="10"/>
          </p:nvPr>
        </p:nvSpPr>
        <p:spPr/>
        <p:txBody>
          <a:bodyPr/>
          <a:lstStyle/>
          <a:p>
            <a:fld id="{E87764AD-8B09-3140-BD8C-3CF7CFFB490A}" type="slidenum">
              <a:rPr lang="en-US" smtClean="0">
                <a:solidFill>
                  <a:prstClr val="black"/>
                </a:solidFill>
              </a:rPr>
              <a:pPr/>
              <a:t>24</a:t>
            </a:fld>
            <a:endParaRPr lang="en-US" dirty="0">
              <a:solidFill>
                <a:prstClr val="black"/>
              </a:solidFill>
            </a:endParaRPr>
          </a:p>
        </p:txBody>
      </p:sp>
    </p:spTree>
    <p:extLst>
      <p:ext uri="{BB962C8B-B14F-4D97-AF65-F5344CB8AC3E}">
        <p14:creationId xmlns:p14="http://schemas.microsoft.com/office/powerpoint/2010/main" val="30654679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536935-77D2-436E-8390-A23D7AF55288}" type="slidenum">
              <a:rPr lang="en-US" smtClean="0"/>
              <a:t>28</a:t>
            </a:fld>
            <a:endParaRPr lang="en-US"/>
          </a:p>
        </p:txBody>
      </p:sp>
    </p:spTree>
    <p:extLst>
      <p:ext uri="{BB962C8B-B14F-4D97-AF65-F5344CB8AC3E}">
        <p14:creationId xmlns:p14="http://schemas.microsoft.com/office/powerpoint/2010/main" val="35482227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There are many important food security initiatives in place that have a great impact for those who need emergency food assistance.  However, those services do little to build equity or self-reliance for the people they serve.  On the other hand, gardens and urban farms provide the necessary avenue for hard-working food insecure populations to be able to provide for themselves, improve health and well-being, and start small businesses.  Therefore, it is time to look more seriously at how to invest in meaningful initiatives like urban and </a:t>
            </a:r>
            <a:r>
              <a:rPr lang="en-US" sz="1200" kern="1200" dirty="0" err="1" smtClean="0">
                <a:solidFill>
                  <a:schemeClr val="tx1"/>
                </a:solidFill>
                <a:effectLst/>
                <a:latin typeface="+mn-lt"/>
                <a:ea typeface="+mn-ea"/>
                <a:cs typeface="+mn-cs"/>
              </a:rPr>
              <a:t>peri</a:t>
            </a:r>
            <a:r>
              <a:rPr lang="en-US" sz="1200" kern="1200" dirty="0" smtClean="0">
                <a:solidFill>
                  <a:schemeClr val="tx1"/>
                </a:solidFill>
                <a:effectLst/>
                <a:latin typeface="+mn-lt"/>
                <a:ea typeface="+mn-ea"/>
                <a:cs typeface="+mn-cs"/>
              </a:rPr>
              <a:t>-urban land access, reduced barriers of zoning, and additional educational programming. </a:t>
            </a:r>
          </a:p>
          <a:p>
            <a:r>
              <a:rPr lang="en-US" sz="1200" kern="1200" dirty="0" smtClean="0">
                <a:solidFill>
                  <a:schemeClr val="tx1"/>
                </a:solidFill>
                <a:effectLst/>
                <a:latin typeface="+mn-lt"/>
                <a:ea typeface="+mn-ea"/>
                <a:cs typeface="+mn-cs"/>
              </a:rPr>
              <a:t>Specifically, concerted effort needs to be made to open new gardens in areas with significant demand and expand existing locations that have long term potential.  Opening them near concentrations of identified populations of need will decrease greenhouse gas emissions and allow individuals to use public transportation to access these spaces.  (</a:t>
            </a:r>
            <a:r>
              <a:rPr lang="en-US" sz="1200" i="1" kern="1200" dirty="0" smtClean="0">
                <a:solidFill>
                  <a:schemeClr val="tx1"/>
                </a:solidFill>
                <a:effectLst/>
                <a:latin typeface="+mn-lt"/>
                <a:ea typeface="+mn-ea"/>
                <a:cs typeface="+mn-cs"/>
              </a:rPr>
              <a:t>See map of waitlisted gardeners above and current LSI garden locations</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There is huge potential for local community leaders, organizations, and private land owners to step up and fill this need.</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DOn't</a:t>
            </a:r>
            <a:r>
              <a:rPr lang="en-US" sz="1200" kern="1200" dirty="0" smtClean="0">
                <a:solidFill>
                  <a:schemeClr val="tx1"/>
                </a:solidFill>
                <a:effectLst/>
                <a:latin typeface="+mn-lt"/>
                <a:ea typeface="+mn-ea"/>
                <a:cs typeface="+mn-cs"/>
              </a:rPr>
              <a:t> have much on education in the following sections - that could be a big draw for some - so maybe add a few </a:t>
            </a:r>
            <a:r>
              <a:rPr lang="en-US" sz="1200" kern="1200" dirty="0" err="1" smtClean="0">
                <a:solidFill>
                  <a:schemeClr val="tx1"/>
                </a:solidFill>
                <a:effectLst/>
                <a:latin typeface="+mn-lt"/>
                <a:ea typeface="+mn-ea"/>
                <a:cs typeface="+mn-cs"/>
              </a:rPr>
              <a:t>paragrahphs</a:t>
            </a:r>
            <a:r>
              <a:rPr lang="en-US" sz="1200" kern="1200" dirty="0" smtClean="0">
                <a:solidFill>
                  <a:schemeClr val="tx1"/>
                </a:solidFill>
                <a:effectLst/>
                <a:latin typeface="+mn-lt"/>
                <a:ea typeface="+mn-ea"/>
                <a:cs typeface="+mn-cs"/>
              </a:rPr>
              <a:t> on </a:t>
            </a:r>
            <a:r>
              <a:rPr lang="en-US" sz="1200" kern="1200" dirty="0" err="1" smtClean="0">
                <a:solidFill>
                  <a:schemeClr val="tx1"/>
                </a:solidFill>
                <a:effectLst/>
                <a:latin typeface="+mn-lt"/>
                <a:ea typeface="+mn-ea"/>
                <a:cs typeface="+mn-cs"/>
              </a:rPr>
              <a:t>possiblities</a:t>
            </a:r>
            <a:r>
              <a:rPr lang="en-US" sz="1200" kern="1200" dirty="0" smtClean="0">
                <a:solidFill>
                  <a:schemeClr val="tx1"/>
                </a:solidFill>
                <a:effectLst/>
                <a:latin typeface="+mn-lt"/>
                <a:ea typeface="+mn-ea"/>
                <a:cs typeface="+mn-cs"/>
              </a:rPr>
              <a:t> there. </a:t>
            </a:r>
          </a:p>
          <a:p>
            <a:r>
              <a:rPr lang="en-US" sz="1200" kern="1200" dirty="0" smtClean="0">
                <a:solidFill>
                  <a:schemeClr val="tx1"/>
                </a:solidFill>
                <a:effectLst/>
                <a:latin typeface="+mn-lt"/>
                <a:ea typeface="+mn-ea"/>
                <a:cs typeface="+mn-cs"/>
              </a:rPr>
              <a:t>Also makes me wonder (an maybe we discussed) tapping into DMPS land for farming and using it for education too. Double-dipping for efficiency. ;) </a:t>
            </a:r>
          </a:p>
          <a:p>
            <a:endParaRPr lang="en-US" dirty="0"/>
          </a:p>
        </p:txBody>
      </p:sp>
      <p:sp>
        <p:nvSpPr>
          <p:cNvPr id="4" name="Slide Number Placeholder 3"/>
          <p:cNvSpPr>
            <a:spLocks noGrp="1"/>
          </p:cNvSpPr>
          <p:nvPr>
            <p:ph type="sldNum" sz="quarter" idx="10"/>
          </p:nvPr>
        </p:nvSpPr>
        <p:spPr/>
        <p:txBody>
          <a:bodyPr/>
          <a:lstStyle/>
          <a:p>
            <a:fld id="{D9AC40AF-C91B-864C-A550-ED4134BD2552}"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19159452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In addition, there are several zoning rules  that make it difficult for urban farmers to build relevant structures like wash stations (which improve sanitation), high tunnels so growing seasons can be extended, and garden sheds for secure on-site tool storage.   A greenhouse might normally cost 30,000 would be 80-100k</a:t>
            </a:r>
            <a:r>
              <a:rPr lang="en-US" sz="1200" kern="1200" baseline="0" dirty="0" smtClean="0">
                <a:solidFill>
                  <a:schemeClr val="tx1"/>
                </a:solidFill>
                <a:effectLst/>
                <a:latin typeface="+mn-lt"/>
                <a:ea typeface="+mn-ea"/>
                <a:cs typeface="+mn-cs"/>
              </a:rPr>
              <a:t> a high tunnel that might cost 2-3k costs 8-10k and all require lengthy and expensive site plans.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say their names</a:t>
            </a:r>
          </a:p>
          <a:p>
            <a:r>
              <a:rPr lang="en-US" sz="1200" kern="1200" dirty="0" smtClean="0">
                <a:solidFill>
                  <a:schemeClr val="tx1"/>
                </a:solidFill>
                <a:effectLst/>
                <a:latin typeface="+mn-lt"/>
                <a:ea typeface="+mn-ea"/>
                <a:cs typeface="+mn-cs"/>
              </a:rPr>
              <a:t> I'd list out the zoning and code barriers. Start engraining those in their minds. </a:t>
            </a:r>
          </a:p>
          <a:p>
            <a:endParaRPr lang="en-US" dirty="0"/>
          </a:p>
        </p:txBody>
      </p:sp>
      <p:sp>
        <p:nvSpPr>
          <p:cNvPr id="4" name="Slide Number Placeholder 3"/>
          <p:cNvSpPr>
            <a:spLocks noGrp="1"/>
          </p:cNvSpPr>
          <p:nvPr>
            <p:ph type="sldNum" sz="quarter" idx="10"/>
          </p:nvPr>
        </p:nvSpPr>
        <p:spPr/>
        <p:txBody>
          <a:bodyPr/>
          <a:lstStyle/>
          <a:p>
            <a:fld id="{A9536935-77D2-436E-8390-A23D7AF55288}" type="slidenum">
              <a:rPr lang="en-US" smtClean="0"/>
              <a:t>30</a:t>
            </a:fld>
            <a:endParaRPr lang="en-US"/>
          </a:p>
        </p:txBody>
      </p:sp>
    </p:spTree>
    <p:extLst>
      <p:ext uri="{BB962C8B-B14F-4D97-AF65-F5344CB8AC3E}">
        <p14:creationId xmlns:p14="http://schemas.microsoft.com/office/powerpoint/2010/main" val="3955861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Specifically, concerted effort needs to be made to open new gardens in areas with significant demand and expand existing locations that have long term potential.  Opening them near concentrations of identified populations of need will decrease greenhouse gas emissions and allow individuals to use public transportation to access these spaces.  (</a:t>
            </a:r>
            <a:r>
              <a:rPr lang="en-US" sz="1200" i="1" kern="1200" dirty="0" smtClean="0">
                <a:solidFill>
                  <a:schemeClr val="tx1"/>
                </a:solidFill>
                <a:effectLst/>
                <a:latin typeface="+mn-lt"/>
                <a:ea typeface="+mn-ea"/>
                <a:cs typeface="+mn-cs"/>
              </a:rPr>
              <a:t>See map of waitlisted gardeners above and current LSI garden locations</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There is huge potential for local community leaders, organizations, and private land owners to step up and fill this need.</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DOn't</a:t>
            </a:r>
            <a:r>
              <a:rPr lang="en-US" sz="1200" kern="1200" dirty="0" smtClean="0">
                <a:solidFill>
                  <a:schemeClr val="tx1"/>
                </a:solidFill>
                <a:effectLst/>
                <a:latin typeface="+mn-lt"/>
                <a:ea typeface="+mn-ea"/>
                <a:cs typeface="+mn-cs"/>
              </a:rPr>
              <a:t> have much on education in the following sections - that could be a big draw for some - so maybe add a few </a:t>
            </a:r>
            <a:r>
              <a:rPr lang="en-US" sz="1200" kern="1200" dirty="0" err="1" smtClean="0">
                <a:solidFill>
                  <a:schemeClr val="tx1"/>
                </a:solidFill>
                <a:effectLst/>
                <a:latin typeface="+mn-lt"/>
                <a:ea typeface="+mn-ea"/>
                <a:cs typeface="+mn-cs"/>
              </a:rPr>
              <a:t>paragrahphs</a:t>
            </a:r>
            <a:r>
              <a:rPr lang="en-US" sz="1200" kern="1200" dirty="0" smtClean="0">
                <a:solidFill>
                  <a:schemeClr val="tx1"/>
                </a:solidFill>
                <a:effectLst/>
                <a:latin typeface="+mn-lt"/>
                <a:ea typeface="+mn-ea"/>
                <a:cs typeface="+mn-cs"/>
              </a:rPr>
              <a:t> on </a:t>
            </a:r>
            <a:r>
              <a:rPr lang="en-US" sz="1200" kern="1200" dirty="0" err="1" smtClean="0">
                <a:solidFill>
                  <a:schemeClr val="tx1"/>
                </a:solidFill>
                <a:effectLst/>
                <a:latin typeface="+mn-lt"/>
                <a:ea typeface="+mn-ea"/>
                <a:cs typeface="+mn-cs"/>
              </a:rPr>
              <a:t>possiblities</a:t>
            </a:r>
            <a:r>
              <a:rPr lang="en-US" sz="1200" kern="1200" dirty="0" smtClean="0">
                <a:solidFill>
                  <a:schemeClr val="tx1"/>
                </a:solidFill>
                <a:effectLst/>
                <a:latin typeface="+mn-lt"/>
                <a:ea typeface="+mn-ea"/>
                <a:cs typeface="+mn-cs"/>
              </a:rPr>
              <a:t> there. </a:t>
            </a:r>
          </a:p>
          <a:p>
            <a:r>
              <a:rPr lang="en-US" sz="1200" kern="1200" dirty="0" smtClean="0">
                <a:solidFill>
                  <a:schemeClr val="tx1"/>
                </a:solidFill>
                <a:effectLst/>
                <a:latin typeface="+mn-lt"/>
                <a:ea typeface="+mn-ea"/>
                <a:cs typeface="+mn-cs"/>
              </a:rPr>
              <a:t>Also makes me wonder (an maybe we discussed) tapping into DMPS land for farming and using it for education too. Double-dipping for efficiency. ;) </a:t>
            </a:r>
          </a:p>
          <a:p>
            <a:endParaRPr lang="en-US" dirty="0"/>
          </a:p>
        </p:txBody>
      </p:sp>
      <p:sp>
        <p:nvSpPr>
          <p:cNvPr id="4" name="Slide Number Placeholder 3"/>
          <p:cNvSpPr>
            <a:spLocks noGrp="1"/>
          </p:cNvSpPr>
          <p:nvPr>
            <p:ph type="sldNum" sz="quarter" idx="10"/>
          </p:nvPr>
        </p:nvSpPr>
        <p:spPr/>
        <p:txBody>
          <a:bodyPr/>
          <a:lstStyle/>
          <a:p>
            <a:fld id="{D9AC40AF-C91B-864C-A550-ED4134BD2552}" type="slidenum">
              <a:rPr lang="en-US" smtClean="0">
                <a:solidFill>
                  <a:prstClr val="black"/>
                </a:solidFill>
              </a:rPr>
              <a:pPr/>
              <a:t>32</a:t>
            </a:fld>
            <a:endParaRPr lang="en-US">
              <a:solidFill>
                <a:prstClr val="black"/>
              </a:solidFill>
            </a:endParaRPr>
          </a:p>
        </p:txBody>
      </p:sp>
    </p:spTree>
    <p:extLst>
      <p:ext uri="{BB962C8B-B14F-4D97-AF65-F5344CB8AC3E}">
        <p14:creationId xmlns:p14="http://schemas.microsoft.com/office/powerpoint/2010/main" val="19159452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https://www.unhcr.org/en-us/what-is-a-refugee.html </a:t>
            </a:r>
            <a:endParaRPr lang="en-US" dirty="0"/>
          </a:p>
        </p:txBody>
      </p:sp>
      <p:sp>
        <p:nvSpPr>
          <p:cNvPr id="4" name="Slide Number Placeholder 3"/>
          <p:cNvSpPr>
            <a:spLocks noGrp="1"/>
          </p:cNvSpPr>
          <p:nvPr>
            <p:ph type="sldNum" sz="quarter" idx="5"/>
          </p:nvPr>
        </p:nvSpPr>
        <p:spPr/>
        <p:txBody>
          <a:bodyPr/>
          <a:lstStyle/>
          <a:p>
            <a:fld id="{D9AC40AF-C91B-864C-A550-ED4134BD2552}"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25689108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https://rcusa.org/resettlement/resettlement-process/</a:t>
            </a:r>
          </a:p>
          <a:p>
            <a:endParaRPr lang="en-US" dirty="0" smtClean="0"/>
          </a:p>
          <a:p>
            <a:r>
              <a:rPr lang="en-US" dirty="0" smtClean="0"/>
              <a:t>Note</a:t>
            </a:r>
            <a:r>
              <a:rPr lang="en-US" baseline="0" dirty="0" smtClean="0"/>
              <a:t> that refugees often times spends YEARS – DECADES living in camps before the opportunity of resettlement comes along. </a:t>
            </a:r>
            <a:endParaRPr lang="en-US" dirty="0"/>
          </a:p>
        </p:txBody>
      </p:sp>
      <p:sp>
        <p:nvSpPr>
          <p:cNvPr id="4" name="Slide Number Placeholder 3"/>
          <p:cNvSpPr>
            <a:spLocks noGrp="1"/>
          </p:cNvSpPr>
          <p:nvPr>
            <p:ph type="sldNum" sz="quarter" idx="5"/>
          </p:nvPr>
        </p:nvSpPr>
        <p:spPr/>
        <p:txBody>
          <a:bodyPr/>
          <a:lstStyle/>
          <a:p>
            <a:fld id="{D9AC40AF-C91B-864C-A550-ED4134BD2552}"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2909278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87764AD-8B09-3140-BD8C-3CF7CFFB490A}" type="slidenum">
              <a:rPr lang="en-US" smtClean="0">
                <a:solidFill>
                  <a:prstClr val="black"/>
                </a:solidFill>
              </a:rPr>
              <a:pPr/>
              <a:t>6</a:t>
            </a:fld>
            <a:endParaRPr lang="en-US" dirty="0">
              <a:solidFill>
                <a:prstClr val="black"/>
              </a:solidFill>
            </a:endParaRPr>
          </a:p>
        </p:txBody>
      </p:sp>
    </p:spTree>
    <p:extLst>
      <p:ext uri="{BB962C8B-B14F-4D97-AF65-F5344CB8AC3E}">
        <p14:creationId xmlns:p14="http://schemas.microsoft.com/office/powerpoint/2010/main" val="36513187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Could have people guess where they</a:t>
            </a:r>
            <a:r>
              <a:rPr lang="en-US" baseline="0" dirty="0" smtClean="0"/>
              <a:t> think these countries are on the map before flipping to next slide </a:t>
            </a:r>
            <a:endParaRPr lang="en-US" dirty="0" smtClean="0"/>
          </a:p>
          <a:p>
            <a:r>
              <a:rPr lang="en-US" dirty="0" smtClean="0"/>
              <a:t>Note the different languages spoken</a:t>
            </a:r>
            <a:r>
              <a:rPr lang="en-US" baseline="0" dirty="0" smtClean="0"/>
              <a:t> across the pool of clients and which country of origin they pair with. </a:t>
            </a:r>
          </a:p>
          <a:p>
            <a:endParaRPr lang="en-US" baseline="0" dirty="0" smtClean="0"/>
          </a:p>
          <a:p>
            <a:r>
              <a:rPr lang="en-US" baseline="0" dirty="0" smtClean="0"/>
              <a:t>Number of clients in the community gardens </a:t>
            </a:r>
            <a:endParaRPr lang="en-US" dirty="0"/>
          </a:p>
        </p:txBody>
      </p:sp>
      <p:sp>
        <p:nvSpPr>
          <p:cNvPr id="4" name="Slide Number Placeholder 3"/>
          <p:cNvSpPr>
            <a:spLocks noGrp="1"/>
          </p:cNvSpPr>
          <p:nvPr>
            <p:ph type="sldNum" sz="quarter" idx="10"/>
          </p:nvPr>
        </p:nvSpPr>
        <p:spPr/>
        <p:txBody>
          <a:bodyPr/>
          <a:lstStyle/>
          <a:p>
            <a:fld id="{D9AC40AF-C91B-864C-A550-ED4134BD2552}"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39922871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2011- 80 families, 2013- 150 families; 2019-</a:t>
            </a:r>
            <a:r>
              <a:rPr lang="en-US" baseline="0" dirty="0" smtClean="0"/>
              <a:t> &gt;200; now down to ~150 this year because we lost three gardens</a:t>
            </a:r>
            <a:endParaRPr lang="en-US" dirty="0" smtClean="0"/>
          </a:p>
          <a:p>
            <a:pPr defTabSz="448625">
              <a:defRPr/>
            </a:pPr>
            <a:r>
              <a:rPr lang="en-US" b="1" dirty="0" smtClean="0"/>
              <a:t>Promote healthier neighborhoods and communities through the creation of community gardens in low income neighborhoods with high concentrations of refugee individuals</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A9536935-77D2-436E-8390-A23D7AF55288}" type="slidenum">
              <a:rPr lang="en-US" smtClean="0"/>
              <a:t>12</a:t>
            </a:fld>
            <a:endParaRPr lang="en-US"/>
          </a:p>
        </p:txBody>
      </p:sp>
    </p:spTree>
    <p:extLst>
      <p:ext uri="{BB962C8B-B14F-4D97-AF65-F5344CB8AC3E}">
        <p14:creationId xmlns:p14="http://schemas.microsoft.com/office/powerpoint/2010/main" val="4860521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87764AD-8B09-3140-BD8C-3CF7CFFB490A}" type="slidenum">
              <a:rPr lang="en-US" smtClean="0">
                <a:solidFill>
                  <a:prstClr val="black"/>
                </a:solidFill>
              </a:rPr>
              <a:pPr/>
              <a:t>13</a:t>
            </a:fld>
            <a:endParaRPr lang="en-US" dirty="0">
              <a:solidFill>
                <a:prstClr val="black"/>
              </a:solidFill>
            </a:endParaRPr>
          </a:p>
        </p:txBody>
      </p:sp>
    </p:spTree>
    <p:extLst>
      <p:ext uri="{BB962C8B-B14F-4D97-AF65-F5344CB8AC3E}">
        <p14:creationId xmlns:p14="http://schemas.microsoft.com/office/powerpoint/2010/main" val="3271379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23 Farmers at GG farm</a:t>
            </a:r>
          </a:p>
          <a:p>
            <a:r>
              <a:rPr lang="en-US" dirty="0" smtClean="0"/>
              <a:t>8 new farmers this year</a:t>
            </a:r>
          </a:p>
          <a:p>
            <a:r>
              <a:rPr lang="en-US" dirty="0" smtClean="0"/>
              <a:t>8 Advanced</a:t>
            </a:r>
            <a:r>
              <a:rPr lang="en-US" baseline="0" dirty="0" smtClean="0"/>
              <a:t> market farmers</a:t>
            </a:r>
          </a:p>
          <a:p>
            <a:r>
              <a:rPr lang="en-US" baseline="0" dirty="0" smtClean="0"/>
              <a:t>Shared infrastructure for a fee</a:t>
            </a:r>
          </a:p>
          <a:p>
            <a:r>
              <a:rPr lang="en-US" baseline="0" dirty="0" smtClean="0"/>
              <a:t>4 transitioning or graduate farmers</a:t>
            </a:r>
            <a:endParaRPr lang="en-US" dirty="0" smtClean="0"/>
          </a:p>
          <a:p>
            <a:endParaRPr lang="en-US" dirty="0"/>
          </a:p>
        </p:txBody>
      </p:sp>
    </p:spTree>
    <p:extLst>
      <p:ext uri="{BB962C8B-B14F-4D97-AF65-F5344CB8AC3E}">
        <p14:creationId xmlns:p14="http://schemas.microsoft.com/office/powerpoint/2010/main" val="29097598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790CA1-A278-48B7-ABD6-A542C086499A}" type="slidenum">
              <a:rPr lang="en-US" smtClean="0"/>
              <a:t>16</a:t>
            </a:fld>
            <a:endParaRPr lang="en-US"/>
          </a:p>
        </p:txBody>
      </p:sp>
    </p:spTree>
    <p:extLst>
      <p:ext uri="{BB962C8B-B14F-4D97-AF65-F5344CB8AC3E}">
        <p14:creationId xmlns:p14="http://schemas.microsoft.com/office/powerpoint/2010/main" val="37117638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F28876C-A09D-456F-AC41-D6614AEF39F9}" type="datetimeFigureOut">
              <a:rPr lang="en-US" smtClean="0"/>
              <a:t>12/6/2022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4FFD92-A32E-4428-B4C0-664AAABCC07F}" type="slidenum">
              <a:rPr lang="en-US" smtClean="0"/>
              <a:t>‹#›</a:t>
            </a:fld>
            <a:endParaRPr lang="en-US"/>
          </a:p>
        </p:txBody>
      </p:sp>
    </p:spTree>
    <p:extLst>
      <p:ext uri="{BB962C8B-B14F-4D97-AF65-F5344CB8AC3E}">
        <p14:creationId xmlns:p14="http://schemas.microsoft.com/office/powerpoint/2010/main" val="5003500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F28876C-A09D-456F-AC41-D6614AEF39F9}" type="datetimeFigureOut">
              <a:rPr lang="en-US" smtClean="0"/>
              <a:t>12/6/2022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4FFD92-A32E-4428-B4C0-664AAABCC07F}" type="slidenum">
              <a:rPr lang="en-US" smtClean="0"/>
              <a:t>‹#›</a:t>
            </a:fld>
            <a:endParaRPr lang="en-US"/>
          </a:p>
        </p:txBody>
      </p:sp>
    </p:spTree>
    <p:extLst>
      <p:ext uri="{BB962C8B-B14F-4D97-AF65-F5344CB8AC3E}">
        <p14:creationId xmlns:p14="http://schemas.microsoft.com/office/powerpoint/2010/main" val="16622812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F28876C-A09D-456F-AC41-D6614AEF39F9}" type="datetimeFigureOut">
              <a:rPr lang="en-US" smtClean="0"/>
              <a:t>12/6/2022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4FFD92-A32E-4428-B4C0-664AAABCC07F}" type="slidenum">
              <a:rPr lang="en-US" smtClean="0"/>
              <a:t>‹#›</a:t>
            </a:fld>
            <a:endParaRPr lang="en-US"/>
          </a:p>
        </p:txBody>
      </p:sp>
    </p:spTree>
    <p:extLst>
      <p:ext uri="{BB962C8B-B14F-4D97-AF65-F5344CB8AC3E}">
        <p14:creationId xmlns:p14="http://schemas.microsoft.com/office/powerpoint/2010/main" val="32042315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7"/>
        <p:cNvGrpSpPr/>
        <p:nvPr/>
      </p:nvGrpSpPr>
      <p:grpSpPr>
        <a:xfrm>
          <a:off x="0" y="0"/>
          <a:ext cx="0" cy="0"/>
          <a:chOff x="0" y="0"/>
          <a:chExt cx="0" cy="0"/>
        </a:xfrm>
      </p:grpSpPr>
      <p:sp>
        <p:nvSpPr>
          <p:cNvPr id="18" name="Shape 18"/>
          <p:cNvSpPr txBox="1">
            <a:spLocks noGrp="1"/>
          </p:cNvSpPr>
          <p:nvPr>
            <p:ph type="title"/>
          </p:nvPr>
        </p:nvSpPr>
        <p:spPr>
          <a:xfrm>
            <a:off x="311700" y="390467"/>
            <a:ext cx="8520600" cy="1068000"/>
          </a:xfrm>
          <a:prstGeom prst="rect">
            <a:avLst/>
          </a:prstGeom>
        </p:spPr>
        <p:txBody>
          <a:bodyPr wrap="square"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19" name="Shape 19"/>
          <p:cNvSpPr txBox="1">
            <a:spLocks noGrp="1"/>
          </p:cNvSpPr>
          <p:nvPr>
            <p:ph type="body" idx="1"/>
          </p:nvPr>
        </p:nvSpPr>
        <p:spPr>
          <a:xfrm>
            <a:off x="311700" y="1638233"/>
            <a:ext cx="8520600" cy="4453600"/>
          </a:xfrm>
          <a:prstGeom prst="rect">
            <a:avLst/>
          </a:prstGeom>
        </p:spPr>
        <p:txBody>
          <a:bodyPr wrap="square"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20" name="Shape 20"/>
          <p:cNvSpPr txBox="1">
            <a:spLocks noGrp="1"/>
          </p:cNvSpPr>
          <p:nvPr>
            <p:ph type="sldNum" idx="12"/>
          </p:nvPr>
        </p:nvSpPr>
        <p:spPr>
          <a:xfrm>
            <a:off x="8472458" y="6217623"/>
            <a:ext cx="548700" cy="524800"/>
          </a:xfrm>
          <a:prstGeom prst="rect">
            <a:avLst/>
          </a:prstGeom>
        </p:spPr>
        <p:txBody>
          <a:bodyPr wrap="square" lIns="91425" tIns="91425" rIns="91425" bIns="91425" anchor="ctr" anchorCtr="0">
            <a:noAutofit/>
          </a:bodyPr>
          <a:lstStyle/>
          <a:p>
            <a:fld id="{00000000-1234-1234-1234-123412341234}" type="slidenum">
              <a:rPr lang="en"/>
              <a:pPr/>
              <a:t>‹#›</a:t>
            </a:fld>
            <a:endParaRPr lang="en"/>
          </a:p>
        </p:txBody>
      </p:sp>
    </p:spTree>
    <p:extLst>
      <p:ext uri="{BB962C8B-B14F-4D97-AF65-F5344CB8AC3E}">
        <p14:creationId xmlns:p14="http://schemas.microsoft.com/office/powerpoint/2010/main" val="31533326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Graphic Intro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07441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93335"/>
            <a:ext cx="7543800" cy="2593975"/>
          </a:xfrm>
        </p:spPr>
        <p:txBody>
          <a:bodyPr anchor="b"/>
          <a:lstStyle>
            <a:lvl1pPr>
              <a:defRPr sz="6600">
                <a:ln>
                  <a:noFill/>
                </a:ln>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85800" y="4860330"/>
            <a:ext cx="6461760" cy="1066800"/>
          </a:xfrm>
        </p:spPr>
        <p:txBody>
          <a:bodyPr anchor="t">
            <a:normAutofit/>
          </a:bodyPr>
          <a:lstStyle>
            <a:lvl1pPr marL="0" indent="0" algn="l">
              <a:buNone/>
              <a:defRPr sz="2000">
                <a:solidFill>
                  <a:schemeClr val="accent3">
                    <a:lumMod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8" name="Rectangle 7"/>
          <p:cNvSpPr/>
          <p:nvPr userDrawn="1"/>
        </p:nvSpPr>
        <p:spPr>
          <a:xfrm>
            <a:off x="8458200" y="0"/>
            <a:ext cx="6858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79C1"/>
              </a:solidFill>
            </a:endParaRPr>
          </a:p>
        </p:txBody>
      </p:sp>
      <p:sp>
        <p:nvSpPr>
          <p:cNvPr id="9" name="Rectangle 8"/>
          <p:cNvSpPr/>
          <p:nvPr userDrawn="1"/>
        </p:nvSpPr>
        <p:spPr>
          <a:xfrm>
            <a:off x="8458200" y="5486400"/>
            <a:ext cx="685800" cy="685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4103" y="527045"/>
            <a:ext cx="2902212" cy="1377455"/>
          </a:xfrm>
          <a:prstGeom prst="rect">
            <a:avLst/>
          </a:prstGeom>
        </p:spPr>
      </p:pic>
    </p:spTree>
    <p:extLst>
      <p:ext uri="{BB962C8B-B14F-4D97-AF65-F5344CB8AC3E}">
        <p14:creationId xmlns:p14="http://schemas.microsoft.com/office/powerpoint/2010/main" val="23862495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CEF607B-A47E-422C-9BEF-122CCDB7C526}" type="datetime1">
              <a:rPr lang="en-US" smtClean="0">
                <a:solidFill>
                  <a:srgbClr val="C4BCB7">
                    <a:lumMod val="50000"/>
                  </a:srgbClr>
                </a:solidFill>
              </a:rPr>
              <a:pPr/>
              <a:t>12/6/2022</a:t>
            </a:fld>
            <a:endParaRPr lang="en-US" dirty="0">
              <a:solidFill>
                <a:srgbClr val="C4BCB7">
                  <a:lumMod val="50000"/>
                </a:srgbClr>
              </a:solidFill>
            </a:endParaRPr>
          </a:p>
        </p:txBody>
      </p:sp>
      <p:sp>
        <p:nvSpPr>
          <p:cNvPr id="5" name="Footer Placeholder 4"/>
          <p:cNvSpPr>
            <a:spLocks noGrp="1"/>
          </p:cNvSpPr>
          <p:nvPr>
            <p:ph type="ftr" sz="quarter" idx="11"/>
          </p:nvPr>
        </p:nvSpPr>
        <p:spPr/>
        <p:txBody>
          <a:bodyPr/>
          <a:lstStyle/>
          <a:p>
            <a:endParaRPr lang="en-US" dirty="0">
              <a:solidFill>
                <a:srgbClr val="C4BCB7">
                  <a:lumMod val="50000"/>
                </a:srgbClr>
              </a:solidFill>
            </a:endParaRPr>
          </a:p>
        </p:txBody>
      </p:sp>
      <p:sp>
        <p:nvSpPr>
          <p:cNvPr id="6" name="Slide Number Placeholder 5"/>
          <p:cNvSpPr>
            <a:spLocks noGrp="1"/>
          </p:cNvSpPr>
          <p:nvPr>
            <p:ph type="sldNum" sz="quarter" idx="12"/>
          </p:nvPr>
        </p:nvSpPr>
        <p:spPr/>
        <p:txBody>
          <a:bodyPr/>
          <a:lstStyle/>
          <a:p>
            <a:fld id="{6E2D2B3B-882E-40F3-A32F-6DD516915044}" type="slidenum">
              <a:rPr lang="en-US" smtClean="0"/>
              <a:pPr/>
              <a:t>‹#›</a:t>
            </a:fld>
            <a:endParaRPr lang="en-US" dirty="0"/>
          </a:p>
        </p:txBody>
      </p:sp>
    </p:spTree>
    <p:extLst>
      <p:ext uri="{BB962C8B-B14F-4D97-AF65-F5344CB8AC3E}">
        <p14:creationId xmlns:p14="http://schemas.microsoft.com/office/powerpoint/2010/main" val="28634478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7202" y="5239260"/>
            <a:ext cx="7659687" cy="805940"/>
          </a:xfrm>
        </p:spPr>
        <p:txBody>
          <a:bodyPr anchor="t"/>
          <a:lstStyle>
            <a:lvl1pPr algn="l">
              <a:defRPr sz="24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457202" y="3605723"/>
            <a:ext cx="6135687"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3A9A7CB-BEE6-4F99-898E-913F06E8E125}" type="datetime1">
              <a:rPr lang="en-US" smtClean="0">
                <a:solidFill>
                  <a:srgbClr val="C4BCB7">
                    <a:lumMod val="50000"/>
                  </a:srgbClr>
                </a:solidFill>
              </a:rPr>
              <a:pPr/>
              <a:t>12/6/2022</a:t>
            </a:fld>
            <a:endParaRPr lang="en-US" dirty="0">
              <a:solidFill>
                <a:srgbClr val="C4BCB7">
                  <a:lumMod val="50000"/>
                </a:srgbClr>
              </a:solidFill>
            </a:endParaRPr>
          </a:p>
        </p:txBody>
      </p:sp>
      <p:sp>
        <p:nvSpPr>
          <p:cNvPr id="5" name="Footer Placeholder 4"/>
          <p:cNvSpPr>
            <a:spLocks noGrp="1"/>
          </p:cNvSpPr>
          <p:nvPr>
            <p:ph type="ftr" sz="quarter" idx="11"/>
          </p:nvPr>
        </p:nvSpPr>
        <p:spPr/>
        <p:txBody>
          <a:bodyPr/>
          <a:lstStyle/>
          <a:p>
            <a:endParaRPr lang="en-US" dirty="0">
              <a:solidFill>
                <a:srgbClr val="C4BCB7">
                  <a:lumMod val="50000"/>
                </a:srgbClr>
              </a:solidFill>
            </a:endParaRPr>
          </a:p>
        </p:txBody>
      </p:sp>
      <p:sp>
        <p:nvSpPr>
          <p:cNvPr id="6" name="Slide Number Placeholder 5"/>
          <p:cNvSpPr>
            <a:spLocks noGrp="1"/>
          </p:cNvSpPr>
          <p:nvPr>
            <p:ph type="sldNum" sz="quarter" idx="12"/>
          </p:nvPr>
        </p:nvSpPr>
        <p:spPr/>
        <p:txBody>
          <a:bodyPr/>
          <a:lstStyle/>
          <a:p>
            <a:fld id="{6E2D2B3B-882E-40F3-A32F-6DD516915044}" type="slidenum">
              <a:rPr lang="en-US" smtClean="0"/>
              <a:pPr/>
              <a:t>‹#›</a:t>
            </a:fld>
            <a:endParaRPr lang="en-US" dirty="0"/>
          </a:p>
        </p:txBody>
      </p:sp>
    </p:spTree>
    <p:extLst>
      <p:ext uri="{BB962C8B-B14F-4D97-AF65-F5344CB8AC3E}">
        <p14:creationId xmlns:p14="http://schemas.microsoft.com/office/powerpoint/2010/main" val="24373394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536194"/>
            <a:ext cx="3657600" cy="43959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419600" y="1536194"/>
            <a:ext cx="3657600" cy="43959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EE300C-6FC5-4FC3-AF1A-075E4F50620D}" type="datetime1">
              <a:rPr lang="en-US" smtClean="0">
                <a:solidFill>
                  <a:srgbClr val="C4BCB7">
                    <a:lumMod val="50000"/>
                  </a:srgbClr>
                </a:solidFill>
              </a:rPr>
              <a:pPr/>
              <a:t>12/6/2022</a:t>
            </a:fld>
            <a:endParaRPr lang="en-US" dirty="0">
              <a:solidFill>
                <a:srgbClr val="C4BCB7">
                  <a:lumMod val="50000"/>
                </a:srgbClr>
              </a:solidFill>
            </a:endParaRPr>
          </a:p>
        </p:txBody>
      </p:sp>
      <p:sp>
        <p:nvSpPr>
          <p:cNvPr id="6" name="Footer Placeholder 5"/>
          <p:cNvSpPr>
            <a:spLocks noGrp="1"/>
          </p:cNvSpPr>
          <p:nvPr>
            <p:ph type="ftr" sz="quarter" idx="11"/>
          </p:nvPr>
        </p:nvSpPr>
        <p:spPr/>
        <p:txBody>
          <a:bodyPr/>
          <a:lstStyle/>
          <a:p>
            <a:endParaRPr lang="en-US" dirty="0">
              <a:solidFill>
                <a:srgbClr val="C4BCB7">
                  <a:lumMod val="50000"/>
                </a:srgbClr>
              </a:solidFill>
            </a:endParaRPr>
          </a:p>
        </p:txBody>
      </p:sp>
      <p:sp>
        <p:nvSpPr>
          <p:cNvPr id="7" name="Slide Number Placeholder 6"/>
          <p:cNvSpPr>
            <a:spLocks noGrp="1"/>
          </p:cNvSpPr>
          <p:nvPr>
            <p:ph type="sldNum" sz="quarter" idx="12"/>
          </p:nvPr>
        </p:nvSpPr>
        <p:spPr/>
        <p:txBody>
          <a:bodyPr/>
          <a:lstStyle/>
          <a:p>
            <a:fld id="{6E2D2B3B-882E-40F3-A32F-6DD516915044}" type="slidenum">
              <a:rPr lang="en-US" smtClean="0"/>
              <a:pPr/>
              <a:t>‹#›</a:t>
            </a:fld>
            <a:endParaRPr lang="en-US" dirty="0"/>
          </a:p>
        </p:txBody>
      </p:sp>
    </p:spTree>
    <p:extLst>
      <p:ext uri="{BB962C8B-B14F-4D97-AF65-F5344CB8AC3E}">
        <p14:creationId xmlns:p14="http://schemas.microsoft.com/office/powerpoint/2010/main" val="42423856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6"/>
            <a:ext cx="3657600" cy="37408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4196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419600" y="2174882"/>
            <a:ext cx="3657600" cy="374086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50D295D-4A77-4DEB-B04C-9F4282A8BC04}" type="datetime1">
              <a:rPr lang="en-US" smtClean="0">
                <a:solidFill>
                  <a:srgbClr val="C4BCB7">
                    <a:lumMod val="50000"/>
                  </a:srgbClr>
                </a:solidFill>
              </a:rPr>
              <a:pPr/>
              <a:t>12/6/2022</a:t>
            </a:fld>
            <a:endParaRPr lang="en-US" dirty="0">
              <a:solidFill>
                <a:srgbClr val="C4BCB7">
                  <a:lumMod val="50000"/>
                </a:srgbClr>
              </a:solidFill>
            </a:endParaRPr>
          </a:p>
        </p:txBody>
      </p:sp>
      <p:sp>
        <p:nvSpPr>
          <p:cNvPr id="8" name="Footer Placeholder 7"/>
          <p:cNvSpPr>
            <a:spLocks noGrp="1"/>
          </p:cNvSpPr>
          <p:nvPr>
            <p:ph type="ftr" sz="quarter" idx="11"/>
          </p:nvPr>
        </p:nvSpPr>
        <p:spPr/>
        <p:txBody>
          <a:bodyPr/>
          <a:lstStyle/>
          <a:p>
            <a:endParaRPr lang="en-US" dirty="0">
              <a:solidFill>
                <a:srgbClr val="C4BCB7">
                  <a:lumMod val="50000"/>
                </a:srgbClr>
              </a:solidFill>
            </a:endParaRPr>
          </a:p>
        </p:txBody>
      </p:sp>
      <p:sp>
        <p:nvSpPr>
          <p:cNvPr id="9" name="Slide Number Placeholder 8"/>
          <p:cNvSpPr>
            <a:spLocks noGrp="1"/>
          </p:cNvSpPr>
          <p:nvPr>
            <p:ph type="sldNum" sz="quarter" idx="12"/>
          </p:nvPr>
        </p:nvSpPr>
        <p:spPr/>
        <p:txBody>
          <a:bodyPr/>
          <a:lstStyle/>
          <a:p>
            <a:fld id="{6E2D2B3B-882E-40F3-A32F-6DD516915044}" type="slidenum">
              <a:rPr lang="en-US" smtClean="0"/>
              <a:pPr/>
              <a:t>‹#›</a:t>
            </a:fld>
            <a:endParaRPr lang="en-US" dirty="0"/>
          </a:p>
        </p:txBody>
      </p:sp>
    </p:spTree>
    <p:extLst>
      <p:ext uri="{BB962C8B-B14F-4D97-AF65-F5344CB8AC3E}">
        <p14:creationId xmlns:p14="http://schemas.microsoft.com/office/powerpoint/2010/main" val="13735590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2B28685-4D0C-42D5-8013-B5904CD1FCBC}" type="datetime1">
              <a:rPr lang="en-US" smtClean="0">
                <a:solidFill>
                  <a:srgbClr val="C4BCB7">
                    <a:lumMod val="50000"/>
                  </a:srgbClr>
                </a:solidFill>
              </a:rPr>
              <a:pPr/>
              <a:t>12/6/2022</a:t>
            </a:fld>
            <a:endParaRPr lang="en-US" dirty="0">
              <a:solidFill>
                <a:srgbClr val="C4BCB7">
                  <a:lumMod val="50000"/>
                </a:srgbClr>
              </a:solidFill>
            </a:endParaRPr>
          </a:p>
        </p:txBody>
      </p:sp>
      <p:sp>
        <p:nvSpPr>
          <p:cNvPr id="4" name="Footer Placeholder 3"/>
          <p:cNvSpPr>
            <a:spLocks noGrp="1"/>
          </p:cNvSpPr>
          <p:nvPr>
            <p:ph type="ftr" sz="quarter" idx="11"/>
          </p:nvPr>
        </p:nvSpPr>
        <p:spPr/>
        <p:txBody>
          <a:bodyPr/>
          <a:lstStyle/>
          <a:p>
            <a:endParaRPr lang="en-US" dirty="0">
              <a:solidFill>
                <a:srgbClr val="C4BCB7">
                  <a:lumMod val="50000"/>
                </a:srgbClr>
              </a:solidFill>
            </a:endParaRPr>
          </a:p>
        </p:txBody>
      </p:sp>
      <p:sp>
        <p:nvSpPr>
          <p:cNvPr id="5" name="Slide Number Placeholder 4"/>
          <p:cNvSpPr>
            <a:spLocks noGrp="1"/>
          </p:cNvSpPr>
          <p:nvPr>
            <p:ph type="sldNum" sz="quarter" idx="12"/>
          </p:nvPr>
        </p:nvSpPr>
        <p:spPr/>
        <p:txBody>
          <a:bodyPr/>
          <a:lstStyle/>
          <a:p>
            <a:fld id="{6E2D2B3B-882E-40F3-A32F-6DD516915044}" type="slidenum">
              <a:rPr lang="en-US" smtClean="0"/>
              <a:pPr/>
              <a:t>‹#›</a:t>
            </a:fld>
            <a:endParaRPr lang="en-US" dirty="0"/>
          </a:p>
        </p:txBody>
      </p:sp>
    </p:spTree>
    <p:extLst>
      <p:ext uri="{BB962C8B-B14F-4D97-AF65-F5344CB8AC3E}">
        <p14:creationId xmlns:p14="http://schemas.microsoft.com/office/powerpoint/2010/main" val="38044993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F28876C-A09D-456F-AC41-D6614AEF39F9}" type="datetimeFigureOut">
              <a:rPr lang="en-US" smtClean="0"/>
              <a:t>12/6/2022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4FFD92-A32E-4428-B4C0-664AAABCC07F}" type="slidenum">
              <a:rPr lang="en-US" smtClean="0"/>
              <a:t>‹#›</a:t>
            </a:fld>
            <a:endParaRPr lang="en-US"/>
          </a:p>
        </p:txBody>
      </p:sp>
    </p:spTree>
    <p:extLst>
      <p:ext uri="{BB962C8B-B14F-4D97-AF65-F5344CB8AC3E}">
        <p14:creationId xmlns:p14="http://schemas.microsoft.com/office/powerpoint/2010/main" val="23901419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F226C0-9885-4BA9-BBFA-A52CBFEBB775}" type="datetime1">
              <a:rPr lang="en-US" smtClean="0">
                <a:solidFill>
                  <a:srgbClr val="C4BCB7">
                    <a:lumMod val="50000"/>
                  </a:srgbClr>
                </a:solidFill>
              </a:rPr>
              <a:pPr/>
              <a:t>12/6/2022</a:t>
            </a:fld>
            <a:endParaRPr lang="en-US" dirty="0">
              <a:solidFill>
                <a:srgbClr val="C4BCB7">
                  <a:lumMod val="50000"/>
                </a:srgbClr>
              </a:solidFill>
            </a:endParaRPr>
          </a:p>
        </p:txBody>
      </p:sp>
      <p:sp>
        <p:nvSpPr>
          <p:cNvPr id="3" name="Footer Placeholder 2"/>
          <p:cNvSpPr>
            <a:spLocks noGrp="1"/>
          </p:cNvSpPr>
          <p:nvPr>
            <p:ph type="ftr" sz="quarter" idx="11"/>
          </p:nvPr>
        </p:nvSpPr>
        <p:spPr/>
        <p:txBody>
          <a:bodyPr/>
          <a:lstStyle/>
          <a:p>
            <a:endParaRPr lang="en-US" dirty="0">
              <a:solidFill>
                <a:srgbClr val="C4BCB7">
                  <a:lumMod val="50000"/>
                </a:srgbClr>
              </a:solidFill>
            </a:endParaRPr>
          </a:p>
        </p:txBody>
      </p:sp>
      <p:sp>
        <p:nvSpPr>
          <p:cNvPr id="4" name="Slide Number Placeholder 3"/>
          <p:cNvSpPr>
            <a:spLocks noGrp="1"/>
          </p:cNvSpPr>
          <p:nvPr>
            <p:ph type="sldNum" sz="quarter" idx="12"/>
          </p:nvPr>
        </p:nvSpPr>
        <p:spPr/>
        <p:txBody>
          <a:bodyPr/>
          <a:lstStyle/>
          <a:p>
            <a:fld id="{6E2D2B3B-882E-40F3-A32F-6DD516915044}" type="slidenum">
              <a:rPr lang="en-US" smtClean="0"/>
              <a:pPr/>
              <a:t>‹#›</a:t>
            </a:fld>
            <a:endParaRPr lang="en-US" dirty="0"/>
          </a:p>
        </p:txBody>
      </p:sp>
    </p:spTree>
    <p:extLst>
      <p:ext uri="{BB962C8B-B14F-4D97-AF65-F5344CB8AC3E}">
        <p14:creationId xmlns:p14="http://schemas.microsoft.com/office/powerpoint/2010/main" val="39910315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EBEE1B38-C5EB-4D66-9137-0AFE9CDEDE8F}" type="datetime1">
              <a:rPr lang="en-US" smtClean="0">
                <a:solidFill>
                  <a:srgbClr val="C4BCB7">
                    <a:lumMod val="50000"/>
                  </a:srgbClr>
                </a:solidFill>
              </a:rPr>
              <a:pPr/>
              <a:t>12/6/2022</a:t>
            </a:fld>
            <a:endParaRPr lang="en-US" dirty="0">
              <a:solidFill>
                <a:srgbClr val="C4BCB7">
                  <a:lumMod val="50000"/>
                </a:srgbClr>
              </a:solidFill>
            </a:endParaRPr>
          </a:p>
        </p:txBody>
      </p:sp>
      <p:sp>
        <p:nvSpPr>
          <p:cNvPr id="6" name="Footer Placeholder 5"/>
          <p:cNvSpPr>
            <a:spLocks noGrp="1"/>
          </p:cNvSpPr>
          <p:nvPr>
            <p:ph type="ftr" sz="quarter" idx="11"/>
          </p:nvPr>
        </p:nvSpPr>
        <p:spPr/>
        <p:txBody>
          <a:bodyPr/>
          <a:lstStyle/>
          <a:p>
            <a:endParaRPr lang="en-US" dirty="0">
              <a:solidFill>
                <a:srgbClr val="C4BCB7">
                  <a:lumMod val="50000"/>
                </a:srgbClr>
              </a:solidFill>
            </a:endParaRPr>
          </a:p>
        </p:txBody>
      </p:sp>
      <p:sp>
        <p:nvSpPr>
          <p:cNvPr id="7" name="Slide Number Placeholder 6"/>
          <p:cNvSpPr>
            <a:spLocks noGrp="1"/>
          </p:cNvSpPr>
          <p:nvPr>
            <p:ph type="sldNum" sz="quarter" idx="12"/>
          </p:nvPr>
        </p:nvSpPr>
        <p:spPr/>
        <p:txBody>
          <a:bodyPr/>
          <a:lstStyle/>
          <a:p>
            <a:fld id="{6E2D2B3B-882E-40F3-A32F-6DD516915044}" type="slidenum">
              <a:rPr lang="en-US" smtClean="0"/>
              <a:pPr/>
              <a:t>‹#›</a:t>
            </a:fld>
            <a:endParaRPr lang="en-US" dirty="0"/>
          </a:p>
        </p:txBody>
      </p:sp>
      <p:sp>
        <p:nvSpPr>
          <p:cNvPr id="9" name="Content Placeholder 8"/>
          <p:cNvSpPr>
            <a:spLocks noGrp="1"/>
          </p:cNvSpPr>
          <p:nvPr>
            <p:ph sz="quarter" idx="13"/>
          </p:nvPr>
        </p:nvSpPr>
        <p:spPr>
          <a:xfrm>
            <a:off x="459944" y="381000"/>
            <a:ext cx="7617255" cy="456856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Title 1"/>
          <p:cNvSpPr>
            <a:spLocks noGrp="1"/>
          </p:cNvSpPr>
          <p:nvPr>
            <p:ph type="title"/>
          </p:nvPr>
        </p:nvSpPr>
        <p:spPr>
          <a:xfrm>
            <a:off x="459947" y="5042188"/>
            <a:ext cx="7621071" cy="594626"/>
          </a:xfrm>
        </p:spPr>
        <p:txBody>
          <a:bodyPr anchor="b"/>
          <a:lstStyle>
            <a:lvl1pPr algn="ctr">
              <a:defRPr sz="2200" b="1">
                <a:ln>
                  <a:noFill/>
                </a:ln>
                <a:solidFill>
                  <a:schemeClr val="tx2"/>
                </a:solidFill>
              </a:defRPr>
            </a:lvl1pPr>
          </a:lstStyle>
          <a:p>
            <a:r>
              <a:rPr lang="en-US" smtClean="0"/>
              <a:t>Click to edit Master title style</a:t>
            </a:r>
            <a:endParaRPr lang="en-US" dirty="0"/>
          </a:p>
        </p:txBody>
      </p:sp>
      <p:sp>
        <p:nvSpPr>
          <p:cNvPr id="10" name="Text Placeholder 3"/>
          <p:cNvSpPr>
            <a:spLocks noGrp="1"/>
          </p:cNvSpPr>
          <p:nvPr>
            <p:ph type="body" sz="half" idx="2"/>
          </p:nvPr>
        </p:nvSpPr>
        <p:spPr>
          <a:xfrm>
            <a:off x="459947" y="5642910"/>
            <a:ext cx="7621071" cy="411896"/>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690561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0" y="0"/>
            <a:ext cx="8458200" cy="492210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8" name="Date Placeholder 7"/>
          <p:cNvSpPr>
            <a:spLocks noGrp="1"/>
          </p:cNvSpPr>
          <p:nvPr>
            <p:ph type="dt" sz="half" idx="10"/>
          </p:nvPr>
        </p:nvSpPr>
        <p:spPr/>
        <p:txBody>
          <a:bodyPr/>
          <a:lstStyle/>
          <a:p>
            <a:fld id="{327B613C-1AD7-49D3-885D-F654C5CDBAA6}" type="datetime1">
              <a:rPr lang="en-US" smtClean="0">
                <a:solidFill>
                  <a:srgbClr val="C4BCB7">
                    <a:lumMod val="50000"/>
                  </a:srgbClr>
                </a:solidFill>
              </a:rPr>
              <a:pPr/>
              <a:t>12/6/2022</a:t>
            </a:fld>
            <a:endParaRPr lang="en-US" dirty="0">
              <a:solidFill>
                <a:srgbClr val="C4BCB7">
                  <a:lumMod val="50000"/>
                </a:srgbClr>
              </a:solidFill>
            </a:endParaRPr>
          </a:p>
        </p:txBody>
      </p:sp>
      <p:sp>
        <p:nvSpPr>
          <p:cNvPr id="9" name="Slide Number Placeholder 8"/>
          <p:cNvSpPr>
            <a:spLocks noGrp="1"/>
          </p:cNvSpPr>
          <p:nvPr>
            <p:ph type="sldNum" sz="quarter" idx="11"/>
          </p:nvPr>
        </p:nvSpPr>
        <p:spPr/>
        <p:txBody>
          <a:bodyPr/>
          <a:lstStyle/>
          <a:p>
            <a:fld id="{6E2D2B3B-882E-40F3-A32F-6DD516915044}" type="slidenum">
              <a:rPr lang="en-US" smtClean="0"/>
              <a:pPr/>
              <a:t>‹#›</a:t>
            </a:fld>
            <a:endParaRPr lang="en-US" dirty="0"/>
          </a:p>
        </p:txBody>
      </p:sp>
      <p:sp>
        <p:nvSpPr>
          <p:cNvPr id="10" name="Footer Placeholder 9"/>
          <p:cNvSpPr>
            <a:spLocks noGrp="1"/>
          </p:cNvSpPr>
          <p:nvPr>
            <p:ph type="ftr" sz="quarter" idx="12"/>
          </p:nvPr>
        </p:nvSpPr>
        <p:spPr/>
        <p:txBody>
          <a:bodyPr/>
          <a:lstStyle/>
          <a:p>
            <a:endParaRPr lang="en-US" dirty="0">
              <a:solidFill>
                <a:srgbClr val="C4BCB7">
                  <a:lumMod val="50000"/>
                </a:srgbClr>
              </a:solidFill>
            </a:endParaRPr>
          </a:p>
        </p:txBody>
      </p:sp>
      <p:sp>
        <p:nvSpPr>
          <p:cNvPr id="11" name="Title 1"/>
          <p:cNvSpPr>
            <a:spLocks noGrp="1"/>
          </p:cNvSpPr>
          <p:nvPr>
            <p:ph type="title"/>
          </p:nvPr>
        </p:nvSpPr>
        <p:spPr>
          <a:xfrm>
            <a:off x="459947" y="5042188"/>
            <a:ext cx="7621071" cy="594626"/>
          </a:xfrm>
        </p:spPr>
        <p:txBody>
          <a:bodyPr anchor="b"/>
          <a:lstStyle>
            <a:lvl1pPr algn="ctr">
              <a:defRPr sz="2200" b="1">
                <a:ln>
                  <a:noFill/>
                </a:ln>
                <a:solidFill>
                  <a:schemeClr val="tx2"/>
                </a:solidFill>
              </a:defRPr>
            </a:lvl1pPr>
          </a:lstStyle>
          <a:p>
            <a:r>
              <a:rPr lang="en-US" smtClean="0"/>
              <a:t>Click to edit Master title style</a:t>
            </a:r>
            <a:endParaRPr lang="en-US" dirty="0"/>
          </a:p>
        </p:txBody>
      </p:sp>
      <p:sp>
        <p:nvSpPr>
          <p:cNvPr id="12" name="Text Placeholder 3"/>
          <p:cNvSpPr>
            <a:spLocks noGrp="1"/>
          </p:cNvSpPr>
          <p:nvPr>
            <p:ph type="body" sz="half" idx="2"/>
          </p:nvPr>
        </p:nvSpPr>
        <p:spPr>
          <a:xfrm>
            <a:off x="459947" y="5642910"/>
            <a:ext cx="7621071" cy="411896"/>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7879945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8" name="Rectangle 7"/>
          <p:cNvSpPr/>
          <p:nvPr userDrawn="1"/>
        </p:nvSpPr>
        <p:spPr>
          <a:xfrm>
            <a:off x="8458200" y="0"/>
            <a:ext cx="6858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79C1"/>
              </a:solidFill>
            </a:endParaRPr>
          </a:p>
        </p:txBody>
      </p:sp>
      <p:sp>
        <p:nvSpPr>
          <p:cNvPr id="9" name="Rectangle 8"/>
          <p:cNvSpPr/>
          <p:nvPr userDrawn="1"/>
        </p:nvSpPr>
        <p:spPr>
          <a:xfrm>
            <a:off x="784106" y="5486400"/>
            <a:ext cx="8359897" cy="685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4110" y="527045"/>
            <a:ext cx="2403187" cy="1140607"/>
          </a:xfrm>
          <a:prstGeom prst="rect">
            <a:avLst/>
          </a:prstGeom>
        </p:spPr>
      </p:pic>
      <p:sp>
        <p:nvSpPr>
          <p:cNvPr id="10" name="TextBox 9"/>
          <p:cNvSpPr txBox="1"/>
          <p:nvPr userDrawn="1"/>
        </p:nvSpPr>
        <p:spPr>
          <a:xfrm>
            <a:off x="775916" y="5556848"/>
            <a:ext cx="7103807" cy="609398"/>
          </a:xfrm>
          <a:prstGeom prst="rect">
            <a:avLst/>
          </a:prstGeom>
          <a:noFill/>
        </p:spPr>
        <p:txBody>
          <a:bodyPr wrap="square" rtlCol="0">
            <a:spAutoFit/>
          </a:bodyPr>
          <a:lstStyle/>
          <a:p>
            <a:pPr>
              <a:lnSpc>
                <a:spcPct val="120000"/>
              </a:lnSpc>
            </a:pPr>
            <a:r>
              <a:rPr lang="en-US" sz="2800" b="1" dirty="0">
                <a:solidFill>
                  <a:srgbClr val="FFFFFF"/>
                </a:solidFill>
                <a:latin typeface="Arial"/>
              </a:rPr>
              <a:t>Connect with LSI</a:t>
            </a:r>
          </a:p>
        </p:txBody>
      </p:sp>
      <p:grpSp>
        <p:nvGrpSpPr>
          <p:cNvPr id="22" name="Group 21"/>
          <p:cNvGrpSpPr/>
          <p:nvPr userDrawn="1"/>
        </p:nvGrpSpPr>
        <p:grpSpPr>
          <a:xfrm>
            <a:off x="2936886" y="6278736"/>
            <a:ext cx="3555143" cy="433711"/>
            <a:chOff x="1684838" y="2439530"/>
            <a:chExt cx="3555142" cy="433711"/>
          </a:xfrm>
        </p:grpSpPr>
        <p:pic>
          <p:nvPicPr>
            <p:cNvPr id="14" name="Picture 13" descr="Facebook.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684838" y="2439530"/>
              <a:ext cx="433711" cy="433711"/>
            </a:xfrm>
            <a:prstGeom prst="rect">
              <a:avLst/>
            </a:prstGeom>
          </p:spPr>
        </p:pic>
        <p:sp>
          <p:nvSpPr>
            <p:cNvPr id="18" name="TextBox 17"/>
            <p:cNvSpPr txBox="1"/>
            <p:nvPr userDrawn="1"/>
          </p:nvSpPr>
          <p:spPr>
            <a:xfrm>
              <a:off x="2118549" y="2439530"/>
              <a:ext cx="3121431" cy="369332"/>
            </a:xfrm>
            <a:prstGeom prst="rect">
              <a:avLst/>
            </a:prstGeom>
            <a:noFill/>
          </p:spPr>
          <p:txBody>
            <a:bodyPr wrap="none" rtlCol="0">
              <a:spAutoFit/>
            </a:bodyPr>
            <a:lstStyle/>
            <a:p>
              <a:pPr marL="0" lvl="1">
                <a:defRPr/>
              </a:pPr>
              <a:r>
                <a:rPr lang="en-US" dirty="0">
                  <a:solidFill>
                    <a:srgbClr val="000000">
                      <a:lumMod val="85000"/>
                      <a:lumOff val="15000"/>
                    </a:srgbClr>
                  </a:solidFill>
                  <a:latin typeface="Arial"/>
                  <a:cs typeface="Arial"/>
                </a:rPr>
                <a:t>www.facebook.com/LSI.iowa</a:t>
              </a:r>
            </a:p>
          </p:txBody>
        </p:sp>
      </p:grpSp>
      <p:grpSp>
        <p:nvGrpSpPr>
          <p:cNvPr id="23" name="Group 22"/>
          <p:cNvGrpSpPr/>
          <p:nvPr userDrawn="1"/>
        </p:nvGrpSpPr>
        <p:grpSpPr>
          <a:xfrm>
            <a:off x="6652507" y="6276263"/>
            <a:ext cx="1617914" cy="429768"/>
            <a:chOff x="1688781" y="3299034"/>
            <a:chExt cx="1617913" cy="429768"/>
          </a:xfrm>
        </p:grpSpPr>
        <p:pic>
          <p:nvPicPr>
            <p:cNvPr id="15" name="Picture 14" descr="Twitter.png"/>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688781" y="3299034"/>
              <a:ext cx="429768" cy="429768"/>
            </a:xfrm>
            <a:prstGeom prst="rect">
              <a:avLst/>
            </a:prstGeom>
          </p:spPr>
        </p:pic>
        <p:sp>
          <p:nvSpPr>
            <p:cNvPr id="21" name="TextBox 20"/>
            <p:cNvSpPr txBox="1"/>
            <p:nvPr userDrawn="1"/>
          </p:nvSpPr>
          <p:spPr>
            <a:xfrm>
              <a:off x="2118549" y="3304769"/>
              <a:ext cx="1188145" cy="369332"/>
            </a:xfrm>
            <a:prstGeom prst="rect">
              <a:avLst/>
            </a:prstGeom>
            <a:noFill/>
          </p:spPr>
          <p:txBody>
            <a:bodyPr wrap="none" rtlCol="0">
              <a:spAutoFit/>
            </a:bodyPr>
            <a:lstStyle/>
            <a:p>
              <a:pPr marL="0" lvl="1">
                <a:defRPr/>
              </a:pPr>
              <a:r>
                <a:rPr lang="en-US" dirty="0">
                  <a:solidFill>
                    <a:srgbClr val="000000">
                      <a:lumMod val="85000"/>
                      <a:lumOff val="15000"/>
                    </a:srgbClr>
                  </a:solidFill>
                  <a:latin typeface="Arial"/>
                  <a:cs typeface="Arial"/>
                </a:rPr>
                <a:t>@LSIowa</a:t>
              </a:r>
            </a:p>
          </p:txBody>
        </p:sp>
      </p:grpSp>
      <p:sp>
        <p:nvSpPr>
          <p:cNvPr id="26" name="TextBox 25"/>
          <p:cNvSpPr txBox="1"/>
          <p:nvPr userDrawn="1"/>
        </p:nvSpPr>
        <p:spPr>
          <a:xfrm>
            <a:off x="784110" y="6275442"/>
            <a:ext cx="2022733" cy="369332"/>
          </a:xfrm>
          <a:prstGeom prst="rect">
            <a:avLst/>
          </a:prstGeom>
          <a:noFill/>
        </p:spPr>
        <p:txBody>
          <a:bodyPr wrap="none" rtlCol="0">
            <a:spAutoFit/>
          </a:bodyPr>
          <a:lstStyle/>
          <a:p>
            <a:pPr marL="0" lvl="1">
              <a:defRPr/>
            </a:pPr>
            <a:r>
              <a:rPr lang="en-US" b="1" dirty="0">
                <a:solidFill>
                  <a:srgbClr val="000000">
                    <a:lumMod val="85000"/>
                    <a:lumOff val="15000"/>
                  </a:srgbClr>
                </a:solidFill>
                <a:latin typeface="Arial"/>
                <a:cs typeface="Arial"/>
              </a:rPr>
              <a:t>www.LSIowa.org</a:t>
            </a:r>
          </a:p>
        </p:txBody>
      </p:sp>
      <p:sp>
        <p:nvSpPr>
          <p:cNvPr id="31" name="Text Placeholder 30"/>
          <p:cNvSpPr>
            <a:spLocks noGrp="1"/>
          </p:cNvSpPr>
          <p:nvPr>
            <p:ph type="body" sz="quarter" idx="10" hasCustomPrompt="1"/>
          </p:nvPr>
        </p:nvSpPr>
        <p:spPr>
          <a:xfrm>
            <a:off x="819205" y="2081838"/>
            <a:ext cx="7251443" cy="347761"/>
          </a:xfrm>
        </p:spPr>
        <p:txBody>
          <a:bodyPr/>
          <a:lstStyle>
            <a:lvl1pPr marL="0" indent="0">
              <a:buFontTx/>
              <a:buNone/>
              <a:defRPr baseline="0">
                <a:solidFill>
                  <a:schemeClr val="tx2"/>
                </a:solidFill>
                <a:latin typeface="+mj-lt"/>
              </a:defRPr>
            </a:lvl1pPr>
            <a:lvl2pPr marL="0" indent="0">
              <a:buFontTx/>
              <a:buNone/>
              <a:defRPr/>
            </a:lvl2pPr>
            <a:lvl3pPr marL="0" indent="0">
              <a:buFontTx/>
              <a:buNone/>
              <a:defRPr/>
            </a:lvl3pPr>
            <a:lvl4pPr marL="0" indent="0">
              <a:buFontTx/>
              <a:buNone/>
              <a:defRPr/>
            </a:lvl4pPr>
            <a:lvl5pPr marL="0" indent="0">
              <a:buFontTx/>
              <a:buNone/>
              <a:defRPr/>
            </a:lvl5pPr>
          </a:lstStyle>
          <a:p>
            <a:pPr lvl="0"/>
            <a:r>
              <a:rPr lang="en-US" dirty="0" smtClean="0"/>
              <a:t>Speaker 1 Name</a:t>
            </a:r>
            <a:endParaRPr lang="en-US" dirty="0"/>
          </a:p>
        </p:txBody>
      </p:sp>
      <p:sp>
        <p:nvSpPr>
          <p:cNvPr id="34" name="Text Placeholder 33"/>
          <p:cNvSpPr>
            <a:spLocks noGrp="1"/>
          </p:cNvSpPr>
          <p:nvPr>
            <p:ph type="body" sz="quarter" idx="11" hasCustomPrompt="1"/>
          </p:nvPr>
        </p:nvSpPr>
        <p:spPr>
          <a:xfrm>
            <a:off x="819150" y="2659022"/>
            <a:ext cx="2117730" cy="295582"/>
          </a:xfrm>
        </p:spPr>
        <p:txBody>
          <a:bodyPr>
            <a:normAutofit/>
          </a:bodyPr>
          <a:lstStyle>
            <a:lvl1pPr marL="0">
              <a:defRPr sz="1600"/>
            </a:lvl1pPr>
          </a:lstStyle>
          <a:p>
            <a:pPr lvl="0"/>
            <a:r>
              <a:rPr lang="en-US" dirty="0" smtClean="0"/>
              <a:t>Phone Number</a:t>
            </a:r>
            <a:endParaRPr lang="en-US" dirty="0"/>
          </a:p>
        </p:txBody>
      </p:sp>
      <p:sp>
        <p:nvSpPr>
          <p:cNvPr id="36" name="Text Placeholder 33"/>
          <p:cNvSpPr>
            <a:spLocks noGrp="1"/>
          </p:cNvSpPr>
          <p:nvPr>
            <p:ph type="body" sz="quarter" idx="12" hasCustomPrompt="1"/>
          </p:nvPr>
        </p:nvSpPr>
        <p:spPr>
          <a:xfrm>
            <a:off x="3028132" y="2663631"/>
            <a:ext cx="5042510" cy="295582"/>
          </a:xfrm>
        </p:spPr>
        <p:txBody>
          <a:bodyPr>
            <a:normAutofit/>
          </a:bodyPr>
          <a:lstStyle>
            <a:lvl1pPr marL="0">
              <a:defRPr sz="1600" baseline="0"/>
            </a:lvl1pPr>
          </a:lstStyle>
          <a:p>
            <a:pPr lvl="0"/>
            <a:r>
              <a:rPr lang="en-US" dirty="0" smtClean="0"/>
              <a:t>Email Address</a:t>
            </a:r>
            <a:endParaRPr lang="en-US" dirty="0"/>
          </a:p>
        </p:txBody>
      </p:sp>
      <p:sp>
        <p:nvSpPr>
          <p:cNvPr id="37" name="Text Placeholder 33"/>
          <p:cNvSpPr>
            <a:spLocks noGrp="1"/>
          </p:cNvSpPr>
          <p:nvPr>
            <p:ph type="body" sz="quarter" idx="13" hasCustomPrompt="1"/>
          </p:nvPr>
        </p:nvSpPr>
        <p:spPr>
          <a:xfrm>
            <a:off x="821664" y="2388615"/>
            <a:ext cx="7248983" cy="295582"/>
          </a:xfrm>
        </p:spPr>
        <p:txBody>
          <a:bodyPr>
            <a:normAutofit/>
          </a:bodyPr>
          <a:lstStyle>
            <a:lvl1pPr marL="0" indent="0">
              <a:buFontTx/>
              <a:buNone/>
              <a:defRPr sz="1600" b="0" i="1"/>
            </a:lvl1pPr>
          </a:lstStyle>
          <a:p>
            <a:pPr lvl="0"/>
            <a:r>
              <a:rPr lang="en-US" dirty="0" smtClean="0"/>
              <a:t>Title</a:t>
            </a:r>
            <a:endParaRPr lang="en-US" dirty="0"/>
          </a:p>
        </p:txBody>
      </p:sp>
      <p:sp>
        <p:nvSpPr>
          <p:cNvPr id="44" name="Text Placeholder 30"/>
          <p:cNvSpPr>
            <a:spLocks noGrp="1"/>
          </p:cNvSpPr>
          <p:nvPr>
            <p:ph type="body" sz="quarter" idx="14" hasCustomPrompt="1"/>
          </p:nvPr>
        </p:nvSpPr>
        <p:spPr>
          <a:xfrm>
            <a:off x="819157" y="3201061"/>
            <a:ext cx="7251443" cy="335270"/>
          </a:xfrm>
        </p:spPr>
        <p:txBody>
          <a:bodyPr/>
          <a:lstStyle>
            <a:lvl1pPr marL="0" indent="0">
              <a:buFontTx/>
              <a:buNone/>
              <a:defRPr baseline="0">
                <a:solidFill>
                  <a:schemeClr val="tx2"/>
                </a:solidFill>
                <a:latin typeface="+mj-lt"/>
              </a:defRPr>
            </a:lvl1pPr>
            <a:lvl2pPr marL="0" indent="0">
              <a:buFontTx/>
              <a:buNone/>
              <a:defRPr/>
            </a:lvl2pPr>
            <a:lvl3pPr marL="0" indent="0">
              <a:buFontTx/>
              <a:buNone/>
              <a:defRPr/>
            </a:lvl3pPr>
            <a:lvl4pPr marL="0" indent="0">
              <a:buFontTx/>
              <a:buNone/>
              <a:defRPr/>
            </a:lvl4pPr>
            <a:lvl5pPr marL="0" indent="0">
              <a:buFontTx/>
              <a:buNone/>
              <a:defRPr/>
            </a:lvl5pPr>
          </a:lstStyle>
          <a:p>
            <a:pPr lvl="0"/>
            <a:r>
              <a:rPr lang="en-US" dirty="0" smtClean="0"/>
              <a:t>Speaker 2 Name</a:t>
            </a:r>
            <a:endParaRPr lang="en-US" dirty="0"/>
          </a:p>
        </p:txBody>
      </p:sp>
      <p:sp>
        <p:nvSpPr>
          <p:cNvPr id="45" name="Text Placeholder 33"/>
          <p:cNvSpPr>
            <a:spLocks noGrp="1"/>
          </p:cNvSpPr>
          <p:nvPr>
            <p:ph type="body" sz="quarter" idx="15" hasCustomPrompt="1"/>
          </p:nvPr>
        </p:nvSpPr>
        <p:spPr>
          <a:xfrm>
            <a:off x="819102" y="3778259"/>
            <a:ext cx="2117730" cy="295582"/>
          </a:xfrm>
        </p:spPr>
        <p:txBody>
          <a:bodyPr>
            <a:normAutofit/>
          </a:bodyPr>
          <a:lstStyle>
            <a:lvl1pPr marL="0">
              <a:defRPr sz="1600"/>
            </a:lvl1pPr>
          </a:lstStyle>
          <a:p>
            <a:pPr lvl="0"/>
            <a:r>
              <a:rPr lang="en-US" dirty="0" smtClean="0"/>
              <a:t>Phone Number</a:t>
            </a:r>
            <a:endParaRPr lang="en-US" dirty="0"/>
          </a:p>
        </p:txBody>
      </p:sp>
      <p:sp>
        <p:nvSpPr>
          <p:cNvPr id="46" name="Text Placeholder 33"/>
          <p:cNvSpPr>
            <a:spLocks noGrp="1"/>
          </p:cNvSpPr>
          <p:nvPr>
            <p:ph type="body" sz="quarter" idx="16" hasCustomPrompt="1"/>
          </p:nvPr>
        </p:nvSpPr>
        <p:spPr>
          <a:xfrm>
            <a:off x="3028084" y="3774674"/>
            <a:ext cx="5042510" cy="295582"/>
          </a:xfrm>
        </p:spPr>
        <p:txBody>
          <a:bodyPr>
            <a:normAutofit/>
          </a:bodyPr>
          <a:lstStyle>
            <a:lvl1pPr marL="0">
              <a:defRPr sz="1600" baseline="0"/>
            </a:lvl1pPr>
          </a:lstStyle>
          <a:p>
            <a:pPr lvl="0"/>
            <a:r>
              <a:rPr lang="en-US" dirty="0" smtClean="0"/>
              <a:t>Email Address</a:t>
            </a:r>
            <a:endParaRPr lang="en-US" dirty="0"/>
          </a:p>
        </p:txBody>
      </p:sp>
      <p:sp>
        <p:nvSpPr>
          <p:cNvPr id="47" name="Text Placeholder 33"/>
          <p:cNvSpPr>
            <a:spLocks noGrp="1"/>
          </p:cNvSpPr>
          <p:nvPr>
            <p:ph type="body" sz="quarter" idx="17" hasCustomPrompt="1"/>
          </p:nvPr>
        </p:nvSpPr>
        <p:spPr>
          <a:xfrm>
            <a:off x="821616" y="3507852"/>
            <a:ext cx="7248983" cy="295582"/>
          </a:xfrm>
        </p:spPr>
        <p:txBody>
          <a:bodyPr>
            <a:normAutofit/>
          </a:bodyPr>
          <a:lstStyle>
            <a:lvl1pPr marL="0" indent="0">
              <a:buFontTx/>
              <a:buNone/>
              <a:defRPr sz="1600" b="0" i="1"/>
            </a:lvl1pPr>
          </a:lstStyle>
          <a:p>
            <a:pPr lvl="0"/>
            <a:r>
              <a:rPr lang="en-US" dirty="0" smtClean="0"/>
              <a:t>Title</a:t>
            </a:r>
            <a:endParaRPr lang="en-US" dirty="0"/>
          </a:p>
        </p:txBody>
      </p:sp>
      <p:sp>
        <p:nvSpPr>
          <p:cNvPr id="48" name="Text Placeholder 30"/>
          <p:cNvSpPr>
            <a:spLocks noGrp="1"/>
          </p:cNvSpPr>
          <p:nvPr>
            <p:ph type="body" sz="quarter" idx="18" hasCustomPrompt="1"/>
          </p:nvPr>
        </p:nvSpPr>
        <p:spPr>
          <a:xfrm>
            <a:off x="821712" y="4331770"/>
            <a:ext cx="7251443" cy="335270"/>
          </a:xfrm>
        </p:spPr>
        <p:txBody>
          <a:bodyPr/>
          <a:lstStyle>
            <a:lvl1pPr marL="0" indent="0">
              <a:buFontTx/>
              <a:buNone/>
              <a:defRPr baseline="0">
                <a:solidFill>
                  <a:schemeClr val="tx2"/>
                </a:solidFill>
                <a:latin typeface="+mj-lt"/>
              </a:defRPr>
            </a:lvl1pPr>
            <a:lvl2pPr marL="0" indent="0">
              <a:buFontTx/>
              <a:buNone/>
              <a:defRPr/>
            </a:lvl2pPr>
            <a:lvl3pPr marL="0" indent="0">
              <a:buFontTx/>
              <a:buNone/>
              <a:defRPr/>
            </a:lvl3pPr>
            <a:lvl4pPr marL="0" indent="0">
              <a:buFontTx/>
              <a:buNone/>
              <a:defRPr/>
            </a:lvl4pPr>
            <a:lvl5pPr marL="0" indent="0">
              <a:buFontTx/>
              <a:buNone/>
              <a:defRPr/>
            </a:lvl5pPr>
          </a:lstStyle>
          <a:p>
            <a:pPr lvl="0"/>
            <a:r>
              <a:rPr lang="en-US" dirty="0" smtClean="0"/>
              <a:t>Speaker 3 Name</a:t>
            </a:r>
            <a:endParaRPr lang="en-US" dirty="0"/>
          </a:p>
        </p:txBody>
      </p:sp>
      <p:sp>
        <p:nvSpPr>
          <p:cNvPr id="49" name="Text Placeholder 33"/>
          <p:cNvSpPr>
            <a:spLocks noGrp="1"/>
          </p:cNvSpPr>
          <p:nvPr>
            <p:ph type="body" sz="quarter" idx="19" hasCustomPrompt="1"/>
          </p:nvPr>
        </p:nvSpPr>
        <p:spPr>
          <a:xfrm>
            <a:off x="821657" y="4908968"/>
            <a:ext cx="2117730" cy="295582"/>
          </a:xfrm>
        </p:spPr>
        <p:txBody>
          <a:bodyPr>
            <a:normAutofit/>
          </a:bodyPr>
          <a:lstStyle>
            <a:lvl1pPr marL="0">
              <a:defRPr sz="1600"/>
            </a:lvl1pPr>
          </a:lstStyle>
          <a:p>
            <a:pPr lvl="0"/>
            <a:r>
              <a:rPr lang="en-US" dirty="0" smtClean="0"/>
              <a:t>Phone Number</a:t>
            </a:r>
            <a:endParaRPr lang="en-US" dirty="0"/>
          </a:p>
        </p:txBody>
      </p:sp>
      <p:sp>
        <p:nvSpPr>
          <p:cNvPr id="50" name="Text Placeholder 33"/>
          <p:cNvSpPr>
            <a:spLocks noGrp="1"/>
          </p:cNvSpPr>
          <p:nvPr>
            <p:ph type="body" sz="quarter" idx="20" hasCustomPrompt="1"/>
          </p:nvPr>
        </p:nvSpPr>
        <p:spPr>
          <a:xfrm>
            <a:off x="3030640" y="4905383"/>
            <a:ext cx="5042510" cy="295582"/>
          </a:xfrm>
        </p:spPr>
        <p:txBody>
          <a:bodyPr>
            <a:normAutofit/>
          </a:bodyPr>
          <a:lstStyle>
            <a:lvl1pPr marL="0">
              <a:defRPr sz="1600" baseline="0"/>
            </a:lvl1pPr>
          </a:lstStyle>
          <a:p>
            <a:pPr lvl="0"/>
            <a:r>
              <a:rPr lang="en-US" dirty="0" smtClean="0"/>
              <a:t>Email Address</a:t>
            </a:r>
            <a:endParaRPr lang="en-US" dirty="0"/>
          </a:p>
        </p:txBody>
      </p:sp>
      <p:sp>
        <p:nvSpPr>
          <p:cNvPr id="51" name="Text Placeholder 33"/>
          <p:cNvSpPr>
            <a:spLocks noGrp="1"/>
          </p:cNvSpPr>
          <p:nvPr>
            <p:ph type="body" sz="quarter" idx="21" hasCustomPrompt="1"/>
          </p:nvPr>
        </p:nvSpPr>
        <p:spPr>
          <a:xfrm>
            <a:off x="815970" y="4638561"/>
            <a:ext cx="7257178" cy="295582"/>
          </a:xfrm>
        </p:spPr>
        <p:txBody>
          <a:bodyPr>
            <a:normAutofit/>
          </a:bodyPr>
          <a:lstStyle>
            <a:lvl1pPr marL="0" indent="0">
              <a:buFontTx/>
              <a:buNone/>
              <a:defRPr sz="1600" b="0" i="1"/>
            </a:lvl1pPr>
          </a:lstStyle>
          <a:p>
            <a:pPr lvl="0"/>
            <a:r>
              <a:rPr lang="en-US" dirty="0" smtClean="0"/>
              <a:t>Title</a:t>
            </a:r>
            <a:endParaRPr lang="en-US" dirty="0"/>
          </a:p>
        </p:txBody>
      </p:sp>
      <p:sp>
        <p:nvSpPr>
          <p:cNvPr id="52" name="Slide Number Placeholder 8"/>
          <p:cNvSpPr>
            <a:spLocks noGrp="1"/>
          </p:cNvSpPr>
          <p:nvPr>
            <p:ph type="sldNum" sz="quarter" idx="22"/>
          </p:nvPr>
        </p:nvSpPr>
        <p:spPr>
          <a:xfrm>
            <a:off x="8531788" y="5648960"/>
            <a:ext cx="548640" cy="396240"/>
          </a:xfrm>
        </p:spPr>
        <p:txBody>
          <a:bodyPr/>
          <a:lstStyle/>
          <a:p>
            <a:fld id="{6E2D2B3B-882E-40F3-A32F-6DD516915044}" type="slidenum">
              <a:rPr lang="en-US" smtClean="0"/>
              <a:pPr/>
              <a:t>‹#›</a:t>
            </a:fld>
            <a:endParaRPr lang="en-US" dirty="0"/>
          </a:p>
        </p:txBody>
      </p:sp>
    </p:spTree>
    <p:extLst>
      <p:ext uri="{BB962C8B-B14F-4D97-AF65-F5344CB8AC3E}">
        <p14:creationId xmlns:p14="http://schemas.microsoft.com/office/powerpoint/2010/main" val="39017938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7"/>
        <p:cNvGrpSpPr/>
        <p:nvPr/>
      </p:nvGrpSpPr>
      <p:grpSpPr>
        <a:xfrm>
          <a:off x="0" y="0"/>
          <a:ext cx="0" cy="0"/>
          <a:chOff x="0" y="0"/>
          <a:chExt cx="0" cy="0"/>
        </a:xfrm>
      </p:grpSpPr>
      <p:sp>
        <p:nvSpPr>
          <p:cNvPr id="18" name="Shape 18"/>
          <p:cNvSpPr txBox="1">
            <a:spLocks noGrp="1"/>
          </p:cNvSpPr>
          <p:nvPr>
            <p:ph type="title"/>
          </p:nvPr>
        </p:nvSpPr>
        <p:spPr>
          <a:xfrm>
            <a:off x="311700" y="390467"/>
            <a:ext cx="8520600" cy="1068000"/>
          </a:xfrm>
          <a:prstGeom prst="rect">
            <a:avLst/>
          </a:prstGeom>
        </p:spPr>
        <p:txBody>
          <a:bodyPr wrap="square"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19" name="Shape 19"/>
          <p:cNvSpPr txBox="1">
            <a:spLocks noGrp="1"/>
          </p:cNvSpPr>
          <p:nvPr>
            <p:ph type="body" idx="1"/>
          </p:nvPr>
        </p:nvSpPr>
        <p:spPr>
          <a:xfrm>
            <a:off x="311700" y="1638233"/>
            <a:ext cx="8520600" cy="4453600"/>
          </a:xfrm>
          <a:prstGeom prst="rect">
            <a:avLst/>
          </a:prstGeom>
        </p:spPr>
        <p:txBody>
          <a:bodyPr wrap="square"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20" name="Shape 20"/>
          <p:cNvSpPr txBox="1">
            <a:spLocks noGrp="1"/>
          </p:cNvSpPr>
          <p:nvPr>
            <p:ph type="sldNum" idx="12"/>
          </p:nvPr>
        </p:nvSpPr>
        <p:spPr>
          <a:xfrm>
            <a:off x="8472458" y="6217623"/>
            <a:ext cx="548700" cy="524800"/>
          </a:xfrm>
          <a:prstGeom prst="rect">
            <a:avLst/>
          </a:prstGeom>
        </p:spPr>
        <p:txBody>
          <a:bodyPr wrap="square" lIns="91425" tIns="91425" rIns="91425" bIns="91425" anchor="ctr" anchorCtr="0">
            <a:noAutofit/>
          </a:bodyPr>
          <a:lstStyle/>
          <a:p>
            <a:fld id="{00000000-1234-1234-1234-123412341234}" type="slidenum">
              <a:rPr lang="en"/>
              <a:pPr/>
              <a:t>‹#›</a:t>
            </a:fld>
            <a:endParaRPr lang="en"/>
          </a:p>
        </p:txBody>
      </p:sp>
    </p:spTree>
    <p:extLst>
      <p:ext uri="{BB962C8B-B14F-4D97-AF65-F5344CB8AC3E}">
        <p14:creationId xmlns:p14="http://schemas.microsoft.com/office/powerpoint/2010/main" val="402397943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24C6A67-DE28-714D-ACA5-1A12ED5587CF}"/>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ADE8BD5E-6522-9343-A727-B4DD75648171}"/>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4F3A1E39-34DD-E047-A1A9-6947C94C855A}"/>
              </a:ext>
            </a:extLst>
          </p:cNvPr>
          <p:cNvSpPr>
            <a:spLocks noGrp="1"/>
          </p:cNvSpPr>
          <p:nvPr>
            <p:ph type="dt" sz="half" idx="10"/>
          </p:nvPr>
        </p:nvSpPr>
        <p:spPr/>
        <p:txBody>
          <a:bodyPr/>
          <a:lstStyle/>
          <a:p>
            <a:fld id="{49830A1D-57F3-964F-88F0-61B443B5311F}" type="datetimeFigureOut">
              <a:rPr lang="en-US" smtClean="0">
                <a:solidFill>
                  <a:prstClr val="black">
                    <a:tint val="75000"/>
                  </a:prstClr>
                </a:solidFill>
              </a:rPr>
              <a:pPr/>
              <a:t>12/6/2022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5F97B087-644B-DB42-B303-5F824CC3BFB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2E642303-2130-7C45-9B22-2642ADFD2613}"/>
              </a:ext>
            </a:extLst>
          </p:cNvPr>
          <p:cNvSpPr>
            <a:spLocks noGrp="1"/>
          </p:cNvSpPr>
          <p:nvPr>
            <p:ph type="sldNum" sz="quarter" idx="12"/>
          </p:nvPr>
        </p:nvSpPr>
        <p:spPr/>
        <p:txBody>
          <a:bodyPr/>
          <a:lstStyle/>
          <a:p>
            <a:fld id="{53B566D8-D048-D746-B42D-0B5DA51B36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480231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240DE41-45CC-8F4D-BD94-8422402CCDC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A630567D-80A5-D84E-9EEB-E7554A9D083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ABEB9C4-59D5-5549-809D-FC8F2112F715}"/>
              </a:ext>
            </a:extLst>
          </p:cNvPr>
          <p:cNvSpPr>
            <a:spLocks noGrp="1"/>
          </p:cNvSpPr>
          <p:nvPr>
            <p:ph type="dt" sz="half" idx="10"/>
          </p:nvPr>
        </p:nvSpPr>
        <p:spPr/>
        <p:txBody>
          <a:bodyPr/>
          <a:lstStyle/>
          <a:p>
            <a:fld id="{49830A1D-57F3-964F-88F0-61B443B5311F}" type="datetimeFigureOut">
              <a:rPr lang="en-US" smtClean="0">
                <a:solidFill>
                  <a:prstClr val="black">
                    <a:tint val="75000"/>
                  </a:prstClr>
                </a:solidFill>
              </a:rPr>
              <a:pPr/>
              <a:t>12/6/2022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ADDB0CF1-BAE3-024A-BDFF-AE3E5FCEB8D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66AC837C-2BC4-2E40-8560-0C0A97DD2AD3}"/>
              </a:ext>
            </a:extLst>
          </p:cNvPr>
          <p:cNvSpPr>
            <a:spLocks noGrp="1"/>
          </p:cNvSpPr>
          <p:nvPr>
            <p:ph type="sldNum" sz="quarter" idx="12"/>
          </p:nvPr>
        </p:nvSpPr>
        <p:spPr/>
        <p:txBody>
          <a:bodyPr/>
          <a:lstStyle/>
          <a:p>
            <a:fld id="{53B566D8-D048-D746-B42D-0B5DA51B36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78423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32EDDB3-749E-374C-B114-DD2C3562907F}"/>
              </a:ext>
            </a:extLst>
          </p:cNvPr>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C131C363-9D53-2F4A-A14F-B3FC98EEFD54}"/>
              </a:ext>
            </a:extLst>
          </p:cNvPr>
          <p:cNvSpPr>
            <a:spLocks noGrp="1"/>
          </p:cNvSpPr>
          <p:nvPr>
            <p:ph type="body" idx="1"/>
          </p:nvPr>
        </p:nvSpPr>
        <p:spPr>
          <a:xfrm>
            <a:off x="623888" y="458946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417443AD-67D2-CB4E-B683-BBD631F83E53}"/>
              </a:ext>
            </a:extLst>
          </p:cNvPr>
          <p:cNvSpPr>
            <a:spLocks noGrp="1"/>
          </p:cNvSpPr>
          <p:nvPr>
            <p:ph type="dt" sz="half" idx="10"/>
          </p:nvPr>
        </p:nvSpPr>
        <p:spPr/>
        <p:txBody>
          <a:bodyPr/>
          <a:lstStyle/>
          <a:p>
            <a:fld id="{49830A1D-57F3-964F-88F0-61B443B5311F}" type="datetimeFigureOut">
              <a:rPr lang="en-US" smtClean="0">
                <a:solidFill>
                  <a:prstClr val="black">
                    <a:tint val="75000"/>
                  </a:prstClr>
                </a:solidFill>
              </a:rPr>
              <a:pPr/>
              <a:t>12/6/2022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F000C0CB-0EC2-854A-BF4D-8BCB573335F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4B710B67-27D0-774F-BFF2-53EB4601B077}"/>
              </a:ext>
            </a:extLst>
          </p:cNvPr>
          <p:cNvSpPr>
            <a:spLocks noGrp="1"/>
          </p:cNvSpPr>
          <p:nvPr>
            <p:ph type="sldNum" sz="quarter" idx="12"/>
          </p:nvPr>
        </p:nvSpPr>
        <p:spPr/>
        <p:txBody>
          <a:bodyPr/>
          <a:lstStyle/>
          <a:p>
            <a:fld id="{53B566D8-D048-D746-B42D-0B5DA51B36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25928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A1F99FE-0BB4-3948-9798-1808772BF94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BA1F46BA-95EB-BF40-82E9-0B7C97A2912A}"/>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450901DE-E0A1-6544-8D31-A980F5606777}"/>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BA69E4E5-5D17-354C-9AD0-74638EA43CDC}"/>
              </a:ext>
            </a:extLst>
          </p:cNvPr>
          <p:cNvSpPr>
            <a:spLocks noGrp="1"/>
          </p:cNvSpPr>
          <p:nvPr>
            <p:ph type="dt" sz="half" idx="10"/>
          </p:nvPr>
        </p:nvSpPr>
        <p:spPr/>
        <p:txBody>
          <a:bodyPr/>
          <a:lstStyle/>
          <a:p>
            <a:fld id="{49830A1D-57F3-964F-88F0-61B443B5311F}" type="datetimeFigureOut">
              <a:rPr lang="en-US" smtClean="0">
                <a:solidFill>
                  <a:prstClr val="black">
                    <a:tint val="75000"/>
                  </a:prstClr>
                </a:solidFill>
              </a:rPr>
              <a:pPr/>
              <a:t>12/6/2022</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8D6EB957-3ED4-9546-8560-5B9262E7799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0AF57E73-5049-FF42-BF4E-202373C59747}"/>
              </a:ext>
            </a:extLst>
          </p:cNvPr>
          <p:cNvSpPr>
            <a:spLocks noGrp="1"/>
          </p:cNvSpPr>
          <p:nvPr>
            <p:ph type="sldNum" sz="quarter" idx="12"/>
          </p:nvPr>
        </p:nvSpPr>
        <p:spPr/>
        <p:txBody>
          <a:bodyPr/>
          <a:lstStyle/>
          <a:p>
            <a:fld id="{53B566D8-D048-D746-B42D-0B5DA51B36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54095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082CF0D-DF27-DB46-8459-DC193762E038}"/>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298693B2-3D81-F246-8E84-1BB19EDF6D8C}"/>
              </a:ext>
            </a:extLst>
          </p:cNvPr>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59BA9DB1-2660-F34A-B80E-5BB3DEF35569}"/>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12C83333-DA7F-CD4B-95E7-007AC99EECD7}"/>
              </a:ext>
            </a:extLst>
          </p:cNvPr>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FD78BD34-940C-0646-B43D-BD7AD7AFEACD}"/>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F8A3ABC2-9305-2145-83D0-1A183C14D952}"/>
              </a:ext>
            </a:extLst>
          </p:cNvPr>
          <p:cNvSpPr>
            <a:spLocks noGrp="1"/>
          </p:cNvSpPr>
          <p:nvPr>
            <p:ph type="dt" sz="half" idx="10"/>
          </p:nvPr>
        </p:nvSpPr>
        <p:spPr/>
        <p:txBody>
          <a:bodyPr/>
          <a:lstStyle/>
          <a:p>
            <a:fld id="{49830A1D-57F3-964F-88F0-61B443B5311F}" type="datetimeFigureOut">
              <a:rPr lang="en-US" smtClean="0">
                <a:solidFill>
                  <a:prstClr val="black">
                    <a:tint val="75000"/>
                  </a:prstClr>
                </a:solidFill>
              </a:rPr>
              <a:pPr/>
              <a:t>12/6/2022</a:t>
            </a:fld>
            <a:endParaRPr lang="en-US">
              <a:solidFill>
                <a:prstClr val="black">
                  <a:tint val="75000"/>
                </a:prstClr>
              </a:solidFill>
            </a:endParaRPr>
          </a:p>
        </p:txBody>
      </p:sp>
      <p:sp>
        <p:nvSpPr>
          <p:cNvPr id="8" name="Footer Placeholder 7">
            <a:extLst>
              <a:ext uri="{FF2B5EF4-FFF2-40B4-BE49-F238E27FC236}">
                <a16:creationId xmlns="" xmlns:a16="http://schemas.microsoft.com/office/drawing/2014/main" id="{A7DCF53F-C8C4-2F4F-9980-AC52A7115106}"/>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 xmlns:a16="http://schemas.microsoft.com/office/drawing/2014/main" id="{FD9505D6-D60A-9B4C-ADB6-27AC4B9E569D}"/>
              </a:ext>
            </a:extLst>
          </p:cNvPr>
          <p:cNvSpPr>
            <a:spLocks noGrp="1"/>
          </p:cNvSpPr>
          <p:nvPr>
            <p:ph type="sldNum" sz="quarter" idx="12"/>
          </p:nvPr>
        </p:nvSpPr>
        <p:spPr/>
        <p:txBody>
          <a:bodyPr/>
          <a:lstStyle/>
          <a:p>
            <a:fld id="{53B566D8-D048-D746-B42D-0B5DA51B36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86658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F28876C-A09D-456F-AC41-D6614AEF39F9}" type="datetimeFigureOut">
              <a:rPr lang="en-US" smtClean="0"/>
              <a:t>12/6/2022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4FFD92-A32E-4428-B4C0-664AAABCC07F}" type="slidenum">
              <a:rPr lang="en-US" smtClean="0"/>
              <a:t>‹#›</a:t>
            </a:fld>
            <a:endParaRPr lang="en-US"/>
          </a:p>
        </p:txBody>
      </p:sp>
    </p:spTree>
    <p:extLst>
      <p:ext uri="{BB962C8B-B14F-4D97-AF65-F5344CB8AC3E}">
        <p14:creationId xmlns:p14="http://schemas.microsoft.com/office/powerpoint/2010/main" val="208948768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5DC3D0F-F3B5-374F-B269-E6CCA86077F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61F3E337-C4B1-F34F-A7B4-DACC7D296A7B}"/>
              </a:ext>
            </a:extLst>
          </p:cNvPr>
          <p:cNvSpPr>
            <a:spLocks noGrp="1"/>
          </p:cNvSpPr>
          <p:nvPr>
            <p:ph type="dt" sz="half" idx="10"/>
          </p:nvPr>
        </p:nvSpPr>
        <p:spPr/>
        <p:txBody>
          <a:bodyPr/>
          <a:lstStyle/>
          <a:p>
            <a:fld id="{49830A1D-57F3-964F-88F0-61B443B5311F}" type="datetimeFigureOut">
              <a:rPr lang="en-US" smtClean="0">
                <a:solidFill>
                  <a:prstClr val="black">
                    <a:tint val="75000"/>
                  </a:prstClr>
                </a:solidFill>
              </a:rPr>
              <a:pPr/>
              <a:t>12/6/2022</a:t>
            </a:fld>
            <a:endParaRPr lang="en-US">
              <a:solidFill>
                <a:prstClr val="black">
                  <a:tint val="75000"/>
                </a:prstClr>
              </a:solidFill>
            </a:endParaRPr>
          </a:p>
        </p:txBody>
      </p:sp>
      <p:sp>
        <p:nvSpPr>
          <p:cNvPr id="4" name="Footer Placeholder 3">
            <a:extLst>
              <a:ext uri="{FF2B5EF4-FFF2-40B4-BE49-F238E27FC236}">
                <a16:creationId xmlns="" xmlns:a16="http://schemas.microsoft.com/office/drawing/2014/main" id="{FAC44F08-7990-B44C-B348-A3C47F6F2DB5}"/>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 xmlns:a16="http://schemas.microsoft.com/office/drawing/2014/main" id="{0D7577F0-3B50-4147-9B07-288C606AED60}"/>
              </a:ext>
            </a:extLst>
          </p:cNvPr>
          <p:cNvSpPr>
            <a:spLocks noGrp="1"/>
          </p:cNvSpPr>
          <p:nvPr>
            <p:ph type="sldNum" sz="quarter" idx="12"/>
          </p:nvPr>
        </p:nvSpPr>
        <p:spPr/>
        <p:txBody>
          <a:bodyPr/>
          <a:lstStyle/>
          <a:p>
            <a:fld id="{53B566D8-D048-D746-B42D-0B5DA51B36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07055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5A1010D5-4D0F-7B42-9065-438FEB902206}"/>
              </a:ext>
            </a:extLst>
          </p:cNvPr>
          <p:cNvSpPr>
            <a:spLocks noGrp="1"/>
          </p:cNvSpPr>
          <p:nvPr>
            <p:ph type="dt" sz="half" idx="10"/>
          </p:nvPr>
        </p:nvSpPr>
        <p:spPr/>
        <p:txBody>
          <a:bodyPr/>
          <a:lstStyle/>
          <a:p>
            <a:fld id="{49830A1D-57F3-964F-88F0-61B443B5311F}" type="datetimeFigureOut">
              <a:rPr lang="en-US" smtClean="0">
                <a:solidFill>
                  <a:prstClr val="black">
                    <a:tint val="75000"/>
                  </a:prstClr>
                </a:solidFill>
              </a:rPr>
              <a:pPr/>
              <a:t>12/6/2022</a:t>
            </a:fld>
            <a:endParaRPr lang="en-US">
              <a:solidFill>
                <a:prstClr val="black">
                  <a:tint val="75000"/>
                </a:prstClr>
              </a:solidFill>
            </a:endParaRPr>
          </a:p>
        </p:txBody>
      </p:sp>
      <p:sp>
        <p:nvSpPr>
          <p:cNvPr id="3" name="Footer Placeholder 2">
            <a:extLst>
              <a:ext uri="{FF2B5EF4-FFF2-40B4-BE49-F238E27FC236}">
                <a16:creationId xmlns="" xmlns:a16="http://schemas.microsoft.com/office/drawing/2014/main" id="{682D2DBC-BDF9-824B-872C-3569C0C83194}"/>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 xmlns:a16="http://schemas.microsoft.com/office/drawing/2014/main" id="{F79D899F-DB8A-4246-B6C1-7C1F022F5936}"/>
              </a:ext>
            </a:extLst>
          </p:cNvPr>
          <p:cNvSpPr>
            <a:spLocks noGrp="1"/>
          </p:cNvSpPr>
          <p:nvPr>
            <p:ph type="sldNum" sz="quarter" idx="12"/>
          </p:nvPr>
        </p:nvSpPr>
        <p:spPr/>
        <p:txBody>
          <a:bodyPr/>
          <a:lstStyle/>
          <a:p>
            <a:fld id="{53B566D8-D048-D746-B42D-0B5DA51B36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87440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FA5EADE-432A-F544-A5A7-72509E0F337C}"/>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911E791C-9965-BC47-8B21-57B6A87C221D}"/>
              </a:ext>
            </a:extLst>
          </p:cNvPr>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849404F6-6547-D247-99B8-14C2574FC686}"/>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D9E1C6E4-E80E-D74C-8DE7-DEEF6D3A89BC}"/>
              </a:ext>
            </a:extLst>
          </p:cNvPr>
          <p:cNvSpPr>
            <a:spLocks noGrp="1"/>
          </p:cNvSpPr>
          <p:nvPr>
            <p:ph type="dt" sz="half" idx="10"/>
          </p:nvPr>
        </p:nvSpPr>
        <p:spPr/>
        <p:txBody>
          <a:bodyPr/>
          <a:lstStyle/>
          <a:p>
            <a:fld id="{49830A1D-57F3-964F-88F0-61B443B5311F}" type="datetimeFigureOut">
              <a:rPr lang="en-US" smtClean="0">
                <a:solidFill>
                  <a:prstClr val="black">
                    <a:tint val="75000"/>
                  </a:prstClr>
                </a:solidFill>
              </a:rPr>
              <a:pPr/>
              <a:t>12/6/2022</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EF7D2644-9BF2-C148-9EEB-C2A356AC5AC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4A237B76-0954-5542-848F-E93FD7FA797B}"/>
              </a:ext>
            </a:extLst>
          </p:cNvPr>
          <p:cNvSpPr>
            <a:spLocks noGrp="1"/>
          </p:cNvSpPr>
          <p:nvPr>
            <p:ph type="sldNum" sz="quarter" idx="12"/>
          </p:nvPr>
        </p:nvSpPr>
        <p:spPr/>
        <p:txBody>
          <a:bodyPr/>
          <a:lstStyle/>
          <a:p>
            <a:fld id="{53B566D8-D048-D746-B42D-0B5DA51B36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110029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3A4EE3B-C8C7-0542-9A12-CBAA365F0467}"/>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F0869102-8A10-3B4B-89AA-E47CB53A7D1A}"/>
              </a:ext>
            </a:extLst>
          </p:cNvPr>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93DBB618-9DDC-FC48-9A64-0C221A1A4F0F}"/>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A976B70A-EF98-F747-932A-32F26ADAB94D}"/>
              </a:ext>
            </a:extLst>
          </p:cNvPr>
          <p:cNvSpPr>
            <a:spLocks noGrp="1"/>
          </p:cNvSpPr>
          <p:nvPr>
            <p:ph type="dt" sz="half" idx="10"/>
          </p:nvPr>
        </p:nvSpPr>
        <p:spPr/>
        <p:txBody>
          <a:bodyPr/>
          <a:lstStyle/>
          <a:p>
            <a:fld id="{49830A1D-57F3-964F-88F0-61B443B5311F}" type="datetimeFigureOut">
              <a:rPr lang="en-US" smtClean="0">
                <a:solidFill>
                  <a:prstClr val="black">
                    <a:tint val="75000"/>
                  </a:prstClr>
                </a:solidFill>
              </a:rPr>
              <a:pPr/>
              <a:t>12/6/2022</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C786CB72-8DC4-5747-8880-EA9CAEE4FF50}"/>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C3DE1137-6C4F-854C-9C78-A153BEED2AEF}"/>
              </a:ext>
            </a:extLst>
          </p:cNvPr>
          <p:cNvSpPr>
            <a:spLocks noGrp="1"/>
          </p:cNvSpPr>
          <p:nvPr>
            <p:ph type="sldNum" sz="quarter" idx="12"/>
          </p:nvPr>
        </p:nvSpPr>
        <p:spPr/>
        <p:txBody>
          <a:bodyPr/>
          <a:lstStyle/>
          <a:p>
            <a:fld id="{53B566D8-D048-D746-B42D-0B5DA51B36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247304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08AA4B5-E5FA-BD48-9CA5-55C2E888BEA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81A721B8-AE68-4D4A-945D-8D571D10A98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3BA15D29-A60F-A542-9CEA-3F40085EC78A}"/>
              </a:ext>
            </a:extLst>
          </p:cNvPr>
          <p:cNvSpPr>
            <a:spLocks noGrp="1"/>
          </p:cNvSpPr>
          <p:nvPr>
            <p:ph type="dt" sz="half" idx="10"/>
          </p:nvPr>
        </p:nvSpPr>
        <p:spPr/>
        <p:txBody>
          <a:bodyPr/>
          <a:lstStyle/>
          <a:p>
            <a:fld id="{49830A1D-57F3-964F-88F0-61B443B5311F}" type="datetimeFigureOut">
              <a:rPr lang="en-US" smtClean="0">
                <a:solidFill>
                  <a:prstClr val="black">
                    <a:tint val="75000"/>
                  </a:prstClr>
                </a:solidFill>
              </a:rPr>
              <a:pPr/>
              <a:t>12/6/2022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659F1F32-42EE-5746-BB8D-3126726A815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706E76DA-B6CA-494A-8639-3610C11AC9AF}"/>
              </a:ext>
            </a:extLst>
          </p:cNvPr>
          <p:cNvSpPr>
            <a:spLocks noGrp="1"/>
          </p:cNvSpPr>
          <p:nvPr>
            <p:ph type="sldNum" sz="quarter" idx="12"/>
          </p:nvPr>
        </p:nvSpPr>
        <p:spPr/>
        <p:txBody>
          <a:bodyPr/>
          <a:lstStyle/>
          <a:p>
            <a:fld id="{53B566D8-D048-D746-B42D-0B5DA51B36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05164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58737E4F-F914-D44D-B3C5-C6ABCEF0A175}"/>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598F98BD-30F0-094E-9DB4-A99127BF7E09}"/>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9BE94B7D-382E-C54D-82E0-04112A65560C}"/>
              </a:ext>
            </a:extLst>
          </p:cNvPr>
          <p:cNvSpPr>
            <a:spLocks noGrp="1"/>
          </p:cNvSpPr>
          <p:nvPr>
            <p:ph type="dt" sz="half" idx="10"/>
          </p:nvPr>
        </p:nvSpPr>
        <p:spPr/>
        <p:txBody>
          <a:bodyPr/>
          <a:lstStyle/>
          <a:p>
            <a:fld id="{49830A1D-57F3-964F-88F0-61B443B5311F}" type="datetimeFigureOut">
              <a:rPr lang="en-US" smtClean="0">
                <a:solidFill>
                  <a:prstClr val="black">
                    <a:tint val="75000"/>
                  </a:prstClr>
                </a:solidFill>
              </a:rPr>
              <a:pPr/>
              <a:t>12/6/2022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B63B42A7-B759-474F-B721-4394074F6AF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96BAF919-82D5-EF42-B432-77E623602302}"/>
              </a:ext>
            </a:extLst>
          </p:cNvPr>
          <p:cNvSpPr>
            <a:spLocks noGrp="1"/>
          </p:cNvSpPr>
          <p:nvPr>
            <p:ph type="sldNum" sz="quarter" idx="12"/>
          </p:nvPr>
        </p:nvSpPr>
        <p:spPr/>
        <p:txBody>
          <a:bodyPr/>
          <a:lstStyle/>
          <a:p>
            <a:fld id="{53B566D8-D048-D746-B42D-0B5DA51B36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33883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F28876C-A09D-456F-AC41-D6614AEF39F9}" type="datetimeFigureOut">
              <a:rPr lang="en-US" smtClean="0"/>
              <a:t>12/6/2022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4FFD92-A32E-4428-B4C0-664AAABCC07F}" type="slidenum">
              <a:rPr lang="en-US" smtClean="0"/>
              <a:t>‹#›</a:t>
            </a:fld>
            <a:endParaRPr lang="en-US"/>
          </a:p>
        </p:txBody>
      </p:sp>
    </p:spTree>
    <p:extLst>
      <p:ext uri="{BB962C8B-B14F-4D97-AF65-F5344CB8AC3E}">
        <p14:creationId xmlns:p14="http://schemas.microsoft.com/office/powerpoint/2010/main" val="39343772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F28876C-A09D-456F-AC41-D6614AEF39F9}" type="datetimeFigureOut">
              <a:rPr lang="en-US" smtClean="0"/>
              <a:t>12/6/2022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74FFD92-A32E-4428-B4C0-664AAABCC07F}" type="slidenum">
              <a:rPr lang="en-US" smtClean="0"/>
              <a:t>‹#›</a:t>
            </a:fld>
            <a:endParaRPr lang="en-US"/>
          </a:p>
        </p:txBody>
      </p:sp>
    </p:spTree>
    <p:extLst>
      <p:ext uri="{BB962C8B-B14F-4D97-AF65-F5344CB8AC3E}">
        <p14:creationId xmlns:p14="http://schemas.microsoft.com/office/powerpoint/2010/main" val="5297637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F28876C-A09D-456F-AC41-D6614AEF39F9}" type="datetimeFigureOut">
              <a:rPr lang="en-US" smtClean="0"/>
              <a:t>12/6/2022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74FFD92-A32E-4428-B4C0-664AAABCC07F}" type="slidenum">
              <a:rPr lang="en-US" smtClean="0"/>
              <a:t>‹#›</a:t>
            </a:fld>
            <a:endParaRPr lang="en-US"/>
          </a:p>
        </p:txBody>
      </p:sp>
    </p:spTree>
    <p:extLst>
      <p:ext uri="{BB962C8B-B14F-4D97-AF65-F5344CB8AC3E}">
        <p14:creationId xmlns:p14="http://schemas.microsoft.com/office/powerpoint/2010/main" val="13848139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28876C-A09D-456F-AC41-D6614AEF39F9}" type="datetimeFigureOut">
              <a:rPr lang="en-US" smtClean="0"/>
              <a:t>12/6/2022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74FFD92-A32E-4428-B4C0-664AAABCC07F}" type="slidenum">
              <a:rPr lang="en-US" smtClean="0"/>
              <a:t>‹#›</a:t>
            </a:fld>
            <a:endParaRPr lang="en-US"/>
          </a:p>
        </p:txBody>
      </p:sp>
    </p:spTree>
    <p:extLst>
      <p:ext uri="{BB962C8B-B14F-4D97-AF65-F5344CB8AC3E}">
        <p14:creationId xmlns:p14="http://schemas.microsoft.com/office/powerpoint/2010/main" val="28972755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F28876C-A09D-456F-AC41-D6614AEF39F9}" type="datetimeFigureOut">
              <a:rPr lang="en-US" smtClean="0"/>
              <a:t>12/6/2022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4FFD92-A32E-4428-B4C0-664AAABCC07F}" type="slidenum">
              <a:rPr lang="en-US" smtClean="0"/>
              <a:t>‹#›</a:t>
            </a:fld>
            <a:endParaRPr lang="en-US"/>
          </a:p>
        </p:txBody>
      </p:sp>
    </p:spTree>
    <p:extLst>
      <p:ext uri="{BB962C8B-B14F-4D97-AF65-F5344CB8AC3E}">
        <p14:creationId xmlns:p14="http://schemas.microsoft.com/office/powerpoint/2010/main" val="24722046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F28876C-A09D-456F-AC41-D6614AEF39F9}" type="datetimeFigureOut">
              <a:rPr lang="en-US" smtClean="0"/>
              <a:t>12/6/2022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4FFD92-A32E-4428-B4C0-664AAABCC07F}" type="slidenum">
              <a:rPr lang="en-US" smtClean="0"/>
              <a:t>‹#›</a:t>
            </a:fld>
            <a:endParaRPr lang="en-US"/>
          </a:p>
        </p:txBody>
      </p:sp>
    </p:spTree>
    <p:extLst>
      <p:ext uri="{BB962C8B-B14F-4D97-AF65-F5344CB8AC3E}">
        <p14:creationId xmlns:p14="http://schemas.microsoft.com/office/powerpoint/2010/main" val="18101402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3">
                <a:lumMod val="41000"/>
                <a:lumOff val="59000"/>
              </a:schemeClr>
            </a:gs>
            <a:gs pos="39999">
              <a:srgbClr val="85C2FF"/>
            </a:gs>
            <a:gs pos="70000">
              <a:srgbClr val="C4D6EB"/>
            </a:gs>
            <a:gs pos="100000">
              <a:srgbClr val="FFEBFA"/>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28876C-A09D-456F-AC41-D6614AEF39F9}" type="datetimeFigureOut">
              <a:rPr lang="en-US" smtClean="0"/>
              <a:t>12/6/2022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4FFD92-A32E-4428-B4C0-664AAABCC07F}" type="slidenum">
              <a:rPr lang="en-US" smtClean="0"/>
              <a:t>‹#›</a:t>
            </a:fld>
            <a:endParaRPr lang="en-US"/>
          </a:p>
        </p:txBody>
      </p:sp>
    </p:spTree>
    <p:extLst>
      <p:ext uri="{BB962C8B-B14F-4D97-AF65-F5344CB8AC3E}">
        <p14:creationId xmlns:p14="http://schemas.microsoft.com/office/powerpoint/2010/main" val="42450292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85"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3">
                <a:lumMod val="41000"/>
                <a:lumOff val="59000"/>
              </a:schemeClr>
            </a:gs>
            <a:gs pos="39999">
              <a:srgbClr val="85C2FF"/>
            </a:gs>
            <a:gs pos="70000">
              <a:srgbClr val="C4D6EB"/>
            </a:gs>
            <a:gs pos="100000">
              <a:srgbClr val="FFEBFA"/>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620000" cy="114300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7620000" cy="428276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8458200" y="0"/>
            <a:ext cx="6858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79C1"/>
              </a:solidFill>
            </a:endParaRPr>
          </a:p>
        </p:txBody>
      </p:sp>
      <p:sp>
        <p:nvSpPr>
          <p:cNvPr id="8" name="Rectangle 7"/>
          <p:cNvSpPr/>
          <p:nvPr/>
        </p:nvSpPr>
        <p:spPr>
          <a:xfrm>
            <a:off x="8458200" y="5486400"/>
            <a:ext cx="685800" cy="685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6" name="Slide Number Placeholder 5"/>
          <p:cNvSpPr>
            <a:spLocks noGrp="1"/>
          </p:cNvSpPr>
          <p:nvPr>
            <p:ph type="sldNum" sz="quarter" idx="4"/>
          </p:nvPr>
        </p:nvSpPr>
        <p:spPr>
          <a:xfrm>
            <a:off x="8531788" y="5648960"/>
            <a:ext cx="54864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fld id="{6E2D2B3B-882E-40F3-A32F-6DD516915044}" type="slidenum">
              <a:rPr lang="en-US" smtClean="0"/>
              <a:pPr/>
              <a:t>‹#›</a:t>
            </a:fld>
            <a:endParaRPr lang="en-US" dirty="0"/>
          </a:p>
        </p:txBody>
      </p:sp>
      <p:sp>
        <p:nvSpPr>
          <p:cNvPr id="5" name="Footer Placeholder 4"/>
          <p:cNvSpPr>
            <a:spLocks noGrp="1"/>
          </p:cNvSpPr>
          <p:nvPr>
            <p:ph type="ftr" sz="quarter" idx="3"/>
          </p:nvPr>
        </p:nvSpPr>
        <p:spPr>
          <a:xfrm>
            <a:off x="2423298" y="6458064"/>
            <a:ext cx="4551406" cy="277752"/>
          </a:xfrm>
          <a:prstGeom prst="rect">
            <a:avLst/>
          </a:prstGeom>
        </p:spPr>
        <p:txBody>
          <a:bodyPr vert="horz" lIns="91440" tIns="45720" rIns="91440" bIns="45720" rtlCol="0" anchor="b" anchorCtr="0"/>
          <a:lstStyle>
            <a:lvl1pPr algn="r">
              <a:defRPr sz="1200" i="1">
                <a:solidFill>
                  <a:schemeClr val="accent3">
                    <a:lumMod val="50000"/>
                  </a:schemeClr>
                </a:solidFill>
              </a:defRPr>
            </a:lvl1pPr>
          </a:lstStyle>
          <a:p>
            <a:endParaRPr lang="en-US" dirty="0">
              <a:solidFill>
                <a:srgbClr val="C4BCB7">
                  <a:lumMod val="50000"/>
                </a:srgbClr>
              </a:solidFill>
            </a:endParaRPr>
          </a:p>
        </p:txBody>
      </p:sp>
      <p:sp>
        <p:nvSpPr>
          <p:cNvPr id="4" name="Date Placeholder 3"/>
          <p:cNvSpPr>
            <a:spLocks noGrp="1"/>
          </p:cNvSpPr>
          <p:nvPr>
            <p:ph type="dt" sz="half" idx="2"/>
          </p:nvPr>
        </p:nvSpPr>
        <p:spPr>
          <a:xfrm>
            <a:off x="7029622" y="6453192"/>
            <a:ext cx="1047578" cy="277752"/>
          </a:xfrm>
          <a:prstGeom prst="rect">
            <a:avLst/>
          </a:prstGeom>
        </p:spPr>
        <p:txBody>
          <a:bodyPr vert="horz" lIns="91440" tIns="45720" rIns="91440" bIns="45720" rtlCol="0" anchor="b" anchorCtr="0"/>
          <a:lstStyle>
            <a:lvl1pPr algn="l">
              <a:defRPr sz="1200">
                <a:solidFill>
                  <a:schemeClr val="accent3">
                    <a:lumMod val="50000"/>
                  </a:schemeClr>
                </a:solidFill>
              </a:defRPr>
            </a:lvl1pPr>
          </a:lstStyle>
          <a:p>
            <a:fld id="{327B613C-1AD7-49D3-885D-F654C5CDBAA6}" type="datetime1">
              <a:rPr lang="en-US" smtClean="0">
                <a:solidFill>
                  <a:srgbClr val="C4BCB7">
                    <a:lumMod val="50000"/>
                  </a:srgbClr>
                </a:solidFill>
              </a:rPr>
              <a:pPr/>
              <a:t>12/6/2022</a:t>
            </a:fld>
            <a:endParaRPr lang="en-US" dirty="0">
              <a:solidFill>
                <a:srgbClr val="C4BCB7">
                  <a:lumMod val="50000"/>
                </a:srgbClr>
              </a:solidFill>
            </a:endParaRPr>
          </a:p>
        </p:txBody>
      </p:sp>
      <p:pic>
        <p:nvPicPr>
          <p:cNvPr id="12" name="Picture 11"/>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458489" y="6074028"/>
            <a:ext cx="1470503" cy="597766"/>
          </a:xfrm>
          <a:prstGeom prst="rect">
            <a:avLst/>
          </a:prstGeom>
        </p:spPr>
      </p:pic>
    </p:spTree>
    <p:extLst>
      <p:ext uri="{BB962C8B-B14F-4D97-AF65-F5344CB8AC3E}">
        <p14:creationId xmlns:p14="http://schemas.microsoft.com/office/powerpoint/2010/main" val="1077488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hf sldNum="0" hdr="0" ftr="0" dt="0"/>
  <p:txStyles>
    <p:titleStyle>
      <a:lvl1pPr algn="l" defTabSz="914400" rtl="0" eaLnBrk="1" latinLnBrk="0" hangingPunct="1">
        <a:spcBef>
          <a:spcPct val="0"/>
        </a:spcBef>
        <a:buNone/>
        <a:defRPr sz="4600" kern="1200" cap="none" spc="-100" baseline="0">
          <a:ln>
            <a:noFill/>
          </a:ln>
          <a:solidFill>
            <a:schemeClr val="accent1"/>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Wingdings" charset="2"/>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3"/>
        </a:buClr>
        <a:buFont typeface="Wingdings" charset="2"/>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Wingdings" charset="2"/>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3"/>
        </a:buClr>
        <a:buFont typeface="Wingdings" charset="2"/>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3"/>
        </a:buClr>
        <a:buFont typeface="Wingdings" charset="2"/>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3">
                <a:lumMod val="41000"/>
                <a:lumOff val="59000"/>
              </a:schemeClr>
            </a:gs>
            <a:gs pos="39999">
              <a:srgbClr val="85C2FF"/>
            </a:gs>
            <a:gs pos="70000">
              <a:srgbClr val="C4D6EB"/>
            </a:gs>
            <a:gs pos="100000">
              <a:srgbClr val="FFEBFA"/>
            </a:gs>
          </a:gsLst>
          <a:lin ang="5400000" scaled="0"/>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EAFE6FCA-FB9A-EB4F-967C-033EEB5C0016}"/>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C7E98EBD-CB51-1C4D-92C2-77B4BDAC6BC2}"/>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148C2C6-561D-624D-BA96-5E1457AEBC84}"/>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830A1D-57F3-964F-88F0-61B443B5311F}" type="datetimeFigureOut">
              <a:rPr lang="en-US" smtClean="0">
                <a:solidFill>
                  <a:prstClr val="black">
                    <a:tint val="75000"/>
                  </a:prstClr>
                </a:solidFill>
              </a:rPr>
              <a:pPr/>
              <a:t>12/6/2022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4EEF9126-BAEA-F94A-BDD1-2318166D84A1}"/>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5133315C-A0D0-4A44-940E-EF909C6DA93B}"/>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B566D8-D048-D746-B42D-0B5DA51B36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6356037"/>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11.png"/><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24.png"/><Relationship Id="rId5" Type="http://schemas.openxmlformats.org/officeDocument/2006/relationships/image" Target="../media/image11.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jpeg"/><Relationship Id="rId4" Type="http://schemas.openxmlformats.org/officeDocument/2006/relationships/image" Target="../media/image37.jpeg"/></Relationships>
</file>

<file path=ppt/slides/_rels/slide21.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jpg"/><Relationship Id="rId7"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jpeg"/></Relationships>
</file>

<file path=ppt/slides/_rels/slide2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s>
</file>

<file path=ppt/slides/_rels/slide2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64.png"/></Relationships>
</file>

<file path=ppt/slides/_rels/slide3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5.png"/><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hyperlink" Target="https://www.desmoinesregister.com/restricted/?return=https://www.desmoinesregister.com/story/money/agriculture/2021/07/27/land-access-barrier-for-des-moines-iowa-refugee-farmers-global-greens-lutheran-services-produce/7998745002/" TargetMode="External"/><Relationship Id="rId2" Type="http://schemas.openxmlformats.org/officeDocument/2006/relationships/hyperlink" Target="https://lib.dr.iastate.edu/cgi/viewcontent.cgi?article=9006&amp;context=etd" TargetMode="External"/><Relationship Id="rId1" Type="http://schemas.openxmlformats.org/officeDocument/2006/relationships/slideLayout" Target="../slideLayouts/slideLayout28.xml"/><Relationship Id="rId6" Type="http://schemas.openxmlformats.org/officeDocument/2006/relationships/image" Target="../media/image11.png"/><Relationship Id="rId5" Type="http://schemas.openxmlformats.org/officeDocument/2006/relationships/hyperlink" Target="https://lsiowa.org/globalgreens" TargetMode="External"/><Relationship Id="rId4" Type="http://schemas.openxmlformats.org/officeDocument/2006/relationships/hyperlink" Target="https://amp.desmoinesregister.com/amp/7998745002?__twitter_impression=true-"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17.xml"/><Relationship Id="rId5" Type="http://schemas.openxmlformats.org/officeDocument/2006/relationships/image" Target="../media/image11.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3">
            <a:extLst>
              <a:ext uri="{FF2B5EF4-FFF2-40B4-BE49-F238E27FC236}">
                <a16:creationId xmlns="" xmlns:a16="http://schemas.microsoft.com/office/drawing/2014/main" id="{9CA0AE90-EA98-4A4B-B3AA-FC2D2C68E8AA}"/>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b="-1"/>
          <a:stretch/>
        </p:blipFill>
        <p:spPr>
          <a:xfrm>
            <a:off x="21" y="10"/>
            <a:ext cx="9143980" cy="6857990"/>
          </a:xfrm>
          <a:prstGeom prst="rect">
            <a:avLst/>
          </a:prstGeom>
        </p:spPr>
      </p:pic>
      <p:sp>
        <p:nvSpPr>
          <p:cNvPr id="6" name="Rectangle 5"/>
          <p:cNvSpPr/>
          <p:nvPr/>
        </p:nvSpPr>
        <p:spPr>
          <a:xfrm>
            <a:off x="0" y="4572000"/>
            <a:ext cx="9144000" cy="1752600"/>
          </a:xfrm>
          <a:prstGeom prst="rect">
            <a:avLst/>
          </a:prstGeom>
          <a:solidFill>
            <a:schemeClr val="bg1">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p:cNvSpPr>
            <a:spLocks noGrp="1"/>
          </p:cNvSpPr>
          <p:nvPr>
            <p:ph type="title"/>
          </p:nvPr>
        </p:nvSpPr>
        <p:spPr>
          <a:xfrm>
            <a:off x="1828800" y="4953000"/>
            <a:ext cx="7315200" cy="1068000"/>
          </a:xfrm>
          <a:ln>
            <a:noFill/>
          </a:ln>
        </p:spPr>
        <p:txBody>
          <a:bodyPr/>
          <a:lstStyle/>
          <a:p>
            <a:r>
              <a:rPr lang="en-US" b="1" dirty="0" smtClean="0">
                <a:solidFill>
                  <a:schemeClr val="bg1"/>
                </a:solidFill>
                <a:latin typeface="Univers 75 Black"/>
                <a:cs typeface="Arial" panose="020B0604020202020204" pitchFamily="34" charset="0"/>
              </a:rPr>
              <a:t>Lutheran Services in Iowa</a:t>
            </a:r>
            <a:endParaRPr lang="en-US" b="1" dirty="0">
              <a:solidFill>
                <a:schemeClr val="bg1"/>
              </a:solidFill>
              <a:latin typeface="Univers 75 Black"/>
              <a:cs typeface="Arial" panose="020B0604020202020204" pitchFamily="34" charset="0"/>
            </a:endParaRPr>
          </a:p>
        </p:txBody>
      </p:sp>
      <p:cxnSp>
        <p:nvCxnSpPr>
          <p:cNvPr id="4" name="Straight Connector 3"/>
          <p:cNvCxnSpPr/>
          <p:nvPr/>
        </p:nvCxnSpPr>
        <p:spPr>
          <a:xfrm>
            <a:off x="1752600" y="5943600"/>
            <a:ext cx="73914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2050" name="Picture 2" descr="R:\Refugee\Resources\Agriculture\Marketing and Outreach\Content\Logos\gg logo (2).pn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52401" y="4930654"/>
            <a:ext cx="1896416" cy="1165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577779"/>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008086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duotone>
              <a:schemeClr val="accent6">
                <a:shade val="45000"/>
                <a:satMod val="135000"/>
              </a:schemeClr>
              <a:prstClr val="white"/>
            </a:duotone>
            <a:extLst>
              <a:ext uri="{BEBA8EAE-BF5A-486C-A8C5-ECC9F3942E4B}">
                <a14:imgProps xmlns:a14="http://schemas.microsoft.com/office/drawing/2010/main">
                  <a14:imgLayer r:embed="rId4">
                    <a14:imgEffect>
                      <a14:colorTemperature colorTemp="6750"/>
                    </a14:imgEffect>
                  </a14:imgLayer>
                </a14:imgProps>
              </a:ext>
              <a:ext uri="{28A0092B-C50C-407E-A947-70E740481C1C}">
                <a14:useLocalDpi xmlns:a14="http://schemas.microsoft.com/office/drawing/2010/main" val="0"/>
              </a:ext>
            </a:extLst>
          </a:blip>
          <a:srcRect/>
          <a:stretch>
            <a:fillRect/>
          </a:stretch>
        </p:blipFill>
        <p:spPr bwMode="auto">
          <a:xfrm>
            <a:off x="228602" y="130116"/>
            <a:ext cx="8713011" cy="56333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ontent Placeholder 2">
            <a:extLst>
              <a:ext uri="{FF2B5EF4-FFF2-40B4-BE49-F238E27FC236}">
                <a16:creationId xmlns="" xmlns:a16="http://schemas.microsoft.com/office/drawing/2014/main" id="{05F64698-1669-F546-906D-DAF9B3E209E2}"/>
              </a:ext>
            </a:extLst>
          </p:cNvPr>
          <p:cNvSpPr>
            <a:spLocks noGrp="1"/>
          </p:cNvSpPr>
          <p:nvPr>
            <p:ph sz="half" idx="1"/>
          </p:nvPr>
        </p:nvSpPr>
        <p:spPr>
          <a:xfrm>
            <a:off x="685800" y="1929655"/>
            <a:ext cx="4369612" cy="3167480"/>
          </a:xfrm>
        </p:spPr>
        <p:txBody>
          <a:bodyPr>
            <a:normAutofit lnSpcReduction="10000"/>
          </a:bodyPr>
          <a:lstStyle/>
          <a:p>
            <a:r>
              <a:rPr lang="en-US" b="1" dirty="0" smtClean="0"/>
              <a:t>Dem. Rep. of the Congo </a:t>
            </a:r>
            <a:r>
              <a:rPr lang="en-US" dirty="0" smtClean="0"/>
              <a:t>(</a:t>
            </a:r>
            <a:r>
              <a:rPr lang="en-US" dirty="0" smtClean="0">
                <a:latin typeface="Garamond" panose="02020404030301010803" pitchFamily="18" charset="0"/>
              </a:rPr>
              <a:t>Congolese</a:t>
            </a:r>
            <a:r>
              <a:rPr lang="en-US" dirty="0" smtClean="0"/>
              <a:t>)</a:t>
            </a:r>
          </a:p>
          <a:p>
            <a:pPr marL="0" indent="0">
              <a:buNone/>
            </a:pPr>
            <a:endParaRPr lang="en-US" dirty="0" smtClean="0"/>
          </a:p>
          <a:p>
            <a:r>
              <a:rPr lang="en-US" b="1" dirty="0" smtClean="0"/>
              <a:t>Burundi </a:t>
            </a:r>
            <a:r>
              <a:rPr lang="en-US" dirty="0" smtClean="0"/>
              <a:t>(</a:t>
            </a:r>
            <a:r>
              <a:rPr lang="en-US" dirty="0" smtClean="0">
                <a:latin typeface="Garamond" panose="02020404030301010803" pitchFamily="18" charset="0"/>
              </a:rPr>
              <a:t>Burundian</a:t>
            </a:r>
            <a:r>
              <a:rPr lang="en-US" dirty="0" smtClean="0"/>
              <a:t>)</a:t>
            </a:r>
          </a:p>
          <a:p>
            <a:pPr marL="0" indent="0">
              <a:buNone/>
            </a:pPr>
            <a:endParaRPr lang="en-US" dirty="0" smtClean="0"/>
          </a:p>
          <a:p>
            <a:r>
              <a:rPr lang="en-US" b="1" dirty="0" smtClean="0"/>
              <a:t>Burma/Myanmar</a:t>
            </a:r>
            <a:r>
              <a:rPr lang="en-US" dirty="0" smtClean="0"/>
              <a:t> (</a:t>
            </a:r>
            <a:r>
              <a:rPr lang="en-US" dirty="0" smtClean="0">
                <a:latin typeface="Garamond" panose="02020404030301010803" pitchFamily="18" charset="0"/>
              </a:rPr>
              <a:t>Burmese</a:t>
            </a:r>
            <a:r>
              <a:rPr lang="en-US" dirty="0" smtClean="0"/>
              <a:t>)</a:t>
            </a:r>
          </a:p>
          <a:p>
            <a:endParaRPr lang="en-US" dirty="0"/>
          </a:p>
        </p:txBody>
      </p:sp>
      <p:sp>
        <p:nvSpPr>
          <p:cNvPr id="4" name="Content Placeholder 3">
            <a:extLst>
              <a:ext uri="{FF2B5EF4-FFF2-40B4-BE49-F238E27FC236}">
                <a16:creationId xmlns="" xmlns:a16="http://schemas.microsoft.com/office/drawing/2014/main" id="{814D1753-D74A-0247-9A3F-1A769EBBEC1F}"/>
              </a:ext>
            </a:extLst>
          </p:cNvPr>
          <p:cNvSpPr>
            <a:spLocks noGrp="1"/>
          </p:cNvSpPr>
          <p:nvPr>
            <p:ph sz="half" idx="2"/>
          </p:nvPr>
        </p:nvSpPr>
        <p:spPr>
          <a:xfrm>
            <a:off x="5257800" y="1916498"/>
            <a:ext cx="3886200" cy="3167480"/>
          </a:xfrm>
        </p:spPr>
        <p:txBody>
          <a:bodyPr>
            <a:normAutofit lnSpcReduction="10000"/>
          </a:bodyPr>
          <a:lstStyle/>
          <a:p>
            <a:r>
              <a:rPr lang="en-US" b="1" dirty="0" smtClean="0"/>
              <a:t>Bhutan </a:t>
            </a:r>
            <a:r>
              <a:rPr lang="en-US" dirty="0" smtClean="0"/>
              <a:t>(</a:t>
            </a:r>
            <a:r>
              <a:rPr lang="en-US" dirty="0" smtClean="0">
                <a:latin typeface="Garamond" panose="02020404030301010803" pitchFamily="18" charset="0"/>
              </a:rPr>
              <a:t>Bhutanese</a:t>
            </a:r>
            <a:r>
              <a:rPr lang="en-US" dirty="0" smtClean="0"/>
              <a:t>)</a:t>
            </a:r>
          </a:p>
          <a:p>
            <a:pPr marL="0" indent="0">
              <a:buNone/>
            </a:pPr>
            <a:endParaRPr lang="en-US" dirty="0" smtClean="0"/>
          </a:p>
          <a:p>
            <a:r>
              <a:rPr lang="en-US" b="1" dirty="0" smtClean="0"/>
              <a:t>Ethiopia </a:t>
            </a:r>
            <a:r>
              <a:rPr lang="en-US" dirty="0" smtClean="0"/>
              <a:t>(</a:t>
            </a:r>
            <a:r>
              <a:rPr lang="en-US" dirty="0" smtClean="0">
                <a:latin typeface="Garamond" panose="02020404030301010803" pitchFamily="18" charset="0"/>
              </a:rPr>
              <a:t>Ethiopian</a:t>
            </a:r>
            <a:r>
              <a:rPr lang="en-US" dirty="0" smtClean="0"/>
              <a:t>)</a:t>
            </a:r>
          </a:p>
          <a:p>
            <a:pPr marL="0" indent="0">
              <a:buNone/>
            </a:pPr>
            <a:endParaRPr lang="en-US" dirty="0" smtClean="0"/>
          </a:p>
          <a:p>
            <a:r>
              <a:rPr lang="en-US" b="1" dirty="0" smtClean="0"/>
              <a:t>Liberia </a:t>
            </a:r>
            <a:r>
              <a:rPr lang="en-US" dirty="0" smtClean="0"/>
              <a:t>(</a:t>
            </a:r>
            <a:r>
              <a:rPr lang="en-US" dirty="0" smtClean="0">
                <a:latin typeface="Garamond" panose="02020404030301010803" pitchFamily="18" charset="0"/>
              </a:rPr>
              <a:t>Liberian</a:t>
            </a:r>
            <a:r>
              <a:rPr lang="en-US" dirty="0" smtClean="0"/>
              <a:t>)</a:t>
            </a:r>
          </a:p>
          <a:p>
            <a:pPr marL="0" indent="0">
              <a:buNone/>
            </a:pPr>
            <a:endParaRPr lang="en-US" dirty="0"/>
          </a:p>
        </p:txBody>
      </p:sp>
      <p:sp>
        <p:nvSpPr>
          <p:cNvPr id="6" name="Title 1">
            <a:extLst>
              <a:ext uri="{FF2B5EF4-FFF2-40B4-BE49-F238E27FC236}">
                <a16:creationId xmlns="" xmlns:a16="http://schemas.microsoft.com/office/drawing/2014/main" id="{79DC6D2E-FFCD-8D42-AC36-D4AD8C71F742}"/>
              </a:ext>
            </a:extLst>
          </p:cNvPr>
          <p:cNvSpPr txBox="1">
            <a:spLocks/>
          </p:cNvSpPr>
          <p:nvPr/>
        </p:nvSpPr>
        <p:spPr>
          <a:xfrm>
            <a:off x="10860" y="182121"/>
            <a:ext cx="9133140" cy="1325563"/>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b="1" dirty="0" smtClean="0">
                <a:solidFill>
                  <a:prstClr val="black"/>
                </a:solidFill>
                <a:latin typeface="Univers 75 Black" pitchFamily="2" charset="0"/>
              </a:rPr>
              <a:t>Community Garden Clients </a:t>
            </a:r>
            <a:endParaRPr lang="en-US" b="1" dirty="0">
              <a:solidFill>
                <a:prstClr val="black"/>
              </a:solidFill>
              <a:latin typeface="Univers 75 Black" pitchFamily="2" charset="0"/>
            </a:endParaRPr>
          </a:p>
        </p:txBody>
      </p:sp>
      <p:pic>
        <p:nvPicPr>
          <p:cNvPr id="7" name="Picture 6">
            <a:extLst>
              <a:ext uri="{FF2B5EF4-FFF2-40B4-BE49-F238E27FC236}">
                <a16:creationId xmlns="" xmlns:a16="http://schemas.microsoft.com/office/drawing/2014/main" id="{CB3C0EFE-C2A8-FD4F-ACB7-DE573F6C99A3}"/>
              </a:ext>
            </a:extLst>
          </p:cNvPr>
          <p:cNvPicPr>
            <a:picLocks noChangeAspect="1"/>
          </p:cNvPicPr>
          <p:nvPr/>
        </p:nvPicPr>
        <p:blipFill rotWithShape="1">
          <a:blip r:embed="rId5"/>
          <a:srcRect t="22647" b="22179"/>
          <a:stretch/>
        </p:blipFill>
        <p:spPr>
          <a:xfrm>
            <a:off x="-2716" y="5886450"/>
            <a:ext cx="9146716" cy="971550"/>
          </a:xfrm>
          <a:prstGeom prst="rect">
            <a:avLst/>
          </a:prstGeom>
        </p:spPr>
      </p:pic>
    </p:spTree>
    <p:extLst>
      <p:ext uri="{BB962C8B-B14F-4D97-AF65-F5344CB8AC3E}">
        <p14:creationId xmlns:p14="http://schemas.microsoft.com/office/powerpoint/2010/main" val="230090755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 xmlns:a16="http://schemas.microsoft.com/office/drawing/2014/main" id="{79DC6D2E-FFCD-8D42-AC36-D4AD8C71F742}"/>
              </a:ext>
            </a:extLst>
          </p:cNvPr>
          <p:cNvSpPr txBox="1">
            <a:spLocks/>
          </p:cNvSpPr>
          <p:nvPr/>
        </p:nvSpPr>
        <p:spPr>
          <a:xfrm rot="565486">
            <a:off x="1494691" y="281641"/>
            <a:ext cx="9133140" cy="1325563"/>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b="1" dirty="0" smtClean="0">
                <a:solidFill>
                  <a:prstClr val="black"/>
                </a:solidFill>
              </a:rPr>
              <a:t>&gt;200 Families </a:t>
            </a:r>
          </a:p>
          <a:p>
            <a:r>
              <a:rPr lang="en-US" sz="5400" b="1" dirty="0" smtClean="0">
                <a:solidFill>
                  <a:prstClr val="black"/>
                </a:solidFill>
              </a:rPr>
              <a:t>20 </a:t>
            </a:r>
            <a:r>
              <a:rPr lang="en-US" sz="5400" b="1" dirty="0" smtClean="0">
                <a:solidFill>
                  <a:prstClr val="black"/>
                </a:solidFill>
              </a:rPr>
              <a:t>Different Gardens </a:t>
            </a:r>
            <a:endParaRPr lang="en-US" sz="5400" b="1" dirty="0">
              <a:solidFill>
                <a:prstClr val="black"/>
              </a:solidFill>
            </a:endParaRPr>
          </a:p>
        </p:txBody>
      </p:sp>
      <p:pic>
        <p:nvPicPr>
          <p:cNvPr id="7" name="Picture 3" descr="R:\Refugee\Resources\Agriculture\Community Gardens\Pictures\Alive Church\HarvestingSPotatoVines.jpg"/>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t="8558" r="8940" b="15195"/>
          <a:stretch/>
        </p:blipFill>
        <p:spPr bwMode="auto">
          <a:xfrm>
            <a:off x="6019800" y="2185812"/>
            <a:ext cx="2363304" cy="3224388"/>
          </a:xfrm>
          <a:prstGeom prst="rect">
            <a:avLst/>
          </a:prstGeom>
          <a:noFill/>
          <a:ln w="28575">
            <a:solidFill>
              <a:schemeClr val="accent1"/>
            </a:solidFill>
          </a:ln>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04800" y="457200"/>
            <a:ext cx="2667000" cy="1107996"/>
          </a:xfrm>
          <a:prstGeom prst="rect">
            <a:avLst/>
          </a:prstGeom>
          <a:noFill/>
        </p:spPr>
        <p:txBody>
          <a:bodyPr wrap="square" rtlCol="0">
            <a:spAutoFit/>
          </a:bodyPr>
          <a:lstStyle/>
          <a:p>
            <a:r>
              <a:rPr lang="en-US" sz="6600" dirty="0" smtClean="0">
                <a:latin typeface="Bauhaus 93" panose="04030905020B02020C02" pitchFamily="82" charset="0"/>
              </a:rPr>
              <a:t>NOW</a:t>
            </a:r>
            <a:endParaRPr lang="en-US" sz="6600" dirty="0">
              <a:latin typeface="Bauhaus 93" panose="04030905020B02020C02" pitchFamily="82" charset="0"/>
            </a:endParaRPr>
          </a:p>
        </p:txBody>
      </p:sp>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2145008"/>
            <a:ext cx="3581400" cy="318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a:extLst>
              <a:ext uri="{FF2B5EF4-FFF2-40B4-BE49-F238E27FC236}">
                <a16:creationId xmlns="" xmlns:a16="http://schemas.microsoft.com/office/drawing/2014/main" id="{CB3C0EFE-C2A8-FD4F-ACB7-DE573F6C99A3}"/>
              </a:ext>
            </a:extLst>
          </p:cNvPr>
          <p:cNvPicPr>
            <a:picLocks noChangeAspect="1"/>
          </p:cNvPicPr>
          <p:nvPr/>
        </p:nvPicPr>
        <p:blipFill rotWithShape="1">
          <a:blip r:embed="rId5"/>
          <a:srcRect t="22647" b="22179"/>
          <a:stretch/>
        </p:blipFill>
        <p:spPr>
          <a:xfrm>
            <a:off x="-2716" y="5886450"/>
            <a:ext cx="9146716" cy="971550"/>
          </a:xfrm>
          <a:prstGeom prst="rect">
            <a:avLst/>
          </a:prstGeom>
        </p:spPr>
      </p:pic>
      <p:pic>
        <p:nvPicPr>
          <p:cNvPr id="1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05000" y="2146164"/>
            <a:ext cx="3681291" cy="31878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471841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latin typeface="Univers 75 Black"/>
              </a:rPr>
              <a:t>Market Farming Pathway</a:t>
            </a:r>
            <a:endParaRPr lang="en-US" b="1" dirty="0">
              <a:latin typeface="Univers 75 Black"/>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718912467"/>
              </p:ext>
            </p:extLst>
          </p:nvPr>
        </p:nvGraphicFramePr>
        <p:xfrm>
          <a:off x="457200" y="1371600"/>
          <a:ext cx="7848600" cy="42830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a:extLst>
              <a:ext uri="{FF2B5EF4-FFF2-40B4-BE49-F238E27FC236}">
                <a16:creationId xmlns="" xmlns:a16="http://schemas.microsoft.com/office/drawing/2014/main" id="{CB3C0EFE-C2A8-FD4F-ACB7-DE573F6C99A3}"/>
              </a:ext>
            </a:extLst>
          </p:cNvPr>
          <p:cNvPicPr>
            <a:picLocks noChangeAspect="1"/>
          </p:cNvPicPr>
          <p:nvPr/>
        </p:nvPicPr>
        <p:blipFill rotWithShape="1">
          <a:blip r:embed="rId8"/>
          <a:srcRect t="22647" b="22179"/>
          <a:stretch/>
        </p:blipFill>
        <p:spPr>
          <a:xfrm>
            <a:off x="-2716" y="5886450"/>
            <a:ext cx="9146716" cy="971550"/>
          </a:xfrm>
          <a:prstGeom prst="rect">
            <a:avLst/>
          </a:prstGeom>
        </p:spPr>
      </p:pic>
    </p:spTree>
    <p:extLst>
      <p:ext uri="{BB962C8B-B14F-4D97-AF65-F5344CB8AC3E}">
        <p14:creationId xmlns:p14="http://schemas.microsoft.com/office/powerpoint/2010/main" val="28523479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934200"/>
          </a:xfrm>
          <a:prstGeom prst="rect">
            <a:avLst/>
          </a:prstGeom>
        </p:spPr>
      </p:pic>
      <p:sp>
        <p:nvSpPr>
          <p:cNvPr id="5" name="TextBox 4"/>
          <p:cNvSpPr txBox="1"/>
          <p:nvPr/>
        </p:nvSpPr>
        <p:spPr>
          <a:xfrm>
            <a:off x="304800" y="76200"/>
            <a:ext cx="7924800" cy="3046988"/>
          </a:xfrm>
          <a:prstGeom prst="rect">
            <a:avLst/>
          </a:prstGeom>
          <a:noFill/>
        </p:spPr>
        <p:txBody>
          <a:bodyPr wrap="square" rtlCol="0">
            <a:spAutoFit/>
          </a:bodyPr>
          <a:lstStyle/>
          <a:p>
            <a:pPr marL="285750" indent="-285750">
              <a:buFont typeface="Arial" panose="020B0604020202020204" pitchFamily="34" charset="0"/>
              <a:buChar char="•"/>
            </a:pPr>
            <a:r>
              <a:rPr lang="en-US" sz="2600" dirty="0" smtClean="0">
                <a:solidFill>
                  <a:srgbClr val="000000"/>
                </a:solidFill>
              </a:rPr>
              <a:t>Valley Community Center, West </a:t>
            </a:r>
            <a:r>
              <a:rPr lang="en-US" sz="2600" dirty="0">
                <a:solidFill>
                  <a:srgbClr val="000000"/>
                </a:solidFill>
              </a:rPr>
              <a:t>Des Moines, Iowa</a:t>
            </a:r>
          </a:p>
          <a:p>
            <a:pPr marL="285750" indent="-285750">
              <a:buFont typeface="Arial" panose="020B0604020202020204" pitchFamily="34" charset="0"/>
              <a:buChar char="•"/>
            </a:pPr>
            <a:r>
              <a:rPr lang="en-US" sz="2600" dirty="0">
                <a:solidFill>
                  <a:srgbClr val="000000"/>
                </a:solidFill>
              </a:rPr>
              <a:t>8.5 Acres</a:t>
            </a:r>
          </a:p>
          <a:p>
            <a:pPr marL="285750" indent="-285750">
              <a:buFont typeface="Arial" panose="020B0604020202020204" pitchFamily="34" charset="0"/>
              <a:buChar char="•"/>
            </a:pPr>
            <a:r>
              <a:rPr lang="en-US" sz="2600" dirty="0" smtClean="0">
                <a:solidFill>
                  <a:srgbClr val="000000"/>
                </a:solidFill>
              </a:rPr>
              <a:t>20 “Beginning” </a:t>
            </a:r>
            <a:r>
              <a:rPr lang="en-US" sz="2600" dirty="0">
                <a:solidFill>
                  <a:srgbClr val="000000"/>
                </a:solidFill>
              </a:rPr>
              <a:t>Farmers</a:t>
            </a:r>
          </a:p>
          <a:p>
            <a:pPr marL="285750" indent="-285750">
              <a:buFont typeface="Arial" panose="020B0604020202020204" pitchFamily="34" charset="0"/>
              <a:buChar char="•"/>
            </a:pPr>
            <a:r>
              <a:rPr lang="en-US" sz="2600" dirty="0">
                <a:solidFill>
                  <a:srgbClr val="000000"/>
                </a:solidFill>
              </a:rPr>
              <a:t>Plot size from </a:t>
            </a:r>
            <a:r>
              <a:rPr lang="en-US" sz="2600" dirty="0" smtClean="0">
                <a:solidFill>
                  <a:srgbClr val="000000"/>
                </a:solidFill>
              </a:rPr>
              <a:t>1/8 </a:t>
            </a:r>
            <a:r>
              <a:rPr lang="en-US" sz="2600" dirty="0">
                <a:solidFill>
                  <a:srgbClr val="000000"/>
                </a:solidFill>
              </a:rPr>
              <a:t>Acre – ¼ Acre</a:t>
            </a:r>
          </a:p>
          <a:p>
            <a:pPr marL="285750" indent="-285750">
              <a:buFont typeface="Arial" panose="020B0604020202020204" pitchFamily="34" charset="0"/>
              <a:buChar char="•"/>
            </a:pPr>
            <a:r>
              <a:rPr lang="en-US" sz="2600" dirty="0" smtClean="0">
                <a:solidFill>
                  <a:srgbClr val="000000"/>
                </a:solidFill>
              </a:rPr>
              <a:t>11 </a:t>
            </a:r>
            <a:r>
              <a:rPr lang="en-US" sz="2600" dirty="0">
                <a:solidFill>
                  <a:srgbClr val="000000"/>
                </a:solidFill>
              </a:rPr>
              <a:t>Graduates on </a:t>
            </a:r>
            <a:r>
              <a:rPr lang="en-US" sz="2600" dirty="0" smtClean="0">
                <a:solidFill>
                  <a:srgbClr val="000000"/>
                </a:solidFill>
              </a:rPr>
              <a:t>~50 </a:t>
            </a:r>
            <a:r>
              <a:rPr lang="en-US" sz="2600" dirty="0">
                <a:solidFill>
                  <a:srgbClr val="000000"/>
                </a:solidFill>
              </a:rPr>
              <a:t>total </a:t>
            </a:r>
            <a:r>
              <a:rPr lang="en-US" sz="2600" dirty="0" smtClean="0">
                <a:solidFill>
                  <a:srgbClr val="000000"/>
                </a:solidFill>
              </a:rPr>
              <a:t>acres (DSM Metro</a:t>
            </a:r>
            <a:r>
              <a:rPr lang="en-US" sz="2600" dirty="0" smtClean="0">
                <a:solidFill>
                  <a:srgbClr val="000000"/>
                </a:solidFill>
              </a:rPr>
              <a:t>)</a:t>
            </a:r>
          </a:p>
          <a:p>
            <a:pPr marL="285750" indent="-285750">
              <a:buFont typeface="Arial" panose="020B0604020202020204" pitchFamily="34" charset="0"/>
              <a:buChar char="•"/>
            </a:pPr>
            <a:r>
              <a:rPr lang="en-US" sz="2600" dirty="0" smtClean="0">
                <a:solidFill>
                  <a:srgbClr val="000000"/>
                </a:solidFill>
              </a:rPr>
              <a:t>Estimated &gt;1,000,000 pounds of produce annually</a:t>
            </a:r>
            <a:endParaRPr lang="en-US" sz="2600" dirty="0">
              <a:solidFill>
                <a:srgbClr val="000000"/>
              </a:solidFill>
            </a:endParaRPr>
          </a:p>
          <a:p>
            <a:endParaRPr lang="en-US" dirty="0">
              <a:solidFill>
                <a:srgbClr val="000000"/>
              </a:solidFill>
            </a:endParaRPr>
          </a:p>
          <a:p>
            <a:pPr marL="285750" indent="-285750">
              <a:buFont typeface="Arial" panose="020B0604020202020204" pitchFamily="34" charset="0"/>
              <a:buChar char="•"/>
            </a:pPr>
            <a:endParaRPr lang="en-US" dirty="0">
              <a:solidFill>
                <a:srgbClr val="000000"/>
              </a:solidFill>
            </a:endParaRPr>
          </a:p>
        </p:txBody>
      </p:sp>
      <p:sp>
        <p:nvSpPr>
          <p:cNvPr id="6" name="Rectangle 5"/>
          <p:cNvSpPr/>
          <p:nvPr/>
        </p:nvSpPr>
        <p:spPr>
          <a:xfrm>
            <a:off x="-28433" y="5552650"/>
            <a:ext cx="9144000" cy="876300"/>
          </a:xfrm>
          <a:prstGeom prst="rect">
            <a:avLst/>
          </a:prstGeom>
          <a:solidFill>
            <a:schemeClr val="bg1">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 y="5486400"/>
            <a:ext cx="9115567" cy="990600"/>
          </a:xfrm>
        </p:spPr>
        <p:txBody>
          <a:bodyPr anchor="ctr"/>
          <a:lstStyle/>
          <a:p>
            <a:pPr algn="ctr"/>
            <a:r>
              <a:rPr lang="en-US" sz="3600" dirty="0" smtClean="0">
                <a:solidFill>
                  <a:schemeClr val="bg1"/>
                </a:solidFill>
                <a:latin typeface="Arial" panose="020B0604020202020204" pitchFamily="34" charset="0"/>
                <a:cs typeface="Arial" panose="020B0604020202020204" pitchFamily="34" charset="0"/>
              </a:rPr>
              <a:t>Global </a:t>
            </a:r>
            <a:r>
              <a:rPr lang="en-US" sz="3600" dirty="0" smtClean="0">
                <a:solidFill>
                  <a:schemeClr val="bg1"/>
                </a:solidFill>
                <a:latin typeface="Univers 75 Black"/>
                <a:cs typeface="Arial" panose="020B0604020202020204" pitchFamily="34" charset="0"/>
              </a:rPr>
              <a:t>Greens</a:t>
            </a:r>
            <a:r>
              <a:rPr lang="en-US" sz="3600" dirty="0" smtClean="0">
                <a:solidFill>
                  <a:schemeClr val="bg1"/>
                </a:solidFill>
                <a:latin typeface="Arial" panose="020B0604020202020204" pitchFamily="34" charset="0"/>
                <a:cs typeface="Arial" panose="020B0604020202020204" pitchFamily="34" charset="0"/>
              </a:rPr>
              <a:t> Incubator Farm</a:t>
            </a:r>
            <a:endParaRPr lang="en-US" sz="36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90207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Text Placeholder 2"/>
          <p:cNvSpPr>
            <a:spLocks noGrp="1"/>
          </p:cNvSpPr>
          <p:nvPr>
            <p:ph type="body" idx="1"/>
          </p:nvPr>
        </p:nvSpPr>
        <p:spPr/>
        <p:txBody>
          <a:bodyPr/>
          <a:lstStyle/>
          <a:p>
            <a:endParaRPr lang="en-US" dirty="0"/>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5" name="Rectangle 4"/>
          <p:cNvSpPr/>
          <p:nvPr/>
        </p:nvSpPr>
        <p:spPr>
          <a:xfrm>
            <a:off x="76200" y="5063579"/>
            <a:ext cx="4343400" cy="1108622"/>
          </a:xfrm>
          <a:prstGeom prst="rect">
            <a:avLst/>
          </a:prstGeom>
          <a:solidFill>
            <a:schemeClr val="bg1">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3600" b="1" dirty="0" smtClean="0">
                <a:solidFill>
                  <a:srgbClr val="FFFFFF"/>
                </a:solidFill>
                <a:latin typeface="Arial" panose="020B0604020202020204" pitchFamily="34" charset="0"/>
                <a:cs typeface="Arial" panose="020B0604020202020204" pitchFamily="34" charset="0"/>
              </a:rPr>
              <a:t>Business Planning and TA</a:t>
            </a:r>
            <a:endParaRPr lang="en-US"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3108580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92300" y="-415925"/>
            <a:ext cx="12930188" cy="727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1"/>
          <p:cNvSpPr txBox="1">
            <a:spLocks/>
          </p:cNvSpPr>
          <p:nvPr/>
        </p:nvSpPr>
        <p:spPr>
          <a:xfrm>
            <a:off x="228600" y="228600"/>
            <a:ext cx="5029200" cy="914400"/>
          </a:xfrm>
          <a:prstGeom prst="rect">
            <a:avLst/>
          </a:prstGeom>
          <a:solidFill>
            <a:schemeClr val="bg1">
              <a:lumMod val="50000"/>
              <a:alpha val="50000"/>
            </a:schemeClr>
          </a:solidFill>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smtClean="0">
                <a:solidFill>
                  <a:schemeClr val="bg1"/>
                </a:solidFill>
                <a:latin typeface="Univers 75 Black"/>
                <a:cs typeface="Arial" panose="020B0604020202020204" pitchFamily="34" charset="0"/>
              </a:rPr>
              <a:t>In-field Education </a:t>
            </a:r>
          </a:p>
          <a:p>
            <a:r>
              <a:rPr lang="en-US" sz="3600" b="1" dirty="0" smtClean="0">
                <a:solidFill>
                  <a:schemeClr val="bg1"/>
                </a:solidFill>
                <a:latin typeface="Univers 75 Black"/>
                <a:cs typeface="Arial" panose="020B0604020202020204" pitchFamily="34" charset="0"/>
              </a:rPr>
              <a:t>and Farmer Mentoring</a:t>
            </a:r>
            <a:endParaRPr lang="en-US" sz="3600" b="1" dirty="0">
              <a:solidFill>
                <a:schemeClr val="bg1"/>
              </a:solidFill>
              <a:latin typeface="Univers 75 Black"/>
              <a:cs typeface="Arial" panose="020B0604020202020204" pitchFamily="34" charset="0"/>
            </a:endParaRPr>
          </a:p>
        </p:txBody>
      </p:sp>
    </p:spTree>
    <p:extLst>
      <p:ext uri="{BB962C8B-B14F-4D97-AF65-F5344CB8AC3E}">
        <p14:creationId xmlns:p14="http://schemas.microsoft.com/office/powerpoint/2010/main" val="4038836150"/>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 xmlns:a16="http://schemas.microsoft.com/office/drawing/2014/main" id="{4736FC85-E27E-43AC-A883-C3B12093198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418178" y="1"/>
            <a:ext cx="5716429" cy="3810000"/>
          </a:xfrm>
          <a:prstGeom prst="rect">
            <a:avLst/>
          </a:prstGeom>
        </p:spPr>
      </p:pic>
      <p:pic>
        <p:nvPicPr>
          <p:cNvPr id="7" name="Content Placeholder 6">
            <a:extLst>
              <a:ext uri="{FF2B5EF4-FFF2-40B4-BE49-F238E27FC236}">
                <a16:creationId xmlns="" xmlns:a16="http://schemas.microsoft.com/office/drawing/2014/main" id="{ED235B9B-EE54-45D6-973E-AADBCCAB526C}"/>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4572007" y="3810014"/>
            <a:ext cx="4584469" cy="3054927"/>
          </a:xfrm>
        </p:spPr>
      </p:pic>
      <p:pic>
        <p:nvPicPr>
          <p:cNvPr id="9" name="Picture 8">
            <a:extLst>
              <a:ext uri="{FF2B5EF4-FFF2-40B4-BE49-F238E27FC236}">
                <a16:creationId xmlns="" xmlns:a16="http://schemas.microsoft.com/office/drawing/2014/main" id="{149FD7AE-8722-4AB5-B752-52990F6EEA4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45" y="0"/>
            <a:ext cx="4570857" cy="6858000"/>
          </a:xfrm>
          <a:prstGeom prst="rect">
            <a:avLst/>
          </a:prstGeom>
        </p:spPr>
      </p:pic>
      <p:sp>
        <p:nvSpPr>
          <p:cNvPr id="5" name="Title 1"/>
          <p:cNvSpPr>
            <a:spLocks noGrp="1"/>
          </p:cNvSpPr>
          <p:nvPr>
            <p:ph type="title"/>
          </p:nvPr>
        </p:nvSpPr>
        <p:spPr>
          <a:xfrm>
            <a:off x="304800" y="0"/>
            <a:ext cx="4267200" cy="1143000"/>
          </a:xfrm>
          <a:solidFill>
            <a:schemeClr val="bg1">
              <a:lumMod val="50000"/>
              <a:alpha val="50000"/>
            </a:schemeClr>
          </a:solidFill>
        </p:spPr>
        <p:txBody>
          <a:bodyPr>
            <a:normAutofit/>
          </a:bodyPr>
          <a:lstStyle/>
          <a:p>
            <a:pPr algn="ctr"/>
            <a:r>
              <a:rPr lang="en-US" sz="3600" b="1" dirty="0" smtClean="0">
                <a:solidFill>
                  <a:schemeClr val="bg1"/>
                </a:solidFill>
                <a:latin typeface="Univers 75 Black"/>
                <a:cs typeface="Arial" panose="020B0604020202020204" pitchFamily="34" charset="0"/>
              </a:rPr>
              <a:t>Market Access</a:t>
            </a:r>
            <a:endParaRPr lang="en-US" sz="3600" b="1" dirty="0">
              <a:solidFill>
                <a:schemeClr val="bg1"/>
              </a:solidFill>
              <a:latin typeface="Univers 75 Black"/>
              <a:cs typeface="Arial" panose="020B0604020202020204" pitchFamily="34" charset="0"/>
            </a:endParaRPr>
          </a:p>
        </p:txBody>
      </p:sp>
    </p:spTree>
    <p:extLst>
      <p:ext uri="{BB962C8B-B14F-4D97-AF65-F5344CB8AC3E}">
        <p14:creationId xmlns:p14="http://schemas.microsoft.com/office/powerpoint/2010/main" val="18469255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419600" y="3429000"/>
            <a:ext cx="5148864"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3076" name="Picture 4" descr="R:\Refugee\Resources\Agriculture\Marketing and Outreach\Content\Photos\GG Market\2020 Market Entrance 3.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724400" y="-76200"/>
            <a:ext cx="5257800" cy="3505200"/>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R:\Refugee\Resources\Agriculture\Marketing and Outreach\Content\Photos\GG Market\2020 Rachel Cookies 3.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6200" y="-38099"/>
            <a:ext cx="4800600" cy="720090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txBox="1">
            <a:spLocks/>
          </p:cNvSpPr>
          <p:nvPr/>
        </p:nvSpPr>
        <p:spPr>
          <a:xfrm>
            <a:off x="152400" y="0"/>
            <a:ext cx="8077200" cy="1143000"/>
          </a:xfrm>
          <a:prstGeom prst="rect">
            <a:avLst/>
          </a:prstGeom>
          <a:solidFill>
            <a:schemeClr val="bg1">
              <a:lumMod val="50000"/>
              <a:alpha val="50000"/>
            </a:schemeClr>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smtClean="0">
                <a:solidFill>
                  <a:schemeClr val="bg1"/>
                </a:solidFill>
                <a:latin typeface="Univers 75 Black"/>
                <a:cs typeface="Arial" panose="020B0604020202020204" pitchFamily="34" charset="0"/>
              </a:rPr>
              <a:t>Global Greens Farmers Market</a:t>
            </a:r>
            <a:endParaRPr lang="en-US" sz="3600" b="1" dirty="0">
              <a:solidFill>
                <a:schemeClr val="bg1"/>
              </a:solidFill>
              <a:latin typeface="Univers 75 Black"/>
              <a:cs typeface="Arial" panose="020B0604020202020204" pitchFamily="34" charset="0"/>
            </a:endParaRPr>
          </a:p>
        </p:txBody>
      </p:sp>
    </p:spTree>
    <p:extLst>
      <p:ext uri="{BB962C8B-B14F-4D97-AF65-F5344CB8AC3E}">
        <p14:creationId xmlns:p14="http://schemas.microsoft.com/office/powerpoint/2010/main" val="9164038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R:\Refugee\Resources\Agriculture\Marketing and Outreach\Content\Photos\GG Market\2020 DUFB Scholastica 2.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38200" y="2952466"/>
            <a:ext cx="5928246" cy="3952164"/>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a:spLocks noGrp="1"/>
          </p:cNvSpPr>
          <p:nvPr>
            <p:ph type="title"/>
          </p:nvPr>
        </p:nvSpPr>
        <p:spPr>
          <a:xfrm>
            <a:off x="0" y="76202"/>
            <a:ext cx="4114800" cy="6781799"/>
          </a:xfrm>
          <a:noFill/>
        </p:spPr>
        <p:txBody>
          <a:bodyPr>
            <a:noAutofit/>
          </a:bodyPr>
          <a:lstStyle/>
          <a:p>
            <a:pPr algn="r"/>
            <a:endParaRPr lang="en-US"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 xmlns:a16="http://schemas.microsoft.com/office/drawing/2014/main" id="{5C74DE97-3B6D-41DE-8924-8ED7CC13A1F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73145" y="0"/>
            <a:ext cx="4570857" cy="6858000"/>
          </a:xfrm>
          <a:prstGeom prst="rect">
            <a:avLst/>
          </a:prstGeom>
        </p:spPr>
      </p:pic>
      <p:sp>
        <p:nvSpPr>
          <p:cNvPr id="6" name="Title 1"/>
          <p:cNvSpPr txBox="1">
            <a:spLocks/>
          </p:cNvSpPr>
          <p:nvPr/>
        </p:nvSpPr>
        <p:spPr>
          <a:xfrm>
            <a:off x="0" y="-304800"/>
            <a:ext cx="4574286" cy="3429000"/>
          </a:xfrm>
          <a:prstGeom prst="rect">
            <a:avLst/>
          </a:prstGeom>
          <a:solidFill>
            <a:schemeClr val="bg1">
              <a:lumMod val="50000"/>
              <a:alpha val="50000"/>
            </a:schemeClr>
          </a:solidFill>
        </p:spPr>
        <p:txBody>
          <a:bodyPr vert="horz" lIns="91440" tIns="45720" rIns="91440" bIns="45720" rtlCol="0" anchor="ctr">
            <a:noAutofit/>
          </a:bodyPr>
          <a:lstStyle>
            <a:lvl1pPr algn="l" defTabSz="914400" rtl="0" eaLnBrk="1" latinLnBrk="0" hangingPunct="1">
              <a:spcBef>
                <a:spcPct val="0"/>
              </a:spcBef>
              <a:buNone/>
              <a:defRPr sz="4600" kern="1200" cap="none" spc="-100" baseline="0">
                <a:ln>
                  <a:noFill/>
                </a:ln>
                <a:solidFill>
                  <a:schemeClr val="accent1"/>
                </a:solidFill>
                <a:effectLst/>
                <a:latin typeface="+mj-lt"/>
                <a:ea typeface="+mj-ea"/>
                <a:cs typeface="+mj-cs"/>
              </a:defRPr>
            </a:lvl1pPr>
          </a:lstStyle>
          <a:p>
            <a:r>
              <a:rPr lang="en-US" sz="4400" b="1" dirty="0">
                <a:solidFill>
                  <a:schemeClr val="bg2"/>
                </a:solidFill>
                <a:latin typeface="Univers 75 Black"/>
                <a:cs typeface="Arial" panose="020B0604020202020204" pitchFamily="34" charset="0"/>
              </a:rPr>
              <a:t>SNAP/DUFB</a:t>
            </a:r>
            <a:r>
              <a:rPr lang="en-US" sz="4400" dirty="0">
                <a:solidFill>
                  <a:schemeClr val="bg2"/>
                </a:solidFill>
                <a:latin typeface="Univers 75 Black"/>
                <a:cs typeface="Arial" panose="020B0604020202020204" pitchFamily="34" charset="0"/>
              </a:rPr>
              <a:t> </a:t>
            </a:r>
            <a:r>
              <a:rPr lang="en-US" sz="3600" dirty="0">
                <a:solidFill>
                  <a:schemeClr val="bg2"/>
                </a:solidFill>
                <a:latin typeface="Univers 75 Black"/>
                <a:cs typeface="Arial" panose="020B0604020202020204" pitchFamily="34" charset="0"/>
              </a:rPr>
              <a:t/>
            </a:r>
            <a:br>
              <a:rPr lang="en-US" sz="3600" dirty="0">
                <a:solidFill>
                  <a:schemeClr val="bg2"/>
                </a:solidFill>
                <a:latin typeface="Univers 75 Black"/>
                <a:cs typeface="Arial" panose="020B0604020202020204" pitchFamily="34" charset="0"/>
              </a:rPr>
            </a:br>
            <a:r>
              <a:rPr lang="en-US" sz="2800" dirty="0" smtClean="0">
                <a:solidFill>
                  <a:schemeClr val="bg2"/>
                </a:solidFill>
                <a:latin typeface="Univers 75 Black"/>
                <a:cs typeface="Arial" panose="020B0604020202020204" pitchFamily="34" charset="0"/>
              </a:rPr>
              <a:t>2021,2022 </a:t>
            </a:r>
            <a:r>
              <a:rPr lang="en-US" sz="2400" i="1" dirty="0" smtClean="0">
                <a:solidFill>
                  <a:schemeClr val="bg2"/>
                </a:solidFill>
                <a:latin typeface="Univers 75 Black"/>
                <a:cs typeface="Arial" panose="020B0604020202020204" pitchFamily="34" charset="0"/>
              </a:rPr>
              <a:t>Average $300k/year</a:t>
            </a:r>
            <a:endParaRPr lang="en-US" sz="2800" dirty="0">
              <a:solidFill>
                <a:schemeClr val="bg2"/>
              </a:solidFill>
              <a:latin typeface="Univers 75 Black"/>
              <a:cs typeface="Arial" panose="020B0604020202020204" pitchFamily="34" charset="0"/>
            </a:endParaRPr>
          </a:p>
        </p:txBody>
      </p:sp>
    </p:spTree>
    <p:extLst>
      <p:ext uri="{BB962C8B-B14F-4D97-AF65-F5344CB8AC3E}">
        <p14:creationId xmlns:p14="http://schemas.microsoft.com/office/powerpoint/2010/main" val="4119735514"/>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B30320BD-9B41-6E4F-875D-CBDBBF4D76AE}"/>
              </a:ext>
            </a:extLst>
          </p:cNvPr>
          <p:cNvPicPr>
            <a:picLocks noChangeAspect="1"/>
          </p:cNvPicPr>
          <p:nvPr/>
        </p:nvPicPr>
        <p:blipFill>
          <a:blip r:embed="rId2"/>
          <a:stretch>
            <a:fillRect/>
          </a:stretch>
        </p:blipFill>
        <p:spPr>
          <a:xfrm>
            <a:off x="-304800" y="-533400"/>
            <a:ext cx="9837084" cy="7391400"/>
          </a:xfrm>
          <a:prstGeom prst="rect">
            <a:avLst/>
          </a:prstGeom>
        </p:spPr>
      </p:pic>
    </p:spTree>
    <p:extLst>
      <p:ext uri="{BB962C8B-B14F-4D97-AF65-F5344CB8AC3E}">
        <p14:creationId xmlns:p14="http://schemas.microsoft.com/office/powerpoint/2010/main" val="24880570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FCE498DF-11BC-47CB-8072-C09D1775D04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
          <a:stretch/>
        </p:blipFill>
        <p:spPr>
          <a:xfrm>
            <a:off x="4569714" y="10"/>
            <a:ext cx="4574286" cy="3428990"/>
          </a:xfrm>
          <a:prstGeom prst="rect">
            <a:avLst/>
          </a:prstGeom>
        </p:spPr>
      </p:pic>
      <p:pic>
        <p:nvPicPr>
          <p:cNvPr id="27" name="Picture 26">
            <a:extLst>
              <a:ext uri="{FF2B5EF4-FFF2-40B4-BE49-F238E27FC236}">
                <a16:creationId xmlns="" xmlns:a16="http://schemas.microsoft.com/office/drawing/2014/main" id="{21BD60AA-7553-4DAA-8316-C5EE6A5986D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 y="3429000"/>
            <a:ext cx="4574266" cy="3429000"/>
          </a:xfrm>
          <a:prstGeom prst="rect">
            <a:avLst/>
          </a:prstGeom>
        </p:spPr>
      </p:pic>
      <p:pic>
        <p:nvPicPr>
          <p:cNvPr id="29" name="Picture 28">
            <a:extLst>
              <a:ext uri="{FF2B5EF4-FFF2-40B4-BE49-F238E27FC236}">
                <a16:creationId xmlns="" xmlns:a16="http://schemas.microsoft.com/office/drawing/2014/main" id="{CD554D11-21D5-474E-A939-3E6428C7057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569714" y="3429000"/>
            <a:ext cx="4574286" cy="3429000"/>
          </a:xfrm>
          <a:prstGeom prst="rect">
            <a:avLst/>
          </a:prstGeom>
        </p:spPr>
      </p:pic>
      <p:sp>
        <p:nvSpPr>
          <p:cNvPr id="6" name="Title 1"/>
          <p:cNvSpPr>
            <a:spLocks noGrp="1"/>
          </p:cNvSpPr>
          <p:nvPr>
            <p:ph type="title"/>
          </p:nvPr>
        </p:nvSpPr>
        <p:spPr>
          <a:xfrm>
            <a:off x="4569714" y="3429000"/>
            <a:ext cx="4574286" cy="3429000"/>
          </a:xfrm>
          <a:solidFill>
            <a:schemeClr val="bg1">
              <a:lumMod val="50000"/>
              <a:alpha val="50000"/>
            </a:schemeClr>
          </a:solidFill>
        </p:spPr>
        <p:txBody>
          <a:bodyPr/>
          <a:lstStyle/>
          <a:p>
            <a:r>
              <a:rPr lang="en-US" b="1" dirty="0" smtClean="0">
                <a:solidFill>
                  <a:schemeClr val="bg1"/>
                </a:solidFill>
                <a:latin typeface="Univers 75 Black"/>
                <a:cs typeface="Arial" panose="020B0604020202020204" pitchFamily="34" charset="0"/>
              </a:rPr>
              <a:t>C</a:t>
            </a:r>
            <a:r>
              <a:rPr lang="en-US" dirty="0" smtClean="0">
                <a:solidFill>
                  <a:schemeClr val="bg1"/>
                </a:solidFill>
                <a:latin typeface="Univers 75 Black"/>
                <a:cs typeface="Arial" panose="020B0604020202020204" pitchFamily="34" charset="0"/>
              </a:rPr>
              <a:t>ommunity </a:t>
            </a:r>
            <a:r>
              <a:rPr lang="en-US" b="1" dirty="0" smtClean="0">
                <a:solidFill>
                  <a:schemeClr val="bg1"/>
                </a:solidFill>
                <a:latin typeface="Univers 75 Black"/>
                <a:cs typeface="Arial" panose="020B0604020202020204" pitchFamily="34" charset="0"/>
              </a:rPr>
              <a:t>S</a:t>
            </a:r>
            <a:r>
              <a:rPr lang="en-US" dirty="0" smtClean="0">
                <a:solidFill>
                  <a:schemeClr val="bg1"/>
                </a:solidFill>
                <a:latin typeface="Univers 75 Black"/>
                <a:cs typeface="Arial" panose="020B0604020202020204" pitchFamily="34" charset="0"/>
              </a:rPr>
              <a:t>upported </a:t>
            </a:r>
            <a:r>
              <a:rPr lang="en-US" b="1" dirty="0" smtClean="0">
                <a:solidFill>
                  <a:schemeClr val="bg1"/>
                </a:solidFill>
                <a:latin typeface="Univers 75 Black"/>
                <a:cs typeface="Arial" panose="020B0604020202020204" pitchFamily="34" charset="0"/>
              </a:rPr>
              <a:t>A</a:t>
            </a:r>
            <a:r>
              <a:rPr lang="en-US" dirty="0" smtClean="0">
                <a:solidFill>
                  <a:schemeClr val="bg1"/>
                </a:solidFill>
                <a:latin typeface="Univers 75 Black"/>
                <a:cs typeface="Arial" panose="020B0604020202020204" pitchFamily="34" charset="0"/>
              </a:rPr>
              <a:t>griculture</a:t>
            </a:r>
            <a:endParaRPr lang="en-US" dirty="0">
              <a:solidFill>
                <a:schemeClr val="bg1"/>
              </a:solidFill>
              <a:latin typeface="Univers 75 Black"/>
              <a:cs typeface="Arial" panose="020B0604020202020204" pitchFamily="34" charset="0"/>
            </a:endParaRPr>
          </a:p>
        </p:txBody>
      </p:sp>
      <p:pic>
        <p:nvPicPr>
          <p:cNvPr id="7170"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8588" y="-96838"/>
            <a:ext cx="4700587" cy="35266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33661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45724" y="-781707"/>
            <a:ext cx="4598276" cy="34487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23690" r="11358"/>
          <a:stretch/>
        </p:blipFill>
        <p:spPr>
          <a:xfrm>
            <a:off x="-29553" y="-76200"/>
            <a:ext cx="4068153" cy="3484007"/>
          </a:xfrm>
          <a:prstGeom prst="rect">
            <a:avLst/>
          </a:prstGeom>
        </p:spPr>
      </p:pic>
      <p:pic>
        <p:nvPicPr>
          <p:cNvPr id="4" name="Content Placeholder 3"/>
          <p:cNvPicPr>
            <a:picLocks noGrp="1" noChangeAspect="1"/>
          </p:cNvPicPr>
          <p:nvPr>
            <p:ph idx="1"/>
          </p:nvPr>
        </p:nvPicPr>
        <p:blipFill rotWithShape="1">
          <a:blip r:embed="rId4" cstate="print">
            <a:extLst>
              <a:ext uri="{28A0092B-C50C-407E-A947-70E740481C1C}">
                <a14:useLocalDpi xmlns:a14="http://schemas.microsoft.com/office/drawing/2010/main" val="0"/>
              </a:ext>
            </a:extLst>
          </a:blip>
          <a:srcRect l="10717" r="32347" b="20366"/>
          <a:stretch/>
        </p:blipFill>
        <p:spPr>
          <a:xfrm rot="5400000">
            <a:off x="2191782" y="2252"/>
            <a:ext cx="2789831" cy="2601395"/>
          </a:xfrm>
        </p:spPr>
      </p:pic>
      <p:pic>
        <p:nvPicPr>
          <p:cNvPr id="3074"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b="19376"/>
          <a:stretch/>
        </p:blipFill>
        <p:spPr bwMode="auto">
          <a:xfrm>
            <a:off x="-53201" y="3352800"/>
            <a:ext cx="3403374" cy="36585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8113" t="15471" r="14544" b="5895"/>
          <a:stretch/>
        </p:blipFill>
        <p:spPr bwMode="auto">
          <a:xfrm>
            <a:off x="3124200" y="3212539"/>
            <a:ext cx="2593905" cy="40386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8"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78427" y="3212539"/>
            <a:ext cx="3995689" cy="42123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76200" y="2514600"/>
            <a:ext cx="9144000" cy="869559"/>
          </a:xfrm>
          <a:solidFill>
            <a:schemeClr val="accent6">
              <a:lumMod val="20000"/>
              <a:lumOff val="80000"/>
            </a:schemeClr>
          </a:solidFill>
        </p:spPr>
        <p:txBody>
          <a:bodyPr/>
          <a:lstStyle/>
          <a:p>
            <a:pPr algn="l"/>
            <a:r>
              <a:rPr lang="en-US" sz="4800" dirty="0" smtClean="0">
                <a:solidFill>
                  <a:schemeClr val="tx2"/>
                </a:solidFill>
                <a:latin typeface="Arial" panose="020B0604020202020204" pitchFamily="34" charset="0"/>
                <a:cs typeface="Arial" panose="020B0604020202020204" pitchFamily="34" charset="0"/>
              </a:rPr>
              <a:t>      </a:t>
            </a:r>
            <a:r>
              <a:rPr lang="en-US" sz="3200" b="1" dirty="0" smtClean="0">
                <a:solidFill>
                  <a:schemeClr val="tx2"/>
                </a:solidFill>
                <a:latin typeface="Arial" panose="020B0604020202020204" pitchFamily="34" charset="0"/>
                <a:cs typeface="Arial" panose="020B0604020202020204" pitchFamily="34" charset="0"/>
              </a:rPr>
              <a:t>150 Elder </a:t>
            </a:r>
            <a:r>
              <a:rPr lang="en-US" sz="3200" b="1" dirty="0" smtClean="0">
                <a:solidFill>
                  <a:schemeClr val="tx2"/>
                </a:solidFill>
                <a:latin typeface="Arial" panose="020B0604020202020204" pitchFamily="34" charset="0"/>
                <a:cs typeface="Arial" panose="020B0604020202020204" pitchFamily="34" charset="0"/>
              </a:rPr>
              <a:t>Food </a:t>
            </a:r>
            <a:r>
              <a:rPr lang="en-US" sz="3200" b="1" dirty="0" smtClean="0">
                <a:solidFill>
                  <a:schemeClr val="tx2"/>
                </a:solidFill>
                <a:latin typeface="Arial" panose="020B0604020202020204" pitchFamily="34" charset="0"/>
                <a:cs typeface="Arial" panose="020B0604020202020204" pitchFamily="34" charset="0"/>
              </a:rPr>
              <a:t>Boxes/month</a:t>
            </a:r>
            <a:endParaRPr lang="en-US" sz="4800" b="1" dirty="0">
              <a:solidFill>
                <a:schemeClr val="tx2"/>
              </a:solidFill>
              <a:latin typeface="Arial" panose="020B0604020202020204" pitchFamily="34" charset="0"/>
              <a:cs typeface="Arial" panose="020B0604020202020204" pitchFamily="34" charset="0"/>
            </a:endParaRPr>
          </a:p>
        </p:txBody>
      </p:sp>
      <p:pic>
        <p:nvPicPr>
          <p:cNvPr id="3076" name="Picture 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010400" y="2524739"/>
            <a:ext cx="2057400" cy="8476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234938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 xmlns:a16="http://schemas.microsoft.com/office/drawing/2014/main" id="{F9DD1B1C-3366-4CB4-AA51-9029C66F660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73145" y="0"/>
            <a:ext cx="4570857" cy="6858000"/>
          </a:xfrm>
          <a:prstGeom prst="rect">
            <a:avLst/>
          </a:prstGeom>
        </p:spPr>
      </p:pic>
      <p:sp>
        <p:nvSpPr>
          <p:cNvPr id="4" name="Title 1"/>
          <p:cNvSpPr>
            <a:spLocks noGrp="1"/>
          </p:cNvSpPr>
          <p:nvPr>
            <p:ph type="title"/>
          </p:nvPr>
        </p:nvSpPr>
        <p:spPr>
          <a:xfrm>
            <a:off x="0" y="76202"/>
            <a:ext cx="4114800" cy="6781799"/>
          </a:xfrm>
          <a:noFill/>
        </p:spPr>
        <p:txBody>
          <a:bodyPr>
            <a:noAutofit/>
          </a:bodyPr>
          <a:lstStyle/>
          <a:p>
            <a:pPr algn="r"/>
            <a:r>
              <a:rPr lang="en-US" sz="6000" dirty="0" smtClean="0">
                <a:solidFill>
                  <a:schemeClr val="tx1">
                    <a:lumMod val="65000"/>
                    <a:lumOff val="35000"/>
                  </a:schemeClr>
                </a:solidFill>
                <a:latin typeface="Arial" panose="020B0604020202020204" pitchFamily="34" charset="0"/>
                <a:cs typeface="Arial" panose="020B0604020202020204" pitchFamily="34" charset="0"/>
              </a:rPr>
              <a:t>Beyond the Incubator</a:t>
            </a:r>
            <a:endParaRPr lang="en-US" sz="6000" dirty="0">
              <a:solidFill>
                <a:schemeClr val="tx1">
                  <a:lumMod val="65000"/>
                  <a:lumOff val="3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30108363"/>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74638"/>
            <a:ext cx="7620000" cy="639762"/>
          </a:xfrm>
        </p:spPr>
        <p:txBody>
          <a:bodyPr/>
          <a:lstStyle/>
          <a:p>
            <a:pPr algn="l"/>
            <a:r>
              <a:rPr lang="en-US" sz="4400" b="1" cap="none" dirty="0" smtClean="0">
                <a:latin typeface="Univers 75 Black"/>
              </a:rPr>
              <a:t>Global Greens Program</a:t>
            </a:r>
            <a:endParaRPr lang="en-US" sz="4400" b="1" cap="none" dirty="0">
              <a:latin typeface="Univers 75 Black"/>
            </a:endParaRP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370003913"/>
              </p:ext>
            </p:extLst>
          </p:nvPr>
        </p:nvGraphicFramePr>
        <p:xfrm>
          <a:off x="304801" y="1774686"/>
          <a:ext cx="8407400" cy="484201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Box 7"/>
          <p:cNvSpPr txBox="1"/>
          <p:nvPr/>
        </p:nvSpPr>
        <p:spPr>
          <a:xfrm>
            <a:off x="-304800" y="1066800"/>
            <a:ext cx="9144000" cy="707886"/>
          </a:xfrm>
          <a:prstGeom prst="rect">
            <a:avLst/>
          </a:prstGeom>
          <a:noFill/>
        </p:spPr>
        <p:txBody>
          <a:bodyPr wrap="square" rtlCol="0">
            <a:spAutoFit/>
          </a:bodyPr>
          <a:lstStyle/>
          <a:p>
            <a:pPr algn="ctr"/>
            <a:r>
              <a:rPr lang="en-US" sz="2000" b="1" dirty="0">
                <a:solidFill>
                  <a:srgbClr val="6CB33F"/>
                </a:solidFill>
                <a:latin typeface="Univers 75 Black"/>
              </a:rPr>
              <a:t>Reconnecting people with the </a:t>
            </a:r>
            <a:r>
              <a:rPr lang="en-US" sz="2000" b="1" dirty="0">
                <a:solidFill>
                  <a:srgbClr val="6CB33F"/>
                </a:solidFill>
                <a:latin typeface="Univers 75 Black"/>
              </a:rPr>
              <a:t>land to achieve physical, mental and financial health.</a:t>
            </a:r>
            <a:endParaRPr lang="en-US" sz="2000" b="1" dirty="0">
              <a:solidFill>
                <a:srgbClr val="6CB33F"/>
              </a:solidFill>
              <a:latin typeface="Univers 75 Black"/>
            </a:endParaRPr>
          </a:p>
        </p:txBody>
      </p:sp>
    </p:spTree>
    <p:extLst>
      <p:ext uri="{BB962C8B-B14F-4D97-AF65-F5344CB8AC3E}">
        <p14:creationId xmlns:p14="http://schemas.microsoft.com/office/powerpoint/2010/main" val="16484786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0" y="0"/>
            <a:ext cx="10134600" cy="81076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ontent Placeholder 2"/>
          <p:cNvSpPr>
            <a:spLocks noGrp="1"/>
          </p:cNvSpPr>
          <p:nvPr>
            <p:ph idx="1"/>
          </p:nvPr>
        </p:nvSpPr>
        <p:spPr>
          <a:xfrm>
            <a:off x="-76199" y="990600"/>
            <a:ext cx="5917329" cy="5109286"/>
          </a:xfrm>
        </p:spPr>
        <p:txBody>
          <a:bodyPr>
            <a:normAutofit fontScale="92500" lnSpcReduction="10000"/>
          </a:bodyPr>
          <a:lstStyle/>
          <a:p>
            <a:pPr lvl="0"/>
            <a:r>
              <a:rPr lang="en-US" sz="2800" dirty="0" smtClean="0"/>
              <a:t>Growing and accessing culturally appropriate foods increases resilience and equity. </a:t>
            </a:r>
          </a:p>
          <a:p>
            <a:pPr lvl="0"/>
            <a:r>
              <a:rPr lang="en-US" sz="2800" dirty="0" smtClean="0"/>
              <a:t>Physical and mental health are improved through gardening activities.</a:t>
            </a:r>
          </a:p>
          <a:p>
            <a:pPr lvl="0"/>
            <a:r>
              <a:rPr lang="en-US" sz="2800" dirty="0" smtClean="0"/>
              <a:t>Reconnect to land and pass along cultural practices related to agriculture and cuisine to next generation.</a:t>
            </a:r>
          </a:p>
          <a:p>
            <a:pPr lvl="0"/>
            <a:r>
              <a:rPr lang="en-US" sz="2800" dirty="0" smtClean="0"/>
              <a:t>Provide a source of income and off-set grocery costs.</a:t>
            </a:r>
          </a:p>
          <a:p>
            <a:pPr lvl="0"/>
            <a:r>
              <a:rPr lang="en-US" sz="2800" dirty="0" smtClean="0"/>
              <a:t>Green spaces in urban areas are better for biodiversity and climate than lawns and parking lots.  </a:t>
            </a:r>
          </a:p>
          <a:p>
            <a:pPr marL="114300" indent="0">
              <a:buNone/>
            </a:pPr>
            <a:endParaRPr lang="en-US" sz="2800" dirty="0" smtClean="0"/>
          </a:p>
          <a:p>
            <a:pPr marL="114300" indent="0">
              <a:buNone/>
            </a:pPr>
            <a:endParaRPr lang="en-US" sz="2400" dirty="0"/>
          </a:p>
        </p:txBody>
      </p:sp>
      <p:sp>
        <p:nvSpPr>
          <p:cNvPr id="6" name="Title 1"/>
          <p:cNvSpPr txBox="1">
            <a:spLocks/>
          </p:cNvSpPr>
          <p:nvPr/>
        </p:nvSpPr>
        <p:spPr>
          <a:xfrm>
            <a:off x="-1371600" y="76200"/>
            <a:ext cx="7467600" cy="685800"/>
          </a:xfrm>
          <a:prstGeom prst="rect">
            <a:avLst/>
          </a:prstGeom>
          <a:solidFill>
            <a:schemeClr val="bg1">
              <a:lumMod val="50000"/>
              <a:alpha val="50000"/>
            </a:schemeClr>
          </a:solidFill>
        </p:spPr>
        <p:txBody>
          <a:bodyPr vert="horz" lIns="91440" tIns="45720" rIns="91440" bIns="45720" rtlCol="0" anchor="ctr">
            <a:noAutofit/>
          </a:bodyPr>
          <a:lstStyle>
            <a:lvl1pPr algn="l" defTabSz="914400" rtl="0" eaLnBrk="1" latinLnBrk="0" hangingPunct="1">
              <a:spcBef>
                <a:spcPct val="0"/>
              </a:spcBef>
              <a:buNone/>
              <a:defRPr sz="4600" kern="1200" cap="none" spc="-100" baseline="0">
                <a:ln>
                  <a:noFill/>
                </a:ln>
                <a:solidFill>
                  <a:schemeClr val="accent1"/>
                </a:solidFill>
                <a:effectLst/>
                <a:latin typeface="+mj-lt"/>
                <a:ea typeface="+mj-ea"/>
                <a:cs typeface="+mj-cs"/>
              </a:defRPr>
            </a:lvl1pPr>
          </a:lstStyle>
          <a:p>
            <a:r>
              <a:rPr lang="en-US" sz="3600" b="1" dirty="0" smtClean="0">
                <a:solidFill>
                  <a:schemeClr val="bg1"/>
                </a:solidFill>
                <a:latin typeface="Univers 75 Black"/>
                <a:cs typeface="Arial" panose="020B0604020202020204" pitchFamily="34" charset="0"/>
              </a:rPr>
              <a:t>             Our “Why” </a:t>
            </a:r>
            <a:endParaRPr lang="en-US" sz="3600" b="1" dirty="0">
              <a:solidFill>
                <a:schemeClr val="bg1"/>
              </a:solidFill>
              <a:latin typeface="Univers 75 Black"/>
              <a:cs typeface="Arial" panose="020B0604020202020204" pitchFamily="34" charset="0"/>
            </a:endParaRPr>
          </a:p>
        </p:txBody>
      </p:sp>
      <p:sp>
        <p:nvSpPr>
          <p:cNvPr id="8" name="Content Placeholder 2"/>
          <p:cNvSpPr txBox="1">
            <a:spLocks/>
          </p:cNvSpPr>
          <p:nvPr/>
        </p:nvSpPr>
        <p:spPr>
          <a:xfrm>
            <a:off x="-5791200" y="2209800"/>
            <a:ext cx="5917329" cy="4652086"/>
          </a:xfrm>
          <a:prstGeom prst="rect">
            <a:avLst/>
          </a:prstGeom>
        </p:spPr>
        <p:txBody>
          <a:bodyPr vert="horz" lIns="91440" tIns="45720" rIns="91440" bIns="45720" rtlCol="0">
            <a:normAutofit/>
          </a:bodyPr>
          <a:lstStyle>
            <a:lvl1pPr marL="342900" indent="-228600" algn="l" defTabSz="914400" rtl="0" eaLnBrk="1" latinLnBrk="0" hangingPunct="1">
              <a:spcBef>
                <a:spcPct val="20000"/>
              </a:spcBef>
              <a:buClr>
                <a:schemeClr val="accent1"/>
              </a:buClr>
              <a:buFont typeface="Wingdings" charset="2"/>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3"/>
              </a:buClr>
              <a:buFont typeface="Wingdings" charset="2"/>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Wingdings" charset="2"/>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3"/>
              </a:buClr>
              <a:buFont typeface="Wingdings" charset="2"/>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3"/>
              </a:buClr>
              <a:buFont typeface="Wingdings" charset="2"/>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114300" indent="0">
              <a:buFont typeface="Wingdings" charset="2"/>
              <a:buNone/>
            </a:pPr>
            <a:r>
              <a:rPr lang="en-US" sz="2800" smtClean="0"/>
              <a:t>1. Local Healthy Food</a:t>
            </a:r>
          </a:p>
          <a:p>
            <a:pPr marL="114300" indent="0">
              <a:buFont typeface="Wingdings" charset="2"/>
              <a:buNone/>
            </a:pPr>
            <a:r>
              <a:rPr lang="en-US" sz="2800" smtClean="0"/>
              <a:t>2. Reconnect with Land and Heritage</a:t>
            </a:r>
          </a:p>
          <a:p>
            <a:pPr marL="114300" indent="0">
              <a:buFont typeface="Wingdings" charset="2"/>
              <a:buNone/>
            </a:pPr>
            <a:r>
              <a:rPr lang="en-US" sz="2800" smtClean="0"/>
              <a:t>3. Community Connections</a:t>
            </a:r>
          </a:p>
          <a:p>
            <a:pPr marL="114300" indent="0">
              <a:buFont typeface="Wingdings" charset="2"/>
              <a:buNone/>
            </a:pPr>
            <a:r>
              <a:rPr lang="en-US" sz="2800" smtClean="0"/>
              <a:t>4. Healing and Mental Health</a:t>
            </a:r>
          </a:p>
          <a:p>
            <a:pPr marL="114300" indent="0">
              <a:buFont typeface="Wingdings" charset="2"/>
              <a:buNone/>
            </a:pPr>
            <a:r>
              <a:rPr lang="en-US" sz="2800" smtClean="0"/>
              <a:t>5. Economic Growth and Resiliency</a:t>
            </a:r>
          </a:p>
          <a:p>
            <a:pPr marL="114300" indent="0">
              <a:buFont typeface="Wingdings" charset="2"/>
              <a:buNone/>
            </a:pPr>
            <a:endParaRPr lang="en-US" sz="2400" dirty="0"/>
          </a:p>
        </p:txBody>
      </p:sp>
    </p:spTree>
    <p:extLst>
      <p:ext uri="{BB962C8B-B14F-4D97-AF65-F5344CB8AC3E}">
        <p14:creationId xmlns:p14="http://schemas.microsoft.com/office/powerpoint/2010/main" val="14709011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descr="C:\Users\zcouture\AppData\Local\Microsoft\Windows\Temporary Internet Files\Content.Outlook\XA2B292T\IMG_20200625_13022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47800" y="-1447800"/>
            <a:ext cx="11074400" cy="83058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114800" y="3962400"/>
            <a:ext cx="4724400" cy="2544762"/>
          </a:xfrm>
          <a:solidFill>
            <a:schemeClr val="bg1">
              <a:lumMod val="50000"/>
              <a:alpha val="51000"/>
            </a:schemeClr>
          </a:solidFill>
        </p:spPr>
        <p:txBody>
          <a:bodyPr/>
          <a:lstStyle/>
          <a:p>
            <a:r>
              <a:rPr lang="en-US" sz="2400" dirty="0">
                <a:solidFill>
                  <a:schemeClr val="bg1"/>
                </a:solidFill>
              </a:rPr>
              <a:t>When we see land as a community to which we belong, </a:t>
            </a:r>
            <a:r>
              <a:rPr lang="en-US" sz="2400" b="1" dirty="0">
                <a:solidFill>
                  <a:schemeClr val="bg1"/>
                </a:solidFill>
              </a:rPr>
              <a:t>we may begin to use it with love and respect</a:t>
            </a:r>
            <a:r>
              <a:rPr lang="en-US" sz="2400" dirty="0">
                <a:solidFill>
                  <a:schemeClr val="bg1"/>
                </a:solidFill>
              </a:rPr>
              <a:t>.”. ― Aldo Leopold.</a:t>
            </a:r>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4824815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9218" name="Picture 2" descr="R:\Refugee\Resources\Agriculture\Marketing and Outreach\Content\Photos\Valley Farm\2020 Intercropping Lenga Lenga &amp; African Eggplan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276599" y="1074003"/>
            <a:ext cx="8839201" cy="830997"/>
          </a:xfrm>
          <a:prstGeom prst="rect">
            <a:avLst/>
          </a:prstGeom>
          <a:solidFill>
            <a:schemeClr val="bg1">
              <a:lumMod val="50000"/>
              <a:alpha val="43000"/>
            </a:schemeClr>
          </a:solidFill>
        </p:spPr>
        <p:txBody>
          <a:bodyPr wrap="square" rtlCol="0">
            <a:spAutoFit/>
          </a:bodyPr>
          <a:lstStyle/>
          <a:p>
            <a:r>
              <a:rPr lang="en-US" sz="2400" dirty="0" smtClean="0">
                <a:solidFill>
                  <a:schemeClr val="bg1"/>
                </a:solidFill>
              </a:rPr>
              <a:t>“</a:t>
            </a:r>
            <a:r>
              <a:rPr lang="en-US" sz="2400" dirty="0">
                <a:solidFill>
                  <a:schemeClr val="bg1"/>
                </a:solidFill>
              </a:rPr>
              <a:t>A</a:t>
            </a:r>
            <a:r>
              <a:rPr lang="en-US" sz="2400" dirty="0" smtClean="0">
                <a:solidFill>
                  <a:schemeClr val="bg1"/>
                </a:solidFill>
              </a:rPr>
              <a:t>frican” Eggplant </a:t>
            </a:r>
          </a:p>
          <a:p>
            <a:r>
              <a:rPr lang="en-US" sz="2400" dirty="0" smtClean="0">
                <a:solidFill>
                  <a:schemeClr val="bg1"/>
                </a:solidFill>
              </a:rPr>
              <a:t>   and </a:t>
            </a:r>
            <a:r>
              <a:rPr lang="en-US" sz="2400" dirty="0" err="1" smtClean="0">
                <a:solidFill>
                  <a:schemeClr val="bg1"/>
                </a:solidFill>
              </a:rPr>
              <a:t>Lenga</a:t>
            </a:r>
            <a:r>
              <a:rPr lang="en-US" sz="2400" dirty="0" smtClean="0">
                <a:solidFill>
                  <a:schemeClr val="bg1"/>
                </a:solidFill>
              </a:rPr>
              <a:t> </a:t>
            </a:r>
            <a:r>
              <a:rPr lang="en-US" sz="2400" dirty="0" err="1" smtClean="0">
                <a:solidFill>
                  <a:schemeClr val="bg1"/>
                </a:solidFill>
              </a:rPr>
              <a:t>Lenga</a:t>
            </a:r>
            <a:r>
              <a:rPr lang="en-US" sz="2400" dirty="0" smtClean="0">
                <a:solidFill>
                  <a:schemeClr val="bg1"/>
                </a:solidFill>
              </a:rPr>
              <a:t> (Amaranth Greens)</a:t>
            </a:r>
            <a:endParaRPr lang="en-US" sz="2400" dirty="0">
              <a:solidFill>
                <a:schemeClr val="bg1"/>
              </a:solidFill>
            </a:endParaRPr>
          </a:p>
        </p:txBody>
      </p:sp>
    </p:spTree>
    <p:extLst>
      <p:ext uri="{BB962C8B-B14F-4D97-AF65-F5344CB8AC3E}">
        <p14:creationId xmlns:p14="http://schemas.microsoft.com/office/powerpoint/2010/main" val="2475662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descr="R:\Refugee\Resources\Agriculture\Marketing and Outreach\Content\Photos\Photos of Global Greens-to sort\2017\Bizimana's eggplant 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52600" y="1066800"/>
            <a:ext cx="365760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R:\Refugee\Resources\Agriculture\Marketing and Outreach\Content\Photos\Volunteer Groups\2019 Wartburg at Bizimana farm.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95042" y="-161719"/>
            <a:ext cx="2285667" cy="17145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R:\Refugee\Resources\Agriculture\Marketing and Outreach\Content\Photos\Photos of Global Greens-to sort\2017\Bizimana's eggplan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 y="3619500"/>
            <a:ext cx="5892800" cy="331470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zcouture\AppData\Local\Microsoft\Windows\Temporary Internet Files\Content.Outlook\HI9PYPR5\IMG_20190829_150238.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17000"/>
          <a:stretch/>
        </p:blipFill>
        <p:spPr bwMode="auto">
          <a:xfrm>
            <a:off x="0" y="-762000"/>
            <a:ext cx="2814452" cy="45212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R:\Refugee\Resources\Agriculture\Marketing and Outreach\Content\Photos\Farmers Farming\2018 Bizimana Transplanting.jpg"/>
          <p:cNvPicPr>
            <a:picLocks noChangeAspect="1" noChangeArrowheads="1"/>
          </p:cNvPicPr>
          <p:nvPr/>
        </p:nvPicPr>
        <p:blipFill rotWithShape="1">
          <a:blip r:embed="rId6">
            <a:extLst>
              <a:ext uri="{28A0092B-C50C-407E-A947-70E740481C1C}">
                <a14:useLocalDpi xmlns:a14="http://schemas.microsoft.com/office/drawing/2010/main" val="0"/>
              </a:ext>
            </a:extLst>
          </a:blip>
          <a:srcRect l="11448" r="15068"/>
          <a:stretch/>
        </p:blipFill>
        <p:spPr bwMode="auto">
          <a:xfrm>
            <a:off x="4953000" y="-431800"/>
            <a:ext cx="4227615" cy="76708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p:txBody>
          <a:bodyPr/>
          <a:lstStyle/>
          <a:p>
            <a:endParaRPr lang="en-US" dirty="0"/>
          </a:p>
        </p:txBody>
      </p:sp>
      <p:sp>
        <p:nvSpPr>
          <p:cNvPr id="9" name="Title 1"/>
          <p:cNvSpPr txBox="1">
            <a:spLocks/>
          </p:cNvSpPr>
          <p:nvPr/>
        </p:nvSpPr>
        <p:spPr>
          <a:xfrm>
            <a:off x="4114800" y="5276850"/>
            <a:ext cx="7772400" cy="1047750"/>
          </a:xfrm>
          <a:prstGeom prst="rect">
            <a:avLst/>
          </a:prstGeom>
          <a:solidFill>
            <a:schemeClr val="bg1">
              <a:lumMod val="50000"/>
              <a:alpha val="50000"/>
            </a:schemeClr>
          </a:solidFill>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solidFill>
                  <a:schemeClr val="bg1"/>
                </a:solidFill>
                <a:latin typeface="Arial" panose="020B0604020202020204" pitchFamily="34" charset="0"/>
                <a:cs typeface="Arial" panose="020B0604020202020204" pitchFamily="34" charset="0"/>
              </a:rPr>
              <a:t>‘African’ Eggplant</a:t>
            </a:r>
          </a:p>
          <a:p>
            <a:r>
              <a:rPr lang="en-US" sz="2600" dirty="0" smtClean="0">
                <a:solidFill>
                  <a:schemeClr val="bg1"/>
                </a:solidFill>
                <a:latin typeface="Arial" panose="020B0604020202020204" pitchFamily="34" charset="0"/>
                <a:cs typeface="Arial" panose="020B0604020202020204" pitchFamily="34" charset="0"/>
              </a:rPr>
              <a:t>Mix of traditional methods with</a:t>
            </a:r>
          </a:p>
          <a:p>
            <a:r>
              <a:rPr lang="en-US" sz="2600" dirty="0" smtClean="0">
                <a:solidFill>
                  <a:schemeClr val="bg1"/>
                </a:solidFill>
                <a:latin typeface="Arial" panose="020B0604020202020204" pitchFamily="34" charset="0"/>
                <a:cs typeface="Arial" panose="020B0604020202020204" pitchFamily="34" charset="0"/>
              </a:rPr>
              <a:t>new </a:t>
            </a:r>
            <a:r>
              <a:rPr lang="en-US" sz="2600" dirty="0" smtClean="0">
                <a:solidFill>
                  <a:schemeClr val="bg1"/>
                </a:solidFill>
                <a:latin typeface="Arial" panose="020B0604020202020204" pitchFamily="34" charset="0"/>
                <a:cs typeface="Arial" panose="020B0604020202020204" pitchFamily="34" charset="0"/>
              </a:rPr>
              <a:t>technology and conservation</a:t>
            </a:r>
            <a:endParaRPr lang="en-US" sz="3200" dirty="0">
              <a:solidFill>
                <a:schemeClr val="bg1"/>
              </a:solidFill>
              <a:latin typeface="Arial" panose="020B0604020202020204" pitchFamily="34" charset="0"/>
              <a:cs typeface="Arial" panose="020B0604020202020204" pitchFamily="34" charset="0"/>
            </a:endParaRPr>
          </a:p>
        </p:txBody>
      </p:sp>
      <p:sp>
        <p:nvSpPr>
          <p:cNvPr id="4" name="Title 3"/>
          <p:cNvSpPr>
            <a:spLocks noGrp="1"/>
          </p:cNvSpPr>
          <p:nvPr>
            <p:ph type="title"/>
          </p:nvPr>
        </p:nvSpPr>
        <p:spPr/>
        <p:txBody>
          <a:bodyPr/>
          <a:lstStyle/>
          <a:p>
            <a:endParaRPr lang="en-US"/>
          </a:p>
        </p:txBody>
      </p:sp>
    </p:spTree>
    <p:extLst>
      <p:ext uri="{BB962C8B-B14F-4D97-AF65-F5344CB8AC3E}">
        <p14:creationId xmlns:p14="http://schemas.microsoft.com/office/powerpoint/2010/main" val="2303233759"/>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146" name="Picture 2" descr="R:\Refugee\Resources\Agriculture\Marketing and Outreach\Content\Photos\Valley Farm\2017 Cover Crop Swap (CCS) plo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7752" y="0"/>
            <a:ext cx="12326844" cy="69342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52400" y="297359"/>
            <a:ext cx="5257800" cy="707886"/>
          </a:xfrm>
          <a:prstGeom prst="rect">
            <a:avLst/>
          </a:prstGeom>
          <a:solidFill>
            <a:schemeClr val="bg1">
              <a:lumMod val="50000"/>
              <a:alpha val="46000"/>
            </a:schemeClr>
          </a:solidFill>
        </p:spPr>
        <p:txBody>
          <a:bodyPr wrap="square" rtlCol="0">
            <a:spAutoFit/>
          </a:bodyPr>
          <a:lstStyle/>
          <a:p>
            <a:r>
              <a:rPr lang="en-US" sz="4000" b="1" dirty="0" smtClean="0">
                <a:solidFill>
                  <a:schemeClr val="bg1"/>
                </a:solidFill>
                <a:latin typeface="Arial" panose="020B0604020202020204" pitchFamily="34" charset="0"/>
                <a:cs typeface="Arial" panose="020B0604020202020204" pitchFamily="34" charset="0"/>
              </a:rPr>
              <a:t>“Cover Crop Swap”</a:t>
            </a:r>
            <a:endParaRPr lang="en-US" sz="4000" b="1" dirty="0">
              <a:solidFill>
                <a:schemeClr val="bg1"/>
              </a:solidFill>
              <a:latin typeface="Arial" panose="020B0604020202020204" pitchFamily="34" charset="0"/>
              <a:cs typeface="Arial" panose="020B0604020202020204" pitchFamily="34" charset="0"/>
            </a:endParaRPr>
          </a:p>
        </p:txBody>
      </p:sp>
      <p:sp>
        <p:nvSpPr>
          <p:cNvPr id="8" name="TextBox 7"/>
          <p:cNvSpPr txBox="1"/>
          <p:nvPr/>
        </p:nvSpPr>
        <p:spPr>
          <a:xfrm rot="20914211">
            <a:off x="3657600" y="1208133"/>
            <a:ext cx="5342470" cy="707886"/>
          </a:xfrm>
          <a:prstGeom prst="rect">
            <a:avLst/>
          </a:prstGeom>
          <a:solidFill>
            <a:schemeClr val="bg1">
              <a:lumMod val="50000"/>
              <a:alpha val="46000"/>
            </a:schemeClr>
          </a:solidFill>
        </p:spPr>
        <p:txBody>
          <a:bodyPr wrap="square" rtlCol="0">
            <a:spAutoFit/>
          </a:bodyPr>
          <a:lstStyle/>
          <a:p>
            <a:r>
              <a:rPr lang="en-US" sz="4000" dirty="0" smtClean="0">
                <a:solidFill>
                  <a:schemeClr val="bg1"/>
                </a:solidFill>
                <a:latin typeface="Bauhaus 93" panose="04030905020B02020C02" pitchFamily="82" charset="0"/>
              </a:rPr>
              <a:t>Creative conservation </a:t>
            </a:r>
            <a:endParaRPr lang="en-US" sz="4000" dirty="0">
              <a:solidFill>
                <a:schemeClr val="bg1"/>
              </a:solidFill>
              <a:latin typeface="Bauhaus 93" panose="04030905020B02020C02" pitchFamily="82" charset="0"/>
            </a:endParaRPr>
          </a:p>
        </p:txBody>
      </p:sp>
    </p:spTree>
    <p:extLst>
      <p:ext uri="{BB962C8B-B14F-4D97-AF65-F5344CB8AC3E}">
        <p14:creationId xmlns:p14="http://schemas.microsoft.com/office/powerpoint/2010/main" val="5173027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 xmlns:a16="http://schemas.microsoft.com/office/drawing/2014/main" id="{79DC6D2E-FFCD-8D42-AC36-D4AD8C71F742}"/>
              </a:ext>
            </a:extLst>
          </p:cNvPr>
          <p:cNvSpPr txBox="1">
            <a:spLocks/>
          </p:cNvSpPr>
          <p:nvPr/>
        </p:nvSpPr>
        <p:spPr>
          <a:xfrm>
            <a:off x="-76199" y="0"/>
            <a:ext cx="9217616" cy="1371600"/>
          </a:xfrm>
          <a:prstGeom prst="rect">
            <a:avLst/>
          </a:prstGeom>
          <a:solidFill>
            <a:srgbClr val="000000">
              <a:alpha val="30196"/>
            </a:srgbClr>
          </a:solidFill>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800" b="1" i="1" dirty="0" smtClean="0">
                <a:solidFill>
                  <a:schemeClr val="bg1"/>
                </a:solidFill>
                <a:latin typeface="Univers 75 Black"/>
                <a:cs typeface="Arial" panose="020B0604020202020204" pitchFamily="34" charset="0"/>
              </a:rPr>
              <a:t>Land Tenure</a:t>
            </a:r>
            <a:r>
              <a:rPr lang="en-US" sz="4800" b="1" dirty="0" smtClean="0">
                <a:solidFill>
                  <a:schemeClr val="bg1"/>
                </a:solidFill>
                <a:latin typeface="Arial" panose="020B0604020202020204" pitchFamily="34" charset="0"/>
                <a:cs typeface="Arial" panose="020B0604020202020204" pitchFamily="34" charset="0"/>
              </a:rPr>
              <a:t>... </a:t>
            </a:r>
            <a:r>
              <a:rPr lang="en-US" sz="4800" dirty="0" smtClean="0">
                <a:solidFill>
                  <a:schemeClr val="bg1"/>
                </a:solidFill>
                <a:latin typeface="Bauhaus 93" panose="04030905020B02020C02" pitchFamily="82" charset="0"/>
                <a:cs typeface="Arial" panose="020B0604020202020204" pitchFamily="34" charset="0"/>
              </a:rPr>
              <a:t>What’s that!?</a:t>
            </a:r>
            <a:r>
              <a:rPr lang="en-US" sz="4800" dirty="0" smtClean="0">
                <a:latin typeface="Arial" panose="020B0604020202020204" pitchFamily="34" charset="0"/>
                <a:cs typeface="Arial" panose="020B0604020202020204" pitchFamily="34" charset="0"/>
              </a:rPr>
              <a:t> </a:t>
            </a:r>
            <a:endParaRPr lang="en-US" sz="4800" dirty="0">
              <a:latin typeface="Arial" panose="020B0604020202020204" pitchFamily="34" charset="0"/>
              <a:cs typeface="Arial" panose="020B0604020202020204" pitchFamily="34" charset="0"/>
            </a:endParaRPr>
          </a:p>
        </p:txBody>
      </p:sp>
      <p:sp>
        <p:nvSpPr>
          <p:cNvPr id="2" name="TextBox 1"/>
          <p:cNvSpPr txBox="1"/>
          <p:nvPr/>
        </p:nvSpPr>
        <p:spPr>
          <a:xfrm>
            <a:off x="304799" y="1371601"/>
            <a:ext cx="5310187" cy="3416320"/>
          </a:xfrm>
          <a:prstGeom prst="rect">
            <a:avLst/>
          </a:prstGeom>
          <a:noFill/>
        </p:spPr>
        <p:txBody>
          <a:bodyPr wrap="square" rtlCol="0">
            <a:spAutoFit/>
          </a:bodyPr>
          <a:lstStyle/>
          <a:p>
            <a:r>
              <a:rPr lang="en-US" sz="2400" dirty="0" smtClean="0"/>
              <a:t>On average </a:t>
            </a:r>
            <a:r>
              <a:rPr lang="en-US" sz="2400" dirty="0"/>
              <a:t>we lose 2 </a:t>
            </a:r>
            <a:r>
              <a:rPr lang="en-US" sz="2400" dirty="0" smtClean="0"/>
              <a:t>garden locations per </a:t>
            </a:r>
            <a:r>
              <a:rPr lang="en-US" sz="2400" dirty="0"/>
              <a:t>year due to </a:t>
            </a:r>
            <a:r>
              <a:rPr lang="en-US" sz="2400" dirty="0" smtClean="0"/>
              <a:t>development.   Developing </a:t>
            </a:r>
            <a:r>
              <a:rPr lang="en-US" sz="2400" dirty="0"/>
              <a:t>new sites </a:t>
            </a:r>
            <a:r>
              <a:rPr lang="en-US" sz="2400" dirty="0" smtClean="0"/>
              <a:t>are </a:t>
            </a:r>
            <a:r>
              <a:rPr lang="en-US" sz="2400" dirty="0"/>
              <a:t>costly and time prohibitive.  </a:t>
            </a:r>
            <a:endParaRPr lang="en-US" sz="2400" dirty="0" smtClean="0"/>
          </a:p>
          <a:p>
            <a:r>
              <a:rPr lang="en-US" sz="2400" dirty="0" smtClean="0"/>
              <a:t>-The </a:t>
            </a:r>
            <a:r>
              <a:rPr lang="en-US" sz="2400" dirty="0"/>
              <a:t>City of Des Moines displaced 10s of gardeners when they closed the Downtown Community Garden in 2022.</a:t>
            </a:r>
            <a:br>
              <a:rPr lang="en-US" sz="2400" dirty="0"/>
            </a:br>
            <a:r>
              <a:rPr lang="en-US" sz="2400" dirty="0" smtClean="0"/>
              <a:t>-Farmer </a:t>
            </a:r>
            <a:r>
              <a:rPr lang="en-US" sz="2400" dirty="0" err="1" smtClean="0"/>
              <a:t>Bizimana</a:t>
            </a:r>
            <a:r>
              <a:rPr lang="en-US" sz="2400" dirty="0" smtClean="0"/>
              <a:t> Charles had to relocate his 5 acre farm after 5 years of farming</a:t>
            </a:r>
            <a:endParaRPr lang="en-US" sz="2400" dirty="0"/>
          </a:p>
        </p:txBody>
      </p:sp>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1371600"/>
            <a:ext cx="3871791"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04799" y="4819471"/>
            <a:ext cx="8836617" cy="1200329"/>
          </a:xfrm>
          <a:prstGeom prst="rect">
            <a:avLst/>
          </a:prstGeom>
          <a:noFill/>
        </p:spPr>
        <p:txBody>
          <a:bodyPr wrap="square" rtlCol="0">
            <a:spAutoFit/>
          </a:bodyPr>
          <a:lstStyle/>
          <a:p>
            <a:r>
              <a:rPr lang="en-US" i="1" dirty="0"/>
              <a:t>The need for land is illustrated by the waitlist of 62 individuals(purple) with no land and 24 community gardeners looking for space in the GG incubator in West Des Moines.  There is currently no space available in existing garden locations (black)  </a:t>
            </a:r>
            <a:endParaRPr lang="en-US" dirty="0"/>
          </a:p>
          <a:p>
            <a:endParaRPr lang="en-US" dirty="0"/>
          </a:p>
        </p:txBody>
      </p:sp>
      <p:pic>
        <p:nvPicPr>
          <p:cNvPr id="7" name="Picture 6">
            <a:extLst>
              <a:ext uri="{FF2B5EF4-FFF2-40B4-BE49-F238E27FC236}">
                <a16:creationId xmlns="" xmlns:a16="http://schemas.microsoft.com/office/drawing/2014/main" id="{CB3C0EFE-C2A8-FD4F-ACB7-DE573F6C99A3}"/>
              </a:ext>
            </a:extLst>
          </p:cNvPr>
          <p:cNvPicPr>
            <a:picLocks noChangeAspect="1"/>
          </p:cNvPicPr>
          <p:nvPr/>
        </p:nvPicPr>
        <p:blipFill rotWithShape="1">
          <a:blip r:embed="rId4"/>
          <a:srcRect t="22647" b="22179"/>
          <a:stretch/>
        </p:blipFill>
        <p:spPr>
          <a:xfrm>
            <a:off x="-2716" y="5886450"/>
            <a:ext cx="9146716" cy="971550"/>
          </a:xfrm>
          <a:prstGeom prst="rect">
            <a:avLst/>
          </a:prstGeom>
        </p:spPr>
      </p:pic>
    </p:spTree>
    <p:extLst>
      <p:ext uri="{BB962C8B-B14F-4D97-AF65-F5344CB8AC3E}">
        <p14:creationId xmlns:p14="http://schemas.microsoft.com/office/powerpoint/2010/main" val="136255314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A545A5DA-7F98-334C-AEB5-1A73DBCDCCE0}"/>
              </a:ext>
            </a:extLst>
          </p:cNvPr>
          <p:cNvPicPr>
            <a:picLocks noChangeAspect="1"/>
          </p:cNvPicPr>
          <p:nvPr/>
        </p:nvPicPr>
        <p:blipFill>
          <a:blip r:embed="rId2"/>
          <a:stretch>
            <a:fillRect/>
          </a:stretch>
        </p:blipFill>
        <p:spPr>
          <a:xfrm>
            <a:off x="-228600" y="-609600"/>
            <a:ext cx="9753600" cy="7467600"/>
          </a:xfrm>
          <a:prstGeom prst="rect">
            <a:avLst/>
          </a:prstGeom>
        </p:spPr>
      </p:pic>
    </p:spTree>
    <p:extLst>
      <p:ext uri="{BB962C8B-B14F-4D97-AF65-F5344CB8AC3E}">
        <p14:creationId xmlns:p14="http://schemas.microsoft.com/office/powerpoint/2010/main" val="296774173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712278"/>
          </a:xfrm>
          <a:solidFill>
            <a:srgbClr val="000000">
              <a:alpha val="30196"/>
            </a:srgbClr>
          </a:solidFill>
        </p:spPr>
        <p:txBody>
          <a:bodyPr>
            <a:normAutofit fontScale="90000"/>
          </a:bodyPr>
          <a:lstStyle/>
          <a:p>
            <a:r>
              <a:rPr lang="en-US" b="1" dirty="0" smtClean="0">
                <a:solidFill>
                  <a:schemeClr val="bg1"/>
                </a:solidFill>
                <a:latin typeface="Univers 75 Black"/>
              </a:rPr>
              <a:t>Zoning Restrictions Prevent urban farmers from growing </a:t>
            </a:r>
            <a:r>
              <a:rPr lang="en-US" b="1" dirty="0" smtClean="0">
                <a:solidFill>
                  <a:schemeClr val="bg1"/>
                </a:solidFill>
                <a:latin typeface="Univers 75 Black"/>
              </a:rPr>
              <a:t>food-</a:t>
            </a:r>
            <a:r>
              <a:rPr lang="en-US" dirty="0" smtClean="0">
                <a:solidFill>
                  <a:schemeClr val="bg1"/>
                </a:solidFill>
                <a:latin typeface="Univers 75 Black"/>
              </a:rPr>
              <a:t/>
            </a:r>
            <a:br>
              <a:rPr lang="en-US" dirty="0" smtClean="0">
                <a:solidFill>
                  <a:schemeClr val="bg1"/>
                </a:solidFill>
                <a:latin typeface="Univers 75 Black"/>
              </a:rPr>
            </a:br>
            <a:r>
              <a:rPr lang="en-US" sz="3600" i="1" dirty="0" smtClean="0">
                <a:solidFill>
                  <a:schemeClr val="bg1"/>
                </a:solidFill>
                <a:latin typeface="Univers 75 Black"/>
              </a:rPr>
              <a:t>perennials out of the question!</a:t>
            </a:r>
            <a:endParaRPr lang="en-US" i="1" dirty="0">
              <a:solidFill>
                <a:schemeClr val="bg1"/>
              </a:solidFill>
              <a:latin typeface="Univers 75 Black"/>
            </a:endParaRPr>
          </a:p>
        </p:txBody>
      </p:sp>
      <p:sp>
        <p:nvSpPr>
          <p:cNvPr id="3" name="Content Placeholder 2"/>
          <p:cNvSpPr>
            <a:spLocks noGrp="1"/>
          </p:cNvSpPr>
          <p:nvPr>
            <p:ph sz="half" idx="1"/>
          </p:nvPr>
        </p:nvSpPr>
        <p:spPr>
          <a:xfrm>
            <a:off x="228600" y="1786096"/>
            <a:ext cx="4953000" cy="4538504"/>
          </a:xfrm>
        </p:spPr>
        <p:txBody>
          <a:bodyPr>
            <a:normAutofit fontScale="92500" lnSpcReduction="10000"/>
          </a:bodyPr>
          <a:lstStyle/>
          <a:p>
            <a:r>
              <a:rPr lang="en-US" dirty="0" smtClean="0"/>
              <a:t>(right) City of Des Moines changed rules that “re-line” urban farmers from renting commercially zoned city land</a:t>
            </a:r>
          </a:p>
          <a:p>
            <a:r>
              <a:rPr lang="en-US" dirty="0" smtClean="0"/>
              <a:t>(below) Greenhouse structures needed for off-season production  don’t fit into zoning laws and cause undo cost or barriers to construct.  This one in West Des Moines was deconstructed to make room for more gardens to grow in ground </a:t>
            </a:r>
          </a:p>
          <a:p>
            <a:endParaRPr lang="en-US" dirty="0"/>
          </a:p>
        </p:txBody>
      </p:sp>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1712278"/>
            <a:ext cx="3795124" cy="25549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1951" t="13837" r="8537" b="24390"/>
          <a:stretch/>
        </p:blipFill>
        <p:spPr bwMode="auto">
          <a:xfrm>
            <a:off x="5431507" y="4231322"/>
            <a:ext cx="4169693" cy="27790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621336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05F64698-1669-F546-906D-DAF9B3E209E2}"/>
              </a:ext>
            </a:extLst>
          </p:cNvPr>
          <p:cNvSpPr>
            <a:spLocks noGrp="1"/>
          </p:cNvSpPr>
          <p:nvPr>
            <p:ph sz="half" idx="1"/>
          </p:nvPr>
        </p:nvSpPr>
        <p:spPr>
          <a:xfrm>
            <a:off x="2634330" y="1718661"/>
            <a:ext cx="3886200" cy="3167480"/>
          </a:xfrm>
        </p:spPr>
        <p:txBody>
          <a:bodyPr/>
          <a:lstStyle/>
          <a:p>
            <a:pPr marL="0" indent="0">
              <a:buNone/>
            </a:pPr>
            <a:endParaRPr lang="en-US" dirty="0"/>
          </a:p>
        </p:txBody>
      </p:sp>
      <p:pic>
        <p:nvPicPr>
          <p:cNvPr id="1026" name="Picture 2" descr="R:\Refugee\Resources\Agriculture\Marketing and Outreach\Content\Photos\Community Garden\Westminster Presbyterian Church\2020 Westminster Presbyterian Church Garden Grow, Love &amp; Justice.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aturation sat="130000"/>
                    </a14:imgEffect>
                    <a14:imgEffect>
                      <a14:brightnessContrast bright="20000" contrast="5000"/>
                    </a14:imgEffect>
                  </a14:imgLayer>
                </a14:imgProps>
              </a:ext>
              <a:ext uri="{28A0092B-C50C-407E-A947-70E740481C1C}">
                <a14:useLocalDpi xmlns:a14="http://schemas.microsoft.com/office/drawing/2010/main" val="0"/>
              </a:ext>
            </a:extLst>
          </a:blip>
          <a:srcRect b="42038"/>
          <a:stretch/>
        </p:blipFill>
        <p:spPr bwMode="auto">
          <a:xfrm>
            <a:off x="228600" y="1010826"/>
            <a:ext cx="8686800" cy="447557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5334000" y="152400"/>
            <a:ext cx="3505200" cy="2308324"/>
          </a:xfrm>
          <a:prstGeom prst="rect">
            <a:avLst/>
          </a:prstGeom>
          <a:solidFill>
            <a:srgbClr val="7F7F7F">
              <a:alpha val="69804"/>
            </a:srgbClr>
          </a:solidFill>
        </p:spPr>
        <p:txBody>
          <a:bodyPr wrap="square" rtlCol="0">
            <a:spAutoFit/>
          </a:bodyPr>
          <a:lstStyle/>
          <a:p>
            <a:pPr algn="r"/>
            <a:r>
              <a:rPr lang="en-US" sz="2000" b="1" dirty="0">
                <a:solidFill>
                  <a:prstClr val="white"/>
                </a:solidFill>
                <a:latin typeface="Garamond" panose="02020404030301010803" pitchFamily="18" charset="0"/>
              </a:rPr>
              <a:t>“If you have come here to help me you are wasting your time, but if you have come because your liberation is bound up with mine, then let us work together.” </a:t>
            </a:r>
            <a:endParaRPr lang="en-US" sz="2000" b="1" dirty="0" smtClean="0">
              <a:solidFill>
                <a:prstClr val="white"/>
              </a:solidFill>
              <a:latin typeface="Garamond" panose="02020404030301010803" pitchFamily="18" charset="0"/>
            </a:endParaRPr>
          </a:p>
          <a:p>
            <a:pPr algn="r"/>
            <a:r>
              <a:rPr lang="en-US" sz="2400" dirty="0">
                <a:solidFill>
                  <a:prstClr val="white"/>
                </a:solidFill>
                <a:latin typeface="Garamond" panose="02020404030301010803" pitchFamily="18" charset="0"/>
              </a:rPr>
              <a:t> </a:t>
            </a:r>
            <a:r>
              <a:rPr lang="en-US" sz="2000" dirty="0" smtClean="0">
                <a:solidFill>
                  <a:prstClr val="white"/>
                </a:solidFill>
                <a:latin typeface="Garamond" panose="02020404030301010803" pitchFamily="18" charset="0"/>
              </a:rPr>
              <a:t>- Lilla Watson</a:t>
            </a:r>
            <a:endParaRPr lang="en-US" sz="2000" dirty="0">
              <a:solidFill>
                <a:prstClr val="white"/>
              </a:solidFill>
              <a:latin typeface="Garamond" panose="02020404030301010803" pitchFamily="18" charset="0"/>
            </a:endParaRPr>
          </a:p>
        </p:txBody>
      </p:sp>
      <p:pic>
        <p:nvPicPr>
          <p:cNvPr id="7" name="Picture 6">
            <a:extLst>
              <a:ext uri="{FF2B5EF4-FFF2-40B4-BE49-F238E27FC236}">
                <a16:creationId xmlns="" xmlns:a16="http://schemas.microsoft.com/office/drawing/2014/main" id="{CB3C0EFE-C2A8-FD4F-ACB7-DE573F6C99A3}"/>
              </a:ext>
            </a:extLst>
          </p:cNvPr>
          <p:cNvPicPr>
            <a:picLocks noChangeAspect="1"/>
          </p:cNvPicPr>
          <p:nvPr/>
        </p:nvPicPr>
        <p:blipFill rotWithShape="1">
          <a:blip r:embed="rId4"/>
          <a:srcRect t="22647" b="22179"/>
          <a:stretch/>
        </p:blipFill>
        <p:spPr>
          <a:xfrm>
            <a:off x="-2716" y="5895975"/>
            <a:ext cx="9146716" cy="971550"/>
          </a:xfrm>
          <a:prstGeom prst="rect">
            <a:avLst/>
          </a:prstGeom>
        </p:spPr>
      </p:pic>
    </p:spTree>
    <p:extLst>
      <p:ext uri="{BB962C8B-B14F-4D97-AF65-F5344CB8AC3E}">
        <p14:creationId xmlns:p14="http://schemas.microsoft.com/office/powerpoint/2010/main" val="12014593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 xmlns:a16="http://schemas.microsoft.com/office/drawing/2014/main" id="{79DC6D2E-FFCD-8D42-AC36-D4AD8C71F742}"/>
              </a:ext>
            </a:extLst>
          </p:cNvPr>
          <p:cNvSpPr txBox="1">
            <a:spLocks/>
          </p:cNvSpPr>
          <p:nvPr/>
        </p:nvSpPr>
        <p:spPr>
          <a:xfrm>
            <a:off x="-152400" y="-228600"/>
            <a:ext cx="9296399" cy="1325563"/>
          </a:xfrm>
          <a:prstGeom prst="rect">
            <a:avLst/>
          </a:prstGeom>
          <a:solidFill>
            <a:srgbClr val="000000">
              <a:alpha val="30196"/>
            </a:srgbClr>
          </a:solidFill>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400" b="1" dirty="0" smtClean="0">
                <a:solidFill>
                  <a:schemeClr val="bg1"/>
                </a:solidFill>
                <a:latin typeface="Univers 75 Black"/>
              </a:rPr>
              <a:t>The Need for Systems Solutions</a:t>
            </a:r>
            <a:endParaRPr lang="en-US" sz="4400" dirty="0">
              <a:solidFill>
                <a:schemeClr val="bg1"/>
              </a:solidFill>
              <a:latin typeface="Univers 75 Black"/>
            </a:endParaRPr>
          </a:p>
        </p:txBody>
      </p:sp>
      <p:sp>
        <p:nvSpPr>
          <p:cNvPr id="3" name="TextBox 2"/>
          <p:cNvSpPr txBox="1"/>
          <p:nvPr/>
        </p:nvSpPr>
        <p:spPr>
          <a:xfrm>
            <a:off x="0" y="1828800"/>
            <a:ext cx="9141417" cy="5632311"/>
          </a:xfrm>
          <a:prstGeom prst="rect">
            <a:avLst/>
          </a:prstGeom>
          <a:noFill/>
        </p:spPr>
        <p:txBody>
          <a:bodyPr wrap="square" rtlCol="0">
            <a:spAutoFit/>
          </a:bodyPr>
          <a:lstStyle/>
          <a:p>
            <a:r>
              <a:rPr lang="en-US" b="1" dirty="0" smtClean="0"/>
              <a:t>Our Priorities:</a:t>
            </a:r>
          </a:p>
          <a:p>
            <a:pPr marL="342900" indent="-342900">
              <a:buFont typeface="Arial" panose="020B0604020202020204" pitchFamily="34" charset="0"/>
              <a:buChar char="•"/>
            </a:pPr>
            <a:r>
              <a:rPr lang="en-US" b="1" dirty="0" smtClean="0"/>
              <a:t>More investment and reduced barriers for Urban Farmers</a:t>
            </a:r>
          </a:p>
          <a:p>
            <a:pPr marL="800100" lvl="1" indent="-342900">
              <a:buFont typeface="Arial" panose="020B0604020202020204" pitchFamily="34" charset="0"/>
              <a:buChar char="•"/>
            </a:pPr>
            <a:r>
              <a:rPr lang="en-US" dirty="0" smtClean="0"/>
              <a:t>City </a:t>
            </a:r>
            <a:r>
              <a:rPr lang="en-US" dirty="0"/>
              <a:t>Planners to include Gardens in </a:t>
            </a:r>
            <a:r>
              <a:rPr lang="en-US" dirty="0" smtClean="0"/>
              <a:t>Development, private non-profit and government partners prioritize setting aside land to be used as gardens </a:t>
            </a:r>
            <a:endParaRPr lang="en-US" dirty="0" smtClean="0"/>
          </a:p>
          <a:p>
            <a:pPr marL="800100" lvl="1" indent="-342900">
              <a:buFont typeface="Arial" panose="020B0604020202020204" pitchFamily="34" charset="0"/>
              <a:buChar char="•"/>
            </a:pPr>
            <a:r>
              <a:rPr lang="en-US" dirty="0" smtClean="0"/>
              <a:t>Reduce </a:t>
            </a:r>
            <a:r>
              <a:rPr lang="en-US" dirty="0"/>
              <a:t>Zoning Restrictions for Urban Farmers and Increase the Priority of Gardens as Green </a:t>
            </a:r>
            <a:r>
              <a:rPr lang="en-US" dirty="0" smtClean="0"/>
              <a:t>Spaces</a:t>
            </a:r>
          </a:p>
          <a:p>
            <a:pPr marL="800100" lvl="1" indent="-342900">
              <a:buFont typeface="Arial" panose="020B0604020202020204" pitchFamily="34" charset="0"/>
              <a:buChar char="•"/>
            </a:pPr>
            <a:r>
              <a:rPr lang="en-US" dirty="0" smtClean="0"/>
              <a:t>Improve pathways and programs for urban farmers to have equity in land and thriving rural businesses</a:t>
            </a:r>
          </a:p>
          <a:p>
            <a:pPr marL="800100" lvl="1" indent="-342900">
              <a:buFont typeface="Arial" panose="020B0604020202020204" pitchFamily="34" charset="0"/>
              <a:buChar char="•"/>
            </a:pPr>
            <a:r>
              <a:rPr lang="en-US" dirty="0" smtClean="0"/>
              <a:t>Permanent land tenure and physical infrastructure</a:t>
            </a:r>
          </a:p>
          <a:p>
            <a:pPr marL="285750" indent="-285750">
              <a:buFont typeface="Arial" panose="020B0604020202020204" pitchFamily="34" charset="0"/>
              <a:buChar char="•"/>
            </a:pPr>
            <a:r>
              <a:rPr lang="en-US" b="1" dirty="0" smtClean="0"/>
              <a:t>Continue subsidies for low income earners while also looking to long term food security</a:t>
            </a:r>
          </a:p>
          <a:p>
            <a:pPr marL="742950" lvl="1" indent="-285750">
              <a:buFont typeface="Arial" panose="020B0604020202020204" pitchFamily="34" charset="0"/>
              <a:buChar char="•"/>
            </a:pPr>
            <a:r>
              <a:rPr lang="en-US" dirty="0" smtClean="0"/>
              <a:t>DUFB is great! But falls short in sustainability.</a:t>
            </a:r>
          </a:p>
          <a:p>
            <a:pPr marL="742950" lvl="1" indent="-285750">
              <a:buFont typeface="Arial" panose="020B0604020202020204" pitchFamily="34" charset="0"/>
              <a:buChar char="•"/>
            </a:pPr>
            <a:r>
              <a:rPr lang="en-US" dirty="0" smtClean="0"/>
              <a:t>Need increased </a:t>
            </a:r>
            <a:r>
              <a:rPr lang="en-US" dirty="0" smtClean="0"/>
              <a:t>investment of current </a:t>
            </a:r>
            <a:r>
              <a:rPr lang="en-US" dirty="0" smtClean="0"/>
              <a:t>“nutrition” dollars to programs that recognize the ability for people to grow food for themselves</a:t>
            </a:r>
          </a:p>
          <a:p>
            <a:pPr marL="742950" lvl="1" indent="-285750">
              <a:buFont typeface="Arial" panose="020B0604020202020204" pitchFamily="34" charset="0"/>
              <a:buChar char="•"/>
            </a:pPr>
            <a:r>
              <a:rPr lang="en-US" dirty="0" smtClean="0"/>
              <a:t>Need sustainable market infrastructure (see next note)</a:t>
            </a:r>
            <a:endParaRPr lang="en-US" dirty="0" smtClean="0"/>
          </a:p>
          <a:p>
            <a:pPr marL="285750" indent="-285750">
              <a:buFont typeface="Arial" panose="020B0604020202020204" pitchFamily="34" charset="0"/>
              <a:buChar char="•"/>
            </a:pPr>
            <a:r>
              <a:rPr lang="en-US" b="1" dirty="0" smtClean="0"/>
              <a:t>Increase amount of accessible local market infrastructure and wholesale markets</a:t>
            </a:r>
          </a:p>
          <a:p>
            <a:pPr marL="742950" lvl="1" indent="-285750">
              <a:buFont typeface="Arial" panose="020B0604020202020204" pitchFamily="34" charset="0"/>
              <a:buChar char="•"/>
            </a:pPr>
            <a:r>
              <a:rPr lang="en-US" dirty="0" smtClean="0"/>
              <a:t>Increased institutional buying- “Good Food” in schools, </a:t>
            </a:r>
            <a:r>
              <a:rPr lang="en-US" dirty="0" err="1" smtClean="0"/>
              <a:t>govt</a:t>
            </a:r>
            <a:r>
              <a:rPr lang="en-US" dirty="0" smtClean="0"/>
              <a:t> contracts</a:t>
            </a:r>
          </a:p>
          <a:p>
            <a:pPr marL="742950" lvl="1" indent="-285750">
              <a:buFont typeface="Arial" panose="020B0604020202020204" pitchFamily="34" charset="0"/>
              <a:buChar char="•"/>
            </a:pPr>
            <a:r>
              <a:rPr lang="en-US" dirty="0" smtClean="0"/>
              <a:t>Investment in Food hubs, aggregators, distributors</a:t>
            </a:r>
          </a:p>
          <a:p>
            <a:pPr marL="742950" lvl="1" indent="-285750">
              <a:buFont typeface="Arial" panose="020B0604020202020204" pitchFamily="34" charset="0"/>
              <a:buChar char="•"/>
            </a:pPr>
            <a:r>
              <a:rPr lang="en-US" dirty="0" smtClean="0"/>
              <a:t>Small Scale value added and processing</a:t>
            </a:r>
            <a:endParaRPr lang="en-US" dirty="0" smtClean="0"/>
          </a:p>
          <a:p>
            <a:pPr marL="742950" lvl="1" indent="-285750">
              <a:buFont typeface="Arial" panose="020B0604020202020204" pitchFamily="34" charset="0"/>
              <a:buChar char="•"/>
            </a:pPr>
            <a:endParaRPr lang="en-US" b="1" dirty="0" smtClean="0"/>
          </a:p>
          <a:p>
            <a:endParaRPr lang="en-US" dirty="0"/>
          </a:p>
        </p:txBody>
      </p:sp>
      <p:sp>
        <p:nvSpPr>
          <p:cNvPr id="4" name="TextBox 3"/>
          <p:cNvSpPr txBox="1"/>
          <p:nvPr/>
        </p:nvSpPr>
        <p:spPr>
          <a:xfrm>
            <a:off x="304800" y="1143000"/>
            <a:ext cx="8382000" cy="707886"/>
          </a:xfrm>
          <a:prstGeom prst="rect">
            <a:avLst/>
          </a:prstGeom>
          <a:noFill/>
        </p:spPr>
        <p:txBody>
          <a:bodyPr wrap="square" rtlCol="0">
            <a:spAutoFit/>
          </a:bodyPr>
          <a:lstStyle/>
          <a:p>
            <a:pPr algn="ctr"/>
            <a:r>
              <a:rPr lang="en-US" sz="2000" b="1" i="1" dirty="0" smtClean="0">
                <a:solidFill>
                  <a:schemeClr val="accent2"/>
                </a:solidFill>
              </a:rPr>
              <a:t>The </a:t>
            </a:r>
            <a:r>
              <a:rPr lang="en-US" sz="2000" b="1" i="1" dirty="0" smtClean="0">
                <a:solidFill>
                  <a:schemeClr val="accent2"/>
                </a:solidFill>
              </a:rPr>
              <a:t>first step </a:t>
            </a:r>
            <a:r>
              <a:rPr lang="en-US" sz="2000" b="1" i="1" dirty="0" smtClean="0">
                <a:solidFill>
                  <a:schemeClr val="accent2"/>
                </a:solidFill>
              </a:rPr>
              <a:t>is awareness of what is happening in our food system. </a:t>
            </a:r>
            <a:br>
              <a:rPr lang="en-US" sz="2000" b="1" i="1" dirty="0" smtClean="0">
                <a:solidFill>
                  <a:schemeClr val="accent2"/>
                </a:solidFill>
              </a:rPr>
            </a:br>
            <a:r>
              <a:rPr lang="en-US" sz="2000" b="1" i="1" dirty="0" smtClean="0">
                <a:solidFill>
                  <a:schemeClr val="accent2"/>
                </a:solidFill>
              </a:rPr>
              <a:t>Educate on importance </a:t>
            </a:r>
            <a:r>
              <a:rPr lang="en-US" sz="2000" b="1" i="1" dirty="0" smtClean="0">
                <a:solidFill>
                  <a:schemeClr val="accent2"/>
                </a:solidFill>
              </a:rPr>
              <a:t>of </a:t>
            </a:r>
            <a:r>
              <a:rPr lang="en-US" sz="2000" b="1" i="1" dirty="0" smtClean="0">
                <a:solidFill>
                  <a:schemeClr val="accent2"/>
                </a:solidFill>
              </a:rPr>
              <a:t>gardens, buying local and organic, climate change. </a:t>
            </a:r>
            <a:endParaRPr lang="en-US" sz="2000" b="1" i="1" dirty="0">
              <a:solidFill>
                <a:schemeClr val="accent2"/>
              </a:solidFill>
            </a:endParaRPr>
          </a:p>
        </p:txBody>
      </p:sp>
    </p:spTree>
    <p:extLst>
      <p:ext uri="{BB962C8B-B14F-4D97-AF65-F5344CB8AC3E}">
        <p14:creationId xmlns:p14="http://schemas.microsoft.com/office/powerpoint/2010/main" val="223491762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05F64698-1669-F546-906D-DAF9B3E209E2}"/>
              </a:ext>
            </a:extLst>
          </p:cNvPr>
          <p:cNvSpPr>
            <a:spLocks noGrp="1"/>
          </p:cNvSpPr>
          <p:nvPr>
            <p:ph sz="half" idx="1"/>
          </p:nvPr>
        </p:nvSpPr>
        <p:spPr>
          <a:xfrm>
            <a:off x="382250" y="1600200"/>
            <a:ext cx="8375754" cy="3733799"/>
          </a:xfrm>
        </p:spPr>
        <p:txBody>
          <a:bodyPr>
            <a:noAutofit/>
          </a:bodyPr>
          <a:lstStyle/>
          <a:p>
            <a:r>
              <a:rPr lang="en-US" sz="2000" b="1" dirty="0" smtClean="0"/>
              <a:t>Contact: Zachary.couture@lsiowa.org </a:t>
            </a:r>
            <a:endParaRPr lang="en-US" sz="2000" b="1" dirty="0" smtClean="0">
              <a:hlinkClick r:id="rId2"/>
            </a:endParaRPr>
          </a:p>
          <a:p>
            <a:r>
              <a:rPr lang="en-US" sz="2000" b="1" i="1" dirty="0" smtClean="0">
                <a:hlinkClick r:id="rId2"/>
              </a:rPr>
              <a:t>Gauging </a:t>
            </a:r>
            <a:r>
              <a:rPr lang="en-US" sz="2000" b="1" i="1" dirty="0" smtClean="0">
                <a:hlinkClick r:id="rId2"/>
              </a:rPr>
              <a:t>food provisioning, social and economic benefits of community farms for Iowa's immigrant community</a:t>
            </a:r>
            <a:r>
              <a:rPr lang="en-US" sz="2000" b="1" i="1" dirty="0" smtClean="0"/>
              <a:t> </a:t>
            </a:r>
            <a:r>
              <a:rPr lang="en-US" sz="2000" dirty="0" smtClean="0"/>
              <a:t>by </a:t>
            </a:r>
            <a:r>
              <a:rPr lang="en-US" sz="2000" dirty="0"/>
              <a:t>Thanh Ngoc Nguyen </a:t>
            </a:r>
            <a:endParaRPr lang="en-US" sz="2000" dirty="0"/>
          </a:p>
          <a:p>
            <a:endParaRPr lang="en-US" sz="2000" u="sng" baseline="30000" dirty="0" smtClean="0">
              <a:hlinkClick r:id="rId3"/>
            </a:endParaRPr>
          </a:p>
          <a:p>
            <a:r>
              <a:rPr lang="en-US" u="sng" baseline="30000" dirty="0" smtClean="0">
                <a:hlinkClick r:id="rId3"/>
              </a:rPr>
              <a:t>Des </a:t>
            </a:r>
            <a:r>
              <a:rPr lang="en-US" u="sng" baseline="30000" dirty="0">
                <a:hlinkClick r:id="rId3"/>
              </a:rPr>
              <a:t>Moines Register article</a:t>
            </a:r>
            <a:r>
              <a:rPr lang="en-US" u="sng" baseline="30000" dirty="0"/>
              <a:t>- </a:t>
            </a:r>
            <a:r>
              <a:rPr lang="en-US" i="1" u="sng" baseline="30000" dirty="0"/>
              <a:t>Land Access Barrier for Refugee </a:t>
            </a:r>
            <a:r>
              <a:rPr lang="en-US" i="1" u="sng" baseline="30000" dirty="0" smtClean="0"/>
              <a:t>Farmers</a:t>
            </a:r>
          </a:p>
          <a:p>
            <a:r>
              <a:rPr lang="en-US" sz="2000" u="sng" dirty="0" err="1" smtClean="0">
                <a:hlinkClick r:id="rId4"/>
              </a:rPr>
              <a:t>Bizimana</a:t>
            </a:r>
            <a:r>
              <a:rPr lang="en-US" sz="2000" u="sng" dirty="0" smtClean="0">
                <a:hlinkClick r:id="rId4"/>
              </a:rPr>
              <a:t> </a:t>
            </a:r>
            <a:r>
              <a:rPr lang="en-US" sz="2000" u="sng" dirty="0" smtClean="0">
                <a:hlinkClick r:id="rId4"/>
              </a:rPr>
              <a:t>losing land article in DSM Register:  https</a:t>
            </a:r>
            <a:r>
              <a:rPr lang="en-US" sz="2000" u="sng" dirty="0">
                <a:hlinkClick r:id="rId4"/>
              </a:rPr>
              <a:t>://amp.desmoinesregister.com/amp/7998745002?__</a:t>
            </a:r>
            <a:r>
              <a:rPr lang="en-US" sz="2000" u="sng" dirty="0" smtClean="0">
                <a:hlinkClick r:id="rId4"/>
              </a:rPr>
              <a:t>twitter_impression=true</a:t>
            </a:r>
            <a:r>
              <a:rPr lang="en-US" sz="2000" dirty="0" smtClean="0">
                <a:hlinkClick r:id="rId4"/>
              </a:rPr>
              <a:t>-</a:t>
            </a:r>
            <a:r>
              <a:rPr lang="en-US" sz="2000" dirty="0" smtClean="0"/>
              <a:t> </a:t>
            </a:r>
          </a:p>
          <a:p>
            <a:r>
              <a:rPr lang="en-US" sz="2000" i="1" dirty="0" smtClean="0"/>
              <a:t>Municipal </a:t>
            </a:r>
            <a:r>
              <a:rPr lang="en-US" sz="2000" i="1" dirty="0"/>
              <a:t>Zoning for Local Foods in Iowa: A Guidebook for Reducing Local Regulatory Barriers to Local Foods </a:t>
            </a:r>
            <a:r>
              <a:rPr lang="en-US" sz="2000" dirty="0"/>
              <a:t>by Andrea Vaage and Gary Taylor ISU Leopold Center for Sustainable Agriculture</a:t>
            </a:r>
            <a:endParaRPr lang="en-US" sz="2000" dirty="0" smtClean="0"/>
          </a:p>
          <a:p>
            <a:r>
              <a:rPr lang="en-US" sz="2000" dirty="0" smtClean="0"/>
              <a:t>Learn </a:t>
            </a:r>
            <a:r>
              <a:rPr lang="en-US" sz="2000" dirty="0"/>
              <a:t>more at our website: </a:t>
            </a:r>
            <a:r>
              <a:rPr lang="en-US" sz="2000" dirty="0" smtClean="0"/>
              <a:t> </a:t>
            </a:r>
            <a:r>
              <a:rPr lang="en-US" sz="2000" dirty="0" smtClean="0">
                <a:hlinkClick r:id="rId5"/>
              </a:rPr>
              <a:t>https</a:t>
            </a:r>
            <a:r>
              <a:rPr lang="en-US" sz="2000" dirty="0">
                <a:hlinkClick r:id="rId5"/>
              </a:rPr>
              <a:t>://</a:t>
            </a:r>
            <a:r>
              <a:rPr lang="en-US" sz="2000" dirty="0" smtClean="0">
                <a:hlinkClick r:id="rId5"/>
              </a:rPr>
              <a:t>lsiowa.org/globalgreens</a:t>
            </a:r>
            <a:endParaRPr lang="en-US" sz="2000" dirty="0" smtClean="0"/>
          </a:p>
          <a:p>
            <a:endParaRPr lang="en-US" sz="2000" dirty="0" smtClean="0"/>
          </a:p>
          <a:p>
            <a:endParaRPr lang="en-US" sz="2000" dirty="0" smtClean="0"/>
          </a:p>
          <a:p>
            <a:endParaRPr lang="en-US" sz="2000" dirty="0"/>
          </a:p>
        </p:txBody>
      </p:sp>
      <p:sp>
        <p:nvSpPr>
          <p:cNvPr id="6" name="Title 1">
            <a:extLst>
              <a:ext uri="{FF2B5EF4-FFF2-40B4-BE49-F238E27FC236}">
                <a16:creationId xmlns="" xmlns:a16="http://schemas.microsoft.com/office/drawing/2014/main" id="{79DC6D2E-FFCD-8D42-AC36-D4AD8C71F742}"/>
              </a:ext>
            </a:extLst>
          </p:cNvPr>
          <p:cNvSpPr txBox="1">
            <a:spLocks/>
          </p:cNvSpPr>
          <p:nvPr/>
        </p:nvSpPr>
        <p:spPr>
          <a:xfrm>
            <a:off x="0" y="0"/>
            <a:ext cx="9133140" cy="1325563"/>
          </a:xfrm>
          <a:prstGeom prst="rect">
            <a:avLst/>
          </a:prstGeom>
          <a:solidFill>
            <a:srgbClr val="000000">
              <a:alpha val="30196"/>
            </a:srgbClr>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800" b="1" dirty="0" smtClean="0">
                <a:solidFill>
                  <a:schemeClr val="bg1"/>
                </a:solidFill>
                <a:latin typeface="Univers 75 Black"/>
                <a:cs typeface="Arial" panose="020B0604020202020204" pitchFamily="34" charset="0"/>
              </a:rPr>
              <a:t>Resources and References</a:t>
            </a:r>
            <a:endParaRPr lang="en-US" sz="5400" b="1" dirty="0">
              <a:solidFill>
                <a:schemeClr val="bg1"/>
              </a:solidFill>
              <a:latin typeface="Univers 75 Black"/>
              <a:cs typeface="Arial" panose="020B0604020202020204" pitchFamily="34" charset="0"/>
            </a:endParaRPr>
          </a:p>
        </p:txBody>
      </p:sp>
      <p:pic>
        <p:nvPicPr>
          <p:cNvPr id="7" name="Picture 6">
            <a:extLst>
              <a:ext uri="{FF2B5EF4-FFF2-40B4-BE49-F238E27FC236}">
                <a16:creationId xmlns="" xmlns:a16="http://schemas.microsoft.com/office/drawing/2014/main" id="{CB3C0EFE-C2A8-FD4F-ACB7-DE573F6C99A3}"/>
              </a:ext>
            </a:extLst>
          </p:cNvPr>
          <p:cNvPicPr>
            <a:picLocks noChangeAspect="1"/>
          </p:cNvPicPr>
          <p:nvPr/>
        </p:nvPicPr>
        <p:blipFill rotWithShape="1">
          <a:blip r:embed="rId6"/>
          <a:srcRect t="22647" b="22179"/>
          <a:stretch/>
        </p:blipFill>
        <p:spPr>
          <a:xfrm>
            <a:off x="-2716" y="6019799"/>
            <a:ext cx="9146716" cy="847725"/>
          </a:xfrm>
          <a:prstGeom prst="rect">
            <a:avLst/>
          </a:prstGeom>
        </p:spPr>
      </p:pic>
    </p:spTree>
    <p:extLst>
      <p:ext uri="{BB962C8B-B14F-4D97-AF65-F5344CB8AC3E}">
        <p14:creationId xmlns:p14="http://schemas.microsoft.com/office/powerpoint/2010/main" val="102082710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CB3C0EFE-C2A8-FD4F-ACB7-DE573F6C99A3}"/>
              </a:ext>
            </a:extLst>
          </p:cNvPr>
          <p:cNvPicPr>
            <a:picLocks noChangeAspect="1"/>
          </p:cNvPicPr>
          <p:nvPr/>
        </p:nvPicPr>
        <p:blipFill rotWithShape="1">
          <a:blip r:embed="rId3"/>
          <a:srcRect t="22647" b="22179"/>
          <a:stretch/>
        </p:blipFill>
        <p:spPr>
          <a:xfrm>
            <a:off x="-2716" y="5886450"/>
            <a:ext cx="9146716" cy="971550"/>
          </a:xfrm>
          <a:prstGeom prst="rect">
            <a:avLst/>
          </a:prstGeom>
        </p:spPr>
      </p:pic>
      <p:sp>
        <p:nvSpPr>
          <p:cNvPr id="5" name="Content Placeholder 2">
            <a:extLst>
              <a:ext uri="{FF2B5EF4-FFF2-40B4-BE49-F238E27FC236}">
                <a16:creationId xmlns="" xmlns:a16="http://schemas.microsoft.com/office/drawing/2014/main" id="{4F105074-4F0D-6A44-A0C5-6E2799AE3E68}"/>
              </a:ext>
            </a:extLst>
          </p:cNvPr>
          <p:cNvSpPr txBox="1">
            <a:spLocks/>
          </p:cNvSpPr>
          <p:nvPr/>
        </p:nvSpPr>
        <p:spPr>
          <a:xfrm>
            <a:off x="1087537" y="1447806"/>
            <a:ext cx="6979790" cy="1545773"/>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buClr>
                <a:srgbClr val="0067A5"/>
              </a:buClr>
            </a:pPr>
            <a:r>
              <a:rPr lang="en-US" b="1" dirty="0" smtClean="0">
                <a:solidFill>
                  <a:prstClr val="black"/>
                </a:solidFill>
              </a:rPr>
              <a:t>People </a:t>
            </a:r>
            <a:r>
              <a:rPr lang="en-US" b="1" dirty="0">
                <a:solidFill>
                  <a:prstClr val="black"/>
                </a:solidFill>
              </a:rPr>
              <a:t>who have fled war, violence, conflict or persecution and have crossed an international border to find safety in another country</a:t>
            </a:r>
            <a:r>
              <a:rPr lang="en-US" b="1" dirty="0" smtClean="0">
                <a:solidFill>
                  <a:prstClr val="black"/>
                </a:solidFill>
              </a:rPr>
              <a:t>.</a:t>
            </a:r>
          </a:p>
          <a:p>
            <a:pPr marL="342900" indent="-342900" algn="l">
              <a:lnSpc>
                <a:spcPct val="100000"/>
              </a:lnSpc>
              <a:buClr>
                <a:srgbClr val="0067A5"/>
              </a:buClr>
              <a:buFontTx/>
              <a:buChar char="-"/>
            </a:pPr>
            <a:r>
              <a:rPr lang="en-US" dirty="0" smtClean="0">
                <a:solidFill>
                  <a:prstClr val="black"/>
                </a:solidFill>
                <a:latin typeface="Garamond" panose="02020404030301010803" pitchFamily="18" charset="0"/>
              </a:rPr>
              <a:t>UNHCR (the UN Refugee Agency)</a:t>
            </a:r>
          </a:p>
        </p:txBody>
      </p:sp>
      <p:sp>
        <p:nvSpPr>
          <p:cNvPr id="6" name="Title 1">
            <a:extLst>
              <a:ext uri="{FF2B5EF4-FFF2-40B4-BE49-F238E27FC236}">
                <a16:creationId xmlns="" xmlns:a16="http://schemas.microsoft.com/office/drawing/2014/main" id="{7005D83A-FAAC-1C4C-AAEA-6634D81AF6B3}"/>
              </a:ext>
            </a:extLst>
          </p:cNvPr>
          <p:cNvSpPr txBox="1">
            <a:spLocks/>
          </p:cNvSpPr>
          <p:nvPr/>
        </p:nvSpPr>
        <p:spPr>
          <a:xfrm>
            <a:off x="10860" y="182113"/>
            <a:ext cx="913314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b="1" dirty="0" smtClean="0">
                <a:solidFill>
                  <a:prstClr val="black"/>
                </a:solidFill>
                <a:latin typeface="Univers 75 Black" pitchFamily="2" charset="0"/>
              </a:rPr>
              <a:t>Who is a Refugee?</a:t>
            </a:r>
            <a:endParaRPr lang="en-US" b="1" dirty="0">
              <a:solidFill>
                <a:prstClr val="black"/>
              </a:solidFill>
              <a:latin typeface="Univers 75 Black" pitchFamily="2" charset="0"/>
            </a:endParaRPr>
          </a:p>
        </p:txBody>
      </p:sp>
      <p:sp>
        <p:nvSpPr>
          <p:cNvPr id="2" name="TextBox 1"/>
          <p:cNvSpPr txBox="1"/>
          <p:nvPr/>
        </p:nvSpPr>
        <p:spPr>
          <a:xfrm>
            <a:off x="1087535" y="3048000"/>
            <a:ext cx="6612129" cy="2677656"/>
          </a:xfrm>
          <a:prstGeom prst="rect">
            <a:avLst/>
          </a:prstGeom>
          <a:noFill/>
        </p:spPr>
        <p:txBody>
          <a:bodyPr wrap="square" rtlCol="0">
            <a:spAutoFit/>
          </a:bodyPr>
          <a:lstStyle/>
          <a:p>
            <a:r>
              <a:rPr lang="en-US" sz="2400" b="1" dirty="0">
                <a:solidFill>
                  <a:prstClr val="black"/>
                </a:solidFill>
              </a:rPr>
              <a:t>W</a:t>
            </a:r>
            <a:r>
              <a:rPr lang="en-US" sz="2400" b="1" dirty="0" smtClean="0">
                <a:solidFill>
                  <a:prstClr val="black"/>
                </a:solidFill>
              </a:rPr>
              <a:t>ell-founded fear of being persecuted for reasons of:</a:t>
            </a:r>
          </a:p>
          <a:p>
            <a:pPr marL="285750" indent="-285750">
              <a:buFontTx/>
              <a:buChar char="-"/>
            </a:pPr>
            <a:r>
              <a:rPr lang="en-US" sz="2400" dirty="0" smtClean="0">
                <a:solidFill>
                  <a:prstClr val="black"/>
                </a:solidFill>
                <a:latin typeface="Garamond" panose="02020404030301010803" pitchFamily="18" charset="0"/>
              </a:rPr>
              <a:t>Race </a:t>
            </a:r>
          </a:p>
          <a:p>
            <a:pPr marL="285750" indent="-285750">
              <a:buFontTx/>
              <a:buChar char="-"/>
            </a:pPr>
            <a:r>
              <a:rPr lang="en-US" sz="2400" dirty="0" smtClean="0">
                <a:solidFill>
                  <a:prstClr val="black"/>
                </a:solidFill>
                <a:latin typeface="Garamond" panose="02020404030301010803" pitchFamily="18" charset="0"/>
              </a:rPr>
              <a:t>Religion </a:t>
            </a:r>
          </a:p>
          <a:p>
            <a:pPr marL="285750" indent="-285750">
              <a:buFontTx/>
              <a:buChar char="-"/>
            </a:pPr>
            <a:r>
              <a:rPr lang="en-US" sz="2400" dirty="0" smtClean="0">
                <a:solidFill>
                  <a:prstClr val="black"/>
                </a:solidFill>
                <a:latin typeface="Garamond" panose="02020404030301010803" pitchFamily="18" charset="0"/>
              </a:rPr>
              <a:t>Nationality </a:t>
            </a:r>
          </a:p>
          <a:p>
            <a:pPr marL="285750" indent="-285750">
              <a:buFontTx/>
              <a:buChar char="-"/>
            </a:pPr>
            <a:r>
              <a:rPr lang="en-US" sz="2400" dirty="0" smtClean="0">
                <a:solidFill>
                  <a:prstClr val="black"/>
                </a:solidFill>
                <a:latin typeface="Garamond" panose="02020404030301010803" pitchFamily="18" charset="0"/>
              </a:rPr>
              <a:t>Membership of a particular social group </a:t>
            </a:r>
          </a:p>
          <a:p>
            <a:pPr marL="285750" indent="-285750">
              <a:buFontTx/>
              <a:buChar char="-"/>
            </a:pPr>
            <a:r>
              <a:rPr lang="en-US" sz="2400" dirty="0" smtClean="0">
                <a:solidFill>
                  <a:prstClr val="black"/>
                </a:solidFill>
                <a:latin typeface="Garamond" panose="02020404030301010803" pitchFamily="18" charset="0"/>
              </a:rPr>
              <a:t>Political opinion </a:t>
            </a:r>
          </a:p>
        </p:txBody>
      </p:sp>
      <p:pic>
        <p:nvPicPr>
          <p:cNvPr id="1026" name="Picture 2"/>
          <p:cNvPicPr>
            <a:picLocks noChangeAspect="1" noChangeArrowheads="1"/>
          </p:cNvPicPr>
          <p:nvPr/>
        </p:nvPicPr>
        <p:blipFill rotWithShape="1">
          <a:blip r:embed="rId4">
            <a:clrChange>
              <a:clrFrom>
                <a:srgbClr val="F3F3F3"/>
              </a:clrFrom>
              <a:clrTo>
                <a:srgbClr val="F3F3F3">
                  <a:alpha val="0"/>
                </a:srgbClr>
              </a:clrTo>
            </a:clrChange>
            <a:extLst>
              <a:ext uri="{28A0092B-C50C-407E-A947-70E740481C1C}">
                <a14:useLocalDpi xmlns:a14="http://schemas.microsoft.com/office/drawing/2010/main" val="0"/>
              </a:ext>
            </a:extLst>
          </a:blip>
          <a:srcRect l="22355" t="22083" r="24178" b="28751"/>
          <a:stretch/>
        </p:blipFill>
        <p:spPr bwMode="auto">
          <a:xfrm>
            <a:off x="6585858" y="3048000"/>
            <a:ext cx="2004748" cy="2654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18897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5" name="Picture 7"/>
          <p:cNvPicPr>
            <a:picLocks noChangeAspect="1" noChangeArrowheads="1"/>
          </p:cNvPicPr>
          <p:nvPr/>
        </p:nvPicPr>
        <p:blipFill>
          <a:blip r:embed="rId3">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326575" y="182105"/>
            <a:ext cx="1208315" cy="16920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70494" y="182113"/>
            <a:ext cx="1773511" cy="23646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Content Placeholder 2">
            <a:extLst>
              <a:ext uri="{FF2B5EF4-FFF2-40B4-BE49-F238E27FC236}">
                <a16:creationId xmlns="" xmlns:a16="http://schemas.microsoft.com/office/drawing/2014/main" id="{4F105074-4F0D-6A44-A0C5-6E2799AE3E68}"/>
              </a:ext>
            </a:extLst>
          </p:cNvPr>
          <p:cNvSpPr txBox="1">
            <a:spLocks/>
          </p:cNvSpPr>
          <p:nvPr/>
        </p:nvSpPr>
        <p:spPr>
          <a:xfrm>
            <a:off x="1113020" y="1676406"/>
            <a:ext cx="6954306" cy="3344093"/>
          </a:xfrm>
          <a:prstGeom prst="rect">
            <a:avLst/>
          </a:prstGeom>
        </p:spPr>
        <p:txBody>
          <a:bodyPr vert="horz" lIns="91440" tIns="45720" rIns="91440" bIns="45720" rtlCol="0">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lgn="l">
              <a:lnSpc>
                <a:spcPct val="100000"/>
              </a:lnSpc>
              <a:buClr>
                <a:srgbClr val="0067A5"/>
              </a:buClr>
              <a:buFont typeface="Arial" panose="020B0604020202020204" pitchFamily="34" charset="0"/>
              <a:buAutoNum type="arabicPeriod"/>
            </a:pPr>
            <a:r>
              <a:rPr lang="en-US" dirty="0" smtClean="0">
                <a:solidFill>
                  <a:prstClr val="black"/>
                </a:solidFill>
                <a:latin typeface="Garamond" panose="02020404030301010803" pitchFamily="18" charset="0"/>
              </a:rPr>
              <a:t>Referral by UNHCR and pre-screening by the U.S.’s Resettlement Support Centers </a:t>
            </a:r>
          </a:p>
          <a:p>
            <a:pPr marL="457200" indent="-457200" algn="l">
              <a:lnSpc>
                <a:spcPct val="100000"/>
              </a:lnSpc>
              <a:buClr>
                <a:srgbClr val="0067A5"/>
              </a:buClr>
              <a:buFont typeface="Arial" panose="020B0604020202020204" pitchFamily="34" charset="0"/>
              <a:buAutoNum type="arabicPeriod"/>
            </a:pPr>
            <a:r>
              <a:rPr lang="en-US" dirty="0" smtClean="0">
                <a:solidFill>
                  <a:prstClr val="black"/>
                </a:solidFill>
                <a:latin typeface="Garamond" panose="02020404030301010803" pitchFamily="18" charset="0"/>
              </a:rPr>
              <a:t>Refugee status determination interviews conducted by DHS and USCIS </a:t>
            </a:r>
          </a:p>
          <a:p>
            <a:pPr marL="457200" indent="-457200" algn="l">
              <a:lnSpc>
                <a:spcPct val="100000"/>
              </a:lnSpc>
              <a:buClr>
                <a:srgbClr val="0067A5"/>
              </a:buClr>
              <a:buFont typeface="Arial" panose="020B0604020202020204" pitchFamily="34" charset="0"/>
              <a:buAutoNum type="arabicPeriod"/>
            </a:pPr>
            <a:r>
              <a:rPr lang="en-US" dirty="0" smtClean="0">
                <a:solidFill>
                  <a:prstClr val="black"/>
                </a:solidFill>
                <a:latin typeface="Garamond" panose="02020404030301010803" pitchFamily="18" charset="0"/>
              </a:rPr>
              <a:t>Additional medical and security checks </a:t>
            </a:r>
          </a:p>
          <a:p>
            <a:pPr marL="457200" indent="-457200" algn="l">
              <a:lnSpc>
                <a:spcPct val="100000"/>
              </a:lnSpc>
              <a:buClr>
                <a:srgbClr val="0067A5"/>
              </a:buClr>
              <a:buFont typeface="Arial" panose="020B0604020202020204" pitchFamily="34" charset="0"/>
              <a:buAutoNum type="arabicPeriod"/>
            </a:pPr>
            <a:r>
              <a:rPr lang="en-US" dirty="0" smtClean="0">
                <a:solidFill>
                  <a:prstClr val="black"/>
                </a:solidFill>
                <a:latin typeface="Garamond" panose="02020404030301010803" pitchFamily="18" charset="0"/>
              </a:rPr>
              <a:t>Sponsorship by U.S. resettlement agencies for assurance and travel arrangements </a:t>
            </a:r>
          </a:p>
          <a:p>
            <a:pPr marL="457200" indent="-457200" algn="l">
              <a:lnSpc>
                <a:spcPct val="100000"/>
              </a:lnSpc>
              <a:buClr>
                <a:srgbClr val="0067A5"/>
              </a:buClr>
              <a:buFont typeface="Arial" panose="020B0604020202020204" pitchFamily="34" charset="0"/>
              <a:buAutoNum type="arabicPeriod"/>
            </a:pPr>
            <a:r>
              <a:rPr lang="en-US" dirty="0" smtClean="0">
                <a:solidFill>
                  <a:prstClr val="black"/>
                </a:solidFill>
                <a:latin typeface="Garamond" panose="02020404030301010803" pitchFamily="18" charset="0"/>
              </a:rPr>
              <a:t>Pre-departure cultural orientation facilitated by Resettlement Support Centers and arrival assistance through the assigned resettlement agency </a:t>
            </a:r>
            <a:endParaRPr lang="en-US" dirty="0">
              <a:solidFill>
                <a:prstClr val="black"/>
              </a:solidFill>
              <a:latin typeface="Garamond" panose="02020404030301010803" pitchFamily="18" charset="0"/>
            </a:endParaRPr>
          </a:p>
        </p:txBody>
      </p:sp>
      <p:sp>
        <p:nvSpPr>
          <p:cNvPr id="6" name="Title 1">
            <a:extLst>
              <a:ext uri="{FF2B5EF4-FFF2-40B4-BE49-F238E27FC236}">
                <a16:creationId xmlns="" xmlns:a16="http://schemas.microsoft.com/office/drawing/2014/main" id="{7005D83A-FAAC-1C4C-AAEA-6634D81AF6B3}"/>
              </a:ext>
            </a:extLst>
          </p:cNvPr>
          <p:cNvSpPr txBox="1">
            <a:spLocks/>
          </p:cNvSpPr>
          <p:nvPr/>
        </p:nvSpPr>
        <p:spPr>
          <a:xfrm>
            <a:off x="10860" y="182113"/>
            <a:ext cx="913314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b="1" dirty="0" smtClean="0">
                <a:solidFill>
                  <a:prstClr val="black"/>
                </a:solidFill>
                <a:latin typeface="Univers 75 Black" pitchFamily="2" charset="0"/>
              </a:rPr>
              <a:t>Resettlement</a:t>
            </a:r>
            <a:endParaRPr lang="en-US" b="1" dirty="0">
              <a:solidFill>
                <a:prstClr val="black"/>
              </a:solidFill>
              <a:latin typeface="Univers 75 Black" pitchFamily="2" charset="0"/>
            </a:endParaRPr>
          </a:p>
        </p:txBody>
      </p:sp>
      <p:pic>
        <p:nvPicPr>
          <p:cNvPr id="7" name="Picture 6">
            <a:extLst>
              <a:ext uri="{FF2B5EF4-FFF2-40B4-BE49-F238E27FC236}">
                <a16:creationId xmlns="" xmlns:a16="http://schemas.microsoft.com/office/drawing/2014/main" id="{CB3C0EFE-C2A8-FD4F-ACB7-DE573F6C99A3}"/>
              </a:ext>
            </a:extLst>
          </p:cNvPr>
          <p:cNvPicPr>
            <a:picLocks noChangeAspect="1"/>
          </p:cNvPicPr>
          <p:nvPr/>
        </p:nvPicPr>
        <p:blipFill rotWithShape="1">
          <a:blip r:embed="rId5"/>
          <a:srcRect t="22647" b="22179"/>
          <a:stretch/>
        </p:blipFill>
        <p:spPr>
          <a:xfrm>
            <a:off x="-2716" y="5886450"/>
            <a:ext cx="9146716" cy="971550"/>
          </a:xfrm>
          <a:prstGeom prst="rect">
            <a:avLst/>
          </a:prstGeom>
        </p:spPr>
      </p:pic>
    </p:spTree>
    <p:extLst>
      <p:ext uri="{BB962C8B-B14F-4D97-AF65-F5344CB8AC3E}">
        <p14:creationId xmlns:p14="http://schemas.microsoft.com/office/powerpoint/2010/main" val="3094023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0" y="3"/>
            <a:ext cx="9144000" cy="6858001"/>
          </a:xfrm>
        </p:spPr>
      </p:pic>
      <p:sp>
        <p:nvSpPr>
          <p:cNvPr id="5" name="Rectangle 4"/>
          <p:cNvSpPr/>
          <p:nvPr/>
        </p:nvSpPr>
        <p:spPr>
          <a:xfrm>
            <a:off x="-990600" y="5063579"/>
            <a:ext cx="7086600" cy="1108622"/>
          </a:xfrm>
          <a:prstGeom prst="rect">
            <a:avLst/>
          </a:prstGeom>
          <a:solidFill>
            <a:schemeClr val="bg1">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486508" y="5250373"/>
            <a:ext cx="4923692" cy="707886"/>
          </a:xfrm>
          <a:prstGeom prst="rect">
            <a:avLst/>
          </a:prstGeom>
          <a:noFill/>
        </p:spPr>
        <p:txBody>
          <a:bodyPr wrap="square" rtlCol="0">
            <a:spAutoFit/>
          </a:bodyPr>
          <a:lstStyle/>
          <a:p>
            <a:pPr algn="ctr"/>
            <a:r>
              <a:rPr lang="en-US" sz="4000" b="1" dirty="0" smtClean="0">
                <a:solidFill>
                  <a:srgbClr val="FFFFFF"/>
                </a:solidFill>
                <a:latin typeface="Univers 75 Black"/>
                <a:cs typeface="Arial" panose="020B0604020202020204" pitchFamily="34" charset="0"/>
              </a:rPr>
              <a:t>New Beginnings</a:t>
            </a:r>
            <a:endParaRPr lang="en-US" sz="4000" b="1" dirty="0">
              <a:solidFill>
                <a:srgbClr val="FFFFFF"/>
              </a:solidFill>
              <a:latin typeface="Univers 75 Black"/>
              <a:cs typeface="Arial" panose="020B0604020202020204" pitchFamily="34" charset="0"/>
            </a:endParaRPr>
          </a:p>
        </p:txBody>
      </p:sp>
    </p:spTree>
    <p:extLst>
      <p:ext uri="{BB962C8B-B14F-4D97-AF65-F5344CB8AC3E}">
        <p14:creationId xmlns:p14="http://schemas.microsoft.com/office/powerpoint/2010/main" val="19324241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866" y="-184400"/>
            <a:ext cx="9144002" cy="239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ontent Placeholder 2">
            <a:extLst>
              <a:ext uri="{FF2B5EF4-FFF2-40B4-BE49-F238E27FC236}">
                <a16:creationId xmlns="" xmlns:a16="http://schemas.microsoft.com/office/drawing/2014/main" id="{05F64698-1669-F546-906D-DAF9B3E209E2}"/>
              </a:ext>
            </a:extLst>
          </p:cNvPr>
          <p:cNvSpPr>
            <a:spLocks noGrp="1"/>
          </p:cNvSpPr>
          <p:nvPr>
            <p:ph sz="half" idx="1"/>
          </p:nvPr>
        </p:nvSpPr>
        <p:spPr>
          <a:xfrm>
            <a:off x="2634330" y="1718661"/>
            <a:ext cx="3886200" cy="3167480"/>
          </a:xfrm>
        </p:spPr>
        <p:txBody>
          <a:bodyPr/>
          <a:lstStyle/>
          <a:p>
            <a:pPr marL="0" indent="0">
              <a:buNone/>
            </a:pPr>
            <a:endParaRPr lang="en-US" dirty="0"/>
          </a:p>
        </p:txBody>
      </p:sp>
      <p:pic>
        <p:nvPicPr>
          <p:cNvPr id="1026" name="Picture 2" descr="R:\Refugee\Resources\Agriculture\Marketing and Outreach\Content\Photos\Community Garden\Westminster Presbyterian Church\2020 Westminster Presbyterian Church Garden Grow, Love &amp; Justice.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aturation sat="130000"/>
                    </a14:imgEffect>
                    <a14:imgEffect>
                      <a14:brightnessContrast bright="20000" contrast="5000"/>
                    </a14:imgEffect>
                  </a14:imgLayer>
                </a14:imgProps>
              </a:ext>
              <a:ext uri="{28A0092B-C50C-407E-A947-70E740481C1C}">
                <a14:useLocalDpi xmlns:a14="http://schemas.microsoft.com/office/drawing/2010/main" val="0"/>
              </a:ext>
            </a:extLst>
          </a:blip>
          <a:srcRect b="42038"/>
          <a:stretch/>
        </p:blipFill>
        <p:spPr bwMode="auto">
          <a:xfrm>
            <a:off x="0" y="1765870"/>
            <a:ext cx="9144000" cy="471113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524000" y="1981200"/>
            <a:ext cx="6036136" cy="2000548"/>
          </a:xfrm>
          <a:prstGeom prst="rect">
            <a:avLst/>
          </a:prstGeom>
          <a:solidFill>
            <a:srgbClr val="7F7F7F">
              <a:alpha val="69804"/>
            </a:srgbClr>
          </a:solidFill>
        </p:spPr>
        <p:txBody>
          <a:bodyPr wrap="square" rtlCol="0">
            <a:spAutoFit/>
          </a:bodyPr>
          <a:lstStyle/>
          <a:p>
            <a:pPr algn="just"/>
            <a:r>
              <a:rPr lang="en-US" sz="2400" b="1" dirty="0">
                <a:solidFill>
                  <a:prstClr val="white"/>
                </a:solidFill>
                <a:latin typeface="Garamond" panose="02020404030301010803" pitchFamily="18" charset="0"/>
              </a:rPr>
              <a:t>“If you have come here to help me you are wasting your time, but if you have come because your liberation is bound up with mine, then let us work together.” </a:t>
            </a:r>
            <a:endParaRPr lang="en-US" sz="2400" b="1" dirty="0" smtClean="0">
              <a:solidFill>
                <a:prstClr val="white"/>
              </a:solidFill>
              <a:latin typeface="Garamond" panose="02020404030301010803" pitchFamily="18" charset="0"/>
            </a:endParaRPr>
          </a:p>
          <a:p>
            <a:pPr algn="just"/>
            <a:r>
              <a:rPr lang="en-US" sz="2800" dirty="0">
                <a:solidFill>
                  <a:prstClr val="white"/>
                </a:solidFill>
                <a:latin typeface="Garamond" panose="02020404030301010803" pitchFamily="18" charset="0"/>
              </a:rPr>
              <a:t> </a:t>
            </a:r>
            <a:r>
              <a:rPr lang="en-US" sz="2400" dirty="0" smtClean="0">
                <a:solidFill>
                  <a:prstClr val="white"/>
                </a:solidFill>
                <a:latin typeface="Garamond" panose="02020404030301010803" pitchFamily="18" charset="0"/>
              </a:rPr>
              <a:t>- Lilla Watson</a:t>
            </a:r>
            <a:endParaRPr lang="en-US" sz="2400" dirty="0">
              <a:solidFill>
                <a:prstClr val="white"/>
              </a:solidFill>
              <a:latin typeface="Garamond" panose="02020404030301010803" pitchFamily="18" charset="0"/>
            </a:endParaRPr>
          </a:p>
        </p:txBody>
      </p:sp>
      <p:pic>
        <p:nvPicPr>
          <p:cNvPr id="9" name="Picture 8">
            <a:extLst>
              <a:ext uri="{FF2B5EF4-FFF2-40B4-BE49-F238E27FC236}">
                <a16:creationId xmlns="" xmlns:a16="http://schemas.microsoft.com/office/drawing/2014/main" id="{CB3C0EFE-C2A8-FD4F-ACB7-DE573F6C99A3}"/>
              </a:ext>
            </a:extLst>
          </p:cNvPr>
          <p:cNvPicPr>
            <a:picLocks noChangeAspect="1"/>
          </p:cNvPicPr>
          <p:nvPr/>
        </p:nvPicPr>
        <p:blipFill rotWithShape="1">
          <a:blip r:embed="rId5"/>
          <a:srcRect t="22647" b="22179"/>
          <a:stretch/>
        </p:blipFill>
        <p:spPr>
          <a:xfrm>
            <a:off x="-2716" y="5886450"/>
            <a:ext cx="9146716" cy="971550"/>
          </a:xfrm>
          <a:prstGeom prst="rect">
            <a:avLst/>
          </a:prstGeom>
        </p:spPr>
      </p:pic>
    </p:spTree>
    <p:extLst>
      <p:ext uri="{BB962C8B-B14F-4D97-AF65-F5344CB8AC3E}">
        <p14:creationId xmlns:p14="http://schemas.microsoft.com/office/powerpoint/2010/main" val="15959866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25"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050461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79692163"/>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LSI_Presentation_Template">
  <a:themeElements>
    <a:clrScheme name="LSI">
      <a:dk1>
        <a:srgbClr val="000000"/>
      </a:dk1>
      <a:lt1>
        <a:srgbClr val="FFFFFF"/>
      </a:lt1>
      <a:dk2>
        <a:srgbClr val="0079C1"/>
      </a:dk2>
      <a:lt2>
        <a:srgbClr val="FFFFFF"/>
      </a:lt2>
      <a:accent1>
        <a:srgbClr val="0079C1"/>
      </a:accent1>
      <a:accent2>
        <a:srgbClr val="6CB33F"/>
      </a:accent2>
      <a:accent3>
        <a:srgbClr val="C4BCB7"/>
      </a:accent3>
      <a:accent4>
        <a:srgbClr val="A6192E"/>
      </a:accent4>
      <a:accent5>
        <a:srgbClr val="F1B434"/>
      </a:accent5>
      <a:accent6>
        <a:srgbClr val="470A68"/>
      </a:accent6>
      <a:hlink>
        <a:srgbClr val="0079C1"/>
      </a:hlink>
      <a:folHlink>
        <a:srgbClr val="C4BCB7"/>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30F38511FCB1F40B3FDE4B0184A6CCD" ma:contentTypeVersion="17" ma:contentTypeDescription="Create a new document." ma:contentTypeScope="" ma:versionID="c969caa52405411b0f70e708c958d5ee">
  <xsd:schema xmlns:xsd="http://www.w3.org/2001/XMLSchema" xmlns:xs="http://www.w3.org/2001/XMLSchema" xmlns:p="http://schemas.microsoft.com/office/2006/metadata/properties" xmlns:ns2="ac2b3bc3-4a56-433e-97b3-683cb4543a16" xmlns:ns3="44b14a10-f710-4eee-babb-814533a179e9" targetNamespace="http://schemas.microsoft.com/office/2006/metadata/properties" ma:root="true" ma:fieldsID="abb21d057896f66caf45a7e293163c0d" ns2:_="" ns3:_="">
    <xsd:import namespace="ac2b3bc3-4a56-433e-97b3-683cb4543a16"/>
    <xsd:import namespace="44b14a10-f710-4eee-babb-814533a179e9"/>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LengthInSeconds" minOccurs="0"/>
                <xsd:element ref="ns2:MediaServiceDateTaken"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Location" minOccurs="0"/>
                <xsd:element ref="ns2:site"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c2b3bc3-4a56-433e-97b3-683cb4543a1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3af74be6-4de0-47e3-932c-f648a78b266b"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21" nillable="true" ma:displayName="Location" ma:description="" ma:indexed="true" ma:internalName="MediaServiceLocation" ma:readOnly="true">
      <xsd:simpleType>
        <xsd:restriction base="dms:Text"/>
      </xsd:simpleType>
    </xsd:element>
    <xsd:element name="site" ma:index="22" nillable="true" ma:displayName="site" ma:format="Dropdown" ma:internalName="site">
      <xsd:simpleType>
        <xsd:restriction base="dms:Text">
          <xsd:maxLength value="255"/>
        </xsd:restriction>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BillingMetadata" ma:index="24"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4b14a10-f710-4eee-babb-814533a179e9"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8ea630dd-e46b-42e4-8fde-ae49d15d7507}" ma:internalName="TaxCatchAll" ma:showField="CatchAllData" ma:web="44b14a10-f710-4eee-babb-814533a179e9">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c2b3bc3-4a56-433e-97b3-683cb4543a16">
      <Terms xmlns="http://schemas.microsoft.com/office/infopath/2007/PartnerControls"/>
    </lcf76f155ced4ddcb4097134ff3c332f>
    <TaxCatchAll xmlns="44b14a10-f710-4eee-babb-814533a179e9" xsi:nil="true"/>
    <site xmlns="ac2b3bc3-4a56-433e-97b3-683cb4543a16" xsi:nil="true"/>
  </documentManagement>
</p:properties>
</file>

<file path=customXml/itemProps1.xml><?xml version="1.0" encoding="utf-8"?>
<ds:datastoreItem xmlns:ds="http://schemas.openxmlformats.org/officeDocument/2006/customXml" ds:itemID="{4A7E1C4B-D65D-41AB-8517-0846ACEACEDF}"/>
</file>

<file path=customXml/itemProps2.xml><?xml version="1.0" encoding="utf-8"?>
<ds:datastoreItem xmlns:ds="http://schemas.openxmlformats.org/officeDocument/2006/customXml" ds:itemID="{777611BE-625D-43C8-AC87-2D3FA7027FC8}"/>
</file>

<file path=customXml/itemProps3.xml><?xml version="1.0" encoding="utf-8"?>
<ds:datastoreItem xmlns:ds="http://schemas.openxmlformats.org/officeDocument/2006/customXml" ds:itemID="{37CEB7A9-5AB7-4062-9481-9C48613B6B40}"/>
</file>

<file path=docProps/app.xml><?xml version="1.0" encoding="utf-8"?>
<Properties xmlns="http://schemas.openxmlformats.org/officeDocument/2006/extended-properties" xmlns:vt="http://schemas.openxmlformats.org/officeDocument/2006/docPropsVTypes">
  <TotalTime>101</TotalTime>
  <Words>1338</Words>
  <Application>Microsoft Office PowerPoint</Application>
  <PresentationFormat>On-screen Show (4:3)</PresentationFormat>
  <Paragraphs>163</Paragraphs>
  <Slides>33</Slides>
  <Notes>17</Notes>
  <HiddenSlides>0</HiddenSlides>
  <MMClips>0</MMClips>
  <ScaleCrop>false</ScaleCrop>
  <HeadingPairs>
    <vt:vector size="4" baseType="variant">
      <vt:variant>
        <vt:lpstr>Theme</vt:lpstr>
      </vt:variant>
      <vt:variant>
        <vt:i4>3</vt:i4>
      </vt:variant>
      <vt:variant>
        <vt:lpstr>Slide Titles</vt:lpstr>
      </vt:variant>
      <vt:variant>
        <vt:i4>33</vt:i4>
      </vt:variant>
    </vt:vector>
  </HeadingPairs>
  <TitlesOfParts>
    <vt:vector size="36" baseType="lpstr">
      <vt:lpstr>Office Theme</vt:lpstr>
      <vt:lpstr>1_LSI_Presentation_Template</vt:lpstr>
      <vt:lpstr>3_Office Theme</vt:lpstr>
      <vt:lpstr>Lutheran Services in Iowa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Market Farming Pathway</vt:lpstr>
      <vt:lpstr>Global Greens Incubator Farm</vt:lpstr>
      <vt:lpstr>PowerPoint Presentation</vt:lpstr>
      <vt:lpstr>PowerPoint Presentation</vt:lpstr>
      <vt:lpstr>Market Access</vt:lpstr>
      <vt:lpstr>PowerPoint Presentation</vt:lpstr>
      <vt:lpstr>PowerPoint Presentation</vt:lpstr>
      <vt:lpstr>Community Supported Agriculture</vt:lpstr>
      <vt:lpstr>      150 Elder Food Boxes/month</vt:lpstr>
      <vt:lpstr>Beyond the Incubator</vt:lpstr>
      <vt:lpstr>Global Greens Program</vt:lpstr>
      <vt:lpstr>PowerPoint Presentation</vt:lpstr>
      <vt:lpstr>When we see land as a community to which we belong, we may begin to use it with love and respect.”. ― Aldo Leopold.</vt:lpstr>
      <vt:lpstr>PowerPoint Presentation</vt:lpstr>
      <vt:lpstr>PowerPoint Presentation</vt:lpstr>
      <vt:lpstr>PowerPoint Presentation</vt:lpstr>
      <vt:lpstr>PowerPoint Presentation</vt:lpstr>
      <vt:lpstr>Zoning Restrictions Prevent urban farmers from growing food- perennials out of the question!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Lutheran Services in Iowa</dc:title>
  <dc:creator>Zachary Couture</dc:creator>
  <cp:lastModifiedBy>Zachary Couture</cp:lastModifiedBy>
  <cp:revision>15</cp:revision>
  <dcterms:created xsi:type="dcterms:W3CDTF">2022-12-06T21:46:45Z</dcterms:created>
  <dcterms:modified xsi:type="dcterms:W3CDTF">2022-12-06T23:28:36Z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lpwstr>3081800.00000000</vt:lpwstr>
  </property>
  <property fmtid="{D5CDD505-2E9C-101B-9397-08002B2CF9AE}" pid="3" name="ContentTypeId">
    <vt:lpwstr>0x010100830F38511FCB1F40B3FDE4B0184A6CCD</vt:lpwstr>
  </property>
  <property fmtid="{D5CDD505-2E9C-101B-9397-08002B2CF9AE}" pid="4" name="MediaServiceImageTags">
    <vt:lpwstr/>
  </property>
</Properties>
</file>