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Average"/>
      <p:regular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Oswald-regular.fntdata"/><Relationship Id="rId27" Type="http://schemas.openxmlformats.org/officeDocument/2006/relationships/font" Target="fonts/Averag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swal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png"/><Relationship Id="rId4" Type="http://schemas.openxmlformats.org/officeDocument/2006/relationships/image" Target="../media/image0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0.png"/><Relationship Id="rId4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facebook.com/SolidGroundFarm/videos/873303892765246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8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Saving the Land with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Pawpaws and Mulberries</a:t>
            </a:r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Moving Towards a Regenerative Agriculture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Soil Conservation in Practice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00" y="1017725"/>
            <a:ext cx="6837950" cy="384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694" y="1017725"/>
            <a:ext cx="7095156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Basis for a new economy: Pawpaw and Mulberry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3350"/>
            <a:ext cx="4394032" cy="329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715" y="1273351"/>
            <a:ext cx="4875285" cy="3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Pawpaw and Mulberry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-and not apples and peaches?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https://www.facebook.com/SolidGroundFarm/videos/873303892765246/</a:t>
            </a:r>
            <a:br>
              <a:rPr lang="en"/>
            </a:br>
            <a:r>
              <a:rPr lang="en"/>
              <a:t>-Integration Acres and the Pawpaw Fest</a:t>
            </a:r>
            <a:br>
              <a:rPr lang="en"/>
            </a:b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Pawpaw </a:t>
            </a:r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-Native and adapted to our region</a:t>
            </a:r>
            <a:br>
              <a:rPr lang="en"/>
            </a:br>
            <a:r>
              <a:rPr lang="en"/>
              <a:t>-Few pests and diseases</a:t>
            </a:r>
            <a:br>
              <a:rPr lang="en"/>
            </a:br>
            <a:r>
              <a:rPr lang="en"/>
              <a:t>-Leaves unpalatable to grazing/browsing animals</a:t>
            </a:r>
            <a:br>
              <a:rPr lang="en"/>
            </a:br>
            <a:r>
              <a:rPr lang="en"/>
              <a:t>-Largest native fruit</a:t>
            </a:r>
            <a:br>
              <a:rPr lang="en"/>
            </a:br>
            <a:r>
              <a:rPr lang="en"/>
              <a:t>-Propagated by grafting</a:t>
            </a:r>
            <a:br>
              <a:rPr lang="en"/>
            </a:br>
            <a:r>
              <a:rPr lang="en"/>
              <a:t>-Many established varieties</a:t>
            </a:r>
            <a:br>
              <a:rPr lang="en"/>
            </a:br>
            <a:r>
              <a:rPr lang="en"/>
              <a:t>-Produce in sun and shade</a:t>
            </a:r>
          </a:p>
          <a:p>
            <a:pPr lvl="0" rtl="0">
              <a:spcBef>
                <a:spcPts val="0"/>
              </a:spcBef>
              <a:buNone/>
            </a:pPr>
            <a:br>
              <a:rPr lang="en"/>
            </a:br>
            <a:br>
              <a:rPr lang="en"/>
            </a:br>
            <a:br>
              <a:rPr lang="en"/>
            </a:b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050" y="2508837"/>
            <a:ext cx="4667250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Mulberry? 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-Some native varieties, many naturalized</a:t>
            </a:r>
            <a:br>
              <a:rPr lang="en"/>
            </a:br>
            <a:r>
              <a:rPr lang="en"/>
              <a:t>-Few pests and diseases</a:t>
            </a:r>
            <a:br>
              <a:rPr lang="en"/>
            </a:br>
            <a:r>
              <a:rPr lang="en"/>
              <a:t>-Tolerates wide range of soils and moisture requirements</a:t>
            </a:r>
            <a:br>
              <a:rPr lang="en"/>
            </a:br>
            <a:r>
              <a:rPr lang="en"/>
              <a:t>-Easy to grow, transplant, and propagate</a:t>
            </a:r>
            <a:br>
              <a:rPr lang="en"/>
            </a:br>
            <a:r>
              <a:rPr lang="en"/>
              <a:t>-Wood good for fence posts and firewood</a:t>
            </a:r>
            <a:br>
              <a:rPr lang="en"/>
            </a:br>
            <a:r>
              <a:rPr lang="en"/>
              <a:t>-Leaves are high quality livestock feed</a:t>
            </a:r>
            <a:br>
              <a:rPr lang="en"/>
            </a:br>
            <a:r>
              <a:rPr lang="en"/>
              <a:t>-Bear fruit early and consistently</a:t>
            </a:r>
            <a:br>
              <a:rPr lang="en"/>
            </a:br>
            <a:r>
              <a:rPr lang="en"/>
              <a:t>-Produce in full sun and partial shade</a:t>
            </a:r>
            <a:br>
              <a:rPr lang="en"/>
            </a:br>
            <a:br>
              <a:rPr lang="en"/>
            </a:br>
            <a:br>
              <a:rPr lang="en"/>
            </a:b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9037" y="266437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4581" y="2231375"/>
            <a:ext cx="3713846" cy="278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not Mulberry? </a:t>
            </a: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-Very short shelf live</a:t>
            </a:r>
            <a:br>
              <a:rPr lang="en"/>
            </a:br>
            <a:r>
              <a:rPr lang="en"/>
              <a:t>-Labor intensive to harvest</a:t>
            </a:r>
            <a:br>
              <a:rPr lang="en"/>
            </a:br>
            <a:r>
              <a:rPr lang="en"/>
              <a:t>-Ripen over a long period instead of all at once</a:t>
            </a:r>
            <a:br>
              <a:rPr lang="en"/>
            </a:br>
            <a:r>
              <a:rPr lang="en"/>
              <a:t>-Birds love them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50" y="29686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913" y="2558000"/>
            <a:ext cx="4122312" cy="23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  <a:br>
              <a:rPr lang="en"/>
            </a:b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-Soil Formation</a:t>
            </a:r>
            <a:br>
              <a:rPr lang="en"/>
            </a:br>
            <a:r>
              <a:rPr lang="en"/>
              <a:t>-Soil Degradation</a:t>
            </a:r>
            <a:br>
              <a:rPr lang="en"/>
            </a:br>
            <a:r>
              <a:rPr lang="en"/>
              <a:t>-Strategies for conserving and building soil</a:t>
            </a:r>
            <a:br>
              <a:rPr lang="en"/>
            </a:br>
            <a:r>
              <a:rPr lang="en"/>
              <a:t>-Vision for the Future</a:t>
            </a:r>
            <a:br>
              <a:rPr lang="en"/>
            </a:br>
            <a:r>
              <a:rPr lang="en"/>
              <a:t>-Tree crops of interest </a:t>
            </a:r>
            <a:br>
              <a:rPr lang="en"/>
            </a:br>
            <a:r>
              <a:rPr lang="en"/>
              <a:t>	-Pawpaws</a:t>
            </a:r>
            <a:br>
              <a:rPr lang="en"/>
            </a:br>
            <a:r>
              <a:rPr lang="en"/>
              <a:t>	-Mulberries</a:t>
            </a:r>
            <a:br>
              <a:rPr lang="en"/>
            </a:br>
            <a:r>
              <a:rPr lang="en"/>
              <a:t>	-Other great trees: persimmon, chinese chestnut, hickory, walnut, oak, apple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0" y="0"/>
            <a:ext cx="28932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Soil Formation</a:t>
            </a:r>
          </a:p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-mechanical and chemical weathering</a:t>
            </a:r>
            <a:br>
              <a:rPr lang="en"/>
            </a:br>
            <a:r>
              <a:rPr lang="en"/>
              <a:t>-interactions with living organisms</a:t>
            </a:r>
            <a:br>
              <a:rPr lang="en"/>
            </a:br>
            <a:r>
              <a:rPr lang="en"/>
              <a:t>-organic matter accumulation</a:t>
            </a:r>
            <a:br>
              <a:rPr lang="en"/>
            </a:br>
            <a:r>
              <a:rPr lang="en"/>
              <a:t>-slow and steady wins the race</a:t>
            </a:r>
            <a:br>
              <a:rPr lang="en"/>
            </a:br>
            <a:br>
              <a:rPr lang="en"/>
            </a:b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826" y="262450"/>
            <a:ext cx="4456949" cy="46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180475" y="445025"/>
            <a:ext cx="86517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Recipe for Soil Loss</a:t>
            </a:r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Land Conditions</a:t>
            </a:r>
            <a:br>
              <a:rPr lang="en"/>
            </a:br>
            <a:r>
              <a:rPr lang="en"/>
              <a:t>-Sloped</a:t>
            </a:r>
            <a:br>
              <a:rPr lang="en"/>
            </a:br>
            <a:r>
              <a:rPr lang="en"/>
              <a:t>-Bare</a:t>
            </a:r>
            <a:br>
              <a:rPr lang="en"/>
            </a:br>
            <a:r>
              <a:rPr lang="en"/>
              <a:t>-Dry/Unprotected</a:t>
            </a:r>
            <a:br>
              <a:rPr lang="en"/>
            </a:br>
            <a:br>
              <a:rPr lang="en"/>
            </a:br>
            <a:r>
              <a:rPr lang="en"/>
              <a:t>Contributing Factors</a:t>
            </a:r>
            <a:br>
              <a:rPr lang="en"/>
            </a:br>
            <a:r>
              <a:rPr lang="en"/>
              <a:t>-Heavy rains</a:t>
            </a:r>
            <a:br>
              <a:rPr lang="en"/>
            </a:br>
            <a:r>
              <a:rPr lang="en"/>
              <a:t>-High winds</a:t>
            </a:r>
            <a:br>
              <a:rPr lang="en"/>
            </a:br>
            <a:r>
              <a:rPr lang="en"/>
              <a:t>-High chemical application</a:t>
            </a:r>
            <a:br>
              <a:rPr lang="en"/>
            </a:b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600" y="546111"/>
            <a:ext cx="5805249" cy="4353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Soil Loss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Erosion</a:t>
            </a:r>
            <a:br>
              <a:rPr lang="en"/>
            </a:br>
            <a:r>
              <a:rPr lang="en"/>
              <a:t>-Wind</a:t>
            </a:r>
            <a:br>
              <a:rPr lang="en"/>
            </a:br>
            <a:r>
              <a:rPr lang="en"/>
              <a:t>-Water</a:t>
            </a:r>
            <a:br>
              <a:rPr lang="en"/>
            </a:br>
            <a:r>
              <a:rPr lang="en"/>
              <a:t>	-Sheet </a:t>
            </a:r>
            <a:br>
              <a:rPr lang="en"/>
            </a:br>
            <a:r>
              <a:rPr lang="en"/>
              <a:t>	-Rill</a:t>
            </a:r>
            <a:br>
              <a:rPr lang="en"/>
            </a:br>
            <a:r>
              <a:rPr lang="en"/>
              <a:t>	-Gully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299" y="576512"/>
            <a:ext cx="7019475" cy="39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Soil Conservation Practices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-Contour planting</a:t>
            </a:r>
            <a:br>
              <a:rPr lang="en"/>
            </a:br>
            <a:r>
              <a:rPr lang="en"/>
              <a:t>-Terraces and earthworks</a:t>
            </a:r>
            <a:br>
              <a:rPr lang="en"/>
            </a:br>
            <a:r>
              <a:rPr lang="en"/>
              <a:t>-Cover crops</a:t>
            </a:r>
            <a:br>
              <a:rPr lang="en"/>
            </a:br>
            <a:r>
              <a:rPr lang="en"/>
              <a:t>-Mulch</a:t>
            </a:r>
            <a:br>
              <a:rPr lang="en"/>
            </a:br>
            <a:r>
              <a:rPr lang="en"/>
              <a:t>-Riparian buffers</a:t>
            </a:r>
            <a:br>
              <a:rPr lang="en"/>
            </a:br>
            <a:r>
              <a:rPr lang="en"/>
              <a:t>-Rotational grazing</a:t>
            </a:r>
            <a:br>
              <a:rPr lang="en"/>
            </a:br>
            <a:r>
              <a:rPr lang="en"/>
              <a:t>-No till </a:t>
            </a:r>
            <a:br>
              <a:rPr lang="en"/>
            </a:br>
            <a:r>
              <a:rPr lang="en"/>
              <a:t>-Perennial Agriculture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075" y="1074375"/>
            <a:ext cx="6035450" cy="323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Soil Conservation in Practice at Solid Ground Farm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749" y="1152475"/>
            <a:ext cx="6318624" cy="38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Soil Conservation in Practice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50" y="1152475"/>
            <a:ext cx="6707599" cy="377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Soil Conservation in Practice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00" y="1017725"/>
            <a:ext cx="6837950" cy="384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