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7" r:id="rId5"/>
    <p:sldId id="259" r:id="rId6"/>
    <p:sldId id="1106" r:id="rId7"/>
    <p:sldId id="1268" r:id="rId8"/>
    <p:sldId id="1258" r:id="rId9"/>
    <p:sldId id="266" r:id="rId10"/>
    <p:sldId id="298" r:id="rId11"/>
    <p:sldId id="1234" r:id="rId12"/>
    <p:sldId id="1235" r:id="rId13"/>
    <p:sldId id="1243" r:id="rId14"/>
    <p:sldId id="1259" r:id="rId15"/>
    <p:sldId id="1260" r:id="rId16"/>
    <p:sldId id="1237" r:id="rId17"/>
    <p:sldId id="275" r:id="rId18"/>
    <p:sldId id="270" r:id="rId19"/>
    <p:sldId id="1249" r:id="rId20"/>
    <p:sldId id="1269" r:id="rId21"/>
    <p:sldId id="264" r:id="rId22"/>
    <p:sldId id="1266" r:id="rId23"/>
    <p:sldId id="1267" r:id="rId24"/>
    <p:sldId id="1261" r:id="rId25"/>
    <p:sldId id="1262" r:id="rId26"/>
    <p:sldId id="1264" r:id="rId27"/>
    <p:sldId id="1265" r:id="rId28"/>
    <p:sldId id="263" r:id="rId29"/>
    <p:sldId id="276" r:id="rId30"/>
    <p:sldId id="12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5FBFDA-6789-4231-B375-3ECA69D1B605}" v="6" dt="2024-03-25T22:37:44.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6" autoAdjust="0"/>
    <p:restoredTop sz="81909" autoAdjust="0"/>
  </p:normalViewPr>
  <p:slideViewPr>
    <p:cSldViewPr snapToGrid="0">
      <p:cViewPr>
        <p:scale>
          <a:sx n="50" d="100"/>
          <a:sy n="50" d="100"/>
        </p:scale>
        <p:origin x="9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yles, Molly Whelan" userId="f1907151-f87b-4cf6-8926-47a564eea00e" providerId="ADAL" clId="{AF5FBFDA-6789-4231-B375-3ECA69D1B605}"/>
    <pc:docChg chg="modSld">
      <pc:chgData name="Sayles, Molly Whelan" userId="f1907151-f87b-4cf6-8926-47a564eea00e" providerId="ADAL" clId="{AF5FBFDA-6789-4231-B375-3ECA69D1B605}" dt="2024-03-25T22:37:44.021" v="16"/>
      <pc:docMkLst>
        <pc:docMk/>
      </pc:docMkLst>
      <pc:sldChg chg="modSp mod setBg">
        <pc:chgData name="Sayles, Molly Whelan" userId="f1907151-f87b-4cf6-8926-47a564eea00e" providerId="ADAL" clId="{AF5FBFDA-6789-4231-B375-3ECA69D1B605}" dt="2024-03-25T22:37:44.021" v="16"/>
        <pc:sldMkLst>
          <pc:docMk/>
          <pc:sldMk cId="3988304490" sldId="257"/>
        </pc:sldMkLst>
        <pc:spChg chg="mod">
          <ac:chgData name="Sayles, Molly Whelan" userId="f1907151-f87b-4cf6-8926-47a564eea00e" providerId="ADAL" clId="{AF5FBFDA-6789-4231-B375-3ECA69D1B605}" dt="2024-03-25T22:35:46.645" v="13" actId="20577"/>
          <ac:spMkLst>
            <pc:docMk/>
            <pc:sldMk cId="3988304490" sldId="257"/>
            <ac:spMk id="3" creationId="{FE804AFA-AF3B-53F7-FC85-FF9EC75F4F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784FE-68AF-4F1B-BC4A-FC1E8F7E20FA}"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5F5AF-825C-4A74-ADB5-EA425CBD10F8}" type="slidenum">
              <a:rPr lang="en-US" smtClean="0"/>
              <a:t>‹#›</a:t>
            </a:fld>
            <a:endParaRPr lang="en-US"/>
          </a:p>
        </p:txBody>
      </p:sp>
    </p:spTree>
    <p:extLst>
      <p:ext uri="{BB962C8B-B14F-4D97-AF65-F5344CB8AC3E}">
        <p14:creationId xmlns:p14="http://schemas.microsoft.com/office/powerpoint/2010/main" val="397729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D3B5D-AA90-4794-91E6-B193908D7263}" type="slidenum">
              <a:rPr lang="en-US" smtClean="0"/>
              <a:t>1</a:t>
            </a:fld>
            <a:endParaRPr lang="en-US"/>
          </a:p>
        </p:txBody>
      </p:sp>
    </p:spTree>
    <p:extLst>
      <p:ext uri="{BB962C8B-B14F-4D97-AF65-F5344CB8AC3E}">
        <p14:creationId xmlns:p14="http://schemas.microsoft.com/office/powerpoint/2010/main" val="1932295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Ive</a:t>
            </a:r>
            <a:r>
              <a:rPr lang="en-US" dirty="0"/>
              <a:t> added in the pear psylla nymph data for </a:t>
            </a:r>
            <a:r>
              <a:rPr lang="en-US" dirty="0" err="1"/>
              <a:t>ipm</a:t>
            </a:r>
            <a:r>
              <a:rPr lang="en-US" dirty="0"/>
              <a:t> blocks and you can see that in 2022 we had a bit of a spike in nymphs early in the season but it leveled out as biocontrol built. In 2023 </a:t>
            </a:r>
            <a:r>
              <a:rPr lang="en-US" dirty="0" err="1"/>
              <a:t>ew</a:t>
            </a:r>
            <a:r>
              <a:rPr lang="en-US" dirty="0"/>
              <a:t> were able to keep numbers low. So with the </a:t>
            </a:r>
            <a:r>
              <a:rPr lang="en-US" dirty="0" err="1"/>
              <a:t>ipm</a:t>
            </a:r>
            <a:r>
              <a:rPr lang="en-US" dirty="0"/>
              <a:t> data overlayed and you </a:t>
            </a:r>
            <a:r>
              <a:rPr lang="en-US" dirty="0" err="1"/>
              <a:t>cnans</a:t>
            </a:r>
            <a:r>
              <a:rPr lang="en-US" dirty="0"/>
              <a:t> </a:t>
            </a:r>
            <a:r>
              <a:rPr lang="en-US" dirty="0" err="1"/>
              <a:t>ee</a:t>
            </a:r>
            <a:r>
              <a:rPr lang="en-US" dirty="0"/>
              <a:t> it’s a reverse </a:t>
            </a:r>
            <a:r>
              <a:rPr lang="en-US" dirty="0" err="1"/>
              <a:t>patternnow</a:t>
            </a:r>
            <a:r>
              <a:rPr lang="en-US" dirty="0"/>
              <a:t> you can see the pattern of the status quo or conv </a:t>
            </a:r>
            <a:r>
              <a:rPr lang="en-US" dirty="0" err="1"/>
              <a:t>manamgent</a:t>
            </a:r>
            <a:r>
              <a:rPr lang="en-US" dirty="0"/>
              <a:t> </a:t>
            </a:r>
          </a:p>
        </p:txBody>
      </p:sp>
      <p:sp>
        <p:nvSpPr>
          <p:cNvPr id="4" name="Slide Number Placeholder 3"/>
          <p:cNvSpPr>
            <a:spLocks noGrp="1"/>
          </p:cNvSpPr>
          <p:nvPr>
            <p:ph type="sldNum" sz="quarter" idx="5"/>
          </p:nvPr>
        </p:nvSpPr>
        <p:spPr/>
        <p:txBody>
          <a:bodyPr/>
          <a:lstStyle/>
          <a:p>
            <a:fld id="{6E3D3B5D-AA90-4794-91E6-B193908D7263}" type="slidenum">
              <a:rPr lang="en-US" smtClean="0"/>
              <a:t>10</a:t>
            </a:fld>
            <a:endParaRPr lang="en-US"/>
          </a:p>
        </p:txBody>
      </p:sp>
    </p:spTree>
    <p:extLst>
      <p:ext uri="{BB962C8B-B14F-4D97-AF65-F5344CB8AC3E}">
        <p14:creationId xmlns:p14="http://schemas.microsoft.com/office/powerpoint/2010/main" val="391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last figure I want to show you is pear psylla adults throughout the season. adults were kept low in both conventional and IPM but then later in the season, conventional spikes. This is due to the fact </a:t>
            </a:r>
            <a:r>
              <a:rPr lang="en-US" dirty="0" err="1"/>
              <a:t>tht</a:t>
            </a:r>
            <a:r>
              <a:rPr lang="en-US" dirty="0"/>
              <a:t> growers stop spraying due to REIs and harvest and do not have biocontrol populations built up to suppress psylla, while IPM </a:t>
            </a:r>
            <a:r>
              <a:rPr lang="en-US" dirty="0" err="1"/>
              <a:t>porchards</a:t>
            </a:r>
            <a:r>
              <a:rPr lang="en-US" dirty="0"/>
              <a:t> do. </a:t>
            </a:r>
          </a:p>
        </p:txBody>
      </p:sp>
      <p:sp>
        <p:nvSpPr>
          <p:cNvPr id="4" name="Slide Number Placeholder 3"/>
          <p:cNvSpPr>
            <a:spLocks noGrp="1"/>
          </p:cNvSpPr>
          <p:nvPr>
            <p:ph type="sldNum" sz="quarter" idx="5"/>
          </p:nvPr>
        </p:nvSpPr>
        <p:spPr/>
        <p:txBody>
          <a:bodyPr/>
          <a:lstStyle/>
          <a:p>
            <a:fld id="{6E3D3B5D-AA90-4794-91E6-B193908D7263}" type="slidenum">
              <a:rPr lang="en-US" smtClean="0"/>
              <a:t>11</a:t>
            </a:fld>
            <a:endParaRPr lang="en-US"/>
          </a:p>
        </p:txBody>
      </p:sp>
    </p:spTree>
    <p:extLst>
      <p:ext uri="{BB962C8B-B14F-4D97-AF65-F5344CB8AC3E}">
        <p14:creationId xmlns:p14="http://schemas.microsoft.com/office/powerpoint/2010/main" val="153906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highlights the importance of pp IPM being an areawide effort in Wenatchee. These high adult numbers are problematic because </a:t>
            </a:r>
            <a:r>
              <a:rPr lang="en-US" dirty="0" err="1"/>
              <a:t>winterform</a:t>
            </a:r>
            <a:r>
              <a:rPr lang="en-US" dirty="0"/>
              <a:t> psylla are highly dispersive and conv programs crate this high population to move around the valley in late fall and early spring. It makes it difficult for just a few people to successfully do IPM with conv psylla pressure to deal with. </a:t>
            </a:r>
          </a:p>
        </p:txBody>
      </p:sp>
      <p:sp>
        <p:nvSpPr>
          <p:cNvPr id="4" name="Slide Number Placeholder 3"/>
          <p:cNvSpPr>
            <a:spLocks noGrp="1"/>
          </p:cNvSpPr>
          <p:nvPr>
            <p:ph type="sldNum" sz="quarter" idx="5"/>
          </p:nvPr>
        </p:nvSpPr>
        <p:spPr/>
        <p:txBody>
          <a:bodyPr/>
          <a:lstStyle/>
          <a:p>
            <a:fld id="{6E3D3B5D-AA90-4794-91E6-B193908D7263}" type="slidenum">
              <a:rPr lang="en-US" smtClean="0"/>
              <a:t>12</a:t>
            </a:fld>
            <a:endParaRPr lang="en-US"/>
          </a:p>
        </p:txBody>
      </p:sp>
    </p:spTree>
    <p:extLst>
      <p:ext uri="{BB962C8B-B14F-4D97-AF65-F5344CB8AC3E}">
        <p14:creationId xmlns:p14="http://schemas.microsoft.com/office/powerpoint/2010/main" val="283008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a:t>
            </a:r>
            <a:r>
              <a:rPr lang="en-US" dirty="0" err="1"/>
              <a:t>comducted</a:t>
            </a:r>
            <a:r>
              <a:rPr lang="en-US" dirty="0"/>
              <a:t> damage ratings based on what we were taught from visits to a packinghouse. The </a:t>
            </a:r>
            <a:r>
              <a:rPr lang="en-US" dirty="0" err="1"/>
              <a:t>ipm</a:t>
            </a:r>
            <a:r>
              <a:rPr lang="en-US" dirty="0"/>
              <a:t> block had 11% downgrades, as compared to 8% in conventional. In 2022 IPM cost about $170 less than conventional. In 2023 however, the overall damage between both management strategies was lower, with conventional at 5% and IPM at only 0.6%. IPM was almost $400 cheaper. </a:t>
            </a:r>
          </a:p>
        </p:txBody>
      </p:sp>
      <p:sp>
        <p:nvSpPr>
          <p:cNvPr id="4" name="Slide Number Placeholder 3"/>
          <p:cNvSpPr>
            <a:spLocks noGrp="1"/>
          </p:cNvSpPr>
          <p:nvPr>
            <p:ph type="sldNum" sz="quarter" idx="5"/>
          </p:nvPr>
        </p:nvSpPr>
        <p:spPr/>
        <p:txBody>
          <a:bodyPr/>
          <a:lstStyle/>
          <a:p>
            <a:fld id="{6E3D3B5D-AA90-4794-91E6-B193908D7263}" type="slidenum">
              <a:rPr lang="en-US" smtClean="0"/>
              <a:t>13</a:t>
            </a:fld>
            <a:endParaRPr lang="en-US"/>
          </a:p>
        </p:txBody>
      </p:sp>
    </p:spTree>
    <p:extLst>
      <p:ext uri="{BB962C8B-B14F-4D97-AF65-F5344CB8AC3E}">
        <p14:creationId xmlns:p14="http://schemas.microsoft.com/office/powerpoint/2010/main" val="3941584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IPM is not widely used in Wenatchee pears, the concept is nothing new. Since the 1980’s researchers have published studies that show that IPM can be just as if not more effective than conventional management</a:t>
            </a:r>
          </a:p>
        </p:txBody>
      </p:sp>
      <p:sp>
        <p:nvSpPr>
          <p:cNvPr id="4" name="Slide Number Placeholder 3"/>
          <p:cNvSpPr>
            <a:spLocks noGrp="1"/>
          </p:cNvSpPr>
          <p:nvPr>
            <p:ph type="sldNum" sz="quarter" idx="5"/>
          </p:nvPr>
        </p:nvSpPr>
        <p:spPr/>
        <p:txBody>
          <a:bodyPr/>
          <a:lstStyle/>
          <a:p>
            <a:fld id="{E32DD661-2EC0-46B6-9EE7-8CBA9F8563C9}" type="slidenum">
              <a:rPr lang="en-US" smtClean="0"/>
              <a:t>14</a:t>
            </a:fld>
            <a:endParaRPr lang="en-US"/>
          </a:p>
        </p:txBody>
      </p:sp>
    </p:spTree>
    <p:extLst>
      <p:ext uri="{BB962C8B-B14F-4D97-AF65-F5344CB8AC3E}">
        <p14:creationId xmlns:p14="http://schemas.microsoft.com/office/powerpoint/2010/main" val="18580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makes our project different? We are interviewing the </a:t>
            </a:r>
            <a:r>
              <a:rPr lang="en-US" dirty="0" err="1"/>
              <a:t>cooeprators</a:t>
            </a:r>
            <a:r>
              <a:rPr lang="en-US" dirty="0"/>
              <a:t> on the project, so the growers and crop consults </a:t>
            </a:r>
            <a:r>
              <a:rPr lang="en-US" dirty="0" err="1"/>
              <a:t>fro</a:t>
            </a:r>
            <a:r>
              <a:rPr lang="en-US" dirty="0"/>
              <a:t> the </a:t>
            </a:r>
            <a:r>
              <a:rPr lang="en-US" dirty="0" err="1"/>
              <a:t>orchrds</a:t>
            </a:r>
            <a:r>
              <a:rPr lang="en-US" dirty="0"/>
              <a:t> that re trialing </a:t>
            </a:r>
            <a:r>
              <a:rPr lang="en-US" dirty="0" err="1"/>
              <a:t>ipm</a:t>
            </a:r>
            <a:r>
              <a:rPr lang="en-US" dirty="0"/>
              <a:t>. We are learning why they are doing IPM and their perceptions of </a:t>
            </a:r>
            <a:r>
              <a:rPr lang="en-US" dirty="0" err="1"/>
              <a:t>impelenting</a:t>
            </a:r>
            <a:r>
              <a:rPr lang="en-US" dirty="0"/>
              <a:t> it in the valley</a:t>
            </a:r>
          </a:p>
        </p:txBody>
      </p:sp>
      <p:sp>
        <p:nvSpPr>
          <p:cNvPr id="4" name="Slide Number Placeholder 3"/>
          <p:cNvSpPr>
            <a:spLocks noGrp="1"/>
          </p:cNvSpPr>
          <p:nvPr>
            <p:ph type="sldNum" sz="quarter" idx="5"/>
          </p:nvPr>
        </p:nvSpPr>
        <p:spPr/>
        <p:txBody>
          <a:bodyPr/>
          <a:lstStyle/>
          <a:p>
            <a:fld id="{D6F5F5AF-825C-4A74-ADB5-EA425CBD10F8}" type="slidenum">
              <a:rPr lang="en-US" smtClean="0"/>
              <a:t>15</a:t>
            </a:fld>
            <a:endParaRPr lang="en-US"/>
          </a:p>
        </p:txBody>
      </p:sp>
    </p:spTree>
    <p:extLst>
      <p:ext uri="{BB962C8B-B14F-4D97-AF65-F5344CB8AC3E}">
        <p14:creationId xmlns:p14="http://schemas.microsoft.com/office/powerpoint/2010/main" val="704170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DD661-2EC0-46B6-9EE7-8CBA9F8563C9}" type="slidenum">
              <a:rPr lang="en-US" smtClean="0"/>
              <a:t>16</a:t>
            </a:fld>
            <a:endParaRPr lang="en-US"/>
          </a:p>
        </p:txBody>
      </p:sp>
    </p:spTree>
    <p:extLst>
      <p:ext uri="{BB962C8B-B14F-4D97-AF65-F5344CB8AC3E}">
        <p14:creationId xmlns:p14="http://schemas.microsoft.com/office/powerpoint/2010/main" val="310963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that growers in Wenatchee know that conv management is no effective and </a:t>
            </a:r>
            <a:r>
              <a:rPr lang="en-US" dirty="0" err="1"/>
              <a:t>biocntorl</a:t>
            </a:r>
            <a:r>
              <a:rPr lang="en-US" dirty="0"/>
              <a:t> should be prioritized. So then why isn’t </a:t>
            </a:r>
            <a:r>
              <a:rPr lang="en-US" dirty="0" err="1"/>
              <a:t>ipm</a:t>
            </a:r>
            <a:r>
              <a:rPr lang="en-US" dirty="0"/>
              <a:t> being adopted?</a:t>
            </a:r>
          </a:p>
        </p:txBody>
      </p:sp>
      <p:sp>
        <p:nvSpPr>
          <p:cNvPr id="4" name="Slide Number Placeholder 3"/>
          <p:cNvSpPr>
            <a:spLocks noGrp="1"/>
          </p:cNvSpPr>
          <p:nvPr>
            <p:ph type="sldNum" sz="quarter" idx="5"/>
          </p:nvPr>
        </p:nvSpPr>
        <p:spPr/>
        <p:txBody>
          <a:bodyPr/>
          <a:lstStyle/>
          <a:p>
            <a:fld id="{D6F5F5AF-825C-4A74-ADB5-EA425CBD10F8}" type="slidenum">
              <a:rPr lang="en-US" smtClean="0"/>
              <a:t>17</a:t>
            </a:fld>
            <a:endParaRPr lang="en-US"/>
          </a:p>
        </p:txBody>
      </p:sp>
    </p:spTree>
    <p:extLst>
      <p:ext uri="{BB962C8B-B14F-4D97-AF65-F5344CB8AC3E}">
        <p14:creationId xmlns:p14="http://schemas.microsoft.com/office/powerpoint/2010/main" val="272387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learn more about this we turn to social science. Our work is based on the diffusions of innovations theory which was created by Everett rogers in 1962. The theory describes how an innovation gets adopted through a population over time. Its used in many fields. Describe curve. </a:t>
            </a:r>
          </a:p>
        </p:txBody>
      </p:sp>
      <p:sp>
        <p:nvSpPr>
          <p:cNvPr id="4" name="Slide Number Placeholder 3"/>
          <p:cNvSpPr>
            <a:spLocks noGrp="1"/>
          </p:cNvSpPr>
          <p:nvPr>
            <p:ph type="sldNum" sz="quarter" idx="5"/>
          </p:nvPr>
        </p:nvSpPr>
        <p:spPr/>
        <p:txBody>
          <a:bodyPr/>
          <a:lstStyle/>
          <a:p>
            <a:fld id="{6E3D3B5D-AA90-4794-91E6-B193908D7263}" type="slidenum">
              <a:rPr lang="en-US" smtClean="0"/>
              <a:t>18</a:t>
            </a:fld>
            <a:endParaRPr lang="en-US"/>
          </a:p>
        </p:txBody>
      </p:sp>
    </p:spTree>
    <p:extLst>
      <p:ext uri="{BB962C8B-B14F-4D97-AF65-F5344CB8AC3E}">
        <p14:creationId xmlns:p14="http://schemas.microsoft.com/office/powerpoint/2010/main" val="813129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cooperators on the </a:t>
            </a:r>
            <a:r>
              <a:rPr lang="en-US" dirty="0" err="1"/>
              <a:t>ipm</a:t>
            </a:r>
            <a:r>
              <a:rPr lang="en-US" dirty="0"/>
              <a:t> project who are trialing </a:t>
            </a:r>
            <a:r>
              <a:rPr lang="en-US" dirty="0" err="1"/>
              <a:t>ipm</a:t>
            </a:r>
            <a:r>
              <a:rPr lang="en-US" dirty="0"/>
              <a:t> are the innovators and we want to get their experiences out there to jump start these early adopters</a:t>
            </a:r>
          </a:p>
        </p:txBody>
      </p:sp>
      <p:sp>
        <p:nvSpPr>
          <p:cNvPr id="4" name="Slide Number Placeholder 3"/>
          <p:cNvSpPr>
            <a:spLocks noGrp="1"/>
          </p:cNvSpPr>
          <p:nvPr>
            <p:ph type="sldNum" sz="quarter" idx="5"/>
          </p:nvPr>
        </p:nvSpPr>
        <p:spPr/>
        <p:txBody>
          <a:bodyPr/>
          <a:lstStyle/>
          <a:p>
            <a:fld id="{6E3D3B5D-AA90-4794-91E6-B193908D7263}" type="slidenum">
              <a:rPr lang="en-US" smtClean="0"/>
              <a:t>19</a:t>
            </a:fld>
            <a:endParaRPr lang="en-US"/>
          </a:p>
        </p:txBody>
      </p:sp>
    </p:spTree>
    <p:extLst>
      <p:ext uri="{BB962C8B-B14F-4D97-AF65-F5344CB8AC3E}">
        <p14:creationId xmlns:p14="http://schemas.microsoft.com/office/powerpoint/2010/main" val="11093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 is the largest pear producer and Wenatchee is the largest regions in the </a:t>
            </a:r>
            <a:r>
              <a:rPr lang="en-US" dirty="0" err="1"/>
              <a:t>stateand</a:t>
            </a:r>
            <a:r>
              <a:rPr lang="en-US" dirty="0"/>
              <a:t> pear psylla is the top pear pest. Pear psylla nymphs produce honeydew, which drops on to the fruit causing black russet, shown here. </a:t>
            </a:r>
          </a:p>
        </p:txBody>
      </p:sp>
      <p:sp>
        <p:nvSpPr>
          <p:cNvPr id="4" name="Slide Number Placeholder 3"/>
          <p:cNvSpPr>
            <a:spLocks noGrp="1"/>
          </p:cNvSpPr>
          <p:nvPr>
            <p:ph type="sldNum" sz="quarter" idx="5"/>
          </p:nvPr>
        </p:nvSpPr>
        <p:spPr/>
        <p:txBody>
          <a:bodyPr/>
          <a:lstStyle/>
          <a:p>
            <a:fld id="{6E3D3B5D-AA90-4794-91E6-B193908D7263}" type="slidenum">
              <a:rPr lang="en-US" smtClean="0"/>
              <a:t>2</a:t>
            </a:fld>
            <a:endParaRPr lang="en-US"/>
          </a:p>
        </p:txBody>
      </p:sp>
    </p:spTree>
    <p:extLst>
      <p:ext uri="{BB962C8B-B14F-4D97-AF65-F5344CB8AC3E}">
        <p14:creationId xmlns:p14="http://schemas.microsoft.com/office/powerpoint/2010/main" val="217854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its important to get their voices out there, because as we all know, growers sometimes listen to other growers more than us </a:t>
            </a:r>
            <a:r>
              <a:rPr lang="en-US" dirty="0" err="1"/>
              <a:t>reserachers</a:t>
            </a:r>
            <a:r>
              <a:rPr lang="en-US" dirty="0"/>
              <a:t>, so we do events like cooperator panels where growers who are trialing </a:t>
            </a:r>
            <a:r>
              <a:rPr lang="en-US" dirty="0" err="1"/>
              <a:t>ipm</a:t>
            </a:r>
            <a:r>
              <a:rPr lang="en-US" dirty="0"/>
              <a:t> can share their experiences. This included pear day  2024 where there </a:t>
            </a:r>
            <a:r>
              <a:rPr lang="en-US" dirty="0" err="1"/>
              <a:t>werew</a:t>
            </a:r>
            <a:r>
              <a:rPr lang="en-US" dirty="0"/>
              <a:t> hundreds of audience members. Summer discussion groups </a:t>
            </a:r>
          </a:p>
        </p:txBody>
      </p:sp>
      <p:sp>
        <p:nvSpPr>
          <p:cNvPr id="4" name="Slide Number Placeholder 3"/>
          <p:cNvSpPr>
            <a:spLocks noGrp="1"/>
          </p:cNvSpPr>
          <p:nvPr>
            <p:ph type="sldNum" sz="quarter" idx="5"/>
          </p:nvPr>
        </p:nvSpPr>
        <p:spPr/>
        <p:txBody>
          <a:bodyPr/>
          <a:lstStyle/>
          <a:p>
            <a:fld id="{6E3D3B5D-AA90-4794-91E6-B193908D7263}" type="slidenum">
              <a:rPr lang="en-US" smtClean="0"/>
              <a:t>20</a:t>
            </a:fld>
            <a:endParaRPr lang="en-US"/>
          </a:p>
        </p:txBody>
      </p:sp>
    </p:spTree>
    <p:extLst>
      <p:ext uri="{BB962C8B-B14F-4D97-AF65-F5344CB8AC3E}">
        <p14:creationId xmlns:p14="http://schemas.microsoft.com/office/powerpoint/2010/main" val="1075750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the DOI is different factors that </a:t>
            </a:r>
            <a:r>
              <a:rPr lang="en-US" dirty="0" err="1"/>
              <a:t>infuene</a:t>
            </a:r>
            <a:r>
              <a:rPr lang="en-US" dirty="0"/>
              <a:t> the rate of adoption. One is relative advantage – is the innovation better than the status quo? Our program has shown that </a:t>
            </a:r>
            <a:r>
              <a:rPr lang="en-US" dirty="0" err="1"/>
              <a:t>ipm</a:t>
            </a:r>
            <a:r>
              <a:rPr lang="en-US" dirty="0"/>
              <a:t> costs less and can results in cleaner fruit. Our current project and past projects have shown this.</a:t>
            </a:r>
          </a:p>
        </p:txBody>
      </p:sp>
      <p:sp>
        <p:nvSpPr>
          <p:cNvPr id="4" name="Slide Number Placeholder 3"/>
          <p:cNvSpPr>
            <a:spLocks noGrp="1"/>
          </p:cNvSpPr>
          <p:nvPr>
            <p:ph type="sldNum" sz="quarter" idx="5"/>
          </p:nvPr>
        </p:nvSpPr>
        <p:spPr/>
        <p:txBody>
          <a:bodyPr/>
          <a:lstStyle/>
          <a:p>
            <a:fld id="{6E3D3B5D-AA90-4794-91E6-B193908D7263}" type="slidenum">
              <a:rPr lang="en-US" smtClean="0"/>
              <a:t>21</a:t>
            </a:fld>
            <a:endParaRPr lang="en-US"/>
          </a:p>
        </p:txBody>
      </p:sp>
    </p:spTree>
    <p:extLst>
      <p:ext uri="{BB962C8B-B14F-4D97-AF65-F5344CB8AC3E}">
        <p14:creationId xmlns:p14="http://schemas.microsoft.com/office/powerpoint/2010/main" val="165177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is complexity. The easier to use, the faster its adopted. Often </a:t>
            </a:r>
            <a:r>
              <a:rPr lang="en-US" dirty="0" err="1"/>
              <a:t>growres</a:t>
            </a:r>
            <a:r>
              <a:rPr lang="en-US" dirty="0"/>
              <a:t> like to have straightforward recommendations, </a:t>
            </a:r>
            <a:r>
              <a:rPr lang="en-US" dirty="0" err="1"/>
              <a:t>ipm</a:t>
            </a:r>
            <a:r>
              <a:rPr lang="en-US" dirty="0"/>
              <a:t> requires scouting and more thought into the decision making process. So to help with this we send weekly newsletters</a:t>
            </a:r>
          </a:p>
        </p:txBody>
      </p:sp>
      <p:sp>
        <p:nvSpPr>
          <p:cNvPr id="4" name="Slide Number Placeholder 3"/>
          <p:cNvSpPr>
            <a:spLocks noGrp="1"/>
          </p:cNvSpPr>
          <p:nvPr>
            <p:ph type="sldNum" sz="quarter" idx="5"/>
          </p:nvPr>
        </p:nvSpPr>
        <p:spPr/>
        <p:txBody>
          <a:bodyPr/>
          <a:lstStyle/>
          <a:p>
            <a:fld id="{6E3D3B5D-AA90-4794-91E6-B193908D7263}" type="slidenum">
              <a:rPr lang="en-US" smtClean="0"/>
              <a:t>22</a:t>
            </a:fld>
            <a:endParaRPr lang="en-US"/>
          </a:p>
        </p:txBody>
      </p:sp>
    </p:spTree>
    <p:extLst>
      <p:ext uri="{BB962C8B-B14F-4D97-AF65-F5344CB8AC3E}">
        <p14:creationId xmlns:p14="http://schemas.microsoft.com/office/powerpoint/2010/main" val="1119508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factor that can affect the rate of </a:t>
            </a:r>
            <a:r>
              <a:rPr lang="en-US" dirty="0" err="1"/>
              <a:t>adopton</a:t>
            </a:r>
            <a:r>
              <a:rPr lang="en-US" dirty="0"/>
              <a:t> is trialability, or the ability to test it on a small scale first. Can you try it before you buy it? Most of the cooperators on our program are </a:t>
            </a:r>
            <a:r>
              <a:rPr lang="en-US" dirty="0" err="1"/>
              <a:t>convenitnal</a:t>
            </a:r>
            <a:r>
              <a:rPr lang="en-US" dirty="0"/>
              <a:t> growers that are dedicating a couple acres to IPM. We do have a couple growers that have greatly expanded their </a:t>
            </a:r>
            <a:r>
              <a:rPr lang="en-US" dirty="0" err="1"/>
              <a:t>ipm</a:t>
            </a:r>
            <a:r>
              <a:rPr lang="en-US" dirty="0"/>
              <a:t> blocks, even one who went full </a:t>
            </a:r>
            <a:r>
              <a:rPr lang="en-US" dirty="0" err="1"/>
              <a:t>ipm</a:t>
            </a:r>
            <a:r>
              <a:rPr lang="en-US" dirty="0"/>
              <a:t> so we had to find another control.</a:t>
            </a:r>
          </a:p>
        </p:txBody>
      </p:sp>
      <p:sp>
        <p:nvSpPr>
          <p:cNvPr id="4" name="Slide Number Placeholder 3"/>
          <p:cNvSpPr>
            <a:spLocks noGrp="1"/>
          </p:cNvSpPr>
          <p:nvPr>
            <p:ph type="sldNum" sz="quarter" idx="5"/>
          </p:nvPr>
        </p:nvSpPr>
        <p:spPr/>
        <p:txBody>
          <a:bodyPr/>
          <a:lstStyle/>
          <a:p>
            <a:fld id="{6E3D3B5D-AA90-4794-91E6-B193908D7263}" type="slidenum">
              <a:rPr lang="en-US" smtClean="0"/>
              <a:t>23</a:t>
            </a:fld>
            <a:endParaRPr lang="en-US"/>
          </a:p>
        </p:txBody>
      </p:sp>
    </p:spTree>
    <p:extLst>
      <p:ext uri="{BB962C8B-B14F-4D97-AF65-F5344CB8AC3E}">
        <p14:creationId xmlns:p14="http://schemas.microsoft.com/office/powerpoint/2010/main" val="4138967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is the last factor, which means the ability to see if its working. Scouting for psylla and natural enemies is the main way we do this throughout the season. We provide this for our cooperators weekly and we show them the data, like I said in the newsletter. We also hold field days where </a:t>
            </a:r>
            <a:r>
              <a:rPr lang="en-US" dirty="0" err="1"/>
              <a:t>poelpe</a:t>
            </a:r>
            <a:r>
              <a:rPr lang="en-US" dirty="0"/>
              <a:t> can see a conv and </a:t>
            </a:r>
            <a:r>
              <a:rPr lang="en-US" dirty="0" err="1"/>
              <a:t>ipm</a:t>
            </a:r>
            <a:r>
              <a:rPr lang="en-US" dirty="0"/>
              <a:t> orchard next to each other and we do scouting demonstrations</a:t>
            </a:r>
          </a:p>
        </p:txBody>
      </p:sp>
      <p:sp>
        <p:nvSpPr>
          <p:cNvPr id="4" name="Slide Number Placeholder 3"/>
          <p:cNvSpPr>
            <a:spLocks noGrp="1"/>
          </p:cNvSpPr>
          <p:nvPr>
            <p:ph type="sldNum" sz="quarter" idx="5"/>
          </p:nvPr>
        </p:nvSpPr>
        <p:spPr/>
        <p:txBody>
          <a:bodyPr/>
          <a:lstStyle/>
          <a:p>
            <a:fld id="{6E3D3B5D-AA90-4794-91E6-B193908D7263}" type="slidenum">
              <a:rPr lang="en-US" smtClean="0"/>
              <a:t>24</a:t>
            </a:fld>
            <a:endParaRPr lang="en-US"/>
          </a:p>
        </p:txBody>
      </p:sp>
    </p:spTree>
    <p:extLst>
      <p:ext uri="{BB962C8B-B14F-4D97-AF65-F5344CB8AC3E}">
        <p14:creationId xmlns:p14="http://schemas.microsoft.com/office/powerpoint/2010/main" val="482037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Wenatchee valley is a monoculture of conventional pear orchards and the high psylla come from conv orchards are why we need areawide. We are in the beginning stages of an areawide IPM effort . The growers know too that areawide is necessary for maximum effectiveness.</a:t>
            </a:r>
          </a:p>
        </p:txBody>
      </p:sp>
      <p:sp>
        <p:nvSpPr>
          <p:cNvPr id="4" name="Slide Number Placeholder 3"/>
          <p:cNvSpPr>
            <a:spLocks noGrp="1"/>
          </p:cNvSpPr>
          <p:nvPr>
            <p:ph type="sldNum" sz="quarter" idx="5"/>
          </p:nvPr>
        </p:nvSpPr>
        <p:spPr/>
        <p:txBody>
          <a:bodyPr/>
          <a:lstStyle/>
          <a:p>
            <a:fld id="{6E3D3B5D-AA90-4794-91E6-B193908D7263}" type="slidenum">
              <a:rPr lang="en-US" smtClean="0"/>
              <a:t>25</a:t>
            </a:fld>
            <a:endParaRPr lang="en-US"/>
          </a:p>
        </p:txBody>
      </p:sp>
    </p:spTree>
    <p:extLst>
      <p:ext uri="{BB962C8B-B14F-4D97-AF65-F5344CB8AC3E}">
        <p14:creationId xmlns:p14="http://schemas.microsoft.com/office/powerpoint/2010/main" val="3278675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DD661-2EC0-46B6-9EE7-8CBA9F8563C9}" type="slidenum">
              <a:rPr lang="en-US" smtClean="0"/>
              <a:t>26</a:t>
            </a:fld>
            <a:endParaRPr lang="en-US"/>
          </a:p>
        </p:txBody>
      </p:sp>
    </p:spTree>
    <p:extLst>
      <p:ext uri="{BB962C8B-B14F-4D97-AF65-F5344CB8AC3E}">
        <p14:creationId xmlns:p14="http://schemas.microsoft.com/office/powerpoint/2010/main" val="325770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2DD661-2EC0-46B6-9EE7-8CBA9F8563C9}" type="slidenum">
              <a:rPr lang="en-US" smtClean="0"/>
              <a:t>27</a:t>
            </a:fld>
            <a:endParaRPr lang="en-US"/>
          </a:p>
        </p:txBody>
      </p:sp>
    </p:spTree>
    <p:extLst>
      <p:ext uri="{BB962C8B-B14F-4D97-AF65-F5344CB8AC3E}">
        <p14:creationId xmlns:p14="http://schemas.microsoft.com/office/powerpoint/2010/main" val="65152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real conventional, pp management program that uses many broad spectrum insecticides throughout the season, costing around $1800 acre. And even with spending so much $ on management its not particularly effective, having 4% downgrades and quite a sticky harvest which orchard workers do not like</a:t>
            </a:r>
          </a:p>
        </p:txBody>
      </p:sp>
      <p:sp>
        <p:nvSpPr>
          <p:cNvPr id="4" name="Slide Number Placeholder 3"/>
          <p:cNvSpPr>
            <a:spLocks noGrp="1"/>
          </p:cNvSpPr>
          <p:nvPr>
            <p:ph type="sldNum" sz="quarter" idx="5"/>
          </p:nvPr>
        </p:nvSpPr>
        <p:spPr/>
        <p:txBody>
          <a:bodyPr/>
          <a:lstStyle/>
          <a:p>
            <a:fld id="{D6F5F5AF-825C-4A74-ADB5-EA425CBD10F8}" type="slidenum">
              <a:rPr lang="en-US" smtClean="0"/>
              <a:t>3</a:t>
            </a:fld>
            <a:endParaRPr lang="en-US"/>
          </a:p>
        </p:txBody>
      </p:sp>
    </p:spTree>
    <p:extLst>
      <p:ext uri="{BB962C8B-B14F-4D97-AF65-F5344CB8AC3E}">
        <p14:creationId xmlns:p14="http://schemas.microsoft.com/office/powerpoint/2010/main" val="201274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IPM program, you can see that there are not only </a:t>
            </a:r>
            <a:r>
              <a:rPr lang="en-US" dirty="0" err="1"/>
              <a:t>fwer</a:t>
            </a:r>
            <a:r>
              <a:rPr lang="en-US" dirty="0"/>
              <a:t> sprays </a:t>
            </a:r>
            <a:r>
              <a:rPr lang="en-US" dirty="0" err="1"/>
              <a:t>kmcuh</a:t>
            </a:r>
            <a:r>
              <a:rPr lang="en-US" dirty="0"/>
              <a:t> fewer and softer </a:t>
            </a:r>
            <a:r>
              <a:rPr lang="en-US" dirty="0" err="1"/>
              <a:t>matierals</a:t>
            </a:r>
            <a:endParaRPr lang="en-US" dirty="0"/>
          </a:p>
        </p:txBody>
      </p:sp>
      <p:sp>
        <p:nvSpPr>
          <p:cNvPr id="4" name="Slide Number Placeholder 3"/>
          <p:cNvSpPr>
            <a:spLocks noGrp="1"/>
          </p:cNvSpPr>
          <p:nvPr>
            <p:ph type="sldNum" sz="quarter" idx="5"/>
          </p:nvPr>
        </p:nvSpPr>
        <p:spPr/>
        <p:txBody>
          <a:bodyPr/>
          <a:lstStyle/>
          <a:p>
            <a:fld id="{D6F5F5AF-825C-4A74-ADB5-EA425CBD10F8}" type="slidenum">
              <a:rPr lang="en-US" smtClean="0"/>
              <a:t>4</a:t>
            </a:fld>
            <a:endParaRPr lang="en-US"/>
          </a:p>
        </p:txBody>
      </p:sp>
    </p:spTree>
    <p:extLst>
      <p:ext uri="{BB962C8B-B14F-4D97-AF65-F5344CB8AC3E}">
        <p14:creationId xmlns:p14="http://schemas.microsoft.com/office/powerpoint/2010/main" val="341019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Ive</a:t>
            </a:r>
            <a:r>
              <a:rPr lang="en-US" dirty="0"/>
              <a:t> done some interviews with pear </a:t>
            </a:r>
            <a:r>
              <a:rPr lang="en-US" dirty="0" err="1"/>
              <a:t>stakeholdesr</a:t>
            </a:r>
            <a:r>
              <a:rPr lang="en-US" dirty="0"/>
              <a:t> in other regions and compared to Wenatchee, other pear growing regions in </a:t>
            </a:r>
            <a:r>
              <a:rPr lang="en-US" dirty="0" err="1"/>
              <a:t>pnw</a:t>
            </a:r>
            <a:r>
              <a:rPr lang="en-US" dirty="0"/>
              <a:t> seem to experience less pear psylla pressure, though its still the top pear pest. Other regions also seem to implement more IPM. It really seems that out of all these major regions, Wenatchee is struggling the most to manage pear psylla</a:t>
            </a:r>
          </a:p>
        </p:txBody>
      </p:sp>
      <p:sp>
        <p:nvSpPr>
          <p:cNvPr id="4" name="Slide Number Placeholder 3"/>
          <p:cNvSpPr>
            <a:spLocks noGrp="1"/>
          </p:cNvSpPr>
          <p:nvPr>
            <p:ph type="sldNum" sz="quarter" idx="5"/>
          </p:nvPr>
        </p:nvSpPr>
        <p:spPr/>
        <p:txBody>
          <a:bodyPr/>
          <a:lstStyle/>
          <a:p>
            <a:fld id="{D6F5F5AF-825C-4A74-ADB5-EA425CBD10F8}" type="slidenum">
              <a:rPr lang="en-US" smtClean="0"/>
              <a:t>5</a:t>
            </a:fld>
            <a:endParaRPr lang="en-US"/>
          </a:p>
        </p:txBody>
      </p:sp>
    </p:spTree>
    <p:extLst>
      <p:ext uri="{BB962C8B-B14F-4D97-AF65-F5344CB8AC3E}">
        <p14:creationId xmlns:p14="http://schemas.microsoft.com/office/powerpoint/2010/main" val="330139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that many regions have turned away from conv management is that biocontrol plays a critical role in pear psylla management, but is eliminated in conv spray programs. Biocontrol is so important for pp because </a:t>
            </a:r>
            <a:r>
              <a:rPr lang="en-US" dirty="0" err="1"/>
              <a:t>because</a:t>
            </a:r>
            <a:r>
              <a:rPr lang="en-US" dirty="0"/>
              <a:t> it provides late season control that chemicals cannot, due to long REIs. Relying on biocontrol also contributes to resistance mitigation, because you can spray less and can be more effective due to resistance that has already evolved. Biocontrol is also free. The importance of biocontrol for pp management is why </a:t>
            </a:r>
            <a:r>
              <a:rPr lang="en-US" dirty="0" err="1"/>
              <a:t>ipm</a:t>
            </a:r>
            <a:r>
              <a:rPr lang="en-US" dirty="0"/>
              <a:t> is necessary</a:t>
            </a:r>
          </a:p>
          <a:p>
            <a:endParaRPr lang="en-US" dirty="0"/>
          </a:p>
        </p:txBody>
      </p:sp>
      <p:sp>
        <p:nvSpPr>
          <p:cNvPr id="4" name="Slide Number Placeholder 3"/>
          <p:cNvSpPr>
            <a:spLocks noGrp="1"/>
          </p:cNvSpPr>
          <p:nvPr>
            <p:ph type="sldNum" sz="quarter" idx="5"/>
          </p:nvPr>
        </p:nvSpPr>
        <p:spPr/>
        <p:txBody>
          <a:bodyPr/>
          <a:lstStyle/>
          <a:p>
            <a:fld id="{6E3D3B5D-AA90-4794-91E6-B193908D7263}" type="slidenum">
              <a:rPr lang="en-US" smtClean="0"/>
              <a:t>6</a:t>
            </a:fld>
            <a:endParaRPr lang="en-US"/>
          </a:p>
        </p:txBody>
      </p:sp>
    </p:spTree>
    <p:extLst>
      <p:ext uri="{BB962C8B-B14F-4D97-AF65-F5344CB8AC3E}">
        <p14:creationId xmlns:p14="http://schemas.microsoft.com/office/powerpoint/2010/main" val="401639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si</a:t>
            </a:r>
            <a:r>
              <a:rPr lang="en-US" dirty="0"/>
              <a:t> the pear psylla phenology model which was created by Vince Jones in 2019. it </a:t>
            </a:r>
            <a:r>
              <a:rPr lang="en-US" dirty="0" err="1"/>
              <a:t>preducts</a:t>
            </a:r>
            <a:r>
              <a:rPr lang="en-US" dirty="0"/>
              <a:t> the life stage of the pest based on degree days her on the x axis. In 2012 Nottingham and Orpet added management guidelines to the  model, showing where to use cultural controls, like washing and pruning, </a:t>
            </a:r>
            <a:r>
              <a:rPr lang="en-US" dirty="0" err="1"/>
              <a:t>pbased</a:t>
            </a:r>
            <a:r>
              <a:rPr lang="en-US" dirty="0"/>
              <a:t> on effectiveness in the season. It also includes when to </a:t>
            </a:r>
            <a:r>
              <a:rPr lang="en-US" dirty="0" err="1"/>
              <a:t>spary</a:t>
            </a:r>
            <a:r>
              <a:rPr lang="en-US" dirty="0"/>
              <a:t> kaolin slay to deter adults and </a:t>
            </a:r>
            <a:r>
              <a:rPr lang="en-US" dirty="0" err="1"/>
              <a:t>egglay</a:t>
            </a:r>
            <a:r>
              <a:rPr lang="en-US" dirty="0"/>
              <a:t> and sprays for other pests, like codling moth, scale and mealybug. The dotted lines are </a:t>
            </a:r>
            <a:r>
              <a:rPr lang="en-US" dirty="0" err="1"/>
              <a:t>optionsal</a:t>
            </a:r>
            <a:r>
              <a:rPr lang="en-US" dirty="0"/>
              <a:t> sprays. The Wenatchee valley is comprised of many small individual growers so this model is a good tool to get everyone on board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0FCADC-EFB6-4437-A27D-41A5A84D46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73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data from the conventional block from the first 2 years of the project. The top figure shows pear psylla nymphs and the bottom shows natural enemies. As you can see there are barely any natural enemies throughout the entire season both years. This is reflected in the uptick of psylla in both years towards the end of the season. This is the general patterns of what we see in conventional orchards in Wenatchee. </a:t>
            </a:r>
          </a:p>
        </p:txBody>
      </p:sp>
      <p:sp>
        <p:nvSpPr>
          <p:cNvPr id="4" name="Slide Number Placeholder 3"/>
          <p:cNvSpPr>
            <a:spLocks noGrp="1"/>
          </p:cNvSpPr>
          <p:nvPr>
            <p:ph type="sldNum" sz="quarter" idx="5"/>
          </p:nvPr>
        </p:nvSpPr>
        <p:spPr/>
        <p:txBody>
          <a:bodyPr/>
          <a:lstStyle/>
          <a:p>
            <a:fld id="{6E3D3B5D-AA90-4794-91E6-B193908D7263}" type="slidenum">
              <a:rPr lang="en-US" smtClean="0"/>
              <a:t>8</a:t>
            </a:fld>
            <a:endParaRPr lang="en-US"/>
          </a:p>
        </p:txBody>
      </p:sp>
    </p:spTree>
    <p:extLst>
      <p:ext uri="{BB962C8B-B14F-4D97-AF65-F5344CB8AC3E}">
        <p14:creationId xmlns:p14="http://schemas.microsoft.com/office/powerpoint/2010/main" val="63958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in the phenology-IPM data, you can see that the populations of NEs increase in the later season, after being given time to build through biocontrol compatible management</a:t>
            </a:r>
          </a:p>
        </p:txBody>
      </p:sp>
      <p:sp>
        <p:nvSpPr>
          <p:cNvPr id="4" name="Slide Number Placeholder 3"/>
          <p:cNvSpPr>
            <a:spLocks noGrp="1"/>
          </p:cNvSpPr>
          <p:nvPr>
            <p:ph type="sldNum" sz="quarter" idx="5"/>
          </p:nvPr>
        </p:nvSpPr>
        <p:spPr/>
        <p:txBody>
          <a:bodyPr/>
          <a:lstStyle/>
          <a:p>
            <a:fld id="{6E3D3B5D-AA90-4794-91E6-B193908D7263}" type="slidenum">
              <a:rPr lang="en-US" smtClean="0"/>
              <a:t>9</a:t>
            </a:fld>
            <a:endParaRPr lang="en-US"/>
          </a:p>
        </p:txBody>
      </p:sp>
    </p:spTree>
    <p:extLst>
      <p:ext uri="{BB962C8B-B14F-4D97-AF65-F5344CB8AC3E}">
        <p14:creationId xmlns:p14="http://schemas.microsoft.com/office/powerpoint/2010/main" val="414863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17D2-E5E6-CE11-0907-9867375DB1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EBDB3-2261-1A8A-AF00-179E716D46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A7C29F-2BF7-7E4F-9D5D-1F08F7AA4D65}"/>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C6B4CC58-E3D9-7FE7-3C7E-05AAED931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F3264-CC9F-E17D-FF21-DFD6FF006651}"/>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246387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5D1F-5E30-6E36-E186-6892764DC7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11814-104E-54F4-FBAD-EF2F68ABA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A601F-084A-6F9A-6EE9-B0AE2245E35C}"/>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30C07E5B-ABFD-7CBA-F532-6267EF140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944BC-C421-F8ED-72A6-CF93489FED85}"/>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41327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0652F-D42E-E05E-7C88-58E769F37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B86150-35D1-4369-CBFC-555E830104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2AD35-6FDA-840B-3A36-60244312374C}"/>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C5FB1779-BCAD-E31B-F2DA-98618679B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488C63-AFBC-E1FC-B502-47FDB60E5531}"/>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380042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0C88B-B989-E643-3F1C-AC3220988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C367D-EE90-6F8D-08E9-4D07141522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04DF9-E0DD-5601-19CA-9B2B124B66D9}"/>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87793E9A-0B7D-0539-AB08-FE41B3B6B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93C1D-B81C-1C8F-1470-D77483577E9C}"/>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37601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C0D6-C1C2-E212-DC89-53F15D346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EFDA5C-1202-03A7-63C7-5D23F9DC31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12D145-1BE6-2AD6-13DB-554541075C89}"/>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795F832F-C858-4899-26D1-5FD685545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3E903-FBD6-CF58-2C21-C24B45AD76FE}"/>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333550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64C82-2C01-521E-2B5E-4A35366D6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CA3DD-44BD-563B-6BC0-6EFD1034A8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761F1-4247-C6F5-3020-745D1D6A85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01EF6D-4FD4-64E3-CE3D-FCC7777939E7}"/>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6" name="Footer Placeholder 5">
            <a:extLst>
              <a:ext uri="{FF2B5EF4-FFF2-40B4-BE49-F238E27FC236}">
                <a16:creationId xmlns:a16="http://schemas.microsoft.com/office/drawing/2014/main" id="{F931F064-BCD3-A406-D59B-D36ADA372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D47393-D30F-BBE1-3ED5-6AC539AF9E42}"/>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1678483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19DF-652D-1C82-A18C-2445037B94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14FCB-A368-1EC2-A6AC-42916C93F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11E8E-9B2E-C445-92A6-06886B78A8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55F72A-F451-DB9E-98AD-05D8E6B71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DBCD0-E640-6169-BC3E-33FB51FED5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FF99D-37BD-02D6-3BE2-A6E957DA39AF}"/>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8" name="Footer Placeholder 7">
            <a:extLst>
              <a:ext uri="{FF2B5EF4-FFF2-40B4-BE49-F238E27FC236}">
                <a16:creationId xmlns:a16="http://schemas.microsoft.com/office/drawing/2014/main" id="{55E4DFDB-4628-7F46-760E-154C697B14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B538E-E008-AF5E-23D4-4029BEB1C94B}"/>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278947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6262-C745-EF03-0BC0-67497CB0AF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5D3E7C-AF85-5ADA-A571-60FDB35B753A}"/>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4" name="Footer Placeholder 3">
            <a:extLst>
              <a:ext uri="{FF2B5EF4-FFF2-40B4-BE49-F238E27FC236}">
                <a16:creationId xmlns:a16="http://schemas.microsoft.com/office/drawing/2014/main" id="{156F3B6F-333C-7EDB-38EF-358D2C897E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2E4F0E-44A8-FC19-E4F9-C3B69D5514EF}"/>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219960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8F011-3A39-F19E-CCBE-BCBF951CB72F}"/>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3" name="Footer Placeholder 2">
            <a:extLst>
              <a:ext uri="{FF2B5EF4-FFF2-40B4-BE49-F238E27FC236}">
                <a16:creationId xmlns:a16="http://schemas.microsoft.com/office/drawing/2014/main" id="{F5DE86A2-1C64-E064-8809-56D104F476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C0679-A6CA-E18C-E767-86F70E2C53B9}"/>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207044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7FD2-13A1-8417-8F26-15C8E3DAA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0E3AD-F06A-EC42-3E51-078FBF66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AE1774-2E96-E6F5-3969-2B9719540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56D98-E4A6-935F-E1E9-90A88C2D4C69}"/>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6" name="Footer Placeholder 5">
            <a:extLst>
              <a:ext uri="{FF2B5EF4-FFF2-40B4-BE49-F238E27FC236}">
                <a16:creationId xmlns:a16="http://schemas.microsoft.com/office/drawing/2014/main" id="{B568DC05-741A-AD4C-242D-944EAD0DE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422FE2-357C-211E-9672-005D28EDE5C8}"/>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7003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9762-DA13-EB51-616C-EF9EB3A2E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99D51F-DB3F-C3F4-88AB-61FF2A82D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BA371-AE1C-2CDE-3C57-410F909AD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807DDD-C3F4-C913-67C3-069AFCE3B485}"/>
              </a:ext>
            </a:extLst>
          </p:cNvPr>
          <p:cNvSpPr>
            <a:spLocks noGrp="1"/>
          </p:cNvSpPr>
          <p:nvPr>
            <p:ph type="dt" sz="half" idx="10"/>
          </p:nvPr>
        </p:nvSpPr>
        <p:spPr/>
        <p:txBody>
          <a:bodyPr/>
          <a:lstStyle/>
          <a:p>
            <a:fld id="{85E435FC-5BEE-441A-834D-B56A9C78D72D}" type="datetimeFigureOut">
              <a:rPr lang="en-US" smtClean="0"/>
              <a:t>4/10/2024</a:t>
            </a:fld>
            <a:endParaRPr lang="en-US"/>
          </a:p>
        </p:txBody>
      </p:sp>
      <p:sp>
        <p:nvSpPr>
          <p:cNvPr id="6" name="Footer Placeholder 5">
            <a:extLst>
              <a:ext uri="{FF2B5EF4-FFF2-40B4-BE49-F238E27FC236}">
                <a16:creationId xmlns:a16="http://schemas.microsoft.com/office/drawing/2014/main" id="{F57F533D-797A-9E15-0646-8446BF9B0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09E36-1B4D-38EE-1BEF-CF2550756910}"/>
              </a:ext>
            </a:extLst>
          </p:cNvPr>
          <p:cNvSpPr>
            <a:spLocks noGrp="1"/>
          </p:cNvSpPr>
          <p:nvPr>
            <p:ph type="sldNum" sz="quarter" idx="12"/>
          </p:nvPr>
        </p:nvSpPr>
        <p:spPr/>
        <p:txBody>
          <a:bodyPr/>
          <a:lstStyle/>
          <a:p>
            <a:fld id="{E1051AA1-0583-4DAB-B652-8444A4C01563}" type="slidenum">
              <a:rPr lang="en-US" smtClean="0"/>
              <a:t>‹#›</a:t>
            </a:fld>
            <a:endParaRPr lang="en-US"/>
          </a:p>
        </p:txBody>
      </p:sp>
    </p:spTree>
    <p:extLst>
      <p:ext uri="{BB962C8B-B14F-4D97-AF65-F5344CB8AC3E}">
        <p14:creationId xmlns:p14="http://schemas.microsoft.com/office/powerpoint/2010/main" val="294547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E514B-DF74-E102-B622-52C0F8F7C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B28E04-BDA0-ECA1-A743-94AE2C176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354B0-6448-3316-1AFA-02A733F18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435FC-5BEE-441A-834D-B56A9C78D72D}" type="datetimeFigureOut">
              <a:rPr lang="en-US" smtClean="0"/>
              <a:t>4/10/2024</a:t>
            </a:fld>
            <a:endParaRPr lang="en-US"/>
          </a:p>
        </p:txBody>
      </p:sp>
      <p:sp>
        <p:nvSpPr>
          <p:cNvPr id="5" name="Footer Placeholder 4">
            <a:extLst>
              <a:ext uri="{FF2B5EF4-FFF2-40B4-BE49-F238E27FC236}">
                <a16:creationId xmlns:a16="http://schemas.microsoft.com/office/drawing/2014/main" id="{9251838D-E0D1-99E3-4AFE-D2DEF40AA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5DDD3-C1CC-3353-A158-1B3DBB063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51AA1-0583-4DAB-B652-8444A4C01563}" type="slidenum">
              <a:rPr lang="en-US" smtClean="0"/>
              <a:t>‹#›</a:t>
            </a:fld>
            <a:endParaRPr lang="en-US"/>
          </a:p>
        </p:txBody>
      </p:sp>
    </p:spTree>
    <p:extLst>
      <p:ext uri="{BB962C8B-B14F-4D97-AF65-F5344CB8AC3E}">
        <p14:creationId xmlns:p14="http://schemas.microsoft.com/office/powerpoint/2010/main" val="251646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Molly.sayles@wsu.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6F4093-3A12-1C9A-4473-A6C7659218E7}"/>
              </a:ext>
            </a:extLst>
          </p:cNvPr>
          <p:cNvSpPr/>
          <p:nvPr/>
        </p:nvSpPr>
        <p:spPr>
          <a:xfrm>
            <a:off x="1085126" y="239884"/>
            <a:ext cx="10021747" cy="3394567"/>
          </a:xfrm>
          <a:prstGeom prst="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4CAF97-2ED8-7399-9189-601FD5B321DD}"/>
              </a:ext>
            </a:extLst>
          </p:cNvPr>
          <p:cNvSpPr>
            <a:spLocks noGrp="1"/>
          </p:cNvSpPr>
          <p:nvPr>
            <p:ph type="ctrTitle"/>
          </p:nvPr>
        </p:nvSpPr>
        <p:spPr>
          <a:xfrm>
            <a:off x="1557224" y="563983"/>
            <a:ext cx="9144000" cy="1655762"/>
          </a:xfrm>
        </p:spPr>
        <p:txBody>
          <a:bodyPr>
            <a:normAutofit fontScale="90000"/>
          </a:bodyPr>
          <a:lstStyle/>
          <a:p>
            <a:r>
              <a:rPr lang="en-US" dirty="0">
                <a:solidFill>
                  <a:schemeClr val="bg1"/>
                </a:solidFill>
              </a:rPr>
              <a:t>Pear psylla </a:t>
            </a:r>
            <a:r>
              <a:rPr lang="en-US" dirty="0" err="1">
                <a:solidFill>
                  <a:schemeClr val="bg1"/>
                </a:solidFill>
              </a:rPr>
              <a:t>Pheno</a:t>
            </a:r>
            <a:r>
              <a:rPr lang="en-US" dirty="0">
                <a:solidFill>
                  <a:schemeClr val="bg1"/>
                </a:solidFill>
              </a:rPr>
              <a:t>-IPM: Year 2 success and areawide vision</a:t>
            </a:r>
          </a:p>
        </p:txBody>
      </p:sp>
      <p:sp>
        <p:nvSpPr>
          <p:cNvPr id="3" name="Subtitle 2">
            <a:extLst>
              <a:ext uri="{FF2B5EF4-FFF2-40B4-BE49-F238E27FC236}">
                <a16:creationId xmlns:a16="http://schemas.microsoft.com/office/drawing/2014/main" id="{FE804AFA-AF3B-53F7-FC85-FF9EC75F4FFD}"/>
              </a:ext>
            </a:extLst>
          </p:cNvPr>
          <p:cNvSpPr>
            <a:spLocks noGrp="1"/>
          </p:cNvSpPr>
          <p:nvPr>
            <p:ph type="subTitle" idx="1"/>
          </p:nvPr>
        </p:nvSpPr>
        <p:spPr>
          <a:xfrm>
            <a:off x="1523999" y="2228717"/>
            <a:ext cx="9144000" cy="1655762"/>
          </a:xfrm>
        </p:spPr>
        <p:txBody>
          <a:bodyPr>
            <a:normAutofit/>
          </a:bodyPr>
          <a:lstStyle/>
          <a:p>
            <a:pPr>
              <a:lnSpc>
                <a:spcPct val="100000"/>
              </a:lnSpc>
            </a:pPr>
            <a:r>
              <a:rPr lang="en-US" dirty="0">
                <a:solidFill>
                  <a:schemeClr val="bg1"/>
                </a:solidFill>
              </a:rPr>
              <a:t>Molly Sayles, Robert Orpet &amp; Louie Nottingham</a:t>
            </a:r>
          </a:p>
          <a:p>
            <a:pPr>
              <a:lnSpc>
                <a:spcPct val="100000"/>
              </a:lnSpc>
            </a:pPr>
            <a:r>
              <a:rPr lang="en-US" dirty="0">
                <a:solidFill>
                  <a:schemeClr val="bg1"/>
                </a:solidFill>
              </a:rPr>
              <a:t>Washington State University, Tree Fruit Research and Extension Center</a:t>
            </a:r>
          </a:p>
          <a:p>
            <a:pPr>
              <a:lnSpc>
                <a:spcPct val="100000"/>
              </a:lnSpc>
            </a:pPr>
            <a:r>
              <a:rPr lang="en-US" dirty="0">
                <a:solidFill>
                  <a:schemeClr val="bg1"/>
                </a:solidFill>
              </a:rPr>
              <a:t>PBESA 2024</a:t>
            </a:r>
          </a:p>
        </p:txBody>
      </p:sp>
      <p:pic>
        <p:nvPicPr>
          <p:cNvPr id="5" name="Picture 2" descr="Pear Psylla Integrated Pest Management | WSU Tree Fruit | Washington State  University">
            <a:extLst>
              <a:ext uri="{FF2B5EF4-FFF2-40B4-BE49-F238E27FC236}">
                <a16:creationId xmlns:a16="http://schemas.microsoft.com/office/drawing/2014/main" id="{726E8FA9-036A-8754-3424-7C122BF2FF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8" r="-2" b="-2"/>
          <a:stretch/>
        </p:blipFill>
        <p:spPr bwMode="auto">
          <a:xfrm>
            <a:off x="1085125" y="3842787"/>
            <a:ext cx="5153629" cy="2894849"/>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group of people standing outside&#10;&#10;Description automatically generated with low confidence">
            <a:extLst>
              <a:ext uri="{FF2B5EF4-FFF2-40B4-BE49-F238E27FC236}">
                <a16:creationId xmlns:a16="http://schemas.microsoft.com/office/drawing/2014/main" id="{97EE8CAB-3936-57E7-348E-E1AA71EDB4FA}"/>
              </a:ext>
            </a:extLst>
          </p:cNvPr>
          <p:cNvPicPr>
            <a:picLocks noChangeAspect="1"/>
          </p:cNvPicPr>
          <p:nvPr/>
        </p:nvPicPr>
        <p:blipFill rotWithShape="1">
          <a:blip r:embed="rId5">
            <a:extLst>
              <a:ext uri="{28A0092B-C50C-407E-A947-70E740481C1C}">
                <a14:useLocalDpi xmlns:a14="http://schemas.microsoft.com/office/drawing/2010/main" val="0"/>
              </a:ext>
            </a:extLst>
          </a:blip>
          <a:srcRect t="15578"/>
          <a:stretch/>
        </p:blipFill>
        <p:spPr>
          <a:xfrm>
            <a:off x="6481823" y="3842787"/>
            <a:ext cx="4625049" cy="2894849"/>
          </a:xfrm>
          <a:prstGeom prst="rect">
            <a:avLst/>
          </a:prstGeom>
          <a:ln w="28575">
            <a:solidFill>
              <a:schemeClr val="tx1"/>
            </a:solidFill>
          </a:ln>
          <a:effectLst>
            <a:outerShdw blurRad="50800" dist="38100" dir="2700000" algn="tl" rotWithShape="0">
              <a:prstClr val="black">
                <a:alpha val="40000"/>
              </a:prstClr>
            </a:outerShdw>
          </a:effectLst>
        </p:spPr>
      </p:pic>
      <p:pic>
        <p:nvPicPr>
          <p:cNvPr id="7" name="Picture 6" descr="A green and white circle with a camera&#10;&#10;Description automatically generated">
            <a:extLst>
              <a:ext uri="{FF2B5EF4-FFF2-40B4-BE49-F238E27FC236}">
                <a16:creationId xmlns:a16="http://schemas.microsoft.com/office/drawing/2014/main" id="{387CD414-ED58-67E6-7CC4-04A09D6047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0" b="97500" l="4000" r="95500">
                        <a14:foregroundMark x1="3000" y1="47500" x2="14000" y2="20000"/>
                        <a14:foregroundMark x1="14000" y1="20000" x2="25000" y2="9000"/>
                        <a14:foregroundMark x1="25000" y1="9000" x2="50000" y2="4500"/>
                        <a14:foregroundMark x1="50000" y1="4500" x2="66500" y2="5000"/>
                        <a14:foregroundMark x1="66500" y1="5000" x2="80000" y2="13000"/>
                        <a14:foregroundMark x1="80000" y1="13000" x2="95500" y2="32000"/>
                        <a14:foregroundMark x1="95500" y1="32000" x2="99000" y2="62000"/>
                        <a14:foregroundMark x1="99000" y1="62000" x2="98627" y2="63119"/>
                        <a14:foregroundMark x1="88056" y1="81140" x2="60500" y2="94500"/>
                        <a14:foregroundMark x1="60500" y1="94500" x2="50872" y2="94910"/>
                        <a14:foregroundMark x1="9241" y1="67741" x2="9000" y2="67500"/>
                        <a14:foregroundMark x1="9000" y1="67500" x2="4500" y2="53500"/>
                        <a14:foregroundMark x1="4500" y1="53500" x2="4000" y2="48000"/>
                        <a14:foregroundMark x1="39500" y1="2500" x2="64000" y2="2500"/>
                        <a14:foregroundMark x1="16470" y1="80834" x2="17284" y2="81462"/>
                        <a14:foregroundMark x1="51996" y1="93246" x2="62500" y2="94500"/>
                        <a14:foregroundMark x1="49321" y1="97206" x2="58500" y2="96500"/>
                        <a14:foregroundMark x1="94318" y1="65000" x2="96500" y2="60500"/>
                        <a14:foregroundMark x1="90039" y1="73826" x2="94318" y2="65000"/>
                        <a14:foregroundMark x1="96500" y1="60500" x2="98000" y2="43500"/>
                        <a14:foregroundMark x1="98000" y1="43500" x2="95500" y2="31500"/>
                        <a14:foregroundMark x1="95500" y1="31500" x2="92500" y2="28000"/>
                        <a14:foregroundMark x1="19500" y1="59000" x2="19100" y2="45401"/>
                        <a14:foregroundMark x1="25947" y1="30944" x2="37500" y2="30500"/>
                        <a14:foregroundMark x1="42643" y1="24500" x2="43500" y2="23500"/>
                        <a14:foregroundMark x1="41786" y1="25500" x2="42643" y2="24500"/>
                        <a14:foregroundMark x1="41357" y1="26000" x2="41786" y2="25500"/>
                        <a14:foregroundMark x1="37500" y1="30500" x2="41357" y2="26000"/>
                        <a14:foregroundMark x1="43500" y1="23500" x2="51226" y2="22687"/>
                        <a14:foregroundMark x1="55713" y1="24500" x2="55773" y2="24544"/>
                        <a14:foregroundMark x1="55647" y1="24451" x2="55713" y2="24500"/>
                        <a14:foregroundMark x1="29775" y1="67254" x2="30000" y2="67286"/>
                        <a14:foregroundMark x1="82939" y1="45013" x2="83000" y2="44500"/>
                        <a14:foregroundMark x1="82583" y1="48000" x2="82843" y2="45821"/>
                        <a14:foregroundMark x1="81274" y1="59000" x2="81300" y2="58784"/>
                        <a14:foregroundMark x1="83000" y1="44500" x2="79500" y2="35000"/>
                        <a14:foregroundMark x1="71699" y1="31788" x2="71000" y2="31500"/>
                        <a14:foregroundMark x1="79500" y1="35000" x2="79124" y2="34845"/>
                        <a14:foregroundMark x1="71000" y1="31500" x2="67405" y2="31173"/>
                        <a14:foregroundMark x1="64739" y1="55000" x2="64932" y2="55370"/>
                        <a14:foregroundMark x1="64478" y1="54500" x2="64739" y2="55000"/>
                        <a14:foregroundMark x1="63434" y1="52500" x2="64478" y2="54500"/>
                        <a14:foregroundMark x1="63173" y1="52000" x2="63434" y2="52500"/>
                        <a14:foregroundMark x1="62652" y1="51000" x2="63173" y2="52000"/>
                        <a14:foregroundMark x1="62117" y1="49975" x2="62652" y2="51000"/>
                        <a14:foregroundMark x1="36793" y1="55808" x2="37710" y2="53639"/>
                        <a14:foregroundMark x1="21500" y1="34000" x2="21000" y2="36000"/>
                        <a14:foregroundMark x1="21500" y1="33500" x2="22500" y2="33000"/>
                        <a14:foregroundMark x1="20000" y1="47000" x2="20000" y2="43501"/>
                        <a14:foregroundMark x1="21500" y1="51500" x2="20318" y2="42830"/>
                        <a14:foregroundMark x1="21148" y1="62386" x2="21000" y2="61500"/>
                        <a14:foregroundMark x1="67500" y1="31000" x2="73796" y2="29651"/>
                        <a14:foregroundMark x1="54297" y1="22000" x2="57783" y2="22000"/>
                        <a14:foregroundMark x1="50000" y1="22000" x2="50848" y2="22000"/>
                        <a14:foregroundMark x1="20662" y1="62890" x2="20500" y2="62000"/>
                        <a14:foregroundMark x1="20000" y1="49000" x2="20500" y2="44500"/>
                        <a14:foregroundMark x1="20000" y1="44000" x2="20500" y2="48500"/>
                        <a14:foregroundMark x1="20276" y1="42917" x2="21000" y2="47500"/>
                        <a14:foregroundMark x1="19500" y1="38000" x2="19829" y2="40084"/>
                        <a14:foregroundMark x1="19500" y1="63500" x2="19761" y2="63826"/>
                        <a14:foregroundMark x1="80000" y1="46500" x2="80000" y2="39000"/>
                        <a14:foregroundMark x1="30942" y1="69838" x2="41000" y2="69000"/>
                        <a14:foregroundMark x1="41000" y1="69000" x2="41000" y2="69000"/>
                        <a14:foregroundMark x1="63500" y1="51000" x2="63500" y2="50000"/>
                        <a14:foregroundMark x1="63500" y1="52000" x2="63500" y2="51000"/>
                        <a14:foregroundMark x1="63500" y1="52500" x2="63500" y2="52000"/>
                        <a14:foregroundMark x1="63500" y1="53500" x2="63500" y2="52500"/>
                        <a14:foregroundMark x1="63000" y1="50000" x2="63000" y2="50000"/>
                        <a14:foregroundMark x1="63000" y1="50000" x2="63000" y2="50000"/>
                        <a14:foregroundMark x1="63000" y1="52500" x2="63000" y2="53500"/>
                        <a14:foregroundMark x1="63000" y1="52000" x2="63000" y2="52500"/>
                        <a14:foregroundMark x1="63000" y1="51000" x2="63000" y2="52000"/>
                        <a14:foregroundMark x1="63000" y1="49500" x2="63000" y2="51000"/>
                        <a14:foregroundMark x1="63000" y1="48000" x2="63000" y2="49500"/>
                        <a14:foregroundMark x1="72500" y1="40500" x2="72500" y2="40500"/>
                        <a14:foregroundMark x1="59065" y1="52500" x2="59138" y2="52919"/>
                        <a14:foregroundMark x1="58978" y1="52000" x2="59065" y2="52500"/>
                        <a14:foregroundMark x1="58827" y1="51133" x2="58978" y2="52000"/>
                        <a14:foregroundMark x1="57760" y1="45000" x2="57812" y2="45297"/>
                        <a14:foregroundMark x1="57500" y1="43500" x2="57760" y2="45000"/>
                        <a14:foregroundMark x1="54928" y1="57689" x2="51000" y2="60000"/>
                        <a14:foregroundMark x1="50394" y1="59091" x2="50337" y2="59006"/>
                        <a14:foregroundMark x1="51000" y1="60000" x2="50395" y2="59093"/>
                        <a14:foregroundMark x1="45195" y1="47500" x2="45266" y2="46215"/>
                        <a14:foregroundMark x1="45140" y1="48500" x2="45195" y2="47500"/>
                        <a14:foregroundMark x1="45084" y1="49500" x2="45140" y2="48500"/>
                        <a14:foregroundMark x1="45056" y1="50000" x2="45084" y2="49500"/>
                        <a14:foregroundMark x1="45027" y1="50511" x2="45056" y2="50000"/>
                        <a14:foregroundMark x1="41528" y1="45500" x2="41500" y2="45000"/>
                        <a14:foregroundMark x1="41556" y1="46000" x2="41528" y2="45500"/>
                        <a14:foregroundMark x1="41639" y1="47500" x2="41556" y2="46000"/>
                        <a14:foregroundMark x1="41695" y1="48500" x2="41639" y2="47500"/>
                        <a14:foregroundMark x1="41750" y1="49500" x2="41695" y2="48500"/>
                        <a14:foregroundMark x1="41778" y1="50000" x2="41750" y2="49500"/>
                        <a14:foregroundMark x1="41964" y1="53352" x2="41778" y2="50000"/>
                        <a14:foregroundMark x1="21000" y1="47500" x2="21000" y2="47500"/>
                        <a14:foregroundMark x1="21000" y1="47500" x2="21000" y2="47500"/>
                        <a14:backgroundMark x1="38535" y1="35850" x2="40697" y2="34061"/>
                        <a14:backgroundMark x1="37305" y1="36868" x2="37769" y2="36484"/>
                        <a14:backgroundMark x1="32821" y1="40579" x2="33634" y2="39906"/>
                        <a14:backgroundMark x1="68077" y1="54020" x2="68000" y2="55000"/>
                        <a14:backgroundMark x1="68000" y1="55000" x2="65718" y2="55155"/>
                        <a14:backgroundMark x1="34808" y1="45000" x2="34500" y2="44000"/>
                        <a14:backgroundMark x1="35373" y1="46836" x2="34808" y2="45000"/>
                        <a14:backgroundMark x1="34500" y1="44000" x2="34500" y2="43000"/>
                        <a14:backgroundMark x1="92500" y1="81000" x2="99000" y2="67500"/>
                        <a14:backgroundMark x1="91500" y1="79500" x2="99000" y2="66500"/>
                        <a14:backgroundMark x1="18996" y1="77210" x2="20000" y2="78500"/>
                        <a14:backgroundMark x1="24330" y1="80755" x2="44000" y2="91000"/>
                        <a14:backgroundMark x1="20000" y1="78500" x2="22936" y2="80029"/>
                        <a14:backgroundMark x1="41500" y1="91500" x2="52500" y2="92500"/>
                        <a14:backgroundMark x1="10500" y1="67000" x2="11683" y2="68775"/>
                        <a14:backgroundMark x1="90000" y1="81500" x2="93000" y2="79000"/>
                        <a14:backgroundMark x1="95000" y1="78500" x2="89500" y2="82500"/>
                        <a14:backgroundMark x1="98500" y1="65000" x2="98500" y2="65000"/>
                        <a14:backgroundMark x1="23000" y1="36500" x2="23000" y2="36500"/>
                        <a14:backgroundMark x1="23000" y1="36500" x2="23000" y2="36500"/>
                        <a14:backgroundMark x1="23000" y1="34000" x2="23000" y2="34000"/>
                        <a14:backgroundMark x1="23000" y1="36000" x2="23000" y2="36000"/>
                        <a14:backgroundMark x1="22500" y1="36500" x2="22500" y2="36500"/>
                        <a14:backgroundMark x1="22000" y1="36500" x2="22000" y2="36500"/>
                        <a14:backgroundMark x1="22000" y1="35500" x2="24500" y2="34000"/>
                        <a14:backgroundMark x1="22500" y1="55000" x2="22000" y2="48000"/>
                        <a14:backgroundMark x1="22000" y1="61500" x2="30500" y2="66500"/>
                        <a14:backgroundMark x1="30500" y1="66500" x2="31116" y2="66500"/>
                        <a14:backgroundMark x1="67371" y1="65661" x2="77500" y2="65000"/>
                        <a14:backgroundMark x1="65656" y1="65773" x2="67369" y2="65661"/>
                        <a14:backgroundMark x1="54500" y1="66500" x2="57093" y2="66331"/>
                        <a14:backgroundMark x1="82500" y1="40500" x2="82500" y2="37000"/>
                        <a14:backgroundMark x1="82500" y1="46854" x2="82500" y2="40500"/>
                        <a14:backgroundMark x1="82500" y1="61000" x2="82500" y2="54354"/>
                        <a14:backgroundMark x1="81096" y1="40500" x2="81000" y2="38000"/>
                        <a14:backgroundMark x1="81181" y1="42711" x2="81096" y2="40500"/>
                        <a14:backgroundMark x1="82000" y1="64000" x2="81509" y2="51242"/>
                        <a14:backgroundMark x1="71000" y1="32500" x2="77500" y2="36500"/>
                        <a14:backgroundMark x1="54500" y1="25500" x2="61257" y2="32740"/>
                        <a14:backgroundMark x1="56500" y1="26000" x2="52500" y2="25000"/>
                        <a14:backgroundMark x1="62500" y1="22500" x2="57500" y2="21500"/>
                        <a14:backgroundMark x1="53545" y1="66500" x2="55000" y2="66500"/>
                        <a14:backgroundMark x1="44000" y1="66500" x2="52066" y2="66500"/>
                        <a14:backgroundMark x1="52143" y1="66617" x2="42196" y2="67023"/>
                        <a14:backgroundMark x1="55000" y1="66500" x2="53568" y2="66558"/>
                        <a14:backgroundMark x1="42082" y1="67210" x2="50500" y2="67000"/>
                        <a14:backgroundMark x1="53741" y1="67000" x2="55000" y2="67000"/>
                        <a14:backgroundMark x1="50500" y1="67000" x2="52399" y2="67000"/>
                        <a14:backgroundMark x1="58651" y1="43302" x2="58500" y2="43000"/>
                        <a14:backgroundMark x1="41000" y1="45000" x2="41000" y2="43500"/>
                        <a14:backgroundMark x1="41000" y1="48212" x2="41000" y2="45000"/>
                        <a14:backgroundMark x1="41000" y1="54500" x2="41000" y2="54260"/>
                        <a14:backgroundMark x1="42488" y1="42331" x2="47002" y2="38784"/>
                        <a14:backgroundMark x1="41000" y1="43500" x2="41813" y2="42861"/>
                        <a14:backgroundMark x1="45000" y1="40500" x2="45910" y2="40500"/>
                        <a14:backgroundMark x1="58146" y1="42485" x2="59126" y2="43220"/>
                        <a14:backgroundMark x1="84500" y1="49000" x2="83500" y2="47500"/>
                        <a14:backgroundMark x1="83000" y1="48000" x2="83000" y2="55500"/>
                        <a14:backgroundMark x1="44500" y1="51000" x2="52500" y2="57000"/>
                        <a14:backgroundMark x1="52500" y1="57000" x2="54500" y2="47000"/>
                        <a14:backgroundMark x1="54500" y1="47000" x2="46500" y2="48000"/>
                        <a14:backgroundMark x1="45500" y1="47500" x2="45500" y2="47500"/>
                        <a14:backgroundMark x1="45500" y1="50000" x2="45500" y2="50000"/>
                        <a14:backgroundMark x1="45000" y1="49500" x2="45000" y2="49500"/>
                        <a14:backgroundMark x1="44000" y1="48500" x2="44000" y2="48500"/>
                        <a14:backgroundMark x1="45000" y1="47500" x2="45000" y2="47500"/>
                        <a14:backgroundMark x1="46000" y1="46000" x2="46000" y2="46000"/>
                        <a14:backgroundMark x1="46000" y1="46000" x2="46000" y2="46000"/>
                        <a14:backgroundMark x1="44500" y1="47500" x2="44500" y2="47500"/>
                        <a14:backgroundMark x1="52500" y1="45000" x2="52500" y2="45000"/>
                        <a14:backgroundMark x1="54000" y1="61000" x2="54000" y2="61000"/>
                        <a14:backgroundMark x1="57500" y1="57500" x2="57500" y2="57500"/>
                        <a14:backgroundMark x1="61000" y1="54500" x2="61000" y2="54500"/>
                        <a14:backgroundMark x1="61000" y1="52500" x2="61000" y2="52500"/>
                        <a14:backgroundMark x1="59000" y1="55000" x2="59000" y2="55000"/>
                        <a14:backgroundMark x1="62500" y1="49500" x2="62500" y2="49500"/>
                        <a14:backgroundMark x1="51500" y1="60500" x2="51500" y2="60500"/>
                        <a14:backgroundMark x1="50500" y1="60500" x2="50500" y2="60500"/>
                        <a14:backgroundMark x1="59500" y1="56000" x2="59500" y2="56000"/>
                        <a14:backgroundMark x1="60500" y1="52000" x2="60500" y2="52000"/>
                        <a14:backgroundMark x1="59500" y1="54500" x2="59500" y2="54500"/>
                        <a14:backgroundMark x1="61500" y1="51000" x2="61500" y2="51000"/>
                        <a14:backgroundMark x1="61500" y1="51000" x2="61500" y2="51000"/>
                        <a14:backgroundMark x1="51500" y1="43000" x2="51500" y2="43000"/>
                        <a14:backgroundMark x1="52500" y1="43500" x2="52500" y2="43500"/>
                        <a14:backgroundMark x1="45000" y1="45500" x2="45000" y2="45500"/>
                        <a14:backgroundMark x1="42000" y1="25500" x2="42000" y2="25500"/>
                        <a14:backgroundMark x1="44000" y1="26000" x2="44000" y2="26000"/>
                        <a14:backgroundMark x1="44000" y1="24500" x2="44000" y2="24500"/>
                        <a14:backgroundMark x1="82000" y1="63000" x2="82000" y2="63000"/>
                        <a14:backgroundMark x1="81500" y1="59000" x2="81500" y2="66000"/>
                        <a14:backgroundMark x1="60500" y1="53500" x2="58000" y2="59000"/>
                        <a14:backgroundMark x1="32000" y1="71500" x2="28000" y2="71500"/>
                        <a14:backgroundMark x1="31500" y1="66000" x2="31500" y2="67000"/>
                      </a14:backgroundRemoval>
                    </a14:imgEffect>
                  </a14:imgLayer>
                </a14:imgProps>
              </a:ext>
              <a:ext uri="{28A0092B-C50C-407E-A947-70E740481C1C}">
                <a14:useLocalDpi xmlns:a14="http://schemas.microsoft.com/office/drawing/2010/main" val="0"/>
              </a:ext>
            </a:extLst>
          </a:blip>
          <a:stretch>
            <a:fillRect/>
          </a:stretch>
        </p:blipFill>
        <p:spPr>
          <a:xfrm>
            <a:off x="148864" y="355599"/>
            <a:ext cx="781541" cy="781541"/>
          </a:xfrm>
          <a:prstGeom prst="rect">
            <a:avLst/>
          </a:prstGeom>
        </p:spPr>
      </p:pic>
      <p:pic>
        <p:nvPicPr>
          <p:cNvPr id="8" name="Picture 7" descr="A green circle with a group of speech bubbles&#10;&#10;Description automatically generated">
            <a:extLst>
              <a:ext uri="{FF2B5EF4-FFF2-40B4-BE49-F238E27FC236}">
                <a16:creationId xmlns:a16="http://schemas.microsoft.com/office/drawing/2014/main" id="{E655FED1-0BD4-5746-5E66-C4B3BE1A22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000" b="95500" l="3500" r="97500">
                        <a14:foregroundMark x1="14000" y1="18000" x2="14000" y2="18000"/>
                        <a14:foregroundMark x1="34000" y1="7000" x2="34000" y2="7000"/>
                        <a14:foregroundMark x1="40000" y1="4500" x2="63000" y2="3000"/>
                        <a14:foregroundMark x1="63000" y1="3000" x2="81000" y2="13000"/>
                        <a14:foregroundMark x1="81000" y1="13000" x2="91500" y2="26000"/>
                        <a14:foregroundMark x1="91500" y1="26000" x2="94500" y2="33500"/>
                        <a14:foregroundMark x1="46000" y1="2000" x2="46000" y2="2000"/>
                        <a14:foregroundMark x1="65000" y1="95000" x2="82500" y2="83500"/>
                        <a14:foregroundMark x1="82500" y1="83500" x2="94500" y2="66500"/>
                        <a14:foregroundMark x1="94500" y1="66500" x2="97500" y2="40500"/>
                        <a14:foregroundMark x1="7500" y1="31000" x2="4500" y2="64000"/>
                        <a14:foregroundMark x1="4500" y1="64000" x2="14500" y2="78000"/>
                        <a14:foregroundMark x1="47256" y1="95867" x2="47500" y2="96000"/>
                        <a14:foregroundMark x1="18166" y1="80000" x2="20080" y2="81044"/>
                        <a14:foregroundMark x1="14500" y1="78000" x2="18166" y2="80000"/>
                        <a14:foregroundMark x1="47500" y1="96000" x2="63500" y2="95500"/>
                        <a14:foregroundMark x1="63500" y1="95500" x2="67000" y2="93500"/>
                        <a14:foregroundMark x1="6000" y1="64000" x2="3500" y2="44000"/>
                        <a14:foregroundMark x1="3500" y1="44000" x2="4500" y2="34000"/>
                        <a14:foregroundMark x1="67266" y1="49500" x2="69000" y2="50500"/>
                        <a14:foregroundMark x1="67117" y1="49414" x2="67266" y2="49500"/>
                        <a14:foregroundMark x1="59519" y1="45030" x2="59824" y2="45206"/>
                        <a14:foregroundMark x1="58601" y1="44500" x2="58729" y2="44574"/>
                        <a14:foregroundMark x1="56000" y1="43000" x2="58601" y2="44500"/>
                        <a14:foregroundMark x1="58385" y1="44500" x2="57500" y2="44000"/>
                        <a14:foregroundMark x1="58849" y1="44762" x2="58385" y2="44500"/>
                        <a14:foregroundMark x1="59890" y1="45351" x2="59630" y2="45204"/>
                        <a14:foregroundMark x1="67231" y1="49500" x2="67102" y2="49427"/>
                        <a14:foregroundMark x1="69000" y1="50500" x2="67231" y2="49500"/>
                        <a14:foregroundMark x1="34803" y1="33500" x2="34648" y2="38627"/>
                        <a14:foregroundMark x1="34833" y1="32500" x2="34803" y2="33500"/>
                        <a14:foregroundMark x1="35000" y1="27000" x2="34833" y2="32500"/>
                        <a14:foregroundMark x1="39833" y1="65500" x2="37500" y2="64500"/>
                        <a14:foregroundMark x1="40740" y1="65889" x2="39833" y2="65500"/>
                        <a14:foregroundMark x1="39500" y1="67500" x2="49000" y2="68000"/>
                        <a14:backgroundMark x1="30000" y1="85500" x2="30000" y2="85500"/>
                        <a14:backgroundMark x1="23500" y1="82000" x2="37000" y2="89000"/>
                        <a14:backgroundMark x1="37000" y1="89000" x2="37000" y2="89000"/>
                        <a14:backgroundMark x1="38000" y1="90000" x2="37500" y2="90000"/>
                        <a14:backgroundMark x1="44000" y1="90000" x2="35500" y2="88000"/>
                        <a14:backgroundMark x1="22000" y1="78500" x2="21000" y2="79500"/>
                        <a14:backgroundMark x1="24500" y1="82500" x2="20500" y2="80000"/>
                        <a14:backgroundMark x1="20500" y1="80000" x2="20500" y2="80000"/>
                        <a14:backgroundMark x1="44000" y1="91000" x2="20000" y2="79000"/>
                        <a14:backgroundMark x1="24000" y1="83500" x2="19000" y2="78500"/>
                        <a14:backgroundMark x1="61000" y1="52000" x2="61000" y2="52000"/>
                        <a14:backgroundMark x1="61000" y1="49500" x2="64500" y2="48000"/>
                        <a14:backgroundMark x1="64500" y1="48000" x2="59500" y2="44500"/>
                        <a14:backgroundMark x1="59500" y1="45000" x2="59000" y2="45000"/>
                        <a14:backgroundMark x1="63000" y1="47500" x2="66500" y2="50000"/>
                        <a14:backgroundMark x1="57500" y1="45000" x2="57500" y2="45000"/>
                        <a14:backgroundMark x1="59000" y1="44500" x2="59000" y2="44500"/>
                        <a14:backgroundMark x1="39000" y1="65500" x2="39000" y2="65500"/>
                        <a14:backgroundMark x1="39000" y1="32500" x2="39000" y2="32500"/>
                        <a14:backgroundMark x1="44000" y1="67000" x2="44000" y2="67000"/>
                        <a14:backgroundMark x1="42500" y1="67000" x2="42500" y2="67000"/>
                        <a14:backgroundMark x1="41500" y1="66000" x2="41500" y2="66000"/>
                        <a14:backgroundMark x1="41500" y1="66000" x2="41500" y2="66000"/>
                        <a14:backgroundMark x1="50500" y1="69000" x2="50500" y2="69000"/>
                        <a14:backgroundMark x1="49500" y1="69000" x2="49500" y2="69000"/>
                        <a14:backgroundMark x1="32500" y1="42000" x2="36000" y2="42000"/>
                        <a14:backgroundMark x1="49000" y1="72000" x2="49500" y2="69000"/>
                        <a14:backgroundMark x1="49500" y1="69000" x2="50500" y2="66000"/>
                        <a14:backgroundMark x1="35000" y1="27500" x2="35000" y2="26000"/>
                        <a14:backgroundMark x1="33500" y1="33500" x2="33500" y2="33500"/>
                        <a14:backgroundMark x1="66500" y1="49500" x2="66500" y2="49500"/>
                        <a14:backgroundMark x1="58500" y1="45000" x2="58500" y2="45000"/>
                        <a14:backgroundMark x1="49000" y1="69000" x2="49000" y2="69000"/>
                        <a14:backgroundMark x1="49000" y1="69000" x2="49000" y2="69000"/>
                        <a14:backgroundMark x1="48500" y1="68500" x2="48500" y2="68500"/>
                        <a14:backgroundMark x1="42500" y1="68000" x2="42500" y2="68000"/>
                        <a14:backgroundMark x1="41500" y1="66000" x2="41500" y2="66000"/>
                        <a14:backgroundMark x1="40500" y1="66000" x2="40500" y2="66000"/>
                        <a14:backgroundMark x1="41500" y1="66500" x2="41500" y2="66500"/>
                      </a14:backgroundRemoval>
                    </a14:imgEffect>
                  </a14:imgLayer>
                </a14:imgProps>
              </a:ext>
              <a:ext uri="{28A0092B-C50C-407E-A947-70E740481C1C}">
                <a14:useLocalDpi xmlns:a14="http://schemas.microsoft.com/office/drawing/2010/main" val="0"/>
              </a:ext>
            </a:extLst>
          </a:blip>
          <a:stretch>
            <a:fillRect/>
          </a:stretch>
        </p:blipFill>
        <p:spPr>
          <a:xfrm>
            <a:off x="148863" y="1268973"/>
            <a:ext cx="781541" cy="781541"/>
          </a:xfrm>
          <a:prstGeom prst="rect">
            <a:avLst/>
          </a:prstGeom>
        </p:spPr>
      </p:pic>
    </p:spTree>
    <p:extLst>
      <p:ext uri="{BB962C8B-B14F-4D97-AF65-F5344CB8AC3E}">
        <p14:creationId xmlns:p14="http://schemas.microsoft.com/office/powerpoint/2010/main" val="398830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74E8-2491-9B47-BCDD-BE10CF4817AF}"/>
              </a:ext>
            </a:extLst>
          </p:cNvPr>
          <p:cNvSpPr>
            <a:spLocks noGrp="1"/>
          </p:cNvSpPr>
          <p:nvPr>
            <p:ph type="title"/>
          </p:nvPr>
        </p:nvSpPr>
        <p:spPr>
          <a:xfrm>
            <a:off x="675640" y="259878"/>
            <a:ext cx="10515600" cy="928545"/>
          </a:xfrm>
        </p:spPr>
        <p:txBody>
          <a:bodyPr/>
          <a:lstStyle/>
          <a:p>
            <a:r>
              <a:rPr lang="en-US" dirty="0"/>
              <a:t>IPM orchards conserve biocontrol agents</a:t>
            </a:r>
          </a:p>
        </p:txBody>
      </p:sp>
      <p:pic>
        <p:nvPicPr>
          <p:cNvPr id="14" name="Picture 13" descr="A graph of different types of phylum&#10;&#10;Description automatically generated with medium confidence">
            <a:extLst>
              <a:ext uri="{FF2B5EF4-FFF2-40B4-BE49-F238E27FC236}">
                <a16:creationId xmlns:a16="http://schemas.microsoft.com/office/drawing/2014/main" id="{25D24AC4-A10C-A4B4-A341-7804115E4C00}"/>
              </a:ext>
            </a:extLst>
          </p:cNvPr>
          <p:cNvPicPr>
            <a:picLocks noChangeAspect="1"/>
          </p:cNvPicPr>
          <p:nvPr/>
        </p:nvPicPr>
        <p:blipFill rotWithShape="1">
          <a:blip r:embed="rId3">
            <a:extLst>
              <a:ext uri="{28A0092B-C50C-407E-A947-70E740481C1C}">
                <a14:useLocalDpi xmlns:a14="http://schemas.microsoft.com/office/drawing/2010/main" val="0"/>
              </a:ext>
            </a:extLst>
          </a:blip>
          <a:srcRect t="36255" b="4529"/>
          <a:stretch/>
        </p:blipFill>
        <p:spPr>
          <a:xfrm>
            <a:off x="2728870" y="1850315"/>
            <a:ext cx="4240193" cy="3476597"/>
          </a:xfrm>
          <a:prstGeom prst="rect">
            <a:avLst/>
          </a:prstGeom>
        </p:spPr>
      </p:pic>
      <p:pic>
        <p:nvPicPr>
          <p:cNvPr id="17" name="Picture 16" descr="A graph of different types of blood vessels&#10;&#10;Description automatically generated with medium confidence">
            <a:extLst>
              <a:ext uri="{FF2B5EF4-FFF2-40B4-BE49-F238E27FC236}">
                <a16:creationId xmlns:a16="http://schemas.microsoft.com/office/drawing/2014/main" id="{B98A5096-E0BF-98DF-3AD9-F802CCA8FDAA}"/>
              </a:ext>
            </a:extLst>
          </p:cNvPr>
          <p:cNvPicPr>
            <a:picLocks noChangeAspect="1"/>
          </p:cNvPicPr>
          <p:nvPr/>
        </p:nvPicPr>
        <p:blipFill rotWithShape="1">
          <a:blip r:embed="rId4">
            <a:extLst>
              <a:ext uri="{28A0092B-C50C-407E-A947-70E740481C1C}">
                <a14:useLocalDpi xmlns:a14="http://schemas.microsoft.com/office/drawing/2010/main" val="0"/>
              </a:ext>
            </a:extLst>
          </a:blip>
          <a:srcRect l="12833" t="51416" b="4130"/>
          <a:stretch/>
        </p:blipFill>
        <p:spPr>
          <a:xfrm>
            <a:off x="7016960" y="1807573"/>
            <a:ext cx="3961697" cy="3593767"/>
          </a:xfrm>
          <a:prstGeom prst="rect">
            <a:avLst/>
          </a:prstGeom>
        </p:spPr>
      </p:pic>
      <p:sp>
        <p:nvSpPr>
          <p:cNvPr id="18" name="TextBox 17">
            <a:extLst>
              <a:ext uri="{FF2B5EF4-FFF2-40B4-BE49-F238E27FC236}">
                <a16:creationId xmlns:a16="http://schemas.microsoft.com/office/drawing/2014/main" id="{09258C51-D691-C4A7-CCC5-E702044AAE01}"/>
              </a:ext>
            </a:extLst>
          </p:cNvPr>
          <p:cNvSpPr txBox="1"/>
          <p:nvPr/>
        </p:nvSpPr>
        <p:spPr>
          <a:xfrm>
            <a:off x="4425384" y="1140300"/>
            <a:ext cx="2206053" cy="830997"/>
          </a:xfrm>
          <a:prstGeom prst="rect">
            <a:avLst/>
          </a:prstGeom>
          <a:noFill/>
        </p:spPr>
        <p:txBody>
          <a:bodyPr wrap="none" rtlCol="0">
            <a:spAutoFit/>
          </a:bodyPr>
          <a:lstStyle/>
          <a:p>
            <a:pPr algn="ctr"/>
            <a:r>
              <a:rPr lang="en-US" sz="2800" dirty="0">
                <a:latin typeface="Lucida Sans" panose="020B0602030504020204" pitchFamily="34" charset="0"/>
              </a:rPr>
              <a:t>2022</a:t>
            </a:r>
          </a:p>
          <a:p>
            <a:pPr algn="ctr"/>
            <a:r>
              <a:rPr lang="en-US" sz="2000" dirty="0">
                <a:latin typeface="Lucida Sans" panose="020B0602030504020204" pitchFamily="34" charset="0"/>
              </a:rPr>
              <a:t>(IPM trial year 1)</a:t>
            </a:r>
          </a:p>
        </p:txBody>
      </p:sp>
      <p:pic>
        <p:nvPicPr>
          <p:cNvPr id="9" name="Picture 8" descr="A graph of different types of phylum&#10;&#10;Description automatically generated with medium confidence">
            <a:extLst>
              <a:ext uri="{FF2B5EF4-FFF2-40B4-BE49-F238E27FC236}">
                <a16:creationId xmlns:a16="http://schemas.microsoft.com/office/drawing/2014/main" id="{FA70CD47-9DD8-B6EF-7F6F-C8B5A00161F4}"/>
              </a:ext>
            </a:extLst>
          </p:cNvPr>
          <p:cNvPicPr>
            <a:picLocks noChangeAspect="1"/>
          </p:cNvPicPr>
          <p:nvPr/>
        </p:nvPicPr>
        <p:blipFill rotWithShape="1">
          <a:blip r:embed="rId5">
            <a:extLst>
              <a:ext uri="{28A0092B-C50C-407E-A947-70E740481C1C}">
                <a14:useLocalDpi xmlns:a14="http://schemas.microsoft.com/office/drawing/2010/main" val="0"/>
              </a:ext>
            </a:extLst>
          </a:blip>
          <a:srcRect t="67656" b="4516"/>
          <a:stretch/>
        </p:blipFill>
        <p:spPr>
          <a:xfrm>
            <a:off x="2752836" y="3723661"/>
            <a:ext cx="4216227" cy="1624511"/>
          </a:xfrm>
          <a:prstGeom prst="rect">
            <a:avLst/>
          </a:prstGeom>
        </p:spPr>
      </p:pic>
      <p:pic>
        <p:nvPicPr>
          <p:cNvPr id="20" name="Picture 19" descr="A graph of different types of blood&#10;&#10;Description automatically generated with medium confidence">
            <a:extLst>
              <a:ext uri="{FF2B5EF4-FFF2-40B4-BE49-F238E27FC236}">
                <a16:creationId xmlns:a16="http://schemas.microsoft.com/office/drawing/2014/main" id="{46FDBC19-DDBC-8456-F94B-59E9B9C0BC37}"/>
              </a:ext>
            </a:extLst>
          </p:cNvPr>
          <p:cNvPicPr>
            <a:picLocks noChangeAspect="1"/>
          </p:cNvPicPr>
          <p:nvPr/>
        </p:nvPicPr>
        <p:blipFill rotWithShape="1">
          <a:blip r:embed="rId6">
            <a:extLst>
              <a:ext uri="{28A0092B-C50C-407E-A947-70E740481C1C}">
                <a14:useLocalDpi xmlns:a14="http://schemas.microsoft.com/office/drawing/2010/main" val="0"/>
              </a:ext>
            </a:extLst>
          </a:blip>
          <a:srcRect l="14260" t="74961" b="4715"/>
          <a:stretch/>
        </p:blipFill>
        <p:spPr>
          <a:xfrm>
            <a:off x="7044054" y="3636046"/>
            <a:ext cx="3934603" cy="1765295"/>
          </a:xfrm>
          <a:prstGeom prst="rect">
            <a:avLst/>
          </a:prstGeom>
        </p:spPr>
      </p:pic>
      <p:pic>
        <p:nvPicPr>
          <p:cNvPr id="21" name="Picture 20" descr="A graph of different types of blood&#10;&#10;Description automatically generated with medium confidence">
            <a:extLst>
              <a:ext uri="{FF2B5EF4-FFF2-40B4-BE49-F238E27FC236}">
                <a16:creationId xmlns:a16="http://schemas.microsoft.com/office/drawing/2014/main" id="{5F88CE7D-F746-8FC7-9CE4-790923F9D33E}"/>
              </a:ext>
            </a:extLst>
          </p:cNvPr>
          <p:cNvPicPr>
            <a:picLocks noChangeAspect="1"/>
          </p:cNvPicPr>
          <p:nvPr/>
        </p:nvPicPr>
        <p:blipFill rotWithShape="1">
          <a:blip r:embed="rId6">
            <a:extLst>
              <a:ext uri="{28A0092B-C50C-407E-A947-70E740481C1C}">
                <a14:useLocalDpi xmlns:a14="http://schemas.microsoft.com/office/drawing/2010/main" val="0"/>
              </a:ext>
            </a:extLst>
          </a:blip>
          <a:srcRect l="24779" t="1394" r="63690" b="95278"/>
          <a:stretch/>
        </p:blipFill>
        <p:spPr>
          <a:xfrm>
            <a:off x="1210232" y="5798018"/>
            <a:ext cx="681488" cy="349991"/>
          </a:xfrm>
          <a:prstGeom prst="rect">
            <a:avLst/>
          </a:prstGeom>
        </p:spPr>
      </p:pic>
      <p:pic>
        <p:nvPicPr>
          <p:cNvPr id="22" name="Picture 21" descr="A graph of different types of blood&#10;&#10;Description automatically generated with medium confidence">
            <a:extLst>
              <a:ext uri="{FF2B5EF4-FFF2-40B4-BE49-F238E27FC236}">
                <a16:creationId xmlns:a16="http://schemas.microsoft.com/office/drawing/2014/main" id="{4F36C1F6-2854-8D1E-8259-E5FA3FB2644E}"/>
              </a:ext>
            </a:extLst>
          </p:cNvPr>
          <p:cNvPicPr>
            <a:picLocks noChangeAspect="1"/>
          </p:cNvPicPr>
          <p:nvPr/>
        </p:nvPicPr>
        <p:blipFill rotWithShape="1">
          <a:blip r:embed="rId6">
            <a:extLst>
              <a:ext uri="{28A0092B-C50C-407E-A947-70E740481C1C}">
                <a14:useLocalDpi xmlns:a14="http://schemas.microsoft.com/office/drawing/2010/main" val="0"/>
              </a:ext>
            </a:extLst>
          </a:blip>
          <a:srcRect l="52067" t="1425" r="38095" b="95415"/>
          <a:stretch/>
        </p:blipFill>
        <p:spPr>
          <a:xfrm>
            <a:off x="1210232" y="6168406"/>
            <a:ext cx="581416" cy="332344"/>
          </a:xfrm>
          <a:prstGeom prst="rect">
            <a:avLst/>
          </a:prstGeom>
        </p:spPr>
      </p:pic>
      <p:sp>
        <p:nvSpPr>
          <p:cNvPr id="23" name="TextBox 22">
            <a:extLst>
              <a:ext uri="{FF2B5EF4-FFF2-40B4-BE49-F238E27FC236}">
                <a16:creationId xmlns:a16="http://schemas.microsoft.com/office/drawing/2014/main" id="{2457B51C-80A1-A273-52AC-9EFEEE75D1ED}"/>
              </a:ext>
            </a:extLst>
          </p:cNvPr>
          <p:cNvSpPr txBox="1"/>
          <p:nvPr/>
        </p:nvSpPr>
        <p:spPr>
          <a:xfrm>
            <a:off x="1822211" y="5792864"/>
            <a:ext cx="1813317" cy="707886"/>
          </a:xfrm>
          <a:prstGeom prst="rect">
            <a:avLst/>
          </a:prstGeom>
          <a:noFill/>
        </p:spPr>
        <p:txBody>
          <a:bodyPr wrap="none" rtlCol="0">
            <a:spAutoFit/>
          </a:bodyPr>
          <a:lstStyle/>
          <a:p>
            <a:r>
              <a:rPr lang="en-US" sz="2000" dirty="0">
                <a:latin typeface="Lucida Sans" panose="020B0602030504020204" pitchFamily="34" charset="0"/>
              </a:rPr>
              <a:t>Conventional</a:t>
            </a:r>
          </a:p>
          <a:p>
            <a:r>
              <a:rPr lang="en-US" sz="2000" dirty="0">
                <a:latin typeface="Lucida Sans" panose="020B0602030504020204" pitchFamily="34" charset="0"/>
              </a:rPr>
              <a:t>IPM</a:t>
            </a:r>
          </a:p>
        </p:txBody>
      </p:sp>
      <p:sp>
        <p:nvSpPr>
          <p:cNvPr id="3" name="TextBox 2">
            <a:extLst>
              <a:ext uri="{FF2B5EF4-FFF2-40B4-BE49-F238E27FC236}">
                <a16:creationId xmlns:a16="http://schemas.microsoft.com/office/drawing/2014/main" id="{4FE61562-9ADC-9FC1-7AD2-C9991D503345}"/>
              </a:ext>
            </a:extLst>
          </p:cNvPr>
          <p:cNvSpPr txBox="1"/>
          <p:nvPr/>
        </p:nvSpPr>
        <p:spPr>
          <a:xfrm>
            <a:off x="4064834" y="5862075"/>
            <a:ext cx="5732018" cy="523220"/>
          </a:xfrm>
          <a:prstGeom prst="rect">
            <a:avLst/>
          </a:prstGeom>
          <a:noFill/>
        </p:spPr>
        <p:txBody>
          <a:bodyPr wrap="none" rtlCol="0">
            <a:spAutoFit/>
          </a:bodyPr>
          <a:lstStyle/>
          <a:p>
            <a:r>
              <a:rPr lang="en-US" sz="2800" dirty="0"/>
              <a:t>Average data from 7 pairs of orchards </a:t>
            </a:r>
          </a:p>
        </p:txBody>
      </p:sp>
      <p:sp>
        <p:nvSpPr>
          <p:cNvPr id="4" name="TextBox 3">
            <a:extLst>
              <a:ext uri="{FF2B5EF4-FFF2-40B4-BE49-F238E27FC236}">
                <a16:creationId xmlns:a16="http://schemas.microsoft.com/office/drawing/2014/main" id="{31F320B5-CE6B-1C36-B313-CDFFD9B58096}"/>
              </a:ext>
            </a:extLst>
          </p:cNvPr>
          <p:cNvSpPr txBox="1"/>
          <p:nvPr/>
        </p:nvSpPr>
        <p:spPr>
          <a:xfrm>
            <a:off x="8050291" y="1188126"/>
            <a:ext cx="2206053" cy="830997"/>
          </a:xfrm>
          <a:prstGeom prst="rect">
            <a:avLst/>
          </a:prstGeom>
          <a:noFill/>
        </p:spPr>
        <p:txBody>
          <a:bodyPr wrap="none" rtlCol="0">
            <a:spAutoFit/>
          </a:bodyPr>
          <a:lstStyle/>
          <a:p>
            <a:pPr algn="ctr"/>
            <a:r>
              <a:rPr lang="en-US" sz="2800" dirty="0">
                <a:latin typeface="Lucida Sans" panose="020B0602030504020204" pitchFamily="34" charset="0"/>
              </a:rPr>
              <a:t>2023</a:t>
            </a:r>
          </a:p>
          <a:p>
            <a:pPr algn="ctr"/>
            <a:r>
              <a:rPr lang="en-US" sz="2000" dirty="0">
                <a:latin typeface="Lucida Sans" panose="020B0602030504020204" pitchFamily="34" charset="0"/>
              </a:rPr>
              <a:t>(IPM trial year 2</a:t>
            </a:r>
            <a:r>
              <a:rPr lang="en-US" sz="2000" dirty="0">
                <a:solidFill>
                  <a:schemeClr val="bg2"/>
                </a:solidFill>
                <a:latin typeface="Lucida Sans" panose="020B0602030504020204" pitchFamily="34" charset="0"/>
              </a:rPr>
              <a:t>)</a:t>
            </a:r>
          </a:p>
        </p:txBody>
      </p:sp>
      <p:pic>
        <p:nvPicPr>
          <p:cNvPr id="10" name="Picture 2" descr="Pear psylla - Integrated Pest Management">
            <a:extLst>
              <a:ext uri="{FF2B5EF4-FFF2-40B4-BE49-F238E27FC236}">
                <a16:creationId xmlns:a16="http://schemas.microsoft.com/office/drawing/2014/main" id="{829E19E7-7250-E7D2-4009-E20DCB2C20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05" r="3" b="6707"/>
          <a:stretch/>
        </p:blipFill>
        <p:spPr bwMode="auto">
          <a:xfrm>
            <a:off x="1197193" y="2177714"/>
            <a:ext cx="1188910" cy="9300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1DE9FD2-AB57-6C1F-F52F-36A1A8930FE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1197193" y="3940044"/>
            <a:ext cx="1188910" cy="930535"/>
          </a:xfrm>
          <a:prstGeom prst="rect">
            <a:avLst/>
          </a:prstGeom>
          <a:ln w="3175">
            <a:solidFill>
              <a:schemeClr val="bg2"/>
            </a:solidFill>
          </a:ln>
          <a:effectLst>
            <a:outerShdw blurRad="50800" dist="38100" dir="2700000" algn="tl" rotWithShape="0">
              <a:prstClr val="black">
                <a:alpha val="40000"/>
              </a:prstClr>
            </a:outerShdw>
          </a:effectLst>
        </p:spPr>
      </p:pic>
      <p:pic>
        <p:nvPicPr>
          <p:cNvPr id="19" name="Picture 18" descr="A graph of different types of phylum&#10;&#10;Description automatically generated with medium confidence">
            <a:extLst>
              <a:ext uri="{FF2B5EF4-FFF2-40B4-BE49-F238E27FC236}">
                <a16:creationId xmlns:a16="http://schemas.microsoft.com/office/drawing/2014/main" id="{80EF372A-087E-2C65-5D64-68E5B3C8A3A7}"/>
              </a:ext>
            </a:extLst>
          </p:cNvPr>
          <p:cNvPicPr>
            <a:picLocks noChangeAspect="1"/>
          </p:cNvPicPr>
          <p:nvPr/>
        </p:nvPicPr>
        <p:blipFill rotWithShape="1">
          <a:blip r:embed="rId3">
            <a:extLst>
              <a:ext uri="{28A0092B-C50C-407E-A947-70E740481C1C}">
                <a14:useLocalDpi xmlns:a14="http://schemas.microsoft.com/office/drawing/2010/main" val="0"/>
              </a:ext>
            </a:extLst>
          </a:blip>
          <a:srcRect l="15085" t="60136" r="-1615" b="33302"/>
          <a:stretch/>
        </p:blipFill>
        <p:spPr>
          <a:xfrm>
            <a:off x="7311830" y="5152147"/>
            <a:ext cx="3682977" cy="386713"/>
          </a:xfrm>
          <a:prstGeom prst="rect">
            <a:avLst/>
          </a:prstGeom>
        </p:spPr>
      </p:pic>
      <p:pic>
        <p:nvPicPr>
          <p:cNvPr id="5" name="Picture 4" descr="A graph of different types of blood&#10;&#10;Description automatically generated with medium confidence">
            <a:extLst>
              <a:ext uri="{FF2B5EF4-FFF2-40B4-BE49-F238E27FC236}">
                <a16:creationId xmlns:a16="http://schemas.microsoft.com/office/drawing/2014/main" id="{33CD97F0-39CD-C0AB-09E4-691CD3D06207}"/>
              </a:ext>
            </a:extLst>
          </p:cNvPr>
          <p:cNvPicPr>
            <a:picLocks noChangeAspect="1"/>
          </p:cNvPicPr>
          <p:nvPr/>
        </p:nvPicPr>
        <p:blipFill rotWithShape="1">
          <a:blip r:embed="rId6">
            <a:extLst>
              <a:ext uri="{28A0092B-C50C-407E-A947-70E740481C1C}">
                <a14:useLocalDpi xmlns:a14="http://schemas.microsoft.com/office/drawing/2010/main" val="0"/>
              </a:ext>
            </a:extLst>
          </a:blip>
          <a:srcRect l="12546" t="53112" b="26824"/>
          <a:stretch/>
        </p:blipFill>
        <p:spPr>
          <a:xfrm>
            <a:off x="7012913" y="1964227"/>
            <a:ext cx="3934603" cy="1724241"/>
          </a:xfrm>
          <a:prstGeom prst="rect">
            <a:avLst/>
          </a:prstGeom>
        </p:spPr>
      </p:pic>
      <p:pic>
        <p:nvPicPr>
          <p:cNvPr id="6" name="Picture 5" descr="A graph of different types of phylum&#10;&#10;Description automatically generated with medium confidence">
            <a:extLst>
              <a:ext uri="{FF2B5EF4-FFF2-40B4-BE49-F238E27FC236}">
                <a16:creationId xmlns:a16="http://schemas.microsoft.com/office/drawing/2014/main" id="{07218420-0BB1-DFF9-FF5D-F05597189571}"/>
              </a:ext>
            </a:extLst>
          </p:cNvPr>
          <p:cNvPicPr>
            <a:picLocks noChangeAspect="1"/>
          </p:cNvPicPr>
          <p:nvPr/>
        </p:nvPicPr>
        <p:blipFill rotWithShape="1">
          <a:blip r:embed="rId5">
            <a:extLst>
              <a:ext uri="{28A0092B-C50C-407E-A947-70E740481C1C}">
                <a14:useLocalDpi xmlns:a14="http://schemas.microsoft.com/office/drawing/2010/main" val="0"/>
              </a:ext>
            </a:extLst>
          </a:blip>
          <a:srcRect t="36389" b="34110"/>
          <a:stretch/>
        </p:blipFill>
        <p:spPr>
          <a:xfrm>
            <a:off x="2764568" y="1923173"/>
            <a:ext cx="4221251" cy="1724241"/>
          </a:xfrm>
          <a:prstGeom prst="rect">
            <a:avLst/>
          </a:prstGeom>
        </p:spPr>
      </p:pic>
      <p:pic>
        <p:nvPicPr>
          <p:cNvPr id="13" name="Picture 12" descr="A graph of different types of phylum&#10;&#10;Description automatically generated with medium confidence">
            <a:extLst>
              <a:ext uri="{FF2B5EF4-FFF2-40B4-BE49-F238E27FC236}">
                <a16:creationId xmlns:a16="http://schemas.microsoft.com/office/drawing/2014/main" id="{14437491-BED1-F876-F47E-32A0F9078435}"/>
              </a:ext>
            </a:extLst>
          </p:cNvPr>
          <p:cNvPicPr>
            <a:picLocks noChangeAspect="1"/>
          </p:cNvPicPr>
          <p:nvPr/>
        </p:nvPicPr>
        <p:blipFill rotWithShape="1">
          <a:blip r:embed="rId3">
            <a:extLst>
              <a:ext uri="{28A0092B-C50C-407E-A947-70E740481C1C}">
                <a14:useLocalDpi xmlns:a14="http://schemas.microsoft.com/office/drawing/2010/main" val="0"/>
              </a:ext>
            </a:extLst>
          </a:blip>
          <a:srcRect l="15085" t="60032" r="-1615" b="33302"/>
          <a:stretch/>
        </p:blipFill>
        <p:spPr>
          <a:xfrm>
            <a:off x="7395772" y="3309311"/>
            <a:ext cx="3682977" cy="392832"/>
          </a:xfrm>
          <a:prstGeom prst="rect">
            <a:avLst/>
          </a:prstGeom>
        </p:spPr>
      </p:pic>
    </p:spTree>
    <p:extLst>
      <p:ext uri="{BB962C8B-B14F-4D97-AF65-F5344CB8AC3E}">
        <p14:creationId xmlns:p14="http://schemas.microsoft.com/office/powerpoint/2010/main" val="97917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ug&#10;&#10;Description automatically generated">
            <a:extLst>
              <a:ext uri="{FF2B5EF4-FFF2-40B4-BE49-F238E27FC236}">
                <a16:creationId xmlns:a16="http://schemas.microsoft.com/office/drawing/2014/main" id="{AC2C84EA-8E2A-E326-24FE-C5D5B6FDF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41626"/>
            <a:ext cx="11012442" cy="6194886"/>
          </a:xfrm>
          <a:prstGeom prst="rect">
            <a:avLst/>
          </a:prstGeom>
        </p:spPr>
      </p:pic>
      <p:sp>
        <p:nvSpPr>
          <p:cNvPr id="3" name="TextBox 2">
            <a:extLst>
              <a:ext uri="{FF2B5EF4-FFF2-40B4-BE49-F238E27FC236}">
                <a16:creationId xmlns:a16="http://schemas.microsoft.com/office/drawing/2014/main" id="{4FE61562-9ADC-9FC1-7AD2-C9991D503345}"/>
              </a:ext>
            </a:extLst>
          </p:cNvPr>
          <p:cNvSpPr txBox="1"/>
          <p:nvPr/>
        </p:nvSpPr>
        <p:spPr>
          <a:xfrm>
            <a:off x="3479036" y="6074902"/>
            <a:ext cx="5732018" cy="523220"/>
          </a:xfrm>
          <a:prstGeom prst="rect">
            <a:avLst/>
          </a:prstGeom>
          <a:noFill/>
        </p:spPr>
        <p:txBody>
          <a:bodyPr wrap="none" rtlCol="0">
            <a:spAutoFit/>
          </a:bodyPr>
          <a:lstStyle/>
          <a:p>
            <a:r>
              <a:rPr lang="en-US" sz="2800" dirty="0"/>
              <a:t>Average data from 7 pairs of orchards </a:t>
            </a:r>
          </a:p>
        </p:txBody>
      </p:sp>
      <p:sp>
        <p:nvSpPr>
          <p:cNvPr id="4" name="Rectangle 3">
            <a:extLst>
              <a:ext uri="{FF2B5EF4-FFF2-40B4-BE49-F238E27FC236}">
                <a16:creationId xmlns:a16="http://schemas.microsoft.com/office/drawing/2014/main" id="{6E2711D2-5C8A-A179-F649-976C0A9798AD}"/>
              </a:ext>
            </a:extLst>
          </p:cNvPr>
          <p:cNvSpPr/>
          <p:nvPr/>
        </p:nvSpPr>
        <p:spPr>
          <a:xfrm>
            <a:off x="2264735" y="490601"/>
            <a:ext cx="5124893" cy="169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659601-C2C4-D4B4-6019-125D59A63E35}"/>
              </a:ext>
            </a:extLst>
          </p:cNvPr>
          <p:cNvSpPr txBox="1"/>
          <p:nvPr/>
        </p:nvSpPr>
        <p:spPr>
          <a:xfrm>
            <a:off x="1871330" y="521488"/>
            <a:ext cx="5732018" cy="1200329"/>
          </a:xfrm>
          <a:prstGeom prst="rect">
            <a:avLst/>
          </a:prstGeom>
          <a:noFill/>
        </p:spPr>
        <p:txBody>
          <a:bodyPr wrap="square" rtlCol="0">
            <a:spAutoFit/>
          </a:bodyPr>
          <a:lstStyle/>
          <a:p>
            <a:r>
              <a:rPr lang="en-US" sz="3600" dirty="0"/>
              <a:t>High psylla in conventional orchards late season</a:t>
            </a:r>
          </a:p>
        </p:txBody>
      </p:sp>
      <p:sp>
        <p:nvSpPr>
          <p:cNvPr id="6" name="TextBox 5">
            <a:extLst>
              <a:ext uri="{FF2B5EF4-FFF2-40B4-BE49-F238E27FC236}">
                <a16:creationId xmlns:a16="http://schemas.microsoft.com/office/drawing/2014/main" id="{AC292468-5DB6-649E-9794-B914EA887F5B}"/>
              </a:ext>
            </a:extLst>
          </p:cNvPr>
          <p:cNvSpPr txBox="1"/>
          <p:nvPr/>
        </p:nvSpPr>
        <p:spPr>
          <a:xfrm>
            <a:off x="79109" y="6423369"/>
            <a:ext cx="1190519" cy="369332"/>
          </a:xfrm>
          <a:prstGeom prst="rect">
            <a:avLst/>
          </a:prstGeom>
          <a:noFill/>
        </p:spPr>
        <p:txBody>
          <a:bodyPr wrap="none" rtlCol="0">
            <a:spAutoFit/>
          </a:bodyPr>
          <a:lstStyle/>
          <a:p>
            <a:r>
              <a:rPr lang="en-US" dirty="0"/>
              <a:t>Orpet et al</a:t>
            </a:r>
          </a:p>
        </p:txBody>
      </p:sp>
    </p:spTree>
    <p:extLst>
      <p:ext uri="{BB962C8B-B14F-4D97-AF65-F5344CB8AC3E}">
        <p14:creationId xmlns:p14="http://schemas.microsoft.com/office/powerpoint/2010/main" val="2171646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ug&#10;&#10;Description automatically generated">
            <a:extLst>
              <a:ext uri="{FF2B5EF4-FFF2-40B4-BE49-F238E27FC236}">
                <a16:creationId xmlns:a16="http://schemas.microsoft.com/office/drawing/2014/main" id="{AC2C84EA-8E2A-E326-24FE-C5D5B6FDF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41626"/>
            <a:ext cx="11012442" cy="6194886"/>
          </a:xfrm>
          <a:prstGeom prst="rect">
            <a:avLst/>
          </a:prstGeom>
        </p:spPr>
      </p:pic>
      <p:sp>
        <p:nvSpPr>
          <p:cNvPr id="3" name="TextBox 2">
            <a:extLst>
              <a:ext uri="{FF2B5EF4-FFF2-40B4-BE49-F238E27FC236}">
                <a16:creationId xmlns:a16="http://schemas.microsoft.com/office/drawing/2014/main" id="{4FE61562-9ADC-9FC1-7AD2-C9991D503345}"/>
              </a:ext>
            </a:extLst>
          </p:cNvPr>
          <p:cNvSpPr txBox="1"/>
          <p:nvPr/>
        </p:nvSpPr>
        <p:spPr>
          <a:xfrm>
            <a:off x="3479036" y="6074902"/>
            <a:ext cx="5732018" cy="523220"/>
          </a:xfrm>
          <a:prstGeom prst="rect">
            <a:avLst/>
          </a:prstGeom>
          <a:noFill/>
        </p:spPr>
        <p:txBody>
          <a:bodyPr wrap="none" rtlCol="0">
            <a:spAutoFit/>
          </a:bodyPr>
          <a:lstStyle/>
          <a:p>
            <a:r>
              <a:rPr lang="en-US" sz="2800" dirty="0"/>
              <a:t>Average data from 7 pairs of orchards </a:t>
            </a:r>
          </a:p>
        </p:txBody>
      </p:sp>
      <p:sp>
        <p:nvSpPr>
          <p:cNvPr id="4" name="Rectangle 3">
            <a:extLst>
              <a:ext uri="{FF2B5EF4-FFF2-40B4-BE49-F238E27FC236}">
                <a16:creationId xmlns:a16="http://schemas.microsoft.com/office/drawing/2014/main" id="{6E2711D2-5C8A-A179-F649-976C0A9798AD}"/>
              </a:ext>
            </a:extLst>
          </p:cNvPr>
          <p:cNvSpPr/>
          <p:nvPr/>
        </p:nvSpPr>
        <p:spPr>
          <a:xfrm>
            <a:off x="2264735" y="490601"/>
            <a:ext cx="5124893" cy="169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659601-C2C4-D4B4-6019-125D59A63E35}"/>
              </a:ext>
            </a:extLst>
          </p:cNvPr>
          <p:cNvSpPr txBox="1"/>
          <p:nvPr/>
        </p:nvSpPr>
        <p:spPr>
          <a:xfrm>
            <a:off x="1871330" y="521488"/>
            <a:ext cx="5732018" cy="1200329"/>
          </a:xfrm>
          <a:prstGeom prst="rect">
            <a:avLst/>
          </a:prstGeom>
          <a:noFill/>
        </p:spPr>
        <p:txBody>
          <a:bodyPr wrap="square" rtlCol="0">
            <a:spAutoFit/>
          </a:bodyPr>
          <a:lstStyle/>
          <a:p>
            <a:r>
              <a:rPr lang="en-US" sz="3600" dirty="0"/>
              <a:t>High psylla in conventional orchards late season</a:t>
            </a:r>
          </a:p>
        </p:txBody>
      </p:sp>
      <p:pic>
        <p:nvPicPr>
          <p:cNvPr id="6" name="Picture 4">
            <a:extLst>
              <a:ext uri="{FF2B5EF4-FFF2-40B4-BE49-F238E27FC236}">
                <a16:creationId xmlns:a16="http://schemas.microsoft.com/office/drawing/2014/main" id="{58691D74-37B7-53C6-453B-687D6F6F5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0" y="2876985"/>
            <a:ext cx="5028540" cy="39338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B587447-7B22-64FA-1686-07A7F5D8A28D}"/>
              </a:ext>
            </a:extLst>
          </p:cNvPr>
          <p:cNvGrpSpPr/>
          <p:nvPr/>
        </p:nvGrpSpPr>
        <p:grpSpPr>
          <a:xfrm>
            <a:off x="3568368" y="2969731"/>
            <a:ext cx="1382293" cy="732244"/>
            <a:chOff x="669031" y="5572222"/>
            <a:chExt cx="1835999" cy="1054565"/>
          </a:xfrm>
        </p:grpSpPr>
        <p:sp>
          <p:nvSpPr>
            <p:cNvPr id="8" name="Rectangle 7">
              <a:extLst>
                <a:ext uri="{FF2B5EF4-FFF2-40B4-BE49-F238E27FC236}">
                  <a16:creationId xmlns:a16="http://schemas.microsoft.com/office/drawing/2014/main" id="{CE915BAB-6663-C57A-192C-AD988A94C6AE}"/>
                </a:ext>
              </a:extLst>
            </p:cNvPr>
            <p:cNvSpPr/>
            <p:nvPr/>
          </p:nvSpPr>
          <p:spPr>
            <a:xfrm>
              <a:off x="669031" y="5584413"/>
              <a:ext cx="1664513" cy="10423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9" name="Rectangle 8">
              <a:extLst>
                <a:ext uri="{FF2B5EF4-FFF2-40B4-BE49-F238E27FC236}">
                  <a16:creationId xmlns:a16="http://schemas.microsoft.com/office/drawing/2014/main" id="{3543A004-E491-AEAF-556C-707FC5F14BD6}"/>
                </a:ext>
              </a:extLst>
            </p:cNvPr>
            <p:cNvSpPr/>
            <p:nvPr/>
          </p:nvSpPr>
          <p:spPr>
            <a:xfrm>
              <a:off x="919407" y="6319290"/>
              <a:ext cx="220121" cy="22207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A2614ADD-DCFB-B3B6-4632-0208D4A33102}"/>
                </a:ext>
              </a:extLst>
            </p:cNvPr>
            <p:cNvSpPr/>
            <p:nvPr/>
          </p:nvSpPr>
          <p:spPr>
            <a:xfrm>
              <a:off x="919408" y="5995281"/>
              <a:ext cx="220121" cy="222073"/>
            </a:xfrm>
            <a:prstGeom prst="rect">
              <a:avLst/>
            </a:prstGeom>
            <a:solidFill>
              <a:srgbClr val="FF37D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DAC0612A-C495-B19B-0D93-F2B3171D974A}"/>
                </a:ext>
              </a:extLst>
            </p:cNvPr>
            <p:cNvSpPr/>
            <p:nvPr/>
          </p:nvSpPr>
          <p:spPr>
            <a:xfrm>
              <a:off x="919408" y="5671271"/>
              <a:ext cx="220121" cy="222073"/>
            </a:xfrm>
            <a:prstGeom prst="rect">
              <a:avLst/>
            </a:prstGeom>
            <a:solidFill>
              <a:srgbClr val="41FF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
              <a:extLst>
                <a:ext uri="{FF2B5EF4-FFF2-40B4-BE49-F238E27FC236}">
                  <a16:creationId xmlns:a16="http://schemas.microsoft.com/office/drawing/2014/main" id="{655B4EF5-A641-4769-E930-47C179AD583E}"/>
                </a:ext>
              </a:extLst>
            </p:cNvPr>
            <p:cNvSpPr txBox="1"/>
            <p:nvPr/>
          </p:nvSpPr>
          <p:spPr>
            <a:xfrm>
              <a:off x="1369926" y="5894103"/>
              <a:ext cx="1115122"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Cherry</a:t>
              </a:r>
            </a:p>
          </p:txBody>
        </p:sp>
        <p:sp>
          <p:nvSpPr>
            <p:cNvPr id="13" name="TextBox 1">
              <a:extLst>
                <a:ext uri="{FF2B5EF4-FFF2-40B4-BE49-F238E27FC236}">
                  <a16:creationId xmlns:a16="http://schemas.microsoft.com/office/drawing/2014/main" id="{FBC7FD52-A04B-1A6E-0068-227E872CFD14}"/>
                </a:ext>
              </a:extLst>
            </p:cNvPr>
            <p:cNvSpPr txBox="1"/>
            <p:nvPr/>
          </p:nvSpPr>
          <p:spPr>
            <a:xfrm>
              <a:off x="1389906" y="5572222"/>
              <a:ext cx="111512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Pear</a:t>
              </a:r>
            </a:p>
          </p:txBody>
        </p:sp>
        <p:sp>
          <p:nvSpPr>
            <p:cNvPr id="14" name="TextBox 1">
              <a:extLst>
                <a:ext uri="{FF2B5EF4-FFF2-40B4-BE49-F238E27FC236}">
                  <a16:creationId xmlns:a16="http://schemas.microsoft.com/office/drawing/2014/main" id="{2567DC09-7051-46F0-21FA-1D9EEF65C232}"/>
                </a:ext>
              </a:extLst>
            </p:cNvPr>
            <p:cNvSpPr txBox="1"/>
            <p:nvPr/>
          </p:nvSpPr>
          <p:spPr>
            <a:xfrm>
              <a:off x="1389904" y="6213325"/>
              <a:ext cx="1115124"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Apple</a:t>
              </a:r>
            </a:p>
          </p:txBody>
        </p:sp>
      </p:grpSp>
    </p:spTree>
    <p:extLst>
      <p:ext uri="{BB962C8B-B14F-4D97-AF65-F5344CB8AC3E}">
        <p14:creationId xmlns:p14="http://schemas.microsoft.com/office/powerpoint/2010/main" val="125030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74E8-2491-9B47-BCDD-BE10CF4817AF}"/>
              </a:ext>
            </a:extLst>
          </p:cNvPr>
          <p:cNvSpPr>
            <a:spLocks noGrp="1"/>
          </p:cNvSpPr>
          <p:nvPr>
            <p:ph type="title"/>
          </p:nvPr>
        </p:nvSpPr>
        <p:spPr/>
        <p:txBody>
          <a:bodyPr/>
          <a:lstStyle/>
          <a:p>
            <a:r>
              <a:rPr lang="en-US" dirty="0"/>
              <a:t>IPM orchards have earlier season damage risk</a:t>
            </a:r>
          </a:p>
        </p:txBody>
      </p:sp>
      <p:graphicFrame>
        <p:nvGraphicFramePr>
          <p:cNvPr id="12" name="Table 11">
            <a:extLst>
              <a:ext uri="{FF2B5EF4-FFF2-40B4-BE49-F238E27FC236}">
                <a16:creationId xmlns:a16="http://schemas.microsoft.com/office/drawing/2014/main" id="{D60E9C7E-1A41-A3B6-36BE-E78EEDB88453}"/>
              </a:ext>
            </a:extLst>
          </p:cNvPr>
          <p:cNvGraphicFramePr>
            <a:graphicFrameLocks noGrp="1"/>
          </p:cNvGraphicFramePr>
          <p:nvPr>
            <p:extLst>
              <p:ext uri="{D42A27DB-BD31-4B8C-83A1-F6EECF244321}">
                <p14:modId xmlns:p14="http://schemas.microsoft.com/office/powerpoint/2010/main" val="2246121399"/>
              </p:ext>
            </p:extLst>
          </p:nvPr>
        </p:nvGraphicFramePr>
        <p:xfrm>
          <a:off x="2263958" y="4692025"/>
          <a:ext cx="8431050" cy="1991675"/>
        </p:xfrm>
        <a:graphic>
          <a:graphicData uri="http://schemas.openxmlformats.org/drawingml/2006/table">
            <a:tbl>
              <a:tblPr firstRow="1" bandRow="1">
                <a:tableStyleId>{5C22544A-7EE6-4342-B048-85BDC9FD1C3A}</a:tableStyleId>
              </a:tblPr>
              <a:tblGrid>
                <a:gridCol w="1335132">
                  <a:extLst>
                    <a:ext uri="{9D8B030D-6E8A-4147-A177-3AD203B41FA5}">
                      <a16:colId xmlns:a16="http://schemas.microsoft.com/office/drawing/2014/main" val="2579151570"/>
                    </a:ext>
                  </a:extLst>
                </a:gridCol>
                <a:gridCol w="1366531">
                  <a:extLst>
                    <a:ext uri="{9D8B030D-6E8A-4147-A177-3AD203B41FA5}">
                      <a16:colId xmlns:a16="http://schemas.microsoft.com/office/drawing/2014/main" val="3729806973"/>
                    </a:ext>
                  </a:extLst>
                </a:gridCol>
                <a:gridCol w="2028694">
                  <a:extLst>
                    <a:ext uri="{9D8B030D-6E8A-4147-A177-3AD203B41FA5}">
                      <a16:colId xmlns:a16="http://schemas.microsoft.com/office/drawing/2014/main" val="2522511478"/>
                    </a:ext>
                  </a:extLst>
                </a:gridCol>
                <a:gridCol w="312106">
                  <a:extLst>
                    <a:ext uri="{9D8B030D-6E8A-4147-A177-3AD203B41FA5}">
                      <a16:colId xmlns:a16="http://schemas.microsoft.com/office/drawing/2014/main" val="2417216706"/>
                    </a:ext>
                  </a:extLst>
                </a:gridCol>
                <a:gridCol w="1538240">
                  <a:extLst>
                    <a:ext uri="{9D8B030D-6E8A-4147-A177-3AD203B41FA5}">
                      <a16:colId xmlns:a16="http://schemas.microsoft.com/office/drawing/2014/main" val="116248311"/>
                    </a:ext>
                  </a:extLst>
                </a:gridCol>
                <a:gridCol w="1850347">
                  <a:extLst>
                    <a:ext uri="{9D8B030D-6E8A-4147-A177-3AD203B41FA5}">
                      <a16:colId xmlns:a16="http://schemas.microsoft.com/office/drawing/2014/main" val="3330678139"/>
                    </a:ext>
                  </a:extLst>
                </a:gridCol>
              </a:tblGrid>
              <a:tr h="956421">
                <a:tc>
                  <a:txBody>
                    <a:bodyPr/>
                    <a:lstStyle/>
                    <a:p>
                      <a:r>
                        <a:rPr lang="en-US" sz="1800" dirty="0"/>
                        <a:t>Mgmt.</a:t>
                      </a:r>
                    </a:p>
                  </a:txBody>
                  <a:tcPr/>
                </a:tc>
                <a:tc>
                  <a:txBody>
                    <a:bodyPr/>
                    <a:lstStyle/>
                    <a:p>
                      <a:r>
                        <a:rPr lang="en-US" sz="1800" dirty="0"/>
                        <a:t>Materials</a:t>
                      </a:r>
                    </a:p>
                  </a:txBody>
                  <a:tcPr/>
                </a:tc>
                <a:tc>
                  <a:txBody>
                    <a:bodyPr/>
                    <a:lstStyle/>
                    <a:p>
                      <a:r>
                        <a:rPr lang="en-US" sz="1800" dirty="0"/>
                        <a:t>Anjou downgrades</a:t>
                      </a:r>
                    </a:p>
                  </a:txBody>
                  <a:tcPr/>
                </a:tc>
                <a:tc>
                  <a:txBody>
                    <a:bodyPr/>
                    <a:lstStyle/>
                    <a:p>
                      <a:endParaRPr lang="en-US" sz="1800" dirty="0"/>
                    </a:p>
                  </a:txBody>
                  <a:tcPr/>
                </a:tc>
                <a:tc>
                  <a:txBody>
                    <a:bodyPr/>
                    <a:lstStyle/>
                    <a:p>
                      <a:r>
                        <a:rPr lang="en-US" sz="1800" dirty="0"/>
                        <a:t>Materials</a:t>
                      </a:r>
                    </a:p>
                  </a:txBody>
                  <a:tcPr/>
                </a:tc>
                <a:tc>
                  <a:txBody>
                    <a:bodyPr/>
                    <a:lstStyle/>
                    <a:p>
                      <a:r>
                        <a:rPr lang="en-US" sz="1800" dirty="0"/>
                        <a:t>Anjou downgrades</a:t>
                      </a:r>
                    </a:p>
                  </a:txBody>
                  <a:tcPr/>
                </a:tc>
                <a:extLst>
                  <a:ext uri="{0D108BD9-81ED-4DB2-BD59-A6C34878D82A}">
                    <a16:rowId xmlns:a16="http://schemas.microsoft.com/office/drawing/2014/main" val="3683233148"/>
                  </a:ext>
                </a:extLst>
              </a:tr>
              <a:tr h="517627">
                <a:tc>
                  <a:txBody>
                    <a:bodyPr/>
                    <a:lstStyle/>
                    <a:p>
                      <a:r>
                        <a:rPr lang="en-US" sz="1800" b="1" dirty="0"/>
                        <a:t>Conv.</a:t>
                      </a:r>
                    </a:p>
                  </a:txBody>
                  <a:tcPr/>
                </a:tc>
                <a:tc>
                  <a:txBody>
                    <a:bodyPr/>
                    <a:lstStyle/>
                    <a:p>
                      <a:r>
                        <a:rPr lang="en-US" sz="1800" dirty="0"/>
                        <a:t>$1,340</a:t>
                      </a:r>
                    </a:p>
                  </a:txBody>
                  <a:tcPr/>
                </a:tc>
                <a:tc>
                  <a:txBody>
                    <a:bodyPr/>
                    <a:lstStyle/>
                    <a:p>
                      <a:r>
                        <a:rPr lang="en-US" sz="1800" dirty="0"/>
                        <a:t>  8%</a:t>
                      </a:r>
                    </a:p>
                  </a:txBody>
                  <a:tcPr/>
                </a:tc>
                <a:tc>
                  <a:txBody>
                    <a:bodyPr/>
                    <a:lstStyle/>
                    <a:p>
                      <a:endParaRPr lang="en-US" sz="1800" dirty="0"/>
                    </a:p>
                  </a:txBody>
                  <a:tcPr/>
                </a:tc>
                <a:tc>
                  <a:txBody>
                    <a:bodyPr/>
                    <a:lstStyle/>
                    <a:p>
                      <a:r>
                        <a:rPr lang="en-US" sz="1800" dirty="0"/>
                        <a:t>$1,385</a:t>
                      </a:r>
                    </a:p>
                  </a:txBody>
                  <a:tcPr/>
                </a:tc>
                <a:tc>
                  <a:txBody>
                    <a:bodyPr/>
                    <a:lstStyle/>
                    <a:p>
                      <a:r>
                        <a:rPr lang="en-US" sz="1800" dirty="0"/>
                        <a:t>5.0%</a:t>
                      </a:r>
                    </a:p>
                  </a:txBody>
                  <a:tcPr/>
                </a:tc>
                <a:extLst>
                  <a:ext uri="{0D108BD9-81ED-4DB2-BD59-A6C34878D82A}">
                    <a16:rowId xmlns:a16="http://schemas.microsoft.com/office/drawing/2014/main" val="1907958553"/>
                  </a:ext>
                </a:extLst>
              </a:tr>
              <a:tr h="517627">
                <a:tc>
                  <a:txBody>
                    <a:bodyPr/>
                    <a:lstStyle/>
                    <a:p>
                      <a:r>
                        <a:rPr lang="en-US" sz="1800" b="1" dirty="0"/>
                        <a:t>IPM</a:t>
                      </a:r>
                    </a:p>
                  </a:txBody>
                  <a:tcPr/>
                </a:tc>
                <a:tc>
                  <a:txBody>
                    <a:bodyPr/>
                    <a:lstStyle/>
                    <a:p>
                      <a:r>
                        <a:rPr lang="en-US" sz="1800" dirty="0"/>
                        <a:t>$1,170</a:t>
                      </a:r>
                    </a:p>
                  </a:txBody>
                  <a:tcPr/>
                </a:tc>
                <a:tc>
                  <a:txBody>
                    <a:bodyPr/>
                    <a:lstStyle/>
                    <a:p>
                      <a:r>
                        <a:rPr lang="en-US" sz="1800" dirty="0"/>
                        <a:t>11%</a:t>
                      </a:r>
                    </a:p>
                  </a:txBody>
                  <a:tcPr/>
                </a:tc>
                <a:tc>
                  <a:txBody>
                    <a:bodyPr/>
                    <a:lstStyle/>
                    <a:p>
                      <a:endParaRPr lang="en-US" sz="1800" dirty="0"/>
                    </a:p>
                  </a:txBody>
                  <a:tcPr/>
                </a:tc>
                <a:tc>
                  <a:txBody>
                    <a:bodyPr/>
                    <a:lstStyle/>
                    <a:p>
                      <a:r>
                        <a:rPr lang="en-US" sz="1800" dirty="0"/>
                        <a:t>$1,015</a:t>
                      </a:r>
                    </a:p>
                  </a:txBody>
                  <a:tcPr/>
                </a:tc>
                <a:tc>
                  <a:txBody>
                    <a:bodyPr/>
                    <a:lstStyle/>
                    <a:p>
                      <a:r>
                        <a:rPr lang="en-US" sz="1800" dirty="0"/>
                        <a:t>0.6%</a:t>
                      </a:r>
                    </a:p>
                  </a:txBody>
                  <a:tcPr/>
                </a:tc>
                <a:extLst>
                  <a:ext uri="{0D108BD9-81ED-4DB2-BD59-A6C34878D82A}">
                    <a16:rowId xmlns:a16="http://schemas.microsoft.com/office/drawing/2014/main" val="3450209901"/>
                  </a:ext>
                </a:extLst>
              </a:tr>
            </a:tbl>
          </a:graphicData>
        </a:graphic>
      </p:graphicFrame>
      <p:pic>
        <p:nvPicPr>
          <p:cNvPr id="18" name="Picture 17" descr="A person in a vest standing at a counter with fruit&#10;&#10;Description automatically generated">
            <a:extLst>
              <a:ext uri="{FF2B5EF4-FFF2-40B4-BE49-F238E27FC236}">
                <a16:creationId xmlns:a16="http://schemas.microsoft.com/office/drawing/2014/main" id="{34B270B8-6D73-2C7F-360E-5A8F27E58AC5}"/>
              </a:ext>
            </a:extLst>
          </p:cNvPr>
          <p:cNvPicPr>
            <a:picLocks noChangeAspect="1"/>
          </p:cNvPicPr>
          <p:nvPr/>
        </p:nvPicPr>
        <p:blipFill rotWithShape="1">
          <a:blip r:embed="rId3">
            <a:extLst>
              <a:ext uri="{28A0092B-C50C-407E-A947-70E740481C1C}">
                <a14:useLocalDpi xmlns:a14="http://schemas.microsoft.com/office/drawing/2010/main" val="0"/>
              </a:ext>
            </a:extLst>
          </a:blip>
          <a:srcRect r="4181"/>
          <a:stretch/>
        </p:blipFill>
        <p:spPr>
          <a:xfrm>
            <a:off x="6310475" y="1538036"/>
            <a:ext cx="5717894" cy="2823439"/>
          </a:xfrm>
          <a:prstGeom prst="rect">
            <a:avLst/>
          </a:prstGeom>
        </p:spPr>
      </p:pic>
      <p:pic>
        <p:nvPicPr>
          <p:cNvPr id="21" name="Picture 20" descr="A group of men looking at a display of fruit&#10;&#10;Description automatically generated">
            <a:extLst>
              <a:ext uri="{FF2B5EF4-FFF2-40B4-BE49-F238E27FC236}">
                <a16:creationId xmlns:a16="http://schemas.microsoft.com/office/drawing/2014/main" id="{BA0EB3B5-7C98-2446-8419-6E43362CB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53" y="1538037"/>
            <a:ext cx="5967392" cy="2823439"/>
          </a:xfrm>
          <a:prstGeom prst="rect">
            <a:avLst/>
          </a:prstGeom>
        </p:spPr>
      </p:pic>
      <p:sp>
        <p:nvSpPr>
          <p:cNvPr id="3" name="TextBox 2">
            <a:extLst>
              <a:ext uri="{FF2B5EF4-FFF2-40B4-BE49-F238E27FC236}">
                <a16:creationId xmlns:a16="http://schemas.microsoft.com/office/drawing/2014/main" id="{CD27D55D-94AA-13BF-9F55-387A5BB66C2C}"/>
              </a:ext>
            </a:extLst>
          </p:cNvPr>
          <p:cNvSpPr txBox="1"/>
          <p:nvPr/>
        </p:nvSpPr>
        <p:spPr>
          <a:xfrm>
            <a:off x="4497572" y="4418410"/>
            <a:ext cx="652743" cy="369332"/>
          </a:xfrm>
          <a:prstGeom prst="rect">
            <a:avLst/>
          </a:prstGeom>
          <a:noFill/>
        </p:spPr>
        <p:txBody>
          <a:bodyPr wrap="none" rtlCol="0">
            <a:spAutoFit/>
          </a:bodyPr>
          <a:lstStyle/>
          <a:p>
            <a:r>
              <a:rPr lang="en-US" b="1" dirty="0"/>
              <a:t>2022</a:t>
            </a:r>
          </a:p>
        </p:txBody>
      </p:sp>
      <p:sp>
        <p:nvSpPr>
          <p:cNvPr id="4" name="TextBox 3">
            <a:extLst>
              <a:ext uri="{FF2B5EF4-FFF2-40B4-BE49-F238E27FC236}">
                <a16:creationId xmlns:a16="http://schemas.microsoft.com/office/drawing/2014/main" id="{47D700D4-8EBB-651C-A063-77FC091B87A1}"/>
              </a:ext>
            </a:extLst>
          </p:cNvPr>
          <p:cNvSpPr txBox="1"/>
          <p:nvPr/>
        </p:nvSpPr>
        <p:spPr>
          <a:xfrm>
            <a:off x="8516679" y="4418410"/>
            <a:ext cx="652743" cy="369332"/>
          </a:xfrm>
          <a:prstGeom prst="rect">
            <a:avLst/>
          </a:prstGeom>
          <a:noFill/>
        </p:spPr>
        <p:txBody>
          <a:bodyPr wrap="none" rtlCol="0">
            <a:spAutoFit/>
          </a:bodyPr>
          <a:lstStyle/>
          <a:p>
            <a:r>
              <a:rPr lang="en-US" b="1" dirty="0"/>
              <a:t>2023</a:t>
            </a:r>
          </a:p>
        </p:txBody>
      </p:sp>
    </p:spTree>
    <p:extLst>
      <p:ext uri="{BB962C8B-B14F-4D97-AF65-F5344CB8AC3E}">
        <p14:creationId xmlns:p14="http://schemas.microsoft.com/office/powerpoint/2010/main" val="156395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5669E-9FC8-C096-CDA1-B561241710E8}"/>
              </a:ext>
            </a:extLst>
          </p:cNvPr>
          <p:cNvSpPr>
            <a:spLocks noGrp="1"/>
          </p:cNvSpPr>
          <p:nvPr>
            <p:ph type="title"/>
          </p:nvPr>
        </p:nvSpPr>
        <p:spPr/>
        <p:txBody>
          <a:bodyPr/>
          <a:lstStyle/>
          <a:p>
            <a:r>
              <a:rPr lang="en-US" dirty="0"/>
              <a:t>This is nothing new!</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68DCD09D-30C3-FC98-2A7B-55FF558F15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815534"/>
            <a:ext cx="6227903" cy="2511457"/>
          </a:xfrm>
        </p:spPr>
      </p:pic>
      <p:pic>
        <p:nvPicPr>
          <p:cNvPr id="7" name="Picture 6" descr="Text&#10;&#10;Description automatically generated">
            <a:extLst>
              <a:ext uri="{FF2B5EF4-FFF2-40B4-BE49-F238E27FC236}">
                <a16:creationId xmlns:a16="http://schemas.microsoft.com/office/drawing/2014/main" id="{16EA06F5-8347-56C7-1D25-59D2400D5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049" y="1691322"/>
            <a:ext cx="6058896" cy="2756073"/>
          </a:xfrm>
          <a:prstGeom prst="rect">
            <a:avLst/>
          </a:prstGeom>
        </p:spPr>
      </p:pic>
      <p:pic>
        <p:nvPicPr>
          <p:cNvPr id="9" name="Picture 8" descr="Text, letter&#10;&#10;Description automatically generated">
            <a:extLst>
              <a:ext uri="{FF2B5EF4-FFF2-40B4-BE49-F238E27FC236}">
                <a16:creationId xmlns:a16="http://schemas.microsoft.com/office/drawing/2014/main" id="{B6D2AD53-A64C-4543-6123-003296DC8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15" y="4945219"/>
            <a:ext cx="5814868" cy="1748408"/>
          </a:xfrm>
          <a:prstGeom prst="rect">
            <a:avLst/>
          </a:prstGeom>
        </p:spPr>
      </p:pic>
      <p:sp>
        <p:nvSpPr>
          <p:cNvPr id="12" name="TextBox 11">
            <a:extLst>
              <a:ext uri="{FF2B5EF4-FFF2-40B4-BE49-F238E27FC236}">
                <a16:creationId xmlns:a16="http://schemas.microsoft.com/office/drawing/2014/main" id="{6650D786-7344-45A3-80E2-D47129FC3B9B}"/>
              </a:ext>
            </a:extLst>
          </p:cNvPr>
          <p:cNvSpPr txBox="1"/>
          <p:nvPr/>
        </p:nvSpPr>
        <p:spPr>
          <a:xfrm>
            <a:off x="5349856" y="5937726"/>
            <a:ext cx="697627" cy="369332"/>
          </a:xfrm>
          <a:prstGeom prst="rect">
            <a:avLst/>
          </a:prstGeom>
          <a:noFill/>
        </p:spPr>
        <p:txBody>
          <a:bodyPr wrap="none" rtlCol="0">
            <a:spAutoFit/>
          </a:bodyPr>
          <a:lstStyle/>
          <a:p>
            <a:r>
              <a:rPr lang="en-US" dirty="0"/>
              <a:t>2003</a:t>
            </a:r>
          </a:p>
        </p:txBody>
      </p:sp>
      <p:pic>
        <p:nvPicPr>
          <p:cNvPr id="3" name="Picture 2" descr="Text&#10;&#10;Description automatically generated">
            <a:extLst>
              <a:ext uri="{FF2B5EF4-FFF2-40B4-BE49-F238E27FC236}">
                <a16:creationId xmlns:a16="http://schemas.microsoft.com/office/drawing/2014/main" id="{1F9D59D6-8A27-B98D-EBF9-B9B407A210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483" y="4476311"/>
            <a:ext cx="5239462" cy="2288436"/>
          </a:xfrm>
          <a:prstGeom prst="rect">
            <a:avLst/>
          </a:prstGeom>
        </p:spPr>
      </p:pic>
    </p:spTree>
    <p:extLst>
      <p:ext uri="{BB962C8B-B14F-4D97-AF65-F5344CB8AC3E}">
        <p14:creationId xmlns:p14="http://schemas.microsoft.com/office/powerpoint/2010/main" val="156691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C65C-F1F0-0169-D0CF-17CFA730F98E}"/>
              </a:ext>
            </a:extLst>
          </p:cNvPr>
          <p:cNvSpPr>
            <a:spLocks noGrp="1"/>
          </p:cNvSpPr>
          <p:nvPr>
            <p:ph type="title"/>
          </p:nvPr>
        </p:nvSpPr>
        <p:spPr/>
        <p:txBody>
          <a:bodyPr>
            <a:normAutofit/>
          </a:bodyPr>
          <a:lstStyle/>
          <a:p>
            <a:r>
              <a:rPr lang="en-US" dirty="0"/>
              <a:t>What makes our project different?</a:t>
            </a:r>
          </a:p>
        </p:txBody>
      </p:sp>
      <p:sp>
        <p:nvSpPr>
          <p:cNvPr id="3" name="Content Placeholder 2">
            <a:extLst>
              <a:ext uri="{FF2B5EF4-FFF2-40B4-BE49-F238E27FC236}">
                <a16:creationId xmlns:a16="http://schemas.microsoft.com/office/drawing/2014/main" id="{9DFC5F16-D68A-2558-3F73-6450C3DEB87B}"/>
              </a:ext>
            </a:extLst>
          </p:cNvPr>
          <p:cNvSpPr>
            <a:spLocks noGrp="1"/>
          </p:cNvSpPr>
          <p:nvPr>
            <p:ph idx="1"/>
          </p:nvPr>
        </p:nvSpPr>
        <p:spPr>
          <a:xfrm>
            <a:off x="482601" y="1868488"/>
            <a:ext cx="5257800" cy="4351338"/>
          </a:xfrm>
        </p:spPr>
        <p:txBody>
          <a:bodyPr>
            <a:normAutofit/>
          </a:bodyPr>
          <a:lstStyle/>
          <a:p>
            <a:r>
              <a:rPr lang="en-US" sz="2800" dirty="0">
                <a:cs typeface="Arial" panose="020B0604020202020204" pitchFamily="34" charset="0"/>
              </a:rPr>
              <a:t>11 pear pest management decision-makers in 2022</a:t>
            </a:r>
          </a:p>
          <a:p>
            <a:pPr>
              <a:buFont typeface="Arial" panose="020B0604020202020204" pitchFamily="34" charset="0"/>
              <a:buChar char="•"/>
            </a:pPr>
            <a:r>
              <a:rPr lang="en-US" sz="2800" dirty="0">
                <a:cs typeface="Arial" panose="020B0604020202020204" pitchFamily="34" charset="0"/>
              </a:rPr>
              <a:t> 6 growers, 5 field consultants</a:t>
            </a:r>
          </a:p>
          <a:p>
            <a:pPr>
              <a:buFont typeface="Arial" panose="020B0604020202020204" pitchFamily="34" charset="0"/>
              <a:buChar char="•"/>
            </a:pPr>
            <a:r>
              <a:rPr lang="en-US" sz="2800" dirty="0">
                <a:cs typeface="Arial" panose="020B0604020202020204" pitchFamily="34" charset="0"/>
              </a:rPr>
              <a:t> Approx. 2,309 acres</a:t>
            </a:r>
          </a:p>
          <a:p>
            <a:pPr>
              <a:buFont typeface="Arial" panose="020B0604020202020204" pitchFamily="34" charset="0"/>
              <a:buChar char="•"/>
            </a:pPr>
            <a:r>
              <a:rPr lang="en-US" sz="2800" dirty="0">
                <a:cs typeface="Arial" panose="020B0604020202020204" pitchFamily="34" charset="0"/>
              </a:rPr>
              <a:t>Will be repeated in summer 2024</a:t>
            </a:r>
          </a:p>
          <a:p>
            <a:endParaRPr lang="en-US" dirty="0">
              <a:ea typeface="Calibri" panose="020F0502020204030204" pitchFamily="34" charset="0"/>
              <a:cs typeface="Arial" panose="020B0604020202020204" pitchFamily="34" charset="0"/>
            </a:endParaRPr>
          </a:p>
          <a:p>
            <a:endParaRPr lang="en-US" sz="2800" dirty="0">
              <a:ea typeface="Calibri" panose="020F0502020204030204" pitchFamily="34" charset="0"/>
              <a:cs typeface="Arial" panose="020B0604020202020204" pitchFamily="34" charset="0"/>
            </a:endParaRPr>
          </a:p>
          <a:p>
            <a:endParaRPr lang="en-US" dirty="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206F1923-34BF-D0E0-846C-107236C2A4D5}"/>
              </a:ext>
            </a:extLst>
          </p:cNvPr>
          <p:cNvPicPr>
            <a:picLocks noChangeAspect="1"/>
          </p:cNvPicPr>
          <p:nvPr/>
        </p:nvPicPr>
        <p:blipFill>
          <a:blip r:embed="rId3"/>
          <a:stretch>
            <a:fillRect/>
          </a:stretch>
        </p:blipFill>
        <p:spPr>
          <a:xfrm>
            <a:off x="6007099" y="1652588"/>
            <a:ext cx="6010871" cy="4524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542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88EDB6E3-84B7-D934-16A8-96AED60E5CC3}"/>
              </a:ext>
            </a:extLst>
          </p:cNvPr>
          <p:cNvSpPr>
            <a:spLocks noGrp="1"/>
          </p:cNvSpPr>
          <p:nvPr>
            <p:ph idx="1"/>
          </p:nvPr>
        </p:nvSpPr>
        <p:spPr>
          <a:xfrm>
            <a:off x="826655" y="564368"/>
            <a:ext cx="10788257" cy="6105442"/>
          </a:xfrm>
        </p:spPr>
        <p:txBody>
          <a:bodyPr>
            <a:normAutofit/>
          </a:bodyPr>
          <a:lstStyle/>
          <a:p>
            <a:r>
              <a:rPr lang="en-US" sz="3200" b="1" dirty="0">
                <a:latin typeface="Arial" panose="020B0604020202020204" pitchFamily="34" charset="0"/>
                <a:cs typeface="Arial" panose="020B0604020202020204" pitchFamily="34" charset="0"/>
              </a:rPr>
              <a:t>80% said that conventional pear psylla management is not effective </a:t>
            </a:r>
          </a:p>
          <a:p>
            <a:pPr marL="0" indent="0">
              <a:buNone/>
            </a:pPr>
            <a:endParaRPr lang="en-US" sz="2400" b="1" dirty="0">
              <a:latin typeface="Arial" panose="020B0604020202020204" pitchFamily="34" charset="0"/>
              <a:cs typeface="Arial" panose="020B0604020202020204" pitchFamily="34" charset="0"/>
            </a:endParaRPr>
          </a:p>
          <a:p>
            <a:pPr lvl="1"/>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b="1" dirty="0">
                <a:effectLst/>
                <a:latin typeface="Arial" panose="020B0604020202020204" pitchFamily="34" charset="0"/>
                <a:ea typeface="Calibri" panose="020F0502020204030204" pitchFamily="34" charset="0"/>
                <a:cs typeface="Arial" panose="020B0604020202020204" pitchFamily="34" charset="0"/>
              </a:rPr>
              <a:t>…its the straight definition of insanity</a:t>
            </a:r>
            <a:r>
              <a:rPr lang="en-US" sz="2800" dirty="0">
                <a:effectLst/>
                <a:latin typeface="Arial" panose="020B0604020202020204" pitchFamily="34" charset="0"/>
                <a:ea typeface="Calibri" panose="020F0502020204030204" pitchFamily="34" charset="0"/>
                <a:cs typeface="Arial" panose="020B0604020202020204" pitchFamily="34" charset="0"/>
              </a:rPr>
              <a:t>, we just can't keep banging our heads against the wall and expect to not have a headache...I think we're in a pretty poor place.”</a:t>
            </a:r>
          </a:p>
          <a:p>
            <a:pPr lvl="1"/>
            <a:endParaRPr lang="en-US" sz="2800" dirty="0">
              <a:latin typeface="Arial" panose="020B0604020202020204" pitchFamily="34" charset="0"/>
              <a:ea typeface="Calibri" panose="020F050202020403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60% perceive biological control as effective and important for pear psylla management</a:t>
            </a:r>
          </a:p>
          <a:p>
            <a:pPr marL="0" indent="0">
              <a:buNone/>
            </a:pPr>
            <a:endParaRPr lang="en-US" sz="3200" b="1" dirty="0">
              <a:latin typeface="Arial" panose="020B0604020202020204" pitchFamily="34" charset="0"/>
              <a:cs typeface="Arial" panose="020B0604020202020204" pitchFamily="34" charset="0"/>
            </a:endParaRPr>
          </a:p>
          <a:p>
            <a:pPr lvl="1"/>
            <a:r>
              <a:rPr lang="en-US" sz="3200" dirty="0">
                <a:effectLst/>
                <a:latin typeface="Arial" panose="020B0604020202020204" pitchFamily="34" charset="0"/>
                <a:ea typeface="Calibri" panose="020F0502020204030204" pitchFamily="34" charset="0"/>
                <a:cs typeface="Arial" panose="020B0604020202020204" pitchFamily="34" charset="0"/>
              </a:rPr>
              <a:t>“</a:t>
            </a:r>
            <a:r>
              <a:rPr lang="en-US" sz="2800" b="1" dirty="0">
                <a:effectLst/>
                <a:latin typeface="Arial" panose="020B0604020202020204" pitchFamily="34" charset="0"/>
                <a:ea typeface="Calibri" panose="020F0502020204030204" pitchFamily="34" charset="0"/>
                <a:cs typeface="Arial" panose="020B0604020202020204" pitchFamily="34" charset="0"/>
              </a:rPr>
              <a:t>I know that there are beneficials out there. </a:t>
            </a:r>
            <a:r>
              <a:rPr lang="en-US" sz="2800" dirty="0">
                <a:latin typeface="Arial" panose="020B0604020202020204" pitchFamily="34" charset="0"/>
                <a:ea typeface="Calibri" panose="020F0502020204030204" pitchFamily="34" charset="0"/>
                <a:cs typeface="Arial" panose="020B0604020202020204" pitchFamily="34" charset="0"/>
              </a:rPr>
              <a:t>N</a:t>
            </a:r>
            <a:r>
              <a:rPr lang="en-US" sz="2800" dirty="0">
                <a:effectLst/>
                <a:latin typeface="Arial" panose="020B0604020202020204" pitchFamily="34" charset="0"/>
                <a:ea typeface="Calibri" panose="020F0502020204030204" pitchFamily="34" charset="0"/>
                <a:cs typeface="Arial" panose="020B0604020202020204" pitchFamily="34" charset="0"/>
              </a:rPr>
              <a:t>o matter what we’ve been doing. So, they’ve got to be helping but to what level I don’t know.”</a:t>
            </a:r>
          </a:p>
          <a:p>
            <a:endParaRPr lang="en-US" sz="3200" b="1" dirty="0">
              <a:latin typeface="Arial" panose="020B0604020202020204" pitchFamily="34" charset="0"/>
              <a:cs typeface="Arial" panose="020B0604020202020204" pitchFamily="34" charset="0"/>
            </a:endParaRPr>
          </a:p>
          <a:p>
            <a:pPr lvl="1"/>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943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24A5-E52B-9AF1-2214-F73C304E26F5}"/>
              </a:ext>
            </a:extLst>
          </p:cNvPr>
          <p:cNvSpPr>
            <a:spLocks noGrp="1"/>
          </p:cNvSpPr>
          <p:nvPr>
            <p:ph type="title"/>
          </p:nvPr>
        </p:nvSpPr>
        <p:spPr>
          <a:xfrm>
            <a:off x="2489200" y="2511425"/>
            <a:ext cx="7213600" cy="1325563"/>
          </a:xfrm>
        </p:spPr>
        <p:txBody>
          <a:bodyPr/>
          <a:lstStyle/>
          <a:p>
            <a:r>
              <a:rPr lang="en-US" dirty="0"/>
              <a:t>Why isn’t IPM being adopted?</a:t>
            </a:r>
          </a:p>
        </p:txBody>
      </p:sp>
    </p:spTree>
    <p:extLst>
      <p:ext uri="{BB962C8B-B14F-4D97-AF65-F5344CB8AC3E}">
        <p14:creationId xmlns:p14="http://schemas.microsoft.com/office/powerpoint/2010/main" val="210636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Diffusion of Innovations (DIO) framework</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endParaRPr lang="en-US" dirty="0">
              <a:solidFill>
                <a:schemeClr val="bg2">
                  <a:lumMod val="75000"/>
                </a:schemeClr>
              </a:solidFill>
            </a:endParaRPr>
          </a:p>
        </p:txBody>
      </p:sp>
      <p:pic>
        <p:nvPicPr>
          <p:cNvPr id="4" name="Picture 2" descr="Diffusion of Innovation Theory">
            <a:extLst>
              <a:ext uri="{FF2B5EF4-FFF2-40B4-BE49-F238E27FC236}">
                <a16:creationId xmlns:a16="http://schemas.microsoft.com/office/drawing/2014/main" id="{09AD475A-B4FA-C893-2858-38F31DD79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26" y="2408275"/>
            <a:ext cx="8380947" cy="3073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807605-C137-9684-49ED-92E575F53C67}"/>
              </a:ext>
            </a:extLst>
          </p:cNvPr>
          <p:cNvSpPr txBox="1"/>
          <p:nvPr/>
        </p:nvSpPr>
        <p:spPr>
          <a:xfrm>
            <a:off x="9204317" y="5521348"/>
            <a:ext cx="1082156" cy="307777"/>
          </a:xfrm>
          <a:prstGeom prst="rect">
            <a:avLst/>
          </a:prstGeom>
          <a:noFill/>
        </p:spPr>
        <p:txBody>
          <a:bodyPr wrap="none" rtlCol="0">
            <a:spAutoFit/>
          </a:bodyPr>
          <a:lstStyle/>
          <a:p>
            <a:r>
              <a:rPr lang="en-US" sz="1400" dirty="0"/>
              <a:t>Rogers 1962</a:t>
            </a:r>
          </a:p>
        </p:txBody>
      </p:sp>
    </p:spTree>
    <p:extLst>
      <p:ext uri="{BB962C8B-B14F-4D97-AF65-F5344CB8AC3E}">
        <p14:creationId xmlns:p14="http://schemas.microsoft.com/office/powerpoint/2010/main" val="2083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Diffusion of Innovations (DIO) framework</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endParaRPr lang="en-US" dirty="0">
              <a:solidFill>
                <a:schemeClr val="bg2">
                  <a:lumMod val="75000"/>
                </a:schemeClr>
              </a:solidFill>
            </a:endParaRPr>
          </a:p>
        </p:txBody>
      </p:sp>
      <p:pic>
        <p:nvPicPr>
          <p:cNvPr id="4" name="Picture 2" descr="Diffusion of Innovation Theory">
            <a:extLst>
              <a:ext uri="{FF2B5EF4-FFF2-40B4-BE49-F238E27FC236}">
                <a16:creationId xmlns:a16="http://schemas.microsoft.com/office/drawing/2014/main" id="{09AD475A-B4FA-C893-2858-38F31DD79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526" y="2408275"/>
            <a:ext cx="8380947" cy="3073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807605-C137-9684-49ED-92E575F53C67}"/>
              </a:ext>
            </a:extLst>
          </p:cNvPr>
          <p:cNvSpPr txBox="1"/>
          <p:nvPr/>
        </p:nvSpPr>
        <p:spPr>
          <a:xfrm>
            <a:off x="9204317" y="5521348"/>
            <a:ext cx="1082156" cy="307777"/>
          </a:xfrm>
          <a:prstGeom prst="rect">
            <a:avLst/>
          </a:prstGeom>
          <a:noFill/>
        </p:spPr>
        <p:txBody>
          <a:bodyPr wrap="none" rtlCol="0">
            <a:spAutoFit/>
          </a:bodyPr>
          <a:lstStyle/>
          <a:p>
            <a:r>
              <a:rPr lang="en-US" sz="1400" dirty="0"/>
              <a:t>Rogers 1962</a:t>
            </a:r>
          </a:p>
        </p:txBody>
      </p:sp>
      <p:sp>
        <p:nvSpPr>
          <p:cNvPr id="6" name="Oval 5">
            <a:extLst>
              <a:ext uri="{FF2B5EF4-FFF2-40B4-BE49-F238E27FC236}">
                <a16:creationId xmlns:a16="http://schemas.microsoft.com/office/drawing/2014/main" id="{ED17F7AC-02FA-098B-86DA-658BB61007E4}"/>
              </a:ext>
            </a:extLst>
          </p:cNvPr>
          <p:cNvSpPr/>
          <p:nvPr/>
        </p:nvSpPr>
        <p:spPr>
          <a:xfrm>
            <a:off x="1549400" y="3797300"/>
            <a:ext cx="2120900" cy="203182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40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9D1D-B136-DBD3-4F57-E275873C7B1F}"/>
              </a:ext>
            </a:extLst>
          </p:cNvPr>
          <p:cNvSpPr>
            <a:spLocks noGrp="1"/>
          </p:cNvSpPr>
          <p:nvPr>
            <p:ph type="title"/>
          </p:nvPr>
        </p:nvSpPr>
        <p:spPr/>
        <p:txBody>
          <a:bodyPr/>
          <a:lstStyle/>
          <a:p>
            <a:r>
              <a:rPr lang="en-US" dirty="0"/>
              <a:t>Pear psylla – A struggle in Wenatchee</a:t>
            </a:r>
          </a:p>
        </p:txBody>
      </p:sp>
      <p:pic>
        <p:nvPicPr>
          <p:cNvPr id="4" name="Content Placeholder 4" descr="A picture containing food, indoor, pan, tray&#10;&#10;Description automatically generated">
            <a:extLst>
              <a:ext uri="{FF2B5EF4-FFF2-40B4-BE49-F238E27FC236}">
                <a16:creationId xmlns:a16="http://schemas.microsoft.com/office/drawing/2014/main" id="{6CA51844-DCC2-B3D0-B914-4C530789F807}"/>
              </a:ext>
            </a:extLst>
          </p:cNvPr>
          <p:cNvPicPr>
            <a:picLocks noChangeAspect="1"/>
          </p:cNvPicPr>
          <p:nvPr/>
        </p:nvPicPr>
        <p:blipFill rotWithShape="1">
          <a:blip r:embed="rId3">
            <a:extLst>
              <a:ext uri="{28A0092B-C50C-407E-A947-70E740481C1C}">
                <a14:useLocalDpi xmlns:a14="http://schemas.microsoft.com/office/drawing/2010/main" val="0"/>
              </a:ext>
            </a:extLst>
          </a:blip>
          <a:srcRect l="3604" t="13721" r="4099" b="9312"/>
          <a:stretch/>
        </p:blipFill>
        <p:spPr>
          <a:xfrm rot="5400000">
            <a:off x="-21200" y="2421964"/>
            <a:ext cx="4614399" cy="2895600"/>
          </a:xfrm>
          <a:prstGeom prst="rect">
            <a:avLst/>
          </a:prstGeom>
          <a:effectLst>
            <a:outerShdw blurRad="50800" dist="38100" dir="2700000" algn="tl" rotWithShape="0">
              <a:prstClr val="black">
                <a:alpha val="40000"/>
              </a:prstClr>
            </a:outerShdw>
          </a:effectLst>
        </p:spPr>
      </p:pic>
      <p:pic>
        <p:nvPicPr>
          <p:cNvPr id="5" name="Picture 2" descr="Pear psylla - Integrated Pest Management">
            <a:extLst>
              <a:ext uri="{FF2B5EF4-FFF2-40B4-BE49-F238E27FC236}">
                <a16:creationId xmlns:a16="http://schemas.microsoft.com/office/drawing/2014/main" id="{B48A21F5-B1F8-48A4-BC8A-FE52973705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05" r="3" b="6707"/>
          <a:stretch/>
        </p:blipFill>
        <p:spPr bwMode="auto">
          <a:xfrm>
            <a:off x="4709500" y="2117422"/>
            <a:ext cx="3005526" cy="23510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frog on a leaf&#10;&#10;Description automatically generated with medium confidence">
            <a:extLst>
              <a:ext uri="{FF2B5EF4-FFF2-40B4-BE49-F238E27FC236}">
                <a16:creationId xmlns:a16="http://schemas.microsoft.com/office/drawing/2014/main" id="{0B8564F6-A880-C272-DA99-1E610FF3BB9F}"/>
              </a:ext>
            </a:extLst>
          </p:cNvPr>
          <p:cNvPicPr>
            <a:picLocks noChangeAspect="1"/>
          </p:cNvPicPr>
          <p:nvPr/>
        </p:nvPicPr>
        <p:blipFill rotWithShape="1">
          <a:blip r:embed="rId5">
            <a:extLst>
              <a:ext uri="{28A0092B-C50C-407E-A947-70E740481C1C}">
                <a14:useLocalDpi xmlns:a14="http://schemas.microsoft.com/office/drawing/2010/main" val="0"/>
              </a:ext>
            </a:extLst>
          </a:blip>
          <a:srcRect l="9319" r="16900" b="4"/>
          <a:stretch/>
        </p:blipFill>
        <p:spPr>
          <a:xfrm>
            <a:off x="8440193" y="1562564"/>
            <a:ext cx="3115452" cy="316680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A8493600-7C20-1660-4102-5A79FF07461E}"/>
              </a:ext>
            </a:extLst>
          </p:cNvPr>
          <p:cNvSpPr txBox="1"/>
          <p:nvPr/>
        </p:nvSpPr>
        <p:spPr>
          <a:xfrm>
            <a:off x="4304838" y="4895214"/>
            <a:ext cx="4459554"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t>WA – largest pear producer</a:t>
            </a:r>
          </a:p>
          <a:p>
            <a:pPr marL="285750" indent="-285750">
              <a:buFont typeface="Arial" panose="020B0604020202020204" pitchFamily="34" charset="0"/>
              <a:buChar char="•"/>
            </a:pPr>
            <a:r>
              <a:rPr lang="en-US" sz="2800" dirty="0"/>
              <a:t>Pear psylla is # 1 pear pest</a:t>
            </a:r>
          </a:p>
          <a:p>
            <a:endParaRPr lang="en-US" sz="2800" dirty="0"/>
          </a:p>
        </p:txBody>
      </p:sp>
      <p:sp>
        <p:nvSpPr>
          <p:cNvPr id="7" name="TextBox 6">
            <a:extLst>
              <a:ext uri="{FF2B5EF4-FFF2-40B4-BE49-F238E27FC236}">
                <a16:creationId xmlns:a16="http://schemas.microsoft.com/office/drawing/2014/main" id="{4761C36E-1745-592A-9E46-6BE647E193C5}"/>
              </a:ext>
            </a:extLst>
          </p:cNvPr>
          <p:cNvSpPr txBox="1"/>
          <p:nvPr/>
        </p:nvSpPr>
        <p:spPr>
          <a:xfrm>
            <a:off x="7134418" y="4127849"/>
            <a:ext cx="580608" cy="369332"/>
          </a:xfrm>
          <a:prstGeom prst="rect">
            <a:avLst/>
          </a:prstGeom>
          <a:noFill/>
        </p:spPr>
        <p:txBody>
          <a:bodyPr wrap="none" rtlCol="0">
            <a:spAutoFit/>
          </a:bodyPr>
          <a:lstStyle/>
          <a:p>
            <a:r>
              <a:rPr lang="en-US" dirty="0" err="1">
                <a:solidFill>
                  <a:schemeClr val="bg1"/>
                </a:solidFill>
              </a:rPr>
              <a:t>msu</a:t>
            </a:r>
            <a:endParaRPr lang="en-US" dirty="0">
              <a:solidFill>
                <a:schemeClr val="bg1"/>
              </a:solidFill>
            </a:endParaRPr>
          </a:p>
        </p:txBody>
      </p:sp>
      <p:sp>
        <p:nvSpPr>
          <p:cNvPr id="8" name="TextBox 7">
            <a:extLst>
              <a:ext uri="{FF2B5EF4-FFF2-40B4-BE49-F238E27FC236}">
                <a16:creationId xmlns:a16="http://schemas.microsoft.com/office/drawing/2014/main" id="{A77461A1-794C-161E-4900-C69293CB52A4}"/>
              </a:ext>
            </a:extLst>
          </p:cNvPr>
          <p:cNvSpPr txBox="1"/>
          <p:nvPr/>
        </p:nvSpPr>
        <p:spPr>
          <a:xfrm>
            <a:off x="908850" y="5807632"/>
            <a:ext cx="753924" cy="369332"/>
          </a:xfrm>
          <a:prstGeom prst="rect">
            <a:avLst/>
          </a:prstGeom>
          <a:noFill/>
        </p:spPr>
        <p:txBody>
          <a:bodyPr wrap="none" rtlCol="0">
            <a:spAutoFit/>
          </a:bodyPr>
          <a:lstStyle/>
          <a:p>
            <a:r>
              <a:rPr lang="en-US" dirty="0">
                <a:solidFill>
                  <a:schemeClr val="bg1"/>
                </a:solidFill>
              </a:rPr>
              <a:t>André</a:t>
            </a:r>
          </a:p>
        </p:txBody>
      </p:sp>
    </p:spTree>
    <p:extLst>
      <p:ext uri="{BB962C8B-B14F-4D97-AF65-F5344CB8AC3E}">
        <p14:creationId xmlns:p14="http://schemas.microsoft.com/office/powerpoint/2010/main" val="491682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69370D-FCB1-7300-5E04-70E791AFA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a:xfrm>
            <a:off x="589559" y="262028"/>
            <a:ext cx="7015496" cy="1190445"/>
          </a:xfrm>
        </p:spPr>
        <p:txBody>
          <a:bodyPr vert="horz" lIns="91440" tIns="45720" rIns="91440" bIns="45720" rtlCol="0" anchor="ctr">
            <a:normAutofit/>
          </a:bodyPr>
          <a:lstStyle/>
          <a:p>
            <a:r>
              <a:rPr lang="en-US" sz="4000" kern="1200">
                <a:solidFill>
                  <a:schemeClr val="tx1"/>
                </a:solidFill>
                <a:latin typeface="+mj-lt"/>
                <a:ea typeface="+mj-ea"/>
                <a:cs typeface="+mj-cs"/>
              </a:rPr>
              <a:t>Innovators have influence</a:t>
            </a:r>
          </a:p>
        </p:txBody>
      </p:sp>
      <p:pic>
        <p:nvPicPr>
          <p:cNvPr id="9" name="Picture 8" descr="A group of people sitting at a table&#10;&#10;Description automatically generated">
            <a:extLst>
              <a:ext uri="{FF2B5EF4-FFF2-40B4-BE49-F238E27FC236}">
                <a16:creationId xmlns:a16="http://schemas.microsoft.com/office/drawing/2014/main" id="{43E4453C-F08A-D7A7-A2D9-A25D91DFED54}"/>
              </a:ext>
            </a:extLst>
          </p:cNvPr>
          <p:cNvPicPr>
            <a:picLocks noChangeAspect="1"/>
          </p:cNvPicPr>
          <p:nvPr/>
        </p:nvPicPr>
        <p:blipFill rotWithShape="1">
          <a:blip r:embed="rId3">
            <a:extLst>
              <a:ext uri="{28A0092B-C50C-407E-A947-70E740481C1C}">
                <a14:useLocalDpi xmlns:a14="http://schemas.microsoft.com/office/drawing/2010/main" val="0"/>
              </a:ext>
            </a:extLst>
          </a:blip>
          <a:srcRect r="4352" b="-3"/>
          <a:stretch/>
        </p:blipFill>
        <p:spPr>
          <a:xfrm rot="5400000">
            <a:off x="3463148" y="2212557"/>
            <a:ext cx="5207479" cy="4083406"/>
          </a:xfrm>
          <a:prstGeom prst="rect">
            <a:avLst/>
          </a:prstGeom>
        </p:spPr>
      </p:pic>
      <p:pic>
        <p:nvPicPr>
          <p:cNvPr id="8" name="Picture 7" descr="A group of people at a podium&#10;&#10;Description automatically generated">
            <a:extLst>
              <a:ext uri="{FF2B5EF4-FFF2-40B4-BE49-F238E27FC236}">
                <a16:creationId xmlns:a16="http://schemas.microsoft.com/office/drawing/2014/main" id="{315D12F4-1AED-BA56-FA9B-908618FB6A3B}"/>
              </a:ext>
            </a:extLst>
          </p:cNvPr>
          <p:cNvPicPr>
            <a:picLocks noChangeAspect="1"/>
          </p:cNvPicPr>
          <p:nvPr/>
        </p:nvPicPr>
        <p:blipFill rotWithShape="1">
          <a:blip r:embed="rId4">
            <a:extLst>
              <a:ext uri="{28A0092B-C50C-407E-A947-70E740481C1C}">
                <a14:useLocalDpi xmlns:a14="http://schemas.microsoft.com/office/drawing/2010/main" val="0"/>
              </a:ext>
            </a:extLst>
          </a:blip>
          <a:srcRect l="20806" r="20808" b="2"/>
          <a:stretch/>
        </p:blipFill>
        <p:spPr>
          <a:xfrm>
            <a:off x="-1" y="1650521"/>
            <a:ext cx="4040515" cy="5207479"/>
          </a:xfrm>
          <a:prstGeom prst="rect">
            <a:avLst/>
          </a:prstGeom>
        </p:spPr>
      </p:pic>
      <p:pic>
        <p:nvPicPr>
          <p:cNvPr id="7" name="Content Placeholder 4" descr="A group of people sitting in a circle&#10;&#10;Description automatically generated">
            <a:extLst>
              <a:ext uri="{FF2B5EF4-FFF2-40B4-BE49-F238E27FC236}">
                <a16:creationId xmlns:a16="http://schemas.microsoft.com/office/drawing/2014/main" id="{ED727D59-712F-26B6-9524-E0552D98C812}"/>
              </a:ext>
            </a:extLst>
          </p:cNvPr>
          <p:cNvPicPr>
            <a:picLocks noChangeAspect="1"/>
          </p:cNvPicPr>
          <p:nvPr/>
        </p:nvPicPr>
        <p:blipFill rotWithShape="1">
          <a:blip r:embed="rId5">
            <a:extLst>
              <a:ext uri="{28A0092B-C50C-407E-A947-70E740481C1C}">
                <a14:useLocalDpi xmlns:a14="http://schemas.microsoft.com/office/drawing/2010/main" val="0"/>
              </a:ext>
            </a:extLst>
          </a:blip>
          <a:srcRect l="24719" r="22940" b="2"/>
          <a:stretch/>
        </p:blipFill>
        <p:spPr>
          <a:xfrm>
            <a:off x="8108592" y="1650521"/>
            <a:ext cx="4083406" cy="5207479"/>
          </a:xfrm>
          <a:prstGeom prst="rect">
            <a:avLst/>
          </a:prstGeom>
          <a:effectLst/>
        </p:spPr>
      </p:pic>
    </p:spTree>
    <p:extLst>
      <p:ext uri="{BB962C8B-B14F-4D97-AF65-F5344CB8AC3E}">
        <p14:creationId xmlns:p14="http://schemas.microsoft.com/office/powerpoint/2010/main" val="3085678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Influential Factors</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r>
              <a:rPr lang="en-US" dirty="0"/>
              <a:t>Relative advantage</a:t>
            </a:r>
          </a:p>
          <a:p>
            <a:pPr marL="0" indent="0">
              <a:buNone/>
            </a:pPr>
            <a:endParaRPr lang="en-US" dirty="0"/>
          </a:p>
        </p:txBody>
      </p:sp>
      <p:pic>
        <p:nvPicPr>
          <p:cNvPr id="7" name="Picture 6" descr="A tray of pears on a black surface&#10;&#10;Description automatically generated">
            <a:extLst>
              <a:ext uri="{FF2B5EF4-FFF2-40B4-BE49-F238E27FC236}">
                <a16:creationId xmlns:a16="http://schemas.microsoft.com/office/drawing/2014/main" id="{31DED628-6AB8-ED0C-5223-C8E1C8E7E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80896" y="2298754"/>
            <a:ext cx="4922438" cy="3706307"/>
          </a:xfrm>
          <a:prstGeom prst="rect">
            <a:avLst/>
          </a:prstGeom>
        </p:spPr>
      </p:pic>
      <p:pic>
        <p:nvPicPr>
          <p:cNvPr id="9" name="Picture 8" descr="A tray of pears on a table&#10;&#10;Description automatically generated">
            <a:extLst>
              <a:ext uri="{FF2B5EF4-FFF2-40B4-BE49-F238E27FC236}">
                <a16:creationId xmlns:a16="http://schemas.microsoft.com/office/drawing/2014/main" id="{472AFB14-B1CC-8847-A23A-802858C41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58690" y="2298756"/>
            <a:ext cx="4922438" cy="3706306"/>
          </a:xfrm>
          <a:prstGeom prst="rect">
            <a:avLst/>
          </a:prstGeom>
        </p:spPr>
      </p:pic>
      <p:sp>
        <p:nvSpPr>
          <p:cNvPr id="10" name="TextBox 9">
            <a:extLst>
              <a:ext uri="{FF2B5EF4-FFF2-40B4-BE49-F238E27FC236}">
                <a16:creationId xmlns:a16="http://schemas.microsoft.com/office/drawing/2014/main" id="{7F0878D1-A954-9587-2703-DFC38DC9B3DE}"/>
              </a:ext>
            </a:extLst>
          </p:cNvPr>
          <p:cNvSpPr txBox="1"/>
          <p:nvPr/>
        </p:nvSpPr>
        <p:spPr>
          <a:xfrm>
            <a:off x="296731" y="230188"/>
            <a:ext cx="1336200" cy="369332"/>
          </a:xfrm>
          <a:prstGeom prst="rect">
            <a:avLst/>
          </a:prstGeom>
          <a:noFill/>
        </p:spPr>
        <p:txBody>
          <a:bodyPr wrap="none" rtlCol="0">
            <a:spAutoFit/>
          </a:bodyPr>
          <a:lstStyle/>
          <a:p>
            <a:r>
              <a:rPr lang="en-US" dirty="0"/>
              <a:t>Rogers 1962</a:t>
            </a:r>
          </a:p>
        </p:txBody>
      </p:sp>
    </p:spTree>
    <p:extLst>
      <p:ext uri="{BB962C8B-B14F-4D97-AF65-F5344CB8AC3E}">
        <p14:creationId xmlns:p14="http://schemas.microsoft.com/office/powerpoint/2010/main" val="844942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38CD3393-DF21-AE1D-22C3-861A8AFB6DC1}"/>
              </a:ext>
            </a:extLst>
          </p:cNvPr>
          <p:cNvPicPr>
            <a:picLocks noChangeAspect="1"/>
          </p:cNvPicPr>
          <p:nvPr/>
        </p:nvPicPr>
        <p:blipFill rotWithShape="1">
          <a:blip r:embed="rId3">
            <a:extLst>
              <a:ext uri="{28A0092B-C50C-407E-A947-70E740481C1C}">
                <a14:useLocalDpi xmlns:a14="http://schemas.microsoft.com/office/drawing/2010/main" val="0"/>
              </a:ext>
            </a:extLst>
          </a:blip>
          <a:srcRect l="13760" t="26201" r="63634" b="9577"/>
          <a:stretch/>
        </p:blipFill>
        <p:spPr>
          <a:xfrm>
            <a:off x="3996459" y="1211962"/>
            <a:ext cx="3490961" cy="5578664"/>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8A2111E-9878-2768-627A-4438244D9E82}"/>
              </a:ext>
            </a:extLst>
          </p:cNvPr>
          <p:cNvPicPr>
            <a:picLocks noChangeAspect="1"/>
          </p:cNvPicPr>
          <p:nvPr/>
        </p:nvPicPr>
        <p:blipFill rotWithShape="1">
          <a:blip r:embed="rId4">
            <a:extLst>
              <a:ext uri="{28A0092B-C50C-407E-A947-70E740481C1C}">
                <a14:useLocalDpi xmlns:a14="http://schemas.microsoft.com/office/drawing/2010/main" val="0"/>
              </a:ext>
            </a:extLst>
          </a:blip>
          <a:srcRect l="54461" t="26154" r="11546" b="51999"/>
          <a:stretch/>
        </p:blipFill>
        <p:spPr>
          <a:xfrm>
            <a:off x="6928822" y="1614581"/>
            <a:ext cx="5198964" cy="1879600"/>
          </a:xfrm>
          <a:prstGeom prst="rect">
            <a:avLst/>
          </a:prstGeom>
        </p:spPr>
      </p:pic>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Influential factors</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r>
              <a:rPr lang="en-US" dirty="0"/>
              <a:t>Relative advantage</a:t>
            </a:r>
          </a:p>
          <a:p>
            <a:r>
              <a:rPr lang="en-US" dirty="0"/>
              <a:t>Complexity</a:t>
            </a:r>
          </a:p>
          <a:p>
            <a:pPr marL="0" indent="0">
              <a:buNone/>
            </a:pPr>
            <a:endParaRPr lang="en-US" dirty="0"/>
          </a:p>
        </p:txBody>
      </p:sp>
      <p:pic>
        <p:nvPicPr>
          <p:cNvPr id="6" name="Picture 5" descr="A screenshot of a computer&#10;&#10;Description automatically generated">
            <a:extLst>
              <a:ext uri="{FF2B5EF4-FFF2-40B4-BE49-F238E27FC236}">
                <a16:creationId xmlns:a16="http://schemas.microsoft.com/office/drawing/2014/main" id="{4446C1A6-A055-A6EE-7A3A-208F8DFAB8E1}"/>
              </a:ext>
            </a:extLst>
          </p:cNvPr>
          <p:cNvPicPr>
            <a:picLocks noChangeAspect="1"/>
          </p:cNvPicPr>
          <p:nvPr/>
        </p:nvPicPr>
        <p:blipFill rotWithShape="1">
          <a:blip r:embed="rId5">
            <a:extLst>
              <a:ext uri="{28A0092B-C50C-407E-A947-70E740481C1C}">
                <a14:useLocalDpi xmlns:a14="http://schemas.microsoft.com/office/drawing/2010/main" val="0"/>
              </a:ext>
            </a:extLst>
          </a:blip>
          <a:srcRect l="7676" t="43686" r="53603" b="9958"/>
          <a:stretch/>
        </p:blipFill>
        <p:spPr>
          <a:xfrm>
            <a:off x="6928822" y="3214402"/>
            <a:ext cx="5248939" cy="353475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54DE02D8-D6EA-FB50-D225-6E631F3E28F9}"/>
              </a:ext>
            </a:extLst>
          </p:cNvPr>
          <p:cNvPicPr>
            <a:picLocks noChangeAspect="1"/>
          </p:cNvPicPr>
          <p:nvPr/>
        </p:nvPicPr>
        <p:blipFill rotWithShape="1">
          <a:blip r:embed="rId6">
            <a:extLst>
              <a:ext uri="{28A0092B-C50C-407E-A947-70E740481C1C}">
                <a14:useLocalDpi xmlns:a14="http://schemas.microsoft.com/office/drawing/2010/main" val="0"/>
              </a:ext>
            </a:extLst>
          </a:blip>
          <a:srcRect l="48022" t="42778" r="5864" b="44468"/>
          <a:stretch/>
        </p:blipFill>
        <p:spPr>
          <a:xfrm>
            <a:off x="5486400" y="202406"/>
            <a:ext cx="5622261" cy="874619"/>
          </a:xfrm>
          <a:prstGeom prst="rect">
            <a:avLst/>
          </a:prstGeom>
        </p:spPr>
      </p:pic>
      <p:sp>
        <p:nvSpPr>
          <p:cNvPr id="9" name="TextBox 8">
            <a:extLst>
              <a:ext uri="{FF2B5EF4-FFF2-40B4-BE49-F238E27FC236}">
                <a16:creationId xmlns:a16="http://schemas.microsoft.com/office/drawing/2014/main" id="{A5561D77-B41E-46B0-1939-537BE5DA6AF8}"/>
              </a:ext>
            </a:extLst>
          </p:cNvPr>
          <p:cNvSpPr txBox="1"/>
          <p:nvPr/>
        </p:nvSpPr>
        <p:spPr>
          <a:xfrm>
            <a:off x="296731" y="230188"/>
            <a:ext cx="1336200" cy="369332"/>
          </a:xfrm>
          <a:prstGeom prst="rect">
            <a:avLst/>
          </a:prstGeom>
          <a:noFill/>
        </p:spPr>
        <p:txBody>
          <a:bodyPr wrap="none" rtlCol="0">
            <a:spAutoFit/>
          </a:bodyPr>
          <a:lstStyle/>
          <a:p>
            <a:r>
              <a:rPr lang="en-US" dirty="0"/>
              <a:t>Rogers 1962</a:t>
            </a:r>
          </a:p>
        </p:txBody>
      </p:sp>
    </p:spTree>
    <p:extLst>
      <p:ext uri="{BB962C8B-B14F-4D97-AF65-F5344CB8AC3E}">
        <p14:creationId xmlns:p14="http://schemas.microsoft.com/office/powerpoint/2010/main" val="341649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Influential factors</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r>
              <a:rPr lang="en-US" dirty="0"/>
              <a:t>Relative advantage</a:t>
            </a:r>
          </a:p>
          <a:p>
            <a:r>
              <a:rPr lang="en-US" dirty="0"/>
              <a:t>Complexity</a:t>
            </a:r>
          </a:p>
          <a:p>
            <a:r>
              <a:rPr lang="en-US" dirty="0"/>
              <a:t>Trialability </a:t>
            </a:r>
          </a:p>
          <a:p>
            <a:pPr marL="0" indent="0">
              <a:buNone/>
            </a:pPr>
            <a:endParaRPr lang="en-US" dirty="0"/>
          </a:p>
        </p:txBody>
      </p:sp>
      <p:pic>
        <p:nvPicPr>
          <p:cNvPr id="4" name="Picture 3">
            <a:extLst>
              <a:ext uri="{FF2B5EF4-FFF2-40B4-BE49-F238E27FC236}">
                <a16:creationId xmlns:a16="http://schemas.microsoft.com/office/drawing/2014/main" id="{9D5218D1-A9AC-DC3E-5387-D834BCCC6D15}"/>
              </a:ext>
            </a:extLst>
          </p:cNvPr>
          <p:cNvPicPr>
            <a:picLocks noChangeAspect="1"/>
          </p:cNvPicPr>
          <p:nvPr/>
        </p:nvPicPr>
        <p:blipFill rotWithShape="1">
          <a:blip r:embed="rId3"/>
          <a:srcRect l="68634" t="18527" r="9128" b="7365"/>
          <a:stretch/>
        </p:blipFill>
        <p:spPr>
          <a:xfrm>
            <a:off x="5538301" y="583503"/>
            <a:ext cx="6209199" cy="5819602"/>
          </a:xfrm>
          <a:prstGeom prst="rect">
            <a:avLst/>
          </a:prstGeom>
        </p:spPr>
      </p:pic>
      <p:sp>
        <p:nvSpPr>
          <p:cNvPr id="5" name="TextBox 4">
            <a:extLst>
              <a:ext uri="{FF2B5EF4-FFF2-40B4-BE49-F238E27FC236}">
                <a16:creationId xmlns:a16="http://schemas.microsoft.com/office/drawing/2014/main" id="{005E3161-7013-6EEE-E041-6492B59CBBCE}"/>
              </a:ext>
            </a:extLst>
          </p:cNvPr>
          <p:cNvSpPr txBox="1"/>
          <p:nvPr/>
        </p:nvSpPr>
        <p:spPr>
          <a:xfrm>
            <a:off x="9766300" y="4940300"/>
            <a:ext cx="558166" cy="369332"/>
          </a:xfrm>
          <a:prstGeom prst="rect">
            <a:avLst/>
          </a:prstGeom>
          <a:noFill/>
        </p:spPr>
        <p:txBody>
          <a:bodyPr wrap="none" rtlCol="0">
            <a:spAutoFit/>
          </a:bodyPr>
          <a:lstStyle/>
          <a:p>
            <a:r>
              <a:rPr lang="en-US" dirty="0">
                <a:highlight>
                  <a:srgbClr val="00FFFF"/>
                </a:highlight>
              </a:rPr>
              <a:t>IPM</a:t>
            </a:r>
          </a:p>
        </p:txBody>
      </p:sp>
      <p:sp>
        <p:nvSpPr>
          <p:cNvPr id="7" name="TextBox 6">
            <a:extLst>
              <a:ext uri="{FF2B5EF4-FFF2-40B4-BE49-F238E27FC236}">
                <a16:creationId xmlns:a16="http://schemas.microsoft.com/office/drawing/2014/main" id="{BDEEA4DA-B1B4-A6EA-7D9F-C8D4861C9E02}"/>
              </a:ext>
            </a:extLst>
          </p:cNvPr>
          <p:cNvSpPr txBox="1"/>
          <p:nvPr/>
        </p:nvSpPr>
        <p:spPr>
          <a:xfrm>
            <a:off x="7990164" y="3493304"/>
            <a:ext cx="652102" cy="369332"/>
          </a:xfrm>
          <a:prstGeom prst="rect">
            <a:avLst/>
          </a:prstGeom>
          <a:noFill/>
        </p:spPr>
        <p:txBody>
          <a:bodyPr wrap="none" rtlCol="0">
            <a:spAutoFit/>
          </a:bodyPr>
          <a:lstStyle/>
          <a:p>
            <a:r>
              <a:rPr lang="en-US" dirty="0">
                <a:highlight>
                  <a:srgbClr val="00FFFF"/>
                </a:highlight>
              </a:rPr>
              <a:t>Conv</a:t>
            </a:r>
          </a:p>
        </p:txBody>
      </p:sp>
      <p:sp>
        <p:nvSpPr>
          <p:cNvPr id="8" name="TextBox 7">
            <a:extLst>
              <a:ext uri="{FF2B5EF4-FFF2-40B4-BE49-F238E27FC236}">
                <a16:creationId xmlns:a16="http://schemas.microsoft.com/office/drawing/2014/main" id="{D4D17EBF-CC19-9893-6913-6EE50ACF471D}"/>
              </a:ext>
            </a:extLst>
          </p:cNvPr>
          <p:cNvSpPr txBox="1"/>
          <p:nvPr/>
        </p:nvSpPr>
        <p:spPr>
          <a:xfrm>
            <a:off x="296731" y="230188"/>
            <a:ext cx="1336200" cy="369332"/>
          </a:xfrm>
          <a:prstGeom prst="rect">
            <a:avLst/>
          </a:prstGeom>
          <a:noFill/>
        </p:spPr>
        <p:txBody>
          <a:bodyPr wrap="none" rtlCol="0">
            <a:spAutoFit/>
          </a:bodyPr>
          <a:lstStyle/>
          <a:p>
            <a:r>
              <a:rPr lang="en-US" dirty="0"/>
              <a:t>Rogers 1962</a:t>
            </a:r>
          </a:p>
        </p:txBody>
      </p:sp>
    </p:spTree>
    <p:extLst>
      <p:ext uri="{BB962C8B-B14F-4D97-AF65-F5344CB8AC3E}">
        <p14:creationId xmlns:p14="http://schemas.microsoft.com/office/powerpoint/2010/main" val="1641776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8B40-2D03-E668-5421-50064074FB70}"/>
              </a:ext>
            </a:extLst>
          </p:cNvPr>
          <p:cNvSpPr>
            <a:spLocks noGrp="1"/>
          </p:cNvSpPr>
          <p:nvPr>
            <p:ph type="title"/>
          </p:nvPr>
        </p:nvSpPr>
        <p:spPr/>
        <p:txBody>
          <a:bodyPr/>
          <a:lstStyle/>
          <a:p>
            <a:r>
              <a:rPr lang="en-US" dirty="0"/>
              <a:t>Influential factors</a:t>
            </a:r>
          </a:p>
        </p:txBody>
      </p:sp>
      <p:sp>
        <p:nvSpPr>
          <p:cNvPr id="3" name="Content Placeholder 2">
            <a:extLst>
              <a:ext uri="{FF2B5EF4-FFF2-40B4-BE49-F238E27FC236}">
                <a16:creationId xmlns:a16="http://schemas.microsoft.com/office/drawing/2014/main" id="{592ED89E-815F-02DA-F462-DC3A7B40F5DC}"/>
              </a:ext>
            </a:extLst>
          </p:cNvPr>
          <p:cNvSpPr>
            <a:spLocks noGrp="1"/>
          </p:cNvSpPr>
          <p:nvPr>
            <p:ph idx="1"/>
          </p:nvPr>
        </p:nvSpPr>
        <p:spPr/>
        <p:txBody>
          <a:bodyPr/>
          <a:lstStyle/>
          <a:p>
            <a:r>
              <a:rPr lang="en-US" dirty="0"/>
              <a:t>Relative advantage</a:t>
            </a:r>
          </a:p>
          <a:p>
            <a:r>
              <a:rPr lang="en-US" dirty="0"/>
              <a:t>Complexity</a:t>
            </a:r>
          </a:p>
          <a:p>
            <a:r>
              <a:rPr lang="en-US" dirty="0"/>
              <a:t>Trialability </a:t>
            </a:r>
          </a:p>
          <a:p>
            <a:r>
              <a:rPr lang="en-US" dirty="0"/>
              <a:t>Observability</a:t>
            </a:r>
          </a:p>
          <a:p>
            <a:pPr marL="0" indent="0">
              <a:buNone/>
            </a:pPr>
            <a:endParaRPr lang="en-US" dirty="0"/>
          </a:p>
        </p:txBody>
      </p:sp>
      <p:pic>
        <p:nvPicPr>
          <p:cNvPr id="4" name="Picture 3" descr="A group of people standing around a table outside&#10;&#10;Description automatically generated with low confidence">
            <a:extLst>
              <a:ext uri="{FF2B5EF4-FFF2-40B4-BE49-F238E27FC236}">
                <a16:creationId xmlns:a16="http://schemas.microsoft.com/office/drawing/2014/main" id="{168140BF-BB69-ABBA-B30E-70D558B769D9}"/>
              </a:ext>
            </a:extLst>
          </p:cNvPr>
          <p:cNvPicPr>
            <a:picLocks noChangeAspect="1"/>
          </p:cNvPicPr>
          <p:nvPr/>
        </p:nvPicPr>
        <p:blipFill rotWithShape="1">
          <a:blip r:embed="rId3">
            <a:extLst>
              <a:ext uri="{28A0092B-C50C-407E-A947-70E740481C1C}">
                <a14:useLocalDpi xmlns:a14="http://schemas.microsoft.com/office/drawing/2010/main" val="0"/>
              </a:ext>
            </a:extLst>
          </a:blip>
          <a:srcRect r="29588" b="2"/>
          <a:stretch/>
        </p:blipFill>
        <p:spPr>
          <a:xfrm>
            <a:off x="3797300" y="2725848"/>
            <a:ext cx="3632200" cy="3868804"/>
          </a:xfrm>
          <a:prstGeom prst="rect">
            <a:avLst/>
          </a:prstGeom>
          <a:effectLst>
            <a:outerShdw blurRad="50800" dist="38100" dir="2700000" algn="tl" rotWithShape="0">
              <a:prstClr val="black">
                <a:alpha val="40000"/>
              </a:prstClr>
            </a:outerShdw>
          </a:effectLst>
        </p:spPr>
      </p:pic>
      <p:pic>
        <p:nvPicPr>
          <p:cNvPr id="5" name="Picture 4" descr="A person walking through a vineyard&#10;&#10;Description automatically generated">
            <a:extLst>
              <a:ext uri="{FF2B5EF4-FFF2-40B4-BE49-F238E27FC236}">
                <a16:creationId xmlns:a16="http://schemas.microsoft.com/office/drawing/2014/main" id="{DA7F5349-1831-52A3-63D8-1FCCBAF728FC}"/>
              </a:ext>
            </a:extLst>
          </p:cNvPr>
          <p:cNvPicPr>
            <a:picLocks noChangeAspect="1"/>
          </p:cNvPicPr>
          <p:nvPr/>
        </p:nvPicPr>
        <p:blipFill rotWithShape="1">
          <a:blip r:embed="rId4">
            <a:extLst>
              <a:ext uri="{28A0092B-C50C-407E-A947-70E740481C1C}">
                <a14:useLocalDpi xmlns:a14="http://schemas.microsoft.com/office/drawing/2010/main" val="0"/>
              </a:ext>
            </a:extLst>
          </a:blip>
          <a:srcRect r="19892"/>
          <a:stretch/>
        </p:blipFill>
        <p:spPr>
          <a:xfrm rot="10800000">
            <a:off x="7620000" y="2510381"/>
            <a:ext cx="4362450" cy="408427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FBB8000-8BEE-A583-4A10-13E2C3820B08}"/>
              </a:ext>
            </a:extLst>
          </p:cNvPr>
          <p:cNvSpPr txBox="1"/>
          <p:nvPr/>
        </p:nvSpPr>
        <p:spPr>
          <a:xfrm>
            <a:off x="296731" y="230188"/>
            <a:ext cx="1336200" cy="369332"/>
          </a:xfrm>
          <a:prstGeom prst="rect">
            <a:avLst/>
          </a:prstGeom>
          <a:noFill/>
        </p:spPr>
        <p:txBody>
          <a:bodyPr wrap="none" rtlCol="0">
            <a:spAutoFit/>
          </a:bodyPr>
          <a:lstStyle/>
          <a:p>
            <a:r>
              <a:rPr lang="en-US" dirty="0"/>
              <a:t>Rogers 1962</a:t>
            </a:r>
          </a:p>
        </p:txBody>
      </p:sp>
    </p:spTree>
    <p:extLst>
      <p:ext uri="{BB962C8B-B14F-4D97-AF65-F5344CB8AC3E}">
        <p14:creationId xmlns:p14="http://schemas.microsoft.com/office/powerpoint/2010/main" val="923478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A803-3C7F-EC04-12A1-7B87ED4B219C}"/>
              </a:ext>
            </a:extLst>
          </p:cNvPr>
          <p:cNvSpPr>
            <a:spLocks noGrp="1"/>
          </p:cNvSpPr>
          <p:nvPr>
            <p:ph type="title"/>
          </p:nvPr>
        </p:nvSpPr>
        <p:spPr/>
        <p:txBody>
          <a:bodyPr/>
          <a:lstStyle/>
          <a:p>
            <a:r>
              <a:rPr lang="en-US" dirty="0"/>
              <a:t>We need areawide pear IPM</a:t>
            </a:r>
          </a:p>
        </p:txBody>
      </p:sp>
      <p:sp>
        <p:nvSpPr>
          <p:cNvPr id="3" name="Content Placeholder 2">
            <a:extLst>
              <a:ext uri="{FF2B5EF4-FFF2-40B4-BE49-F238E27FC236}">
                <a16:creationId xmlns:a16="http://schemas.microsoft.com/office/drawing/2014/main" id="{A8FF7153-D2BF-5122-506B-1C28D6708FCC}"/>
              </a:ext>
            </a:extLst>
          </p:cNvPr>
          <p:cNvSpPr>
            <a:spLocks noGrp="1"/>
          </p:cNvSpPr>
          <p:nvPr>
            <p:ph idx="1"/>
          </p:nvPr>
        </p:nvSpPr>
        <p:spPr>
          <a:xfrm>
            <a:off x="838200" y="2638648"/>
            <a:ext cx="4164026" cy="4351338"/>
          </a:xfrm>
        </p:spPr>
        <p:txBody>
          <a:bodyPr/>
          <a:lstStyle/>
          <a:p>
            <a:r>
              <a:rPr lang="en-US" dirty="0">
                <a:ea typeface="Calibri" panose="020F0502020204030204" pitchFamily="34" charset="0"/>
                <a:cs typeface="Arial" panose="020B0604020202020204" pitchFamily="34" charset="0"/>
              </a:rPr>
              <a:t>“</a:t>
            </a:r>
            <a:r>
              <a:rPr lang="en-US" b="1" dirty="0">
                <a:ea typeface="Calibri" panose="020F0502020204030204" pitchFamily="34" charset="0"/>
                <a:cs typeface="Arial" panose="020B0604020202020204" pitchFamily="34" charset="0"/>
              </a:rPr>
              <a:t>Un</a:t>
            </a:r>
            <a:r>
              <a:rPr lang="en-US" b="1" dirty="0">
                <a:effectLst/>
                <a:ea typeface="Calibri" panose="020F0502020204030204" pitchFamily="34" charset="0"/>
                <a:cs typeface="Arial" panose="020B0604020202020204" pitchFamily="34" charset="0"/>
              </a:rPr>
              <a:t>less </a:t>
            </a:r>
            <a:r>
              <a:rPr lang="en-US" b="1" dirty="0">
                <a:ea typeface="Calibri" panose="020F0502020204030204" pitchFamily="34" charset="0"/>
                <a:cs typeface="Arial" panose="020B0604020202020204" pitchFamily="34" charset="0"/>
              </a:rPr>
              <a:t>IPM is</a:t>
            </a:r>
            <a:r>
              <a:rPr lang="en-US" b="1" dirty="0">
                <a:effectLst/>
                <a:ea typeface="Calibri" panose="020F0502020204030204" pitchFamily="34" charset="0"/>
                <a:cs typeface="Arial" panose="020B0604020202020204" pitchFamily="34" charset="0"/>
              </a:rPr>
              <a:t> an area wide deal, </a:t>
            </a:r>
            <a:r>
              <a:rPr lang="en-US" b="1" dirty="0">
                <a:ea typeface="Calibri" panose="020F0502020204030204" pitchFamily="34" charset="0"/>
                <a:cs typeface="Arial" panose="020B0604020202020204" pitchFamily="34" charset="0"/>
              </a:rPr>
              <a:t>I</a:t>
            </a:r>
            <a:r>
              <a:rPr lang="en-US" b="1" dirty="0">
                <a:effectLst/>
                <a:ea typeface="Calibri" panose="020F0502020204030204" pitchFamily="34" charset="0"/>
                <a:cs typeface="Arial" panose="020B0604020202020204" pitchFamily="34" charset="0"/>
              </a:rPr>
              <a:t> don’t think its feasible </a:t>
            </a:r>
            <a:r>
              <a:rPr lang="en-US" dirty="0">
                <a:ea typeface="Calibri" panose="020F0502020204030204" pitchFamily="34" charset="0"/>
                <a:cs typeface="Arial" panose="020B0604020202020204" pitchFamily="34" charset="0"/>
              </a:rPr>
              <a:t>in [the Wenatchee River Valley]” – Pear grower </a:t>
            </a:r>
            <a:endParaRPr lang="en-US" sz="2200" dirty="0">
              <a:cs typeface="Arial" panose="020B0604020202020204" pitchFamily="34" charset="0"/>
            </a:endParaRPr>
          </a:p>
          <a:p>
            <a:pPr lvl="1"/>
            <a:endParaRPr lang="en-US" dirty="0"/>
          </a:p>
        </p:txBody>
      </p:sp>
      <p:pic>
        <p:nvPicPr>
          <p:cNvPr id="4" name="Picture 4">
            <a:extLst>
              <a:ext uri="{FF2B5EF4-FFF2-40B4-BE49-F238E27FC236}">
                <a16:creationId xmlns:a16="http://schemas.microsoft.com/office/drawing/2014/main" id="{2BF88F4E-3447-5E10-F13D-5A8FDB545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10" y="1554075"/>
            <a:ext cx="6144722" cy="480709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55EC220-FE8C-03F2-6338-D34FA353EA15}"/>
              </a:ext>
            </a:extLst>
          </p:cNvPr>
          <p:cNvGrpSpPr/>
          <p:nvPr/>
        </p:nvGrpSpPr>
        <p:grpSpPr>
          <a:xfrm>
            <a:off x="9577062" y="1743945"/>
            <a:ext cx="1809111" cy="1321260"/>
            <a:chOff x="880468" y="5734206"/>
            <a:chExt cx="1674501" cy="1042374"/>
          </a:xfrm>
        </p:grpSpPr>
        <p:sp>
          <p:nvSpPr>
            <p:cNvPr id="6" name="Rectangle 5">
              <a:extLst>
                <a:ext uri="{FF2B5EF4-FFF2-40B4-BE49-F238E27FC236}">
                  <a16:creationId xmlns:a16="http://schemas.microsoft.com/office/drawing/2014/main" id="{DC6F7D0B-665B-599E-B542-1D0D01D0F8E5}"/>
                </a:ext>
              </a:extLst>
            </p:cNvPr>
            <p:cNvSpPr/>
            <p:nvPr/>
          </p:nvSpPr>
          <p:spPr>
            <a:xfrm>
              <a:off x="880468" y="5734206"/>
              <a:ext cx="1664513" cy="104237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7" name="Rectangle 6">
              <a:extLst>
                <a:ext uri="{FF2B5EF4-FFF2-40B4-BE49-F238E27FC236}">
                  <a16:creationId xmlns:a16="http://schemas.microsoft.com/office/drawing/2014/main" id="{7DECB9DD-5355-11FA-0B88-9035F734620C}"/>
                </a:ext>
              </a:extLst>
            </p:cNvPr>
            <p:cNvSpPr/>
            <p:nvPr/>
          </p:nvSpPr>
          <p:spPr>
            <a:xfrm>
              <a:off x="1037431" y="6440059"/>
              <a:ext cx="220121" cy="222073"/>
            </a:xfrm>
            <a:prstGeom prst="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AAF64F48-DD22-A2F3-CEDB-3E27BFC4790C}"/>
                </a:ext>
              </a:extLst>
            </p:cNvPr>
            <p:cNvSpPr/>
            <p:nvPr/>
          </p:nvSpPr>
          <p:spPr>
            <a:xfrm>
              <a:off x="1037431" y="6139315"/>
              <a:ext cx="220121" cy="222073"/>
            </a:xfrm>
            <a:prstGeom prst="rect">
              <a:avLst/>
            </a:prstGeom>
            <a:solidFill>
              <a:srgbClr val="FF37D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CF41E464-8F14-6BC2-4DA9-5D9B2EA406EC}"/>
                </a:ext>
              </a:extLst>
            </p:cNvPr>
            <p:cNvSpPr/>
            <p:nvPr/>
          </p:nvSpPr>
          <p:spPr>
            <a:xfrm>
              <a:off x="1048577" y="5821856"/>
              <a:ext cx="220121" cy="222073"/>
            </a:xfrm>
            <a:prstGeom prst="rect">
              <a:avLst/>
            </a:prstGeom>
            <a:solidFill>
              <a:srgbClr val="41FF3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1">
              <a:extLst>
                <a:ext uri="{FF2B5EF4-FFF2-40B4-BE49-F238E27FC236}">
                  <a16:creationId xmlns:a16="http://schemas.microsoft.com/office/drawing/2014/main" id="{32BCCDE1-269E-6C08-1C52-238193500CB7}"/>
                </a:ext>
              </a:extLst>
            </p:cNvPr>
            <p:cNvSpPr txBox="1"/>
            <p:nvPr/>
          </p:nvSpPr>
          <p:spPr>
            <a:xfrm>
              <a:off x="1439846" y="6103538"/>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Cherry</a:t>
              </a:r>
            </a:p>
          </p:txBody>
        </p:sp>
        <p:sp>
          <p:nvSpPr>
            <p:cNvPr id="11" name="TextBox 1">
              <a:extLst>
                <a:ext uri="{FF2B5EF4-FFF2-40B4-BE49-F238E27FC236}">
                  <a16:creationId xmlns:a16="http://schemas.microsoft.com/office/drawing/2014/main" id="{D2D22919-B5CF-03EF-7042-C0A9B0AF1005}"/>
                </a:ext>
              </a:extLst>
            </p:cNvPr>
            <p:cNvSpPr txBox="1"/>
            <p:nvPr/>
          </p:nvSpPr>
          <p:spPr>
            <a:xfrm>
              <a:off x="1434852" y="5799828"/>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Pear</a:t>
              </a:r>
            </a:p>
          </p:txBody>
        </p:sp>
        <p:sp>
          <p:nvSpPr>
            <p:cNvPr id="12" name="TextBox 1">
              <a:extLst>
                <a:ext uri="{FF2B5EF4-FFF2-40B4-BE49-F238E27FC236}">
                  <a16:creationId xmlns:a16="http://schemas.microsoft.com/office/drawing/2014/main" id="{6256A4EB-5CD8-4D3C-5FEC-E32768410F9C}"/>
                </a:ext>
              </a:extLst>
            </p:cNvPr>
            <p:cNvSpPr txBox="1"/>
            <p:nvPr/>
          </p:nvSpPr>
          <p:spPr>
            <a:xfrm>
              <a:off x="1409882" y="6404675"/>
              <a:ext cx="1115123"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Apple</a:t>
              </a:r>
            </a:p>
          </p:txBody>
        </p:sp>
      </p:grpSp>
      <p:sp>
        <p:nvSpPr>
          <p:cNvPr id="13" name="TextBox 12">
            <a:extLst>
              <a:ext uri="{FF2B5EF4-FFF2-40B4-BE49-F238E27FC236}">
                <a16:creationId xmlns:a16="http://schemas.microsoft.com/office/drawing/2014/main" id="{E020AE65-582A-48CF-7B41-D15DFBD975E9}"/>
              </a:ext>
            </a:extLst>
          </p:cNvPr>
          <p:cNvSpPr txBox="1"/>
          <p:nvPr/>
        </p:nvSpPr>
        <p:spPr>
          <a:xfrm>
            <a:off x="5674290" y="5649238"/>
            <a:ext cx="1134862" cy="369332"/>
          </a:xfrm>
          <a:prstGeom prst="rect">
            <a:avLst/>
          </a:prstGeom>
          <a:noFill/>
        </p:spPr>
        <p:txBody>
          <a:bodyPr wrap="none" rtlCol="0">
            <a:spAutoFit/>
          </a:bodyPr>
          <a:lstStyle/>
          <a:p>
            <a:r>
              <a:rPr lang="en-US" dirty="0" err="1">
                <a:solidFill>
                  <a:schemeClr val="bg1"/>
                </a:solidFill>
              </a:rPr>
              <a:t>cropscape</a:t>
            </a:r>
            <a:endParaRPr lang="en-US" dirty="0">
              <a:solidFill>
                <a:schemeClr val="bg1"/>
              </a:solidFill>
            </a:endParaRPr>
          </a:p>
        </p:txBody>
      </p:sp>
    </p:spTree>
    <p:extLst>
      <p:ext uri="{BB962C8B-B14F-4D97-AF65-F5344CB8AC3E}">
        <p14:creationId xmlns:p14="http://schemas.microsoft.com/office/powerpoint/2010/main" val="3764507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0309-EC2D-41C0-44CC-7144A86B8F1A}"/>
              </a:ext>
            </a:extLst>
          </p:cNvPr>
          <p:cNvSpPr>
            <a:spLocks noGrp="1"/>
          </p:cNvSpPr>
          <p:nvPr>
            <p:ph type="title"/>
          </p:nvPr>
        </p:nvSpPr>
        <p:spPr>
          <a:xfrm>
            <a:off x="2628619" y="-268203"/>
            <a:ext cx="9692640" cy="1325562"/>
          </a:xfrm>
        </p:spPr>
        <p:txBody>
          <a:bodyPr/>
          <a:lstStyle/>
          <a:p>
            <a:r>
              <a:rPr lang="en-US" dirty="0">
                <a:latin typeface="Arial" panose="020B0604020202020204" pitchFamily="34" charset="0"/>
                <a:cs typeface="Arial" panose="020B0604020202020204" pitchFamily="34" charset="0"/>
              </a:rPr>
              <a:t>Thank you!</a:t>
            </a:r>
          </a:p>
        </p:txBody>
      </p:sp>
      <p:pic>
        <p:nvPicPr>
          <p:cNvPr id="17" name="Content Placeholder 16" descr="A group of people posing for a photo&#10;&#10;Description automatically generated">
            <a:extLst>
              <a:ext uri="{FF2B5EF4-FFF2-40B4-BE49-F238E27FC236}">
                <a16:creationId xmlns:a16="http://schemas.microsoft.com/office/drawing/2014/main" id="{A4BB88D2-E608-66A9-E7A6-4C9F456EB9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16136" y="3726750"/>
            <a:ext cx="3482234" cy="2611412"/>
          </a:xfrm>
        </p:spPr>
      </p:pic>
      <p:pic>
        <p:nvPicPr>
          <p:cNvPr id="4100" name="Picture 4" descr="Science In Our Valley – Apple STEM Network">
            <a:extLst>
              <a:ext uri="{FF2B5EF4-FFF2-40B4-BE49-F238E27FC236}">
                <a16:creationId xmlns:a16="http://schemas.microsoft.com/office/drawing/2014/main" id="{9033EC74-D718-9840-7532-76A6A6F45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286" y="1451244"/>
            <a:ext cx="1428897" cy="1428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ree, person, outdoor, smiling&#10;&#10;Description automatically generated">
            <a:extLst>
              <a:ext uri="{FF2B5EF4-FFF2-40B4-BE49-F238E27FC236}">
                <a16:creationId xmlns:a16="http://schemas.microsoft.com/office/drawing/2014/main" id="{A518025A-C8DC-D5D2-6CC3-E542413568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2727" y="3770495"/>
            <a:ext cx="1300270" cy="1711247"/>
          </a:xfrm>
          <a:prstGeom prst="rect">
            <a:avLst/>
          </a:prstGeom>
        </p:spPr>
      </p:pic>
      <p:pic>
        <p:nvPicPr>
          <p:cNvPr id="1026" name="Picture 2" descr="Allan Felsot | School of the Environment | Washington State University">
            <a:extLst>
              <a:ext uri="{FF2B5EF4-FFF2-40B4-BE49-F238E27FC236}">
                <a16:creationId xmlns:a16="http://schemas.microsoft.com/office/drawing/2014/main" id="{14F78FB9-1A92-EAF8-76E8-CF6B2E061B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676" y="1444771"/>
            <a:ext cx="1428897" cy="1428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Tobin Northfield has arrived! | TFREC Admin | Washington State  University">
            <a:extLst>
              <a:ext uri="{FF2B5EF4-FFF2-40B4-BE49-F238E27FC236}">
                <a16:creationId xmlns:a16="http://schemas.microsoft.com/office/drawing/2014/main" id="{12D52206-A3D9-ED23-E2EA-D9A1E51FA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8083" y="1454247"/>
            <a:ext cx="1392875" cy="13935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ployee Profiles | College of Agriculture, Forestry and Life Sciences |  Clemson University, South Carolina">
            <a:extLst>
              <a:ext uri="{FF2B5EF4-FFF2-40B4-BE49-F238E27FC236}">
                <a16:creationId xmlns:a16="http://schemas.microsoft.com/office/drawing/2014/main" id="{CE52CB1D-4E26-9EDE-FE68-4B9F590A52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7115" y="1418870"/>
            <a:ext cx="1429890" cy="1428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arcs foundation">
            <a:extLst>
              <a:ext uri="{FF2B5EF4-FFF2-40B4-BE49-F238E27FC236}">
                <a16:creationId xmlns:a16="http://schemas.microsoft.com/office/drawing/2014/main" id="{2A6B14AB-0D88-3EAE-294B-08A928EB2C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20" y="5642075"/>
            <a:ext cx="2467794" cy="987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6071093-CCBE-FF54-B033-52BB7196A8F3}"/>
              </a:ext>
            </a:extLst>
          </p:cNvPr>
          <p:cNvSpPr txBox="1"/>
          <p:nvPr/>
        </p:nvSpPr>
        <p:spPr>
          <a:xfrm>
            <a:off x="4143577" y="764955"/>
            <a:ext cx="2722220" cy="523220"/>
          </a:xfrm>
          <a:prstGeom prst="rect">
            <a:avLst/>
          </a:prstGeom>
          <a:noFill/>
        </p:spPr>
        <p:txBody>
          <a:bodyPr wrap="none" rtlCol="0">
            <a:spAutoFit/>
          </a:bodyPr>
          <a:lstStyle/>
          <a:p>
            <a:r>
              <a:rPr lang="en-US" sz="2800" dirty="0">
                <a:solidFill>
                  <a:schemeClr val="accent1"/>
                </a:solidFill>
                <a:latin typeface="Arial" panose="020B0604020202020204" pitchFamily="34" charset="0"/>
                <a:cs typeface="Arial" panose="020B0604020202020204" pitchFamily="34" charset="0"/>
              </a:rPr>
              <a:t>PhD Committee</a:t>
            </a:r>
          </a:p>
        </p:txBody>
      </p:sp>
      <p:sp>
        <p:nvSpPr>
          <p:cNvPr id="8" name="TextBox 7">
            <a:extLst>
              <a:ext uri="{FF2B5EF4-FFF2-40B4-BE49-F238E27FC236}">
                <a16:creationId xmlns:a16="http://schemas.microsoft.com/office/drawing/2014/main" id="{1EEB5CE9-757A-9132-3497-20B9DC1ABE42}"/>
              </a:ext>
            </a:extLst>
          </p:cNvPr>
          <p:cNvSpPr txBox="1"/>
          <p:nvPr/>
        </p:nvSpPr>
        <p:spPr>
          <a:xfrm>
            <a:off x="8735093" y="3024191"/>
            <a:ext cx="1120691"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Robert</a:t>
            </a:r>
          </a:p>
          <a:p>
            <a:r>
              <a:rPr lang="en-US" sz="1600">
                <a:solidFill>
                  <a:schemeClr val="accent1"/>
                </a:solidFill>
                <a:latin typeface="Arial" panose="020B0604020202020204" pitchFamily="34" charset="0"/>
                <a:cs typeface="Arial" panose="020B0604020202020204" pitchFamily="34" charset="0"/>
              </a:rPr>
              <a:t> Orpet</a:t>
            </a:r>
          </a:p>
        </p:txBody>
      </p:sp>
      <p:sp>
        <p:nvSpPr>
          <p:cNvPr id="9" name="TextBox 8">
            <a:extLst>
              <a:ext uri="{FF2B5EF4-FFF2-40B4-BE49-F238E27FC236}">
                <a16:creationId xmlns:a16="http://schemas.microsoft.com/office/drawing/2014/main" id="{6F23236F-5E92-5CFC-F516-7D3456CC926A}"/>
              </a:ext>
            </a:extLst>
          </p:cNvPr>
          <p:cNvSpPr txBox="1"/>
          <p:nvPr/>
        </p:nvSpPr>
        <p:spPr>
          <a:xfrm>
            <a:off x="1793723" y="2941791"/>
            <a:ext cx="1372369"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Louie Nottingham</a:t>
            </a:r>
          </a:p>
        </p:txBody>
      </p:sp>
      <p:sp>
        <p:nvSpPr>
          <p:cNvPr id="10" name="TextBox 9">
            <a:extLst>
              <a:ext uri="{FF2B5EF4-FFF2-40B4-BE49-F238E27FC236}">
                <a16:creationId xmlns:a16="http://schemas.microsoft.com/office/drawing/2014/main" id="{1959792F-D40D-E04F-D6F1-41A1437081FF}"/>
              </a:ext>
            </a:extLst>
          </p:cNvPr>
          <p:cNvSpPr txBox="1"/>
          <p:nvPr/>
        </p:nvSpPr>
        <p:spPr>
          <a:xfrm>
            <a:off x="3633263" y="2973615"/>
            <a:ext cx="1242513"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Tobin Northfield</a:t>
            </a:r>
          </a:p>
        </p:txBody>
      </p:sp>
      <p:sp>
        <p:nvSpPr>
          <p:cNvPr id="11" name="TextBox 10">
            <a:extLst>
              <a:ext uri="{FF2B5EF4-FFF2-40B4-BE49-F238E27FC236}">
                <a16:creationId xmlns:a16="http://schemas.microsoft.com/office/drawing/2014/main" id="{A2CDDF44-1D8A-1BB5-7740-09D9C539FA85}"/>
              </a:ext>
            </a:extLst>
          </p:cNvPr>
          <p:cNvSpPr txBox="1"/>
          <p:nvPr/>
        </p:nvSpPr>
        <p:spPr>
          <a:xfrm>
            <a:off x="5265794" y="2985433"/>
            <a:ext cx="947439"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Allan</a:t>
            </a:r>
          </a:p>
          <a:p>
            <a:r>
              <a:rPr lang="en-US" sz="1600" err="1">
                <a:solidFill>
                  <a:schemeClr val="accent1"/>
                </a:solidFill>
                <a:latin typeface="Arial" panose="020B0604020202020204" pitchFamily="34" charset="0"/>
                <a:cs typeface="Arial" panose="020B0604020202020204" pitchFamily="34" charset="0"/>
              </a:rPr>
              <a:t>Felsot</a:t>
            </a:r>
            <a:endParaRPr lang="en-US" sz="1600">
              <a:solidFill>
                <a:schemeClr val="accent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A221708-CA53-AF17-34DC-5DE20BC4F6C9}"/>
              </a:ext>
            </a:extLst>
          </p:cNvPr>
          <p:cNvSpPr txBox="1"/>
          <p:nvPr/>
        </p:nvSpPr>
        <p:spPr>
          <a:xfrm>
            <a:off x="6962862" y="2991817"/>
            <a:ext cx="1850181" cy="584775"/>
          </a:xfrm>
          <a:prstGeom prst="rect">
            <a:avLst/>
          </a:prstGeom>
          <a:noFill/>
        </p:spPr>
        <p:txBody>
          <a:bodyPr wrap="square" rtlCol="0">
            <a:spAutoFit/>
          </a:bodyPr>
          <a:lstStyle/>
          <a:p>
            <a:r>
              <a:rPr lang="en-US" sz="1600">
                <a:solidFill>
                  <a:schemeClr val="accent1"/>
                </a:solidFill>
                <a:latin typeface="Arial" panose="020B0604020202020204" pitchFamily="34" charset="0"/>
                <a:cs typeface="Arial" panose="020B0604020202020204" pitchFamily="34" charset="0"/>
              </a:rPr>
              <a:t>Dr. Rebecca Schmidt-</a:t>
            </a:r>
            <a:r>
              <a:rPr lang="en-US" sz="1600" err="1">
                <a:solidFill>
                  <a:schemeClr val="accent1"/>
                </a:solidFill>
                <a:latin typeface="Arial" panose="020B0604020202020204" pitchFamily="34" charset="0"/>
                <a:cs typeface="Arial" panose="020B0604020202020204" pitchFamily="34" charset="0"/>
              </a:rPr>
              <a:t>Jeffris</a:t>
            </a:r>
            <a:endParaRPr lang="en-US" sz="1600">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6181A63-EE14-A4DC-A97B-2A0877EB1880}"/>
              </a:ext>
            </a:extLst>
          </p:cNvPr>
          <p:cNvSpPr txBox="1"/>
          <p:nvPr/>
        </p:nvSpPr>
        <p:spPr>
          <a:xfrm>
            <a:off x="6312727" y="5549151"/>
            <a:ext cx="1284326" cy="584775"/>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Dr. Jessica </a:t>
            </a:r>
          </a:p>
          <a:p>
            <a:r>
              <a:rPr lang="en-US" sz="1600">
                <a:solidFill>
                  <a:schemeClr val="accent1"/>
                </a:solidFill>
                <a:latin typeface="Arial" panose="020B0604020202020204" pitchFamily="34" charset="0"/>
                <a:cs typeface="Arial" panose="020B0604020202020204" pitchFamily="34" charset="0"/>
              </a:rPr>
              <a:t>Goldberger</a:t>
            </a:r>
          </a:p>
        </p:txBody>
      </p:sp>
      <p:sp>
        <p:nvSpPr>
          <p:cNvPr id="14" name="TextBox 13">
            <a:extLst>
              <a:ext uri="{FF2B5EF4-FFF2-40B4-BE49-F238E27FC236}">
                <a16:creationId xmlns:a16="http://schemas.microsoft.com/office/drawing/2014/main" id="{295B2881-3EC1-E31B-D147-AE393C14B641}"/>
              </a:ext>
            </a:extLst>
          </p:cNvPr>
          <p:cNvSpPr txBox="1"/>
          <p:nvPr/>
        </p:nvSpPr>
        <p:spPr>
          <a:xfrm>
            <a:off x="9295438" y="6439951"/>
            <a:ext cx="1439818" cy="338554"/>
          </a:xfrm>
          <a:prstGeom prst="rect">
            <a:avLst/>
          </a:prstGeom>
          <a:noFill/>
        </p:spPr>
        <p:txBody>
          <a:bodyPr wrap="none" rtlCol="0">
            <a:spAutoFit/>
          </a:bodyPr>
          <a:lstStyle/>
          <a:p>
            <a:r>
              <a:rPr lang="en-US" sz="1600">
                <a:solidFill>
                  <a:schemeClr val="accent1"/>
                </a:solidFill>
                <a:latin typeface="Arial" panose="020B0604020202020204" pitchFamily="34" charset="0"/>
                <a:cs typeface="Arial" panose="020B0604020202020204" pitchFamily="34" charset="0"/>
              </a:rPr>
              <a:t>The Orpet lab</a:t>
            </a:r>
          </a:p>
        </p:txBody>
      </p:sp>
      <p:sp>
        <p:nvSpPr>
          <p:cNvPr id="32" name="AutoShape 6" descr="image">
            <a:extLst>
              <a:ext uri="{FF2B5EF4-FFF2-40B4-BE49-F238E27FC236}">
                <a16:creationId xmlns:a16="http://schemas.microsoft.com/office/drawing/2014/main" id="{0B6A6FD3-2D50-088A-3EC7-E953CBEC90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image">
            <a:extLst>
              <a:ext uri="{FF2B5EF4-FFF2-40B4-BE49-F238E27FC236}">
                <a16:creationId xmlns:a16="http://schemas.microsoft.com/office/drawing/2014/main" id="{CEF19846-B67D-E4F7-CE7D-D30F6D5B2D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290" y="3716108"/>
            <a:ext cx="25336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C0D87CF3-8279-7B24-F190-1592669631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9643" y="3758453"/>
            <a:ext cx="1674001" cy="192129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5C354387-32D1-B463-4FA6-20E50BB060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9907" y="5541987"/>
            <a:ext cx="2993430" cy="1085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A4D2D-7468-AFCB-1FD1-DF0FA95E9DA5}"/>
              </a:ext>
            </a:extLst>
          </p:cNvPr>
          <p:cNvPicPr>
            <a:picLocks noChangeAspect="1"/>
          </p:cNvPicPr>
          <p:nvPr/>
        </p:nvPicPr>
        <p:blipFill>
          <a:blip r:embed="rId13"/>
          <a:stretch>
            <a:fillRect/>
          </a:stretch>
        </p:blipFill>
        <p:spPr>
          <a:xfrm>
            <a:off x="105692" y="4005591"/>
            <a:ext cx="1900950" cy="1754252"/>
          </a:xfrm>
          <a:prstGeom prst="rect">
            <a:avLst/>
          </a:prstGeom>
        </p:spPr>
      </p:pic>
      <p:sp>
        <p:nvSpPr>
          <p:cNvPr id="5" name="TextBox 4">
            <a:extLst>
              <a:ext uri="{FF2B5EF4-FFF2-40B4-BE49-F238E27FC236}">
                <a16:creationId xmlns:a16="http://schemas.microsoft.com/office/drawing/2014/main" id="{CC8562A6-C3B7-53D8-0599-C2313625A5E3}"/>
              </a:ext>
            </a:extLst>
          </p:cNvPr>
          <p:cNvSpPr txBox="1"/>
          <p:nvPr/>
        </p:nvSpPr>
        <p:spPr>
          <a:xfrm>
            <a:off x="5854132" y="6444526"/>
            <a:ext cx="2658100" cy="369332"/>
          </a:xfrm>
          <a:prstGeom prst="rect">
            <a:avLst/>
          </a:prstGeom>
          <a:noFill/>
        </p:spPr>
        <p:txBody>
          <a:bodyPr wrap="none" rtlCol="0">
            <a:spAutoFit/>
          </a:bodyPr>
          <a:lstStyle/>
          <a:p>
            <a:r>
              <a:rPr lang="en-US">
                <a:solidFill>
                  <a:schemeClr val="accent1"/>
                </a:solidFill>
              </a:rPr>
              <a:t>And industry cooperators!</a:t>
            </a:r>
          </a:p>
        </p:txBody>
      </p:sp>
      <p:pic>
        <p:nvPicPr>
          <p:cNvPr id="2050" name="Picture 2" descr="WSU Entomology on X: &quot;Congratulations to Dr. Louie Nottingham  (@LouisNottingham) who will be joining WSU Entomology as the Horticultural  Crops Entomologist! We are also thrilled to announce that Dr. Molly Darr  (@DarrMolly)">
            <a:extLst>
              <a:ext uri="{FF2B5EF4-FFF2-40B4-BE49-F238E27FC236}">
                <a16:creationId xmlns:a16="http://schemas.microsoft.com/office/drawing/2014/main" id="{430F4F2B-3934-316A-1A64-3BFDA1A0942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667" b="23614"/>
          <a:stretch/>
        </p:blipFill>
        <p:spPr bwMode="auto">
          <a:xfrm>
            <a:off x="1939817" y="1481556"/>
            <a:ext cx="1245072" cy="13398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icture containing text, clipart&#10;&#10;Description automatically generated">
            <a:extLst>
              <a:ext uri="{FF2B5EF4-FFF2-40B4-BE49-F238E27FC236}">
                <a16:creationId xmlns:a16="http://schemas.microsoft.com/office/drawing/2014/main" id="{3DC8ECE6-D02F-8B9E-3B9B-C14C4D3841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60824" y="4717405"/>
            <a:ext cx="2467794" cy="1124133"/>
          </a:xfrm>
          <a:prstGeom prst="rect">
            <a:avLst/>
          </a:prstGeom>
        </p:spPr>
      </p:pic>
    </p:spTree>
    <p:extLst>
      <p:ext uri="{BB962C8B-B14F-4D97-AF65-F5344CB8AC3E}">
        <p14:creationId xmlns:p14="http://schemas.microsoft.com/office/powerpoint/2010/main" val="2314557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D463-81D6-EE34-4483-E53E9B5C1D48}"/>
              </a:ext>
            </a:extLst>
          </p:cNvPr>
          <p:cNvSpPr>
            <a:spLocks noGrp="1"/>
          </p:cNvSpPr>
          <p:nvPr>
            <p:ph type="title"/>
          </p:nvPr>
        </p:nvSpPr>
        <p:spPr>
          <a:xfrm>
            <a:off x="3172823" y="2904701"/>
            <a:ext cx="10058400" cy="3892168"/>
          </a:xfrm>
        </p:spPr>
        <p:txBody>
          <a:bodyPr vert="horz" lIns="91440" tIns="45720" rIns="91440" bIns="45720" rtlCol="0" anchor="b">
            <a:normAutofit/>
          </a:bodyPr>
          <a:lstStyle/>
          <a:p>
            <a:r>
              <a:rPr lang="en-US" sz="8000">
                <a:solidFill>
                  <a:schemeClr val="bg1"/>
                </a:solidFill>
              </a:rPr>
              <a:t>Questions?</a:t>
            </a:r>
          </a:p>
        </p:txBody>
      </p:sp>
      <p:sp>
        <p:nvSpPr>
          <p:cNvPr id="3" name="TextBox 2">
            <a:extLst>
              <a:ext uri="{FF2B5EF4-FFF2-40B4-BE49-F238E27FC236}">
                <a16:creationId xmlns:a16="http://schemas.microsoft.com/office/drawing/2014/main" id="{FA82B452-FC5A-55E2-E405-18F480FDA5F6}"/>
              </a:ext>
            </a:extLst>
          </p:cNvPr>
          <p:cNvSpPr txBox="1"/>
          <p:nvPr/>
        </p:nvSpPr>
        <p:spPr>
          <a:xfrm>
            <a:off x="8085909" y="6335204"/>
            <a:ext cx="4226560" cy="461665"/>
          </a:xfrm>
          <a:prstGeom prst="rect">
            <a:avLst/>
          </a:prstGeom>
          <a:noFill/>
        </p:spPr>
        <p:txBody>
          <a:bodyPr wrap="square" rtlCol="0">
            <a:spAutoFit/>
          </a:bodyPr>
          <a:lstStyle/>
          <a:p>
            <a:r>
              <a:rPr lang="en-US" sz="2400">
                <a:solidFill>
                  <a:schemeClr val="bg1"/>
                </a:solidFill>
              </a:rPr>
              <a:t>email: mo</a:t>
            </a:r>
            <a:r>
              <a:rPr lang="en-US" sz="2400">
                <a:solidFill>
                  <a:schemeClr val="bg1"/>
                </a:solidFill>
                <a:hlinkClick r:id="rId4">
                  <a:extLst>
                    <a:ext uri="{A12FA001-AC4F-418D-AE19-62706E023703}">
                      <ahyp:hlinkClr xmlns:ahyp="http://schemas.microsoft.com/office/drawing/2018/hyperlinkcolor" val="tx"/>
                    </a:ext>
                  </a:extLst>
                </a:hlinkClick>
              </a:rPr>
              <a:t>lly.sayles@wsu.edu</a:t>
            </a:r>
            <a:endParaRPr lang="en-US" sz="2400">
              <a:solidFill>
                <a:schemeClr val="bg1"/>
              </a:solidFill>
            </a:endParaRPr>
          </a:p>
        </p:txBody>
      </p:sp>
    </p:spTree>
    <p:extLst>
      <p:ext uri="{BB962C8B-B14F-4D97-AF65-F5344CB8AC3E}">
        <p14:creationId xmlns:p14="http://schemas.microsoft.com/office/powerpoint/2010/main" val="408171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D877-2A80-1952-4189-01D6EB58B5F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1DF98D8-2ACC-2080-9C41-AF4D19C62267}"/>
              </a:ext>
            </a:extLst>
          </p:cNvPr>
          <p:cNvGraphicFramePr>
            <a:graphicFrameLocks noGrp="1"/>
          </p:cNvGraphicFramePr>
          <p:nvPr>
            <p:extLst>
              <p:ext uri="{D42A27DB-BD31-4B8C-83A1-F6EECF244321}">
                <p14:modId xmlns:p14="http://schemas.microsoft.com/office/powerpoint/2010/main" val="1841066678"/>
              </p:ext>
            </p:extLst>
          </p:nvPr>
        </p:nvGraphicFramePr>
        <p:xfrm>
          <a:off x="2626242" y="2275370"/>
          <a:ext cx="7395882" cy="4273126"/>
        </p:xfrm>
        <a:graphic>
          <a:graphicData uri="http://schemas.openxmlformats.org/drawingml/2006/table">
            <a:tbl>
              <a:tblPr firstRow="1" bandRow="1">
                <a:tableStyleId>{5C22544A-7EE6-4342-B048-85BDC9FD1C3A}</a:tableStyleId>
              </a:tblPr>
              <a:tblGrid>
                <a:gridCol w="873700">
                  <a:extLst>
                    <a:ext uri="{9D8B030D-6E8A-4147-A177-3AD203B41FA5}">
                      <a16:colId xmlns:a16="http://schemas.microsoft.com/office/drawing/2014/main" val="1946771131"/>
                    </a:ext>
                  </a:extLst>
                </a:gridCol>
                <a:gridCol w="6522182">
                  <a:extLst>
                    <a:ext uri="{9D8B030D-6E8A-4147-A177-3AD203B41FA5}">
                      <a16:colId xmlns:a16="http://schemas.microsoft.com/office/drawing/2014/main" val="2217561763"/>
                    </a:ext>
                  </a:extLst>
                </a:gridCol>
              </a:tblGrid>
              <a:tr h="388466">
                <a:tc>
                  <a:txBody>
                    <a:bodyPr/>
                    <a:lstStyle/>
                    <a:p>
                      <a:r>
                        <a:rPr lang="en-US" dirty="0"/>
                        <a:t>Date</a:t>
                      </a:r>
                    </a:p>
                  </a:txBody>
                  <a:tcPr/>
                </a:tc>
                <a:tc>
                  <a:txBody>
                    <a:bodyPr/>
                    <a:lstStyle/>
                    <a:p>
                      <a:r>
                        <a:rPr lang="en-US" dirty="0"/>
                        <a:t>Spray</a:t>
                      </a:r>
                    </a:p>
                  </a:txBody>
                  <a:tcPr/>
                </a:tc>
                <a:extLst>
                  <a:ext uri="{0D108BD9-81ED-4DB2-BD59-A6C34878D82A}">
                    <a16:rowId xmlns:a16="http://schemas.microsoft.com/office/drawing/2014/main" val="1629921061"/>
                  </a:ext>
                </a:extLst>
              </a:tr>
              <a:tr h="388466">
                <a:tc>
                  <a:txBody>
                    <a:bodyPr/>
                    <a:lstStyle/>
                    <a:p>
                      <a:r>
                        <a:rPr lang="en-US" dirty="0"/>
                        <a:t>3/16</a:t>
                      </a:r>
                    </a:p>
                  </a:txBody>
                  <a:tcPr/>
                </a:tc>
                <a:tc>
                  <a:txBody>
                    <a:bodyPr/>
                    <a:lstStyle/>
                    <a:p>
                      <a:r>
                        <a:rPr lang="en-US" dirty="0"/>
                        <a:t>Kaolin</a:t>
                      </a:r>
                    </a:p>
                  </a:txBody>
                  <a:tcPr/>
                </a:tc>
                <a:extLst>
                  <a:ext uri="{0D108BD9-81ED-4DB2-BD59-A6C34878D82A}">
                    <a16:rowId xmlns:a16="http://schemas.microsoft.com/office/drawing/2014/main" val="2551326156"/>
                  </a:ext>
                </a:extLst>
              </a:tr>
              <a:tr h="388466">
                <a:tc>
                  <a:txBody>
                    <a:bodyPr/>
                    <a:lstStyle/>
                    <a:p>
                      <a:r>
                        <a:rPr lang="en-US" dirty="0"/>
                        <a:t>3/28</a:t>
                      </a:r>
                    </a:p>
                  </a:txBody>
                  <a:tcPr/>
                </a:tc>
                <a:tc>
                  <a:txBody>
                    <a:bodyPr/>
                    <a:lstStyle/>
                    <a:p>
                      <a:r>
                        <a:rPr lang="en-US" dirty="0"/>
                        <a:t>Kaolin, sulfur, </a:t>
                      </a:r>
                      <a:r>
                        <a:rPr lang="en-US" b="1" dirty="0"/>
                        <a:t>malathion</a:t>
                      </a:r>
                      <a:r>
                        <a:rPr lang="en-US" dirty="0"/>
                        <a:t>, oil</a:t>
                      </a:r>
                    </a:p>
                  </a:txBody>
                  <a:tcPr/>
                </a:tc>
                <a:extLst>
                  <a:ext uri="{0D108BD9-81ED-4DB2-BD59-A6C34878D82A}">
                    <a16:rowId xmlns:a16="http://schemas.microsoft.com/office/drawing/2014/main" val="3698170156"/>
                  </a:ext>
                </a:extLst>
              </a:tr>
              <a:tr h="388466">
                <a:tc>
                  <a:txBody>
                    <a:bodyPr/>
                    <a:lstStyle/>
                    <a:p>
                      <a:r>
                        <a:rPr lang="en-US" dirty="0"/>
                        <a:t>4/6</a:t>
                      </a:r>
                    </a:p>
                  </a:txBody>
                  <a:tcPr/>
                </a:tc>
                <a:tc>
                  <a:txBody>
                    <a:bodyPr/>
                    <a:lstStyle/>
                    <a:p>
                      <a:r>
                        <a:rPr lang="en-US" dirty="0"/>
                        <a:t>Kaolin, </a:t>
                      </a:r>
                      <a:r>
                        <a:rPr lang="en-US" b="1" dirty="0"/>
                        <a:t>novaluron</a:t>
                      </a:r>
                      <a:r>
                        <a:rPr lang="en-US" dirty="0"/>
                        <a:t>, </a:t>
                      </a:r>
                      <a:r>
                        <a:rPr lang="en-US" b="1" dirty="0"/>
                        <a:t>acetamiprid</a:t>
                      </a:r>
                      <a:r>
                        <a:rPr lang="en-US" dirty="0"/>
                        <a:t>, oil</a:t>
                      </a:r>
                    </a:p>
                  </a:txBody>
                  <a:tcPr/>
                </a:tc>
                <a:extLst>
                  <a:ext uri="{0D108BD9-81ED-4DB2-BD59-A6C34878D82A}">
                    <a16:rowId xmlns:a16="http://schemas.microsoft.com/office/drawing/2014/main" val="1977975286"/>
                  </a:ext>
                </a:extLst>
              </a:tr>
              <a:tr h="388466">
                <a:tc>
                  <a:txBody>
                    <a:bodyPr/>
                    <a:lstStyle/>
                    <a:p>
                      <a:r>
                        <a:rPr lang="en-US" dirty="0"/>
                        <a:t>5/8</a:t>
                      </a:r>
                    </a:p>
                  </a:txBody>
                  <a:tcPr/>
                </a:tc>
                <a:tc>
                  <a:txBody>
                    <a:bodyPr/>
                    <a:lstStyle/>
                    <a:p>
                      <a:r>
                        <a:rPr lang="en-US" dirty="0" err="1"/>
                        <a:t>Spirotetramat</a:t>
                      </a:r>
                      <a:r>
                        <a:rPr lang="en-US" dirty="0"/>
                        <a:t>, </a:t>
                      </a:r>
                      <a:r>
                        <a:rPr lang="en-US" b="1" dirty="0"/>
                        <a:t>novaluron,</a:t>
                      </a:r>
                      <a:r>
                        <a:rPr lang="en-US" dirty="0"/>
                        <a:t> </a:t>
                      </a:r>
                      <a:r>
                        <a:rPr lang="en-US" b="1" dirty="0"/>
                        <a:t>acetamiprid</a:t>
                      </a:r>
                      <a:r>
                        <a:rPr lang="en-US" dirty="0"/>
                        <a:t>, </a:t>
                      </a:r>
                      <a:r>
                        <a:rPr lang="en-US" b="1" dirty="0"/>
                        <a:t>abamectin</a:t>
                      </a:r>
                      <a:r>
                        <a:rPr lang="en-US" dirty="0"/>
                        <a:t>, oil</a:t>
                      </a:r>
                    </a:p>
                  </a:txBody>
                  <a:tcPr/>
                </a:tc>
                <a:extLst>
                  <a:ext uri="{0D108BD9-81ED-4DB2-BD59-A6C34878D82A}">
                    <a16:rowId xmlns:a16="http://schemas.microsoft.com/office/drawing/2014/main" val="2346145365"/>
                  </a:ext>
                </a:extLst>
              </a:tr>
              <a:tr h="388466">
                <a:tc>
                  <a:txBody>
                    <a:bodyPr/>
                    <a:lstStyle/>
                    <a:p>
                      <a:r>
                        <a:rPr lang="en-US" dirty="0"/>
                        <a:t>5/31</a:t>
                      </a:r>
                    </a:p>
                  </a:txBody>
                  <a:tcPr/>
                </a:tc>
                <a:tc>
                  <a:txBody>
                    <a:bodyPr/>
                    <a:lstStyle/>
                    <a:p>
                      <a:r>
                        <a:rPr lang="en-US" dirty="0" err="1"/>
                        <a:t>Spirotetramat</a:t>
                      </a:r>
                      <a:r>
                        <a:rPr lang="en-US" dirty="0"/>
                        <a:t>, </a:t>
                      </a:r>
                      <a:r>
                        <a:rPr lang="en-US" b="1" dirty="0" err="1"/>
                        <a:t>tolfenpyrad</a:t>
                      </a:r>
                      <a:r>
                        <a:rPr lang="en-US" dirty="0"/>
                        <a:t>, </a:t>
                      </a:r>
                      <a:r>
                        <a:rPr lang="en-US" b="1" dirty="0"/>
                        <a:t>abamectin</a:t>
                      </a:r>
                      <a:r>
                        <a:rPr lang="en-US" dirty="0"/>
                        <a:t>, oil</a:t>
                      </a:r>
                    </a:p>
                  </a:txBody>
                  <a:tcPr/>
                </a:tc>
                <a:extLst>
                  <a:ext uri="{0D108BD9-81ED-4DB2-BD59-A6C34878D82A}">
                    <a16:rowId xmlns:a16="http://schemas.microsoft.com/office/drawing/2014/main" val="2721225392"/>
                  </a:ext>
                </a:extLst>
              </a:tr>
              <a:tr h="388466">
                <a:tc>
                  <a:txBody>
                    <a:bodyPr/>
                    <a:lstStyle/>
                    <a:p>
                      <a:r>
                        <a:rPr lang="en-US" dirty="0"/>
                        <a:t>6/22</a:t>
                      </a:r>
                    </a:p>
                  </a:txBody>
                  <a:tcPr/>
                </a:tc>
                <a:tc>
                  <a:txBody>
                    <a:bodyPr/>
                    <a:lstStyle/>
                    <a:p>
                      <a:r>
                        <a:rPr lang="en-US" b="1" dirty="0" err="1"/>
                        <a:t>Tolfenpyrad</a:t>
                      </a:r>
                      <a:r>
                        <a:rPr lang="en-US" dirty="0"/>
                        <a:t>, </a:t>
                      </a:r>
                      <a:r>
                        <a:rPr lang="en-US" b="1" dirty="0"/>
                        <a:t>spinetoram</a:t>
                      </a:r>
                      <a:r>
                        <a:rPr lang="en-US" dirty="0"/>
                        <a:t>, </a:t>
                      </a:r>
                      <a:r>
                        <a:rPr lang="en-US" dirty="0" err="1"/>
                        <a:t>cyflumetofen</a:t>
                      </a:r>
                      <a:r>
                        <a:rPr lang="en-US" dirty="0"/>
                        <a:t>, oil</a:t>
                      </a:r>
                    </a:p>
                  </a:txBody>
                  <a:tcPr/>
                </a:tc>
                <a:extLst>
                  <a:ext uri="{0D108BD9-81ED-4DB2-BD59-A6C34878D82A}">
                    <a16:rowId xmlns:a16="http://schemas.microsoft.com/office/drawing/2014/main" val="2288278046"/>
                  </a:ext>
                </a:extLst>
              </a:tr>
              <a:tr h="388466">
                <a:tc>
                  <a:txBody>
                    <a:bodyPr/>
                    <a:lstStyle/>
                    <a:p>
                      <a:r>
                        <a:rPr lang="en-US" dirty="0"/>
                        <a:t>7/14</a:t>
                      </a:r>
                    </a:p>
                  </a:txBody>
                  <a:tcPr/>
                </a:tc>
                <a:tc>
                  <a:txBody>
                    <a:bodyPr/>
                    <a:lstStyle/>
                    <a:p>
                      <a:r>
                        <a:rPr lang="en-US" dirty="0" err="1"/>
                        <a:t>Buprofezin</a:t>
                      </a:r>
                      <a:r>
                        <a:rPr lang="en-US" dirty="0"/>
                        <a:t>, </a:t>
                      </a:r>
                      <a:r>
                        <a:rPr lang="en-US" b="1" dirty="0"/>
                        <a:t>thiamethoxam</a:t>
                      </a:r>
                      <a:r>
                        <a:rPr lang="en-US" dirty="0"/>
                        <a:t>, </a:t>
                      </a:r>
                      <a:r>
                        <a:rPr lang="en-US" dirty="0" err="1"/>
                        <a:t>bifenazate</a:t>
                      </a:r>
                      <a:r>
                        <a:rPr lang="en-US" dirty="0"/>
                        <a:t>, oil</a:t>
                      </a:r>
                    </a:p>
                  </a:txBody>
                  <a:tcPr/>
                </a:tc>
                <a:extLst>
                  <a:ext uri="{0D108BD9-81ED-4DB2-BD59-A6C34878D82A}">
                    <a16:rowId xmlns:a16="http://schemas.microsoft.com/office/drawing/2014/main" val="1194982718"/>
                  </a:ext>
                </a:extLst>
              </a:tr>
              <a:tr h="388466">
                <a:tc>
                  <a:txBody>
                    <a:bodyPr/>
                    <a:lstStyle/>
                    <a:p>
                      <a:r>
                        <a:rPr lang="en-US" dirty="0"/>
                        <a:t>7/28</a:t>
                      </a:r>
                    </a:p>
                  </a:txBody>
                  <a:tcPr/>
                </a:tc>
                <a:tc>
                  <a:txBody>
                    <a:bodyPr/>
                    <a:lstStyle/>
                    <a:p>
                      <a:r>
                        <a:rPr lang="en-US" b="1" dirty="0"/>
                        <a:t>Spinetoram</a:t>
                      </a:r>
                      <a:r>
                        <a:rPr lang="en-US" dirty="0"/>
                        <a:t>, </a:t>
                      </a:r>
                      <a:r>
                        <a:rPr lang="en-US" dirty="0" err="1"/>
                        <a:t>spirotetramat</a:t>
                      </a:r>
                      <a:r>
                        <a:rPr lang="en-US" dirty="0"/>
                        <a:t>, </a:t>
                      </a:r>
                      <a:r>
                        <a:rPr lang="en-US" b="0" dirty="0" err="1"/>
                        <a:t>spirodiclofen</a:t>
                      </a:r>
                      <a:r>
                        <a:rPr lang="en-US" dirty="0"/>
                        <a:t>, oil</a:t>
                      </a:r>
                    </a:p>
                  </a:txBody>
                  <a:tcPr/>
                </a:tc>
                <a:extLst>
                  <a:ext uri="{0D108BD9-81ED-4DB2-BD59-A6C34878D82A}">
                    <a16:rowId xmlns:a16="http://schemas.microsoft.com/office/drawing/2014/main" val="3489049398"/>
                  </a:ext>
                </a:extLst>
              </a:tr>
              <a:tr h="388466">
                <a:tc>
                  <a:txBody>
                    <a:bodyPr/>
                    <a:lstStyle/>
                    <a:p>
                      <a:r>
                        <a:rPr lang="en-US" dirty="0"/>
                        <a:t>8/16</a:t>
                      </a:r>
                    </a:p>
                  </a:txBody>
                  <a:tcPr/>
                </a:tc>
                <a:tc>
                  <a:txBody>
                    <a:bodyPr/>
                    <a:lstStyle/>
                    <a:p>
                      <a:r>
                        <a:rPr lang="en-US" b="1" dirty="0"/>
                        <a:t>Spinetoram</a:t>
                      </a:r>
                      <a:r>
                        <a:rPr lang="en-US" dirty="0"/>
                        <a:t>, </a:t>
                      </a:r>
                      <a:r>
                        <a:rPr lang="en-US" b="1" dirty="0"/>
                        <a:t>acetamiprid</a:t>
                      </a:r>
                      <a:r>
                        <a:rPr lang="en-US" dirty="0"/>
                        <a:t>, </a:t>
                      </a:r>
                      <a:r>
                        <a:rPr lang="en-US" dirty="0" err="1"/>
                        <a:t>cyflumetofen</a:t>
                      </a:r>
                      <a:r>
                        <a:rPr lang="en-US" dirty="0"/>
                        <a:t>, oil</a:t>
                      </a:r>
                    </a:p>
                  </a:txBody>
                  <a:tcPr/>
                </a:tc>
                <a:extLst>
                  <a:ext uri="{0D108BD9-81ED-4DB2-BD59-A6C34878D82A}">
                    <a16:rowId xmlns:a16="http://schemas.microsoft.com/office/drawing/2014/main" val="1046881444"/>
                  </a:ext>
                </a:extLst>
              </a:tr>
              <a:tr h="388466">
                <a:tc>
                  <a:txBody>
                    <a:bodyPr/>
                    <a:lstStyle/>
                    <a:p>
                      <a:r>
                        <a:rPr lang="en-US" dirty="0"/>
                        <a:t>9/14</a:t>
                      </a:r>
                    </a:p>
                  </a:txBody>
                  <a:tcPr/>
                </a:tc>
                <a:tc>
                  <a:txBody>
                    <a:bodyPr/>
                    <a:lstStyle/>
                    <a:p>
                      <a:r>
                        <a:rPr lang="en-US" dirty="0"/>
                        <a:t>Imidacloprid</a:t>
                      </a:r>
                    </a:p>
                  </a:txBody>
                  <a:tcPr/>
                </a:tc>
                <a:extLst>
                  <a:ext uri="{0D108BD9-81ED-4DB2-BD59-A6C34878D82A}">
                    <a16:rowId xmlns:a16="http://schemas.microsoft.com/office/drawing/2014/main" val="226986659"/>
                  </a:ext>
                </a:extLst>
              </a:tr>
            </a:tbl>
          </a:graphicData>
        </a:graphic>
      </p:graphicFrame>
      <p:sp>
        <p:nvSpPr>
          <p:cNvPr id="7" name="TextBox 6">
            <a:extLst>
              <a:ext uri="{FF2B5EF4-FFF2-40B4-BE49-F238E27FC236}">
                <a16:creationId xmlns:a16="http://schemas.microsoft.com/office/drawing/2014/main" id="{21B3D686-0760-F9BC-0F19-F474AC6CE230}"/>
              </a:ext>
            </a:extLst>
          </p:cNvPr>
          <p:cNvSpPr txBox="1"/>
          <p:nvPr/>
        </p:nvSpPr>
        <p:spPr>
          <a:xfrm>
            <a:off x="2717800" y="309504"/>
            <a:ext cx="7143376" cy="1806380"/>
          </a:xfrm>
          <a:prstGeom prst="rect">
            <a:avLst/>
          </a:prstGeom>
          <a:noFill/>
        </p:spPr>
        <p:txBody>
          <a:bodyPr wrap="square" rtlCol="0">
            <a:spAutoFit/>
          </a:bodyPr>
          <a:lstStyle/>
          <a:p>
            <a:r>
              <a:rPr lang="en-US" sz="2400" dirty="0"/>
              <a:t>A “Conventional” Wenatchee Valley Spray Program</a:t>
            </a:r>
            <a:br>
              <a:rPr lang="en-US" dirty="0"/>
            </a:br>
            <a:br>
              <a:rPr lang="en-US" dirty="0"/>
            </a:br>
            <a:r>
              <a:rPr lang="en-US" sz="2400" b="0" dirty="0"/>
              <a:t>10 sprays, $1,800/acre materials</a:t>
            </a:r>
            <a:br>
              <a:rPr lang="en-US" sz="2400" b="0" dirty="0"/>
            </a:br>
            <a:r>
              <a:rPr lang="en-US" sz="2400" b="0" dirty="0"/>
              <a:t>Broad-spectrum tank mixes</a:t>
            </a:r>
            <a:br>
              <a:rPr lang="en-US" sz="2000" b="0" dirty="0"/>
            </a:br>
            <a:r>
              <a:rPr lang="en-US" sz="2000" b="0" dirty="0"/>
              <a:t>Outcome: Sticky harvest, 4% downgraded (Anjou field check 2022)</a:t>
            </a:r>
            <a:endParaRPr lang="en-US" dirty="0"/>
          </a:p>
        </p:txBody>
      </p:sp>
    </p:spTree>
    <p:extLst>
      <p:ext uri="{BB962C8B-B14F-4D97-AF65-F5344CB8AC3E}">
        <p14:creationId xmlns:p14="http://schemas.microsoft.com/office/powerpoint/2010/main" val="189365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4FC01ED-666F-37F8-C121-1E67C65F62CA}"/>
              </a:ext>
            </a:extLst>
          </p:cNvPr>
          <p:cNvGraphicFramePr>
            <a:graphicFrameLocks noGrp="1"/>
          </p:cNvGraphicFramePr>
          <p:nvPr>
            <p:extLst>
              <p:ext uri="{D42A27DB-BD31-4B8C-83A1-F6EECF244321}">
                <p14:modId xmlns:p14="http://schemas.microsoft.com/office/powerpoint/2010/main" val="181483299"/>
              </p:ext>
            </p:extLst>
          </p:nvPr>
        </p:nvGraphicFramePr>
        <p:xfrm>
          <a:off x="2108200" y="1435100"/>
          <a:ext cx="8521697" cy="4625213"/>
        </p:xfrm>
        <a:graphic>
          <a:graphicData uri="http://schemas.openxmlformats.org/drawingml/2006/table">
            <a:tbl>
              <a:tblPr firstRow="1" bandRow="1">
                <a:tableStyleId>{9D7B26C5-4107-4FEC-AEDC-1716B250A1EF}</a:tableStyleId>
              </a:tblPr>
              <a:tblGrid>
                <a:gridCol w="1358099">
                  <a:extLst>
                    <a:ext uri="{9D8B030D-6E8A-4147-A177-3AD203B41FA5}">
                      <a16:colId xmlns:a16="http://schemas.microsoft.com/office/drawing/2014/main" val="2093623075"/>
                    </a:ext>
                  </a:extLst>
                </a:gridCol>
                <a:gridCol w="1358099">
                  <a:extLst>
                    <a:ext uri="{9D8B030D-6E8A-4147-A177-3AD203B41FA5}">
                      <a16:colId xmlns:a16="http://schemas.microsoft.com/office/drawing/2014/main" val="2210801805"/>
                    </a:ext>
                  </a:extLst>
                </a:gridCol>
                <a:gridCol w="1447644">
                  <a:extLst>
                    <a:ext uri="{9D8B030D-6E8A-4147-A177-3AD203B41FA5}">
                      <a16:colId xmlns:a16="http://schemas.microsoft.com/office/drawing/2014/main" val="3524827934"/>
                    </a:ext>
                  </a:extLst>
                </a:gridCol>
                <a:gridCol w="4357855">
                  <a:extLst>
                    <a:ext uri="{9D8B030D-6E8A-4147-A177-3AD203B41FA5}">
                      <a16:colId xmlns:a16="http://schemas.microsoft.com/office/drawing/2014/main" val="1639216294"/>
                    </a:ext>
                  </a:extLst>
                </a:gridCol>
              </a:tblGrid>
              <a:tr h="622300">
                <a:tc>
                  <a:txBody>
                    <a:bodyPr/>
                    <a:lstStyle/>
                    <a:p>
                      <a:pPr algn="ctr" fontAlgn="b"/>
                      <a:r>
                        <a:rPr lang="en-US" sz="1800" b="1" i="0" u="none" strike="noStrike" dirty="0">
                          <a:solidFill>
                            <a:schemeClr val="tx1"/>
                          </a:solidFill>
                          <a:effectLst/>
                          <a:latin typeface="Arial" panose="020B0604020202020204" pitchFamily="34" charset="0"/>
                          <a:cs typeface="Arial" panose="020B0604020202020204" pitchFamily="34" charset="0"/>
                        </a:rPr>
                        <a:t>Timing</a:t>
                      </a:r>
                    </a:p>
                  </a:txBody>
                  <a:tcPr marL="0" marR="0" marT="0" marB="0" anchor="ctr"/>
                </a:tc>
                <a:tc>
                  <a:txBody>
                    <a:bodyPr/>
                    <a:lstStyle/>
                    <a:p>
                      <a:pPr algn="ctr" fontAlgn="b"/>
                      <a:r>
                        <a:rPr lang="en-US" sz="1800" b="1" u="none" strike="noStrike" dirty="0">
                          <a:solidFill>
                            <a:schemeClr val="tx1"/>
                          </a:solidFill>
                          <a:effectLst/>
                          <a:latin typeface="Arial" panose="020B0604020202020204" pitchFamily="34" charset="0"/>
                          <a:cs typeface="Arial" panose="020B0604020202020204" pitchFamily="34" charset="0"/>
                        </a:rPr>
                        <a:t>PPDD (Cashmere)</a:t>
                      </a:r>
                      <a:endParaRPr lang="en-US" sz="1800" b="1"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b"/>
                      <a:r>
                        <a:rPr lang="en-US" sz="1800" u="none" strike="noStrike" dirty="0">
                          <a:effectLst/>
                          <a:latin typeface="Arial" panose="020B0604020202020204" pitchFamily="34" charset="0"/>
                          <a:cs typeface="Arial" panose="020B0604020202020204" pitchFamily="34" charset="0"/>
                        </a:rPr>
                        <a:t>Date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b"/>
                      <a:r>
                        <a:rPr lang="en-US" sz="1800" u="none" strike="noStrike" dirty="0">
                          <a:effectLst/>
                          <a:latin typeface="Arial" panose="020B0604020202020204" pitchFamily="34" charset="0"/>
                          <a:cs typeface="Arial" panose="020B0604020202020204" pitchFamily="34" charset="0"/>
                        </a:rPr>
                        <a:t>Materials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4106218141"/>
                  </a:ext>
                </a:extLst>
              </a:tr>
              <a:tr h="607188">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Delayed dormant</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159</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31-Mar</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Surround CF</a:t>
                      </a:r>
                    </a:p>
                  </a:txBody>
                  <a:tcPr marL="0" marR="0" marT="0" marB="0" anchor="ctr"/>
                </a:tc>
                <a:extLst>
                  <a:ext uri="{0D108BD9-81ED-4DB2-BD59-A6C34878D82A}">
                    <a16:rowId xmlns:a16="http://schemas.microsoft.com/office/drawing/2014/main" val="3825654105"/>
                  </a:ext>
                </a:extLst>
              </a:tr>
              <a:tr h="581889">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Tight cluster</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244</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14-Apr</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Pyriproxyfen, Surround CF, Oil</a:t>
                      </a:r>
                    </a:p>
                  </a:txBody>
                  <a:tcPr marL="0" marR="0" marT="0" marB="0" anchor="ctr"/>
                </a:tc>
                <a:extLst>
                  <a:ext uri="{0D108BD9-81ED-4DB2-BD59-A6C34878D82A}">
                    <a16:rowId xmlns:a16="http://schemas.microsoft.com/office/drawing/2014/main" val="2609123638"/>
                  </a:ext>
                </a:extLst>
              </a:tr>
              <a:tr h="581889">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Popcorn</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386</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27-Apr</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Centaur, Oil</a:t>
                      </a:r>
                    </a:p>
                  </a:txBody>
                  <a:tcPr marL="0" marR="0" marT="0" marB="0" anchor="ctr"/>
                </a:tc>
                <a:extLst>
                  <a:ext uri="{0D108BD9-81ED-4DB2-BD59-A6C34878D82A}">
                    <a16:rowId xmlns:a16="http://schemas.microsoft.com/office/drawing/2014/main" val="1842621088"/>
                  </a:ext>
                </a:extLst>
              </a:tr>
              <a:tr h="486280">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(PP gen 1)</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743</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13-May</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Oil, mancozeb</a:t>
                      </a:r>
                    </a:p>
                  </a:txBody>
                  <a:tcPr marL="0" marR="0" marT="0" marB="0" anchor="ctr"/>
                </a:tc>
                <a:extLst>
                  <a:ext uri="{0D108BD9-81ED-4DB2-BD59-A6C34878D82A}">
                    <a16:rowId xmlns:a16="http://schemas.microsoft.com/office/drawing/2014/main" val="3599834009"/>
                  </a:ext>
                </a:extLst>
              </a:tr>
              <a:tr h="581889">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PP gen 2</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1055</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24-May</a:t>
                      </a:r>
                    </a:p>
                  </a:txBody>
                  <a:tcPr marL="0" marR="0" marT="0" marB="0" anchor="ctr"/>
                </a:tc>
                <a:tc>
                  <a:txBody>
                    <a:bodyPr/>
                    <a:lstStyle/>
                    <a:p>
                      <a:pPr algn="ctr" fontAlgn="b"/>
                      <a:r>
                        <a:rPr lang="pt-BR" sz="1800" b="0" i="0" u="none" strike="noStrike" dirty="0">
                          <a:solidFill>
                            <a:srgbClr val="000000"/>
                          </a:solidFill>
                          <a:effectLst/>
                          <a:latin typeface="Arial" panose="020B0604020202020204" pitchFamily="34" charset="0"/>
                          <a:cs typeface="Arial" panose="020B0604020202020204" pitchFamily="34" charset="0"/>
                        </a:rPr>
                        <a:t>Etoxazole, Esteem, Ultor, Oil</a:t>
                      </a:r>
                    </a:p>
                  </a:txBody>
                  <a:tcPr marL="0" marR="0" marT="0" marB="0" anchor="ctr"/>
                </a:tc>
                <a:extLst>
                  <a:ext uri="{0D108BD9-81ED-4DB2-BD59-A6C34878D82A}">
                    <a16:rowId xmlns:a16="http://schemas.microsoft.com/office/drawing/2014/main" val="378639752"/>
                  </a:ext>
                </a:extLst>
              </a:tr>
              <a:tr h="581889">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PP gen 2</a:t>
                      </a:r>
                    </a:p>
                  </a:txBody>
                  <a:tcPr marL="0" marR="0" marT="0" marB="0" anchor="ct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1469</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7-Jun</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Centaur, </a:t>
                      </a:r>
                      <a:r>
                        <a:rPr lang="en-US" sz="1800" b="0" i="0" u="none" strike="noStrike" dirty="0" err="1">
                          <a:solidFill>
                            <a:srgbClr val="000000"/>
                          </a:solidFill>
                          <a:effectLst/>
                          <a:latin typeface="Arial" panose="020B0604020202020204" pitchFamily="34" charset="0"/>
                          <a:cs typeface="Arial" panose="020B0604020202020204" pitchFamily="34" charset="0"/>
                        </a:rPr>
                        <a:t>Ultor</a:t>
                      </a:r>
                      <a:r>
                        <a:rPr lang="en-US" sz="1800" b="0" i="0" u="none" strike="noStrike" dirty="0">
                          <a:solidFill>
                            <a:srgbClr val="000000"/>
                          </a:solidFill>
                          <a:effectLst/>
                          <a:latin typeface="Arial" panose="020B0604020202020204" pitchFamily="34" charset="0"/>
                          <a:cs typeface="Arial" panose="020B0604020202020204" pitchFamily="34" charset="0"/>
                        </a:rPr>
                        <a:t>, Oil</a:t>
                      </a:r>
                    </a:p>
                  </a:txBody>
                  <a:tcPr marL="0" marR="0" marT="0" marB="0" anchor="ctr"/>
                </a:tc>
                <a:extLst>
                  <a:ext uri="{0D108BD9-81ED-4DB2-BD59-A6C34878D82A}">
                    <a16:rowId xmlns:a16="http://schemas.microsoft.com/office/drawing/2014/main" val="2088531009"/>
                  </a:ext>
                </a:extLst>
              </a:tr>
              <a:tr h="581889">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PP gen 3</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2523</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11-Jul</a:t>
                      </a:r>
                    </a:p>
                  </a:txBody>
                  <a:tcPr marL="0" marR="0" marT="0" marB="0" anchor="ctr"/>
                </a:tc>
                <a:tc>
                  <a:txBody>
                    <a:bodyPr/>
                    <a:lstStyle/>
                    <a:p>
                      <a:pPr algn="ctr" fontAlgn="b"/>
                      <a:r>
                        <a:rPr lang="en-US" sz="1800" b="0" i="0" u="none" strike="noStrike" dirty="0" err="1">
                          <a:solidFill>
                            <a:srgbClr val="000000"/>
                          </a:solidFill>
                          <a:effectLst/>
                          <a:latin typeface="Arial" panose="020B0604020202020204" pitchFamily="34" charset="0"/>
                          <a:cs typeface="Arial" panose="020B0604020202020204" pitchFamily="34" charset="0"/>
                        </a:rPr>
                        <a:t>Nealta</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err="1">
                          <a:solidFill>
                            <a:srgbClr val="000000"/>
                          </a:solidFill>
                          <a:effectLst/>
                          <a:latin typeface="Arial" panose="020B0604020202020204" pitchFamily="34" charset="0"/>
                          <a:cs typeface="Arial" panose="020B0604020202020204" pitchFamily="34" charset="0"/>
                        </a:rPr>
                        <a:t>Cinnerate</a:t>
                      </a:r>
                      <a:r>
                        <a:rPr lang="en-US" sz="1800" b="0" i="0" u="none" strike="noStrike" dirty="0">
                          <a:solidFill>
                            <a:srgbClr val="000000"/>
                          </a:solidFill>
                          <a:effectLst/>
                          <a:latin typeface="Arial" panose="020B0604020202020204" pitchFamily="34" charset="0"/>
                          <a:cs typeface="Arial" panose="020B0604020202020204" pitchFamily="34" charset="0"/>
                        </a:rPr>
                        <a:t>, Oil</a:t>
                      </a:r>
                    </a:p>
                  </a:txBody>
                  <a:tcPr marL="0" marR="0" marT="0" marB="0" anchor="ctr"/>
                </a:tc>
                <a:extLst>
                  <a:ext uri="{0D108BD9-81ED-4DB2-BD59-A6C34878D82A}">
                    <a16:rowId xmlns:a16="http://schemas.microsoft.com/office/drawing/2014/main" val="148192783"/>
                  </a:ext>
                </a:extLst>
              </a:tr>
            </a:tbl>
          </a:graphicData>
        </a:graphic>
      </p:graphicFrame>
      <p:sp>
        <p:nvSpPr>
          <p:cNvPr id="4" name="TextBox 3">
            <a:extLst>
              <a:ext uri="{FF2B5EF4-FFF2-40B4-BE49-F238E27FC236}">
                <a16:creationId xmlns:a16="http://schemas.microsoft.com/office/drawing/2014/main" id="{6AE54EFE-4ECB-D9CA-D230-0D22ED3C39ED}"/>
              </a:ext>
            </a:extLst>
          </p:cNvPr>
          <p:cNvSpPr txBox="1"/>
          <p:nvPr/>
        </p:nvSpPr>
        <p:spPr>
          <a:xfrm>
            <a:off x="5056644" y="536077"/>
            <a:ext cx="2078711" cy="523220"/>
          </a:xfrm>
          <a:prstGeom prst="rect">
            <a:avLst/>
          </a:prstGeom>
          <a:noFill/>
        </p:spPr>
        <p:txBody>
          <a:bodyPr wrap="none" rtlCol="0">
            <a:spAutoFit/>
          </a:bodyPr>
          <a:lstStyle/>
          <a:p>
            <a:r>
              <a:rPr lang="en-US" sz="2800" dirty="0"/>
              <a:t>IPM example</a:t>
            </a:r>
          </a:p>
        </p:txBody>
      </p:sp>
    </p:spTree>
    <p:extLst>
      <p:ext uri="{BB962C8B-B14F-4D97-AF65-F5344CB8AC3E}">
        <p14:creationId xmlns:p14="http://schemas.microsoft.com/office/powerpoint/2010/main" val="62526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CE7A-D188-B8B5-3C36-FD6DEC0A53F0}"/>
              </a:ext>
            </a:extLst>
          </p:cNvPr>
          <p:cNvSpPr>
            <a:spLocks noGrp="1"/>
          </p:cNvSpPr>
          <p:nvPr>
            <p:ph type="title"/>
          </p:nvPr>
        </p:nvSpPr>
        <p:spPr/>
        <p:txBody>
          <a:bodyPr/>
          <a:lstStyle/>
          <a:p>
            <a:r>
              <a:rPr lang="en-US" dirty="0"/>
              <a:t>Other pear regions</a:t>
            </a:r>
          </a:p>
        </p:txBody>
      </p:sp>
      <p:sp>
        <p:nvSpPr>
          <p:cNvPr id="3" name="Content Placeholder 2">
            <a:extLst>
              <a:ext uri="{FF2B5EF4-FFF2-40B4-BE49-F238E27FC236}">
                <a16:creationId xmlns:a16="http://schemas.microsoft.com/office/drawing/2014/main" id="{C78164B1-2297-CB6F-70F9-91B90A6B67B4}"/>
              </a:ext>
            </a:extLst>
          </p:cNvPr>
          <p:cNvSpPr>
            <a:spLocks noGrp="1"/>
          </p:cNvSpPr>
          <p:nvPr>
            <p:ph idx="1"/>
          </p:nvPr>
        </p:nvSpPr>
        <p:spPr>
          <a:xfrm>
            <a:off x="838200" y="1825625"/>
            <a:ext cx="5121513" cy="4351338"/>
          </a:xfrm>
        </p:spPr>
        <p:txBody>
          <a:bodyPr/>
          <a:lstStyle/>
          <a:p>
            <a:r>
              <a:rPr lang="en-US" dirty="0"/>
              <a:t>Seem to have more IPM and less psylla pressure</a:t>
            </a:r>
          </a:p>
        </p:txBody>
      </p:sp>
      <p:pic>
        <p:nvPicPr>
          <p:cNvPr id="4" name="Picture 6">
            <a:extLst>
              <a:ext uri="{FF2B5EF4-FFF2-40B4-BE49-F238E27FC236}">
                <a16:creationId xmlns:a16="http://schemas.microsoft.com/office/drawing/2014/main" id="{F0B3A986-4B4A-A62C-7B02-5E6093579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768" y="1362869"/>
            <a:ext cx="4848225" cy="527685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ED4A9F5-E139-EECA-05B1-02F2D3B47C57}"/>
              </a:ext>
            </a:extLst>
          </p:cNvPr>
          <p:cNvSpPr/>
          <p:nvPr/>
        </p:nvSpPr>
        <p:spPr>
          <a:xfrm>
            <a:off x="8874760" y="1314768"/>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1A1D327-8989-B196-5408-F25808E7C701}"/>
              </a:ext>
            </a:extLst>
          </p:cNvPr>
          <p:cNvSpPr/>
          <p:nvPr/>
        </p:nvSpPr>
        <p:spPr>
          <a:xfrm>
            <a:off x="8951873" y="3053080"/>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3C6879C-9060-DB83-9FBD-6E88C08083BD}"/>
              </a:ext>
            </a:extLst>
          </p:cNvPr>
          <p:cNvSpPr/>
          <p:nvPr/>
        </p:nvSpPr>
        <p:spPr>
          <a:xfrm>
            <a:off x="8108593" y="5679440"/>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625640-DA5E-B811-64F1-7382A49BDF5B}"/>
              </a:ext>
            </a:extLst>
          </p:cNvPr>
          <p:cNvSpPr txBox="1"/>
          <p:nvPr/>
        </p:nvSpPr>
        <p:spPr>
          <a:xfrm>
            <a:off x="9348113" y="1369457"/>
            <a:ext cx="433132" cy="369332"/>
          </a:xfrm>
          <a:prstGeom prst="rect">
            <a:avLst/>
          </a:prstGeom>
          <a:noFill/>
        </p:spPr>
        <p:txBody>
          <a:bodyPr wrap="none" rtlCol="0">
            <a:spAutoFit/>
          </a:bodyPr>
          <a:lstStyle/>
          <a:p>
            <a:r>
              <a:rPr lang="en-US" b="1" dirty="0"/>
              <a:t>BC</a:t>
            </a:r>
          </a:p>
        </p:txBody>
      </p:sp>
      <p:sp>
        <p:nvSpPr>
          <p:cNvPr id="9" name="TextBox 8">
            <a:extLst>
              <a:ext uri="{FF2B5EF4-FFF2-40B4-BE49-F238E27FC236}">
                <a16:creationId xmlns:a16="http://schemas.microsoft.com/office/drawing/2014/main" id="{9EDA33A9-7292-C2C4-BA54-50AD8A04C8F0}"/>
              </a:ext>
            </a:extLst>
          </p:cNvPr>
          <p:cNvSpPr txBox="1"/>
          <p:nvPr/>
        </p:nvSpPr>
        <p:spPr>
          <a:xfrm>
            <a:off x="9521204" y="3053080"/>
            <a:ext cx="871008" cy="369332"/>
          </a:xfrm>
          <a:prstGeom prst="rect">
            <a:avLst/>
          </a:prstGeom>
          <a:noFill/>
        </p:spPr>
        <p:txBody>
          <a:bodyPr wrap="none" rtlCol="0">
            <a:spAutoFit/>
          </a:bodyPr>
          <a:lstStyle/>
          <a:p>
            <a:r>
              <a:rPr lang="en-US" b="1" dirty="0"/>
              <a:t>Yakima</a:t>
            </a:r>
          </a:p>
        </p:txBody>
      </p:sp>
      <p:sp>
        <p:nvSpPr>
          <p:cNvPr id="10" name="TextBox 9">
            <a:extLst>
              <a:ext uri="{FF2B5EF4-FFF2-40B4-BE49-F238E27FC236}">
                <a16:creationId xmlns:a16="http://schemas.microsoft.com/office/drawing/2014/main" id="{71FBABFC-559B-9734-91DF-E3DA968940C2}"/>
              </a:ext>
            </a:extLst>
          </p:cNvPr>
          <p:cNvSpPr txBox="1"/>
          <p:nvPr/>
        </p:nvSpPr>
        <p:spPr>
          <a:xfrm>
            <a:off x="8441092" y="5679440"/>
            <a:ext cx="1021562" cy="369332"/>
          </a:xfrm>
          <a:prstGeom prst="rect">
            <a:avLst/>
          </a:prstGeom>
          <a:noFill/>
        </p:spPr>
        <p:txBody>
          <a:bodyPr wrap="none" rtlCol="0">
            <a:spAutoFit/>
          </a:bodyPr>
          <a:lstStyle/>
          <a:p>
            <a:r>
              <a:rPr lang="en-US" b="1" dirty="0"/>
              <a:t>Medford</a:t>
            </a:r>
          </a:p>
        </p:txBody>
      </p:sp>
      <p:sp>
        <p:nvSpPr>
          <p:cNvPr id="11" name="Oval 10">
            <a:extLst>
              <a:ext uri="{FF2B5EF4-FFF2-40B4-BE49-F238E27FC236}">
                <a16:creationId xmlns:a16="http://schemas.microsoft.com/office/drawing/2014/main" id="{ACA5AF42-BB7A-A54E-ECD8-B2806D258164}"/>
              </a:ext>
            </a:extLst>
          </p:cNvPr>
          <p:cNvSpPr/>
          <p:nvPr/>
        </p:nvSpPr>
        <p:spPr>
          <a:xfrm>
            <a:off x="8753753" y="6258719"/>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F23D47F-9641-23B0-BEBC-0DFA6971411B}"/>
              </a:ext>
            </a:extLst>
          </p:cNvPr>
          <p:cNvSpPr txBox="1"/>
          <p:nvPr/>
        </p:nvSpPr>
        <p:spPr>
          <a:xfrm>
            <a:off x="9292920" y="6258719"/>
            <a:ext cx="914161" cy="369332"/>
          </a:xfrm>
          <a:prstGeom prst="rect">
            <a:avLst/>
          </a:prstGeom>
          <a:noFill/>
        </p:spPr>
        <p:txBody>
          <a:bodyPr wrap="none" rtlCol="0">
            <a:spAutoFit/>
          </a:bodyPr>
          <a:lstStyle/>
          <a:p>
            <a:r>
              <a:rPr lang="en-US" b="1" dirty="0"/>
              <a:t>Lake Co</a:t>
            </a:r>
          </a:p>
        </p:txBody>
      </p:sp>
      <p:sp>
        <p:nvSpPr>
          <p:cNvPr id="13" name="Oval 12">
            <a:extLst>
              <a:ext uri="{FF2B5EF4-FFF2-40B4-BE49-F238E27FC236}">
                <a16:creationId xmlns:a16="http://schemas.microsoft.com/office/drawing/2014/main" id="{BD9DA4B3-B61B-1510-B63F-C3E616B89A75}"/>
              </a:ext>
            </a:extLst>
          </p:cNvPr>
          <p:cNvSpPr/>
          <p:nvPr/>
        </p:nvSpPr>
        <p:spPr>
          <a:xfrm>
            <a:off x="8749113" y="3753168"/>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EFB4BCB-3967-7DC1-7C0F-0257280D0B68}"/>
              </a:ext>
            </a:extLst>
          </p:cNvPr>
          <p:cNvSpPr txBox="1"/>
          <p:nvPr/>
        </p:nvSpPr>
        <p:spPr>
          <a:xfrm>
            <a:off x="9222695" y="3829837"/>
            <a:ext cx="1243738" cy="369332"/>
          </a:xfrm>
          <a:prstGeom prst="rect">
            <a:avLst/>
          </a:prstGeom>
          <a:noFill/>
        </p:spPr>
        <p:txBody>
          <a:bodyPr wrap="none" rtlCol="0">
            <a:spAutoFit/>
          </a:bodyPr>
          <a:lstStyle/>
          <a:p>
            <a:r>
              <a:rPr lang="en-US" b="1" dirty="0"/>
              <a:t>Hood River</a:t>
            </a:r>
          </a:p>
        </p:txBody>
      </p:sp>
      <p:sp>
        <p:nvSpPr>
          <p:cNvPr id="15" name="Oval 14">
            <a:extLst>
              <a:ext uri="{FF2B5EF4-FFF2-40B4-BE49-F238E27FC236}">
                <a16:creationId xmlns:a16="http://schemas.microsoft.com/office/drawing/2014/main" id="{0586C4FB-2902-469D-D7A4-245A9253B9BE}"/>
              </a:ext>
            </a:extLst>
          </p:cNvPr>
          <p:cNvSpPr/>
          <p:nvPr/>
        </p:nvSpPr>
        <p:spPr>
          <a:xfrm>
            <a:off x="9168439" y="2525822"/>
            <a:ext cx="396240" cy="375920"/>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5921906-FB1B-8F22-9EAE-F6C6406E63E5}"/>
              </a:ext>
            </a:extLst>
          </p:cNvPr>
          <p:cNvSpPr txBox="1"/>
          <p:nvPr/>
        </p:nvSpPr>
        <p:spPr>
          <a:xfrm>
            <a:off x="9574792" y="2480036"/>
            <a:ext cx="1264577" cy="369332"/>
          </a:xfrm>
          <a:prstGeom prst="rect">
            <a:avLst/>
          </a:prstGeom>
          <a:noFill/>
        </p:spPr>
        <p:txBody>
          <a:bodyPr wrap="none" rtlCol="0">
            <a:spAutoFit/>
          </a:bodyPr>
          <a:lstStyle/>
          <a:p>
            <a:r>
              <a:rPr lang="en-US" b="1" dirty="0"/>
              <a:t>Wenatchee</a:t>
            </a:r>
          </a:p>
        </p:txBody>
      </p:sp>
    </p:spTree>
    <p:extLst>
      <p:ext uri="{BB962C8B-B14F-4D97-AF65-F5344CB8AC3E}">
        <p14:creationId xmlns:p14="http://schemas.microsoft.com/office/powerpoint/2010/main" val="318446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42E7-CAC2-8EFE-A5E6-2807F36329FA}"/>
              </a:ext>
            </a:extLst>
          </p:cNvPr>
          <p:cNvSpPr>
            <a:spLocks noGrp="1"/>
          </p:cNvSpPr>
          <p:nvPr>
            <p:ph type="title"/>
          </p:nvPr>
        </p:nvSpPr>
        <p:spPr/>
        <p:txBody>
          <a:bodyPr/>
          <a:lstStyle/>
          <a:p>
            <a:r>
              <a:rPr lang="en-US" dirty="0"/>
              <a:t>Biocontrol is necessary</a:t>
            </a:r>
          </a:p>
        </p:txBody>
      </p:sp>
      <p:sp>
        <p:nvSpPr>
          <p:cNvPr id="3" name="Content Placeholder 2">
            <a:extLst>
              <a:ext uri="{FF2B5EF4-FFF2-40B4-BE49-F238E27FC236}">
                <a16:creationId xmlns:a16="http://schemas.microsoft.com/office/drawing/2014/main" id="{9D294641-8867-CF3E-A49F-27E3316BD487}"/>
              </a:ext>
            </a:extLst>
          </p:cNvPr>
          <p:cNvSpPr>
            <a:spLocks noGrp="1"/>
          </p:cNvSpPr>
          <p:nvPr>
            <p:ph idx="1"/>
          </p:nvPr>
        </p:nvSpPr>
        <p:spPr>
          <a:xfrm>
            <a:off x="4915793" y="1649074"/>
            <a:ext cx="4212736" cy="1325563"/>
          </a:xfrm>
        </p:spPr>
        <p:txBody>
          <a:bodyPr>
            <a:normAutofit fontScale="85000" lnSpcReduction="10000"/>
          </a:bodyPr>
          <a:lstStyle/>
          <a:p>
            <a:r>
              <a:rPr lang="en-US" dirty="0"/>
              <a:t>Provide late season control</a:t>
            </a:r>
          </a:p>
          <a:p>
            <a:r>
              <a:rPr lang="en-US" dirty="0"/>
              <a:t>Mitigate insecticide resistance</a:t>
            </a:r>
          </a:p>
          <a:p>
            <a:r>
              <a:rPr lang="en-US" dirty="0"/>
              <a:t>Free!</a:t>
            </a:r>
          </a:p>
        </p:txBody>
      </p:sp>
      <p:pic>
        <p:nvPicPr>
          <p:cNvPr id="5" name="Picture 4">
            <a:extLst>
              <a:ext uri="{FF2B5EF4-FFF2-40B4-BE49-F238E27FC236}">
                <a16:creationId xmlns:a16="http://schemas.microsoft.com/office/drawing/2014/main" id="{64F2EE13-32E8-5A44-802F-D5A35C6ABC6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flipH="1">
            <a:off x="838200" y="3254975"/>
            <a:ext cx="3863198" cy="3023643"/>
          </a:xfrm>
          <a:prstGeom prst="rect">
            <a:avLst/>
          </a:prstGeom>
          <a:ln w="3175">
            <a:solidFill>
              <a:schemeClr val="bg2"/>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62E8075-E67F-F46C-2B85-50FCAA3299F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0800000">
            <a:off x="4990199" y="3429000"/>
            <a:ext cx="3519328" cy="2379737"/>
          </a:xfrm>
          <a:prstGeom prst="rect">
            <a:avLst/>
          </a:prstGeom>
          <a:ln w="3175">
            <a:solidFill>
              <a:schemeClr val="bg2"/>
            </a:solidFill>
          </a:ln>
          <a:effectLst>
            <a:outerShdw blurRad="50800" dist="38100" dir="2700000" algn="tl" rotWithShape="0">
              <a:prstClr val="black">
                <a:alpha val="40000"/>
              </a:prstClr>
            </a:outerShdw>
          </a:effectLst>
        </p:spPr>
      </p:pic>
      <p:pic>
        <p:nvPicPr>
          <p:cNvPr id="7" name="Picture 6" descr="A picture containing soup&#10;&#10;Description automatically generated">
            <a:extLst>
              <a:ext uri="{FF2B5EF4-FFF2-40B4-BE49-F238E27FC236}">
                <a16:creationId xmlns:a16="http://schemas.microsoft.com/office/drawing/2014/main" id="{ED0745BF-FF0A-EEBD-8685-88B762F765E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8177" t="22108" r="44120" b="40280"/>
          <a:stretch/>
        </p:blipFill>
        <p:spPr>
          <a:xfrm rot="10800000">
            <a:off x="9128529" y="2933022"/>
            <a:ext cx="2334806" cy="310030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1D2785E-20A9-B360-2E77-060BD91905E6}"/>
              </a:ext>
            </a:extLst>
          </p:cNvPr>
          <p:cNvSpPr txBox="1"/>
          <p:nvPr/>
        </p:nvSpPr>
        <p:spPr>
          <a:xfrm>
            <a:off x="8665792" y="6278618"/>
            <a:ext cx="2334806" cy="369332"/>
          </a:xfrm>
          <a:prstGeom prst="rect">
            <a:avLst/>
          </a:prstGeom>
          <a:noFill/>
        </p:spPr>
        <p:txBody>
          <a:bodyPr wrap="none" rtlCol="0">
            <a:spAutoFit/>
          </a:bodyPr>
          <a:lstStyle/>
          <a:p>
            <a:r>
              <a:rPr lang="en-US" dirty="0"/>
              <a:t>Higbee, Schmidt-</a:t>
            </a:r>
            <a:r>
              <a:rPr lang="en-US" dirty="0" err="1"/>
              <a:t>Jeffris</a:t>
            </a:r>
            <a:endParaRPr lang="en-US" dirty="0"/>
          </a:p>
        </p:txBody>
      </p:sp>
    </p:spTree>
    <p:extLst>
      <p:ext uri="{BB962C8B-B14F-4D97-AF65-F5344CB8AC3E}">
        <p14:creationId xmlns:p14="http://schemas.microsoft.com/office/powerpoint/2010/main" val="3680576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9C173FB8-39D7-4507-84FA-96D4173BE062}"/>
              </a:ext>
            </a:extLst>
          </p:cNvPr>
          <p:cNvSpPr txBox="1">
            <a:spLocks/>
          </p:cNvSpPr>
          <p:nvPr/>
        </p:nvSpPr>
        <p:spPr>
          <a:xfrm>
            <a:off x="316992" y="48684"/>
            <a:ext cx="8595360" cy="7072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2" name="Picture 21" descr="Chart&#10;&#10;Description automatically generated">
            <a:extLst>
              <a:ext uri="{FF2B5EF4-FFF2-40B4-BE49-F238E27FC236}">
                <a16:creationId xmlns:a16="http://schemas.microsoft.com/office/drawing/2014/main" id="{D73C706B-5980-45EB-81B7-C81A76DC3E96}"/>
              </a:ext>
            </a:extLst>
          </p:cNvPr>
          <p:cNvPicPr>
            <a:picLocks noChangeAspect="1"/>
          </p:cNvPicPr>
          <p:nvPr/>
        </p:nvPicPr>
        <p:blipFill rotWithShape="1">
          <a:blip r:embed="rId3">
            <a:extLst>
              <a:ext uri="{28A0092B-C50C-407E-A947-70E740481C1C}">
                <a14:useLocalDpi xmlns:a14="http://schemas.microsoft.com/office/drawing/2010/main" val="0"/>
              </a:ext>
            </a:extLst>
          </a:blip>
          <a:srcRect l="3721" r="21254" b="12462"/>
          <a:stretch/>
        </p:blipFill>
        <p:spPr>
          <a:xfrm>
            <a:off x="1182884" y="3162931"/>
            <a:ext cx="10129933" cy="3105461"/>
          </a:xfrm>
          <a:prstGeom prst="rect">
            <a:avLst/>
          </a:prstGeom>
        </p:spPr>
      </p:pic>
      <p:sp>
        <p:nvSpPr>
          <p:cNvPr id="29" name="TextBox 28">
            <a:extLst>
              <a:ext uri="{FF2B5EF4-FFF2-40B4-BE49-F238E27FC236}">
                <a16:creationId xmlns:a16="http://schemas.microsoft.com/office/drawing/2014/main" id="{D94D0E77-1607-46EE-AEAC-A6FB79782CFB}"/>
              </a:ext>
            </a:extLst>
          </p:cNvPr>
          <p:cNvSpPr txBox="1"/>
          <p:nvPr/>
        </p:nvSpPr>
        <p:spPr>
          <a:xfrm>
            <a:off x="4941305" y="6268393"/>
            <a:ext cx="45059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Psylla Degree Days (PDD)</a:t>
            </a:r>
          </a:p>
        </p:txBody>
      </p:sp>
      <p:sp>
        <p:nvSpPr>
          <p:cNvPr id="30" name="TextBox 29">
            <a:extLst>
              <a:ext uri="{FF2B5EF4-FFF2-40B4-BE49-F238E27FC236}">
                <a16:creationId xmlns:a16="http://schemas.microsoft.com/office/drawing/2014/main" id="{8F19E9E1-D6BB-4888-81B8-78868D408030}"/>
              </a:ext>
            </a:extLst>
          </p:cNvPr>
          <p:cNvSpPr txBox="1"/>
          <p:nvPr/>
        </p:nvSpPr>
        <p:spPr>
          <a:xfrm rot="16200000">
            <a:off x="-606503" y="4025035"/>
            <a:ext cx="29713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Relative Development</a:t>
            </a:r>
          </a:p>
        </p:txBody>
      </p:sp>
      <p:sp>
        <p:nvSpPr>
          <p:cNvPr id="31" name="Rectangle 30">
            <a:extLst>
              <a:ext uri="{FF2B5EF4-FFF2-40B4-BE49-F238E27FC236}">
                <a16:creationId xmlns:a16="http://schemas.microsoft.com/office/drawing/2014/main" id="{79CE177F-E120-4393-A055-6AE000B9A271}"/>
              </a:ext>
            </a:extLst>
          </p:cNvPr>
          <p:cNvSpPr/>
          <p:nvPr/>
        </p:nvSpPr>
        <p:spPr>
          <a:xfrm>
            <a:off x="9071430" y="1831246"/>
            <a:ext cx="2131030" cy="11812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693A427-9C59-41FD-B2F9-F66D1C0E81E1}"/>
              </a:ext>
            </a:extLst>
          </p:cNvPr>
          <p:cNvSpPr txBox="1"/>
          <p:nvPr/>
        </p:nvSpPr>
        <p:spPr>
          <a:xfrm>
            <a:off x="9855161" y="1912270"/>
            <a:ext cx="14576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Adults/Eggs</a:t>
            </a:r>
          </a:p>
        </p:txBody>
      </p:sp>
      <p:sp>
        <p:nvSpPr>
          <p:cNvPr id="33" name="TextBox 32">
            <a:extLst>
              <a:ext uri="{FF2B5EF4-FFF2-40B4-BE49-F238E27FC236}">
                <a16:creationId xmlns:a16="http://schemas.microsoft.com/office/drawing/2014/main" id="{D83BA04E-E5A5-407E-B372-433EF40CBB9D}"/>
              </a:ext>
            </a:extLst>
          </p:cNvPr>
          <p:cNvSpPr txBox="1"/>
          <p:nvPr/>
        </p:nvSpPr>
        <p:spPr>
          <a:xfrm>
            <a:off x="9855160" y="2301068"/>
            <a:ext cx="14576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Young nymphs</a:t>
            </a:r>
          </a:p>
        </p:txBody>
      </p:sp>
      <p:sp>
        <p:nvSpPr>
          <p:cNvPr id="34" name="TextBox 33">
            <a:extLst>
              <a:ext uri="{FF2B5EF4-FFF2-40B4-BE49-F238E27FC236}">
                <a16:creationId xmlns:a16="http://schemas.microsoft.com/office/drawing/2014/main" id="{35C90AB0-E604-4D6E-8FB4-6395D7241E18}"/>
              </a:ext>
            </a:extLst>
          </p:cNvPr>
          <p:cNvSpPr txBox="1"/>
          <p:nvPr/>
        </p:nvSpPr>
        <p:spPr>
          <a:xfrm>
            <a:off x="9855161" y="2667135"/>
            <a:ext cx="14193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Old nymphs</a:t>
            </a:r>
          </a:p>
        </p:txBody>
      </p:sp>
      <p:cxnSp>
        <p:nvCxnSpPr>
          <p:cNvPr id="35" name="Straight Connector 34">
            <a:extLst>
              <a:ext uri="{FF2B5EF4-FFF2-40B4-BE49-F238E27FC236}">
                <a16:creationId xmlns:a16="http://schemas.microsoft.com/office/drawing/2014/main" id="{5649400F-B206-4155-9335-0A4583BF8FFC}"/>
              </a:ext>
            </a:extLst>
          </p:cNvPr>
          <p:cNvCxnSpPr>
            <a:cxnSpLocks/>
          </p:cNvCxnSpPr>
          <p:nvPr/>
        </p:nvCxnSpPr>
        <p:spPr>
          <a:xfrm>
            <a:off x="9328816" y="2035876"/>
            <a:ext cx="387159" cy="1"/>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20195EB-74B9-4A40-B2E9-C6D00AAF50D4}"/>
              </a:ext>
            </a:extLst>
          </p:cNvPr>
          <p:cNvCxnSpPr>
            <a:cxnSpLocks/>
          </p:cNvCxnSpPr>
          <p:nvPr/>
        </p:nvCxnSpPr>
        <p:spPr>
          <a:xfrm>
            <a:off x="9324223" y="2821064"/>
            <a:ext cx="387159" cy="1"/>
          </a:xfrm>
          <a:prstGeom prst="line">
            <a:avLst/>
          </a:prstGeom>
          <a:ln w="28575">
            <a:solidFill>
              <a:srgbClr val="93372D"/>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9E2BF9D-1D6F-4B87-9871-4EDDDB803C01}"/>
              </a:ext>
            </a:extLst>
          </p:cNvPr>
          <p:cNvCxnSpPr>
            <a:cxnSpLocks/>
          </p:cNvCxnSpPr>
          <p:nvPr/>
        </p:nvCxnSpPr>
        <p:spPr>
          <a:xfrm>
            <a:off x="9318905" y="2417754"/>
            <a:ext cx="387159" cy="1"/>
          </a:xfrm>
          <a:prstGeom prst="line">
            <a:avLst/>
          </a:prstGeom>
          <a:ln w="28575">
            <a:solidFill>
              <a:srgbClr val="FFCA2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E67E69-B382-4E00-A9F4-9D667B9D2884}"/>
              </a:ext>
            </a:extLst>
          </p:cNvPr>
          <p:cNvCxnSpPr>
            <a:cxnSpLocks/>
          </p:cNvCxnSpPr>
          <p:nvPr/>
        </p:nvCxnSpPr>
        <p:spPr>
          <a:xfrm>
            <a:off x="2664307" y="4472817"/>
            <a:ext cx="0" cy="102018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1B8DBD2-D048-4D32-AA50-CA71944B54C9}"/>
              </a:ext>
            </a:extLst>
          </p:cNvPr>
          <p:cNvCxnSpPr>
            <a:cxnSpLocks/>
          </p:cNvCxnSpPr>
          <p:nvPr/>
        </p:nvCxnSpPr>
        <p:spPr>
          <a:xfrm>
            <a:off x="2664307" y="3355130"/>
            <a:ext cx="0" cy="1049396"/>
          </a:xfrm>
          <a:prstGeom prst="straightConnector1">
            <a:avLst/>
          </a:prstGeom>
          <a:ln w="3810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22B6197-77EC-447E-911D-AEE454A226E9}"/>
              </a:ext>
            </a:extLst>
          </p:cNvPr>
          <p:cNvCxnSpPr>
            <a:cxnSpLocks/>
          </p:cNvCxnSpPr>
          <p:nvPr/>
        </p:nvCxnSpPr>
        <p:spPr>
          <a:xfrm>
            <a:off x="4112905" y="4461387"/>
            <a:ext cx="0" cy="1020188"/>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E11B73C-1495-4D14-9A34-AFAB94FE26F9}"/>
              </a:ext>
            </a:extLst>
          </p:cNvPr>
          <p:cNvCxnSpPr>
            <a:cxnSpLocks/>
          </p:cNvCxnSpPr>
          <p:nvPr/>
        </p:nvCxnSpPr>
        <p:spPr>
          <a:xfrm>
            <a:off x="4112905" y="3332777"/>
            <a:ext cx="0" cy="1049396"/>
          </a:xfrm>
          <a:prstGeom prst="straightConnector1">
            <a:avLst/>
          </a:prstGeom>
          <a:ln w="3810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FADD7B6-77FC-48F6-83C2-28134DCC8C12}"/>
              </a:ext>
            </a:extLst>
          </p:cNvPr>
          <p:cNvCxnSpPr>
            <a:cxnSpLocks/>
          </p:cNvCxnSpPr>
          <p:nvPr/>
        </p:nvCxnSpPr>
        <p:spPr>
          <a:xfrm>
            <a:off x="7753402" y="3343700"/>
            <a:ext cx="0" cy="2121179"/>
          </a:xfrm>
          <a:prstGeom prst="straightConnector1">
            <a:avLst/>
          </a:prstGeom>
          <a:ln w="38100">
            <a:solidFill>
              <a:srgbClr val="FF00FF"/>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4F65B31-3E5F-4226-9793-F0E26C2E2466}"/>
              </a:ext>
            </a:extLst>
          </p:cNvPr>
          <p:cNvCxnSpPr>
            <a:cxnSpLocks/>
          </p:cNvCxnSpPr>
          <p:nvPr/>
        </p:nvCxnSpPr>
        <p:spPr>
          <a:xfrm>
            <a:off x="8384267" y="4413535"/>
            <a:ext cx="0" cy="1057407"/>
          </a:xfrm>
          <a:prstGeom prst="straightConnector1">
            <a:avLst/>
          </a:prstGeom>
          <a:ln w="38100">
            <a:solidFill>
              <a:srgbClr val="00B0F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944B5C-9E05-44F6-A027-DECF608AD869}"/>
              </a:ext>
            </a:extLst>
          </p:cNvPr>
          <p:cNvCxnSpPr>
            <a:cxnSpLocks/>
          </p:cNvCxnSpPr>
          <p:nvPr/>
        </p:nvCxnSpPr>
        <p:spPr>
          <a:xfrm>
            <a:off x="5431960" y="3360396"/>
            <a:ext cx="0" cy="2121179"/>
          </a:xfrm>
          <a:prstGeom prst="straightConnector1">
            <a:avLst/>
          </a:prstGeom>
          <a:ln w="38100">
            <a:solidFill>
              <a:srgbClr val="00B0F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59C93C8-2123-4F30-ACFE-F5A01A2E6159}"/>
              </a:ext>
            </a:extLst>
          </p:cNvPr>
          <p:cNvCxnSpPr>
            <a:cxnSpLocks/>
          </p:cNvCxnSpPr>
          <p:nvPr/>
        </p:nvCxnSpPr>
        <p:spPr>
          <a:xfrm>
            <a:off x="9036397" y="4413535"/>
            <a:ext cx="0" cy="1068040"/>
          </a:xfrm>
          <a:prstGeom prst="straightConnector1">
            <a:avLst/>
          </a:prstGeom>
          <a:ln w="38100">
            <a:solidFill>
              <a:srgbClr val="00B0F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1EA0148A-4565-433B-ACF3-DA4677804DE4}"/>
              </a:ext>
            </a:extLst>
          </p:cNvPr>
          <p:cNvSpPr/>
          <p:nvPr/>
        </p:nvSpPr>
        <p:spPr>
          <a:xfrm>
            <a:off x="9639004" y="3341065"/>
            <a:ext cx="1070804" cy="2159839"/>
          </a:xfrm>
          <a:prstGeom prst="rect">
            <a:avLst/>
          </a:prstGeom>
          <a:solidFill>
            <a:schemeClr val="accent1">
              <a:lumMod val="60000"/>
              <a:lumOff val="40000"/>
              <a:alpha val="43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Wash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715B045-5863-43C4-BEE1-6D4F8D49B35A}"/>
              </a:ext>
            </a:extLst>
          </p:cNvPr>
          <p:cNvSpPr/>
          <p:nvPr/>
        </p:nvSpPr>
        <p:spPr>
          <a:xfrm>
            <a:off x="6588798" y="4419199"/>
            <a:ext cx="741709" cy="1050186"/>
          </a:xfrm>
          <a:prstGeom prst="rect">
            <a:avLst/>
          </a:prstGeom>
          <a:solidFill>
            <a:schemeClr val="accent2">
              <a:lumMod val="75000"/>
              <a:alpha val="43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Prune</a:t>
            </a:r>
          </a:p>
        </p:txBody>
      </p:sp>
      <p:sp>
        <p:nvSpPr>
          <p:cNvPr id="48" name="Rectangle 47">
            <a:extLst>
              <a:ext uri="{FF2B5EF4-FFF2-40B4-BE49-F238E27FC236}">
                <a16:creationId xmlns:a16="http://schemas.microsoft.com/office/drawing/2014/main" id="{8624A5C8-13AB-47AB-87EB-C0D84594DF0B}"/>
              </a:ext>
            </a:extLst>
          </p:cNvPr>
          <p:cNvSpPr/>
          <p:nvPr/>
        </p:nvSpPr>
        <p:spPr>
          <a:xfrm>
            <a:off x="5858541" y="3348714"/>
            <a:ext cx="1471966" cy="1050187"/>
          </a:xfrm>
          <a:prstGeom prst="rect">
            <a:avLst/>
          </a:prstGeom>
          <a:solidFill>
            <a:schemeClr val="accent1">
              <a:lumMod val="60000"/>
              <a:lumOff val="40000"/>
              <a:alpha val="43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Wash</a:t>
            </a:r>
          </a:p>
        </p:txBody>
      </p:sp>
      <p:cxnSp>
        <p:nvCxnSpPr>
          <p:cNvPr id="51" name="Straight Arrow Connector 50">
            <a:extLst>
              <a:ext uri="{FF2B5EF4-FFF2-40B4-BE49-F238E27FC236}">
                <a16:creationId xmlns:a16="http://schemas.microsoft.com/office/drawing/2014/main" id="{20126640-F3EE-49D7-B24B-1C9E94E5A932}"/>
              </a:ext>
            </a:extLst>
          </p:cNvPr>
          <p:cNvCxnSpPr>
            <a:cxnSpLocks/>
          </p:cNvCxnSpPr>
          <p:nvPr/>
        </p:nvCxnSpPr>
        <p:spPr>
          <a:xfrm>
            <a:off x="4765035" y="4820682"/>
            <a:ext cx="2721" cy="680172"/>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E620AB6-9DBA-424E-9D26-E179390EA7A8}"/>
              </a:ext>
            </a:extLst>
          </p:cNvPr>
          <p:cNvCxnSpPr>
            <a:cxnSpLocks/>
          </p:cNvCxnSpPr>
          <p:nvPr/>
        </p:nvCxnSpPr>
        <p:spPr>
          <a:xfrm>
            <a:off x="2935837" y="4472817"/>
            <a:ext cx="15618" cy="994171"/>
          </a:xfrm>
          <a:prstGeom prst="straightConnector1">
            <a:avLst/>
          </a:prstGeom>
          <a:ln w="38100">
            <a:solidFill>
              <a:schemeClr val="tx1"/>
            </a:solidFill>
            <a:prstDash val="sys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E81E368-FB2C-4792-B764-0BA7B0346E5E}"/>
              </a:ext>
            </a:extLst>
          </p:cNvPr>
          <p:cNvCxnSpPr>
            <a:cxnSpLocks/>
          </p:cNvCxnSpPr>
          <p:nvPr/>
        </p:nvCxnSpPr>
        <p:spPr>
          <a:xfrm>
            <a:off x="2923311" y="3332777"/>
            <a:ext cx="20307" cy="1077575"/>
          </a:xfrm>
          <a:prstGeom prst="straightConnector1">
            <a:avLst/>
          </a:prstGeom>
          <a:ln w="38100">
            <a:solidFill>
              <a:schemeClr val="accent4">
                <a:lumMod val="60000"/>
                <a:lumOff val="40000"/>
              </a:schemeClr>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588CBA6-66C7-45C8-9185-24416A63850D}"/>
              </a:ext>
            </a:extLst>
          </p:cNvPr>
          <p:cNvCxnSpPr>
            <a:cxnSpLocks/>
          </p:cNvCxnSpPr>
          <p:nvPr/>
        </p:nvCxnSpPr>
        <p:spPr>
          <a:xfrm>
            <a:off x="2353537" y="4457077"/>
            <a:ext cx="0" cy="10343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B1B110F-BE31-465E-8651-F01DDC73544D}"/>
              </a:ext>
            </a:extLst>
          </p:cNvPr>
          <p:cNvCxnSpPr>
            <a:cxnSpLocks/>
          </p:cNvCxnSpPr>
          <p:nvPr/>
        </p:nvCxnSpPr>
        <p:spPr>
          <a:xfrm>
            <a:off x="2353537" y="3363228"/>
            <a:ext cx="0" cy="103732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37BDFEF1-DB6B-4599-B541-4B6F06C55E59}"/>
              </a:ext>
            </a:extLst>
          </p:cNvPr>
          <p:cNvSpPr/>
          <p:nvPr/>
        </p:nvSpPr>
        <p:spPr>
          <a:xfrm>
            <a:off x="3290315" y="3369441"/>
            <a:ext cx="412272" cy="2128971"/>
          </a:xfrm>
          <a:prstGeom prst="rect">
            <a:avLst/>
          </a:prstGeom>
          <a:solidFill>
            <a:schemeClr val="accent4">
              <a:lumMod val="40000"/>
              <a:lumOff val="60000"/>
              <a:alpha val="5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Mating disruption </a:t>
            </a:r>
          </a:p>
        </p:txBody>
      </p:sp>
      <p:cxnSp>
        <p:nvCxnSpPr>
          <p:cNvPr id="60" name="Straight Arrow Connector 59">
            <a:extLst>
              <a:ext uri="{FF2B5EF4-FFF2-40B4-BE49-F238E27FC236}">
                <a16:creationId xmlns:a16="http://schemas.microsoft.com/office/drawing/2014/main" id="{AB647942-ABBE-4566-87D3-400F94DE34AE}"/>
              </a:ext>
            </a:extLst>
          </p:cNvPr>
          <p:cNvCxnSpPr>
            <a:cxnSpLocks/>
          </p:cNvCxnSpPr>
          <p:nvPr/>
        </p:nvCxnSpPr>
        <p:spPr>
          <a:xfrm>
            <a:off x="4765035" y="4096011"/>
            <a:ext cx="0" cy="653777"/>
          </a:xfrm>
          <a:prstGeom prst="straightConnector1">
            <a:avLst/>
          </a:prstGeom>
          <a:ln w="38100">
            <a:solidFill>
              <a:srgbClr val="FF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3317715-540D-4E7E-AB78-2983A4184E96}"/>
              </a:ext>
            </a:extLst>
          </p:cNvPr>
          <p:cNvCxnSpPr>
            <a:cxnSpLocks/>
          </p:cNvCxnSpPr>
          <p:nvPr/>
        </p:nvCxnSpPr>
        <p:spPr>
          <a:xfrm>
            <a:off x="358319" y="2851601"/>
            <a:ext cx="641618" cy="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A349D9F-6564-4AD3-B19E-D874BD37F60E}"/>
              </a:ext>
            </a:extLst>
          </p:cNvPr>
          <p:cNvSpPr txBox="1"/>
          <p:nvPr/>
        </p:nvSpPr>
        <p:spPr>
          <a:xfrm>
            <a:off x="3242872" y="2672711"/>
            <a:ext cx="790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Mites</a:t>
            </a:r>
          </a:p>
        </p:txBody>
      </p:sp>
      <p:sp>
        <p:nvSpPr>
          <p:cNvPr id="67" name="TextBox 66">
            <a:extLst>
              <a:ext uri="{FF2B5EF4-FFF2-40B4-BE49-F238E27FC236}">
                <a16:creationId xmlns:a16="http://schemas.microsoft.com/office/drawing/2014/main" id="{9A2CF403-2022-43C7-908F-4822B2E7722F}"/>
              </a:ext>
            </a:extLst>
          </p:cNvPr>
          <p:cNvSpPr txBox="1"/>
          <p:nvPr/>
        </p:nvSpPr>
        <p:spPr>
          <a:xfrm>
            <a:off x="3329376" y="2030244"/>
            <a:ext cx="180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Scale/Mealy bug</a:t>
            </a:r>
          </a:p>
        </p:txBody>
      </p:sp>
      <p:cxnSp>
        <p:nvCxnSpPr>
          <p:cNvPr id="68" name="Straight Arrow Connector 67">
            <a:extLst>
              <a:ext uri="{FF2B5EF4-FFF2-40B4-BE49-F238E27FC236}">
                <a16:creationId xmlns:a16="http://schemas.microsoft.com/office/drawing/2014/main" id="{358A196F-511A-4B9E-BAD4-D9AD23E7AA11}"/>
              </a:ext>
            </a:extLst>
          </p:cNvPr>
          <p:cNvCxnSpPr>
            <a:cxnSpLocks/>
          </p:cNvCxnSpPr>
          <p:nvPr/>
        </p:nvCxnSpPr>
        <p:spPr>
          <a:xfrm>
            <a:off x="2501972" y="2857377"/>
            <a:ext cx="641618"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5B599FD-FCCE-4E1E-B7D6-0AA9969D9898}"/>
              </a:ext>
            </a:extLst>
          </p:cNvPr>
          <p:cNvCxnSpPr>
            <a:cxnSpLocks/>
          </p:cNvCxnSpPr>
          <p:nvPr/>
        </p:nvCxnSpPr>
        <p:spPr>
          <a:xfrm>
            <a:off x="2499190" y="2214910"/>
            <a:ext cx="641618"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5D1E07E-7AF1-4F83-BCA1-DA8B9E98DA5F}"/>
              </a:ext>
            </a:extLst>
          </p:cNvPr>
          <p:cNvCxnSpPr>
            <a:cxnSpLocks/>
          </p:cNvCxnSpPr>
          <p:nvPr/>
        </p:nvCxnSpPr>
        <p:spPr>
          <a:xfrm>
            <a:off x="5537732" y="2876015"/>
            <a:ext cx="641618"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1764C37-2DF3-426D-95E2-CB636E74CE4E}"/>
              </a:ext>
            </a:extLst>
          </p:cNvPr>
          <p:cNvSpPr txBox="1"/>
          <p:nvPr/>
        </p:nvSpPr>
        <p:spPr>
          <a:xfrm>
            <a:off x="6368153" y="2681376"/>
            <a:ext cx="18019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Codling moth</a:t>
            </a:r>
          </a:p>
        </p:txBody>
      </p:sp>
      <p:cxnSp>
        <p:nvCxnSpPr>
          <p:cNvPr id="76" name="Straight Arrow Connector 75">
            <a:extLst>
              <a:ext uri="{FF2B5EF4-FFF2-40B4-BE49-F238E27FC236}">
                <a16:creationId xmlns:a16="http://schemas.microsoft.com/office/drawing/2014/main" id="{8CC5E7B3-5694-4616-81EB-B74D3BE082D3}"/>
              </a:ext>
            </a:extLst>
          </p:cNvPr>
          <p:cNvCxnSpPr>
            <a:cxnSpLocks/>
          </p:cNvCxnSpPr>
          <p:nvPr/>
        </p:nvCxnSpPr>
        <p:spPr>
          <a:xfrm>
            <a:off x="408841" y="2214910"/>
            <a:ext cx="64161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5C7CAF7-BBE0-4919-A02E-2D1A7467C03B}"/>
              </a:ext>
            </a:extLst>
          </p:cNvPr>
          <p:cNvSpPr txBox="1"/>
          <p:nvPr/>
        </p:nvSpPr>
        <p:spPr>
          <a:xfrm>
            <a:off x="1133390" y="2030244"/>
            <a:ext cx="12742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Kaolin</a:t>
            </a:r>
          </a:p>
        </p:txBody>
      </p:sp>
      <p:sp>
        <p:nvSpPr>
          <p:cNvPr id="78" name="TextBox 77">
            <a:extLst>
              <a:ext uri="{FF2B5EF4-FFF2-40B4-BE49-F238E27FC236}">
                <a16:creationId xmlns:a16="http://schemas.microsoft.com/office/drawing/2014/main" id="{B6E4841B-5025-41F3-B290-3D838960FD9C}"/>
              </a:ext>
            </a:extLst>
          </p:cNvPr>
          <p:cNvSpPr txBox="1"/>
          <p:nvPr/>
        </p:nvSpPr>
        <p:spPr>
          <a:xfrm>
            <a:off x="1138438" y="2616021"/>
            <a:ext cx="12742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IGR</a:t>
            </a:r>
          </a:p>
        </p:txBody>
      </p:sp>
      <p:cxnSp>
        <p:nvCxnSpPr>
          <p:cNvPr id="81" name="Straight Arrow Connector 80">
            <a:extLst>
              <a:ext uri="{FF2B5EF4-FFF2-40B4-BE49-F238E27FC236}">
                <a16:creationId xmlns:a16="http://schemas.microsoft.com/office/drawing/2014/main" id="{8D7A3906-2046-4A7D-9CF6-4059248C2C91}"/>
              </a:ext>
            </a:extLst>
          </p:cNvPr>
          <p:cNvCxnSpPr>
            <a:cxnSpLocks/>
          </p:cNvCxnSpPr>
          <p:nvPr/>
        </p:nvCxnSpPr>
        <p:spPr>
          <a:xfrm>
            <a:off x="8396092" y="3332777"/>
            <a:ext cx="0" cy="1049396"/>
          </a:xfrm>
          <a:prstGeom prst="straightConnector1">
            <a:avLst/>
          </a:prstGeom>
          <a:ln w="38100">
            <a:solidFill>
              <a:srgbClr val="00B05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27FB32A-E5B2-41DC-884B-E6FE12E8A814}"/>
              </a:ext>
            </a:extLst>
          </p:cNvPr>
          <p:cNvCxnSpPr>
            <a:cxnSpLocks/>
          </p:cNvCxnSpPr>
          <p:nvPr/>
        </p:nvCxnSpPr>
        <p:spPr>
          <a:xfrm>
            <a:off x="9036397" y="3332777"/>
            <a:ext cx="0" cy="1049396"/>
          </a:xfrm>
          <a:prstGeom prst="straightConnector1">
            <a:avLst/>
          </a:prstGeom>
          <a:ln w="38100">
            <a:solidFill>
              <a:srgbClr val="00B050"/>
            </a:solidFill>
            <a:prstDash val="dash"/>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E3AB0BE-341F-4D8B-B425-7A18756BF15F}"/>
              </a:ext>
            </a:extLst>
          </p:cNvPr>
          <p:cNvCxnSpPr>
            <a:cxnSpLocks/>
          </p:cNvCxnSpPr>
          <p:nvPr/>
        </p:nvCxnSpPr>
        <p:spPr>
          <a:xfrm>
            <a:off x="4765035" y="3363228"/>
            <a:ext cx="0" cy="653777"/>
          </a:xfrm>
          <a:prstGeom prst="straightConnector1">
            <a:avLst/>
          </a:prstGeom>
          <a:ln w="38100">
            <a:solidFill>
              <a:srgbClr val="00B0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8049897-A4FB-E019-577E-0960BBB5243E}"/>
              </a:ext>
            </a:extLst>
          </p:cNvPr>
          <p:cNvSpPr/>
          <p:nvPr/>
        </p:nvSpPr>
        <p:spPr>
          <a:xfrm>
            <a:off x="5537732" y="1974267"/>
            <a:ext cx="1385582" cy="496632"/>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Cultural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D1809E4-194D-E693-F199-FC689A3C40B7}"/>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Phenology based management guidelines</a:t>
            </a:r>
          </a:p>
        </p:txBody>
      </p:sp>
    </p:spTree>
    <p:extLst>
      <p:ext uri="{BB962C8B-B14F-4D97-AF65-F5344CB8AC3E}">
        <p14:creationId xmlns:p14="http://schemas.microsoft.com/office/powerpoint/2010/main" val="156612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additive="base">
                                        <p:cTn id="33" dur="500" fill="hold"/>
                                        <p:tgtEl>
                                          <p:spTgt spid="57"/>
                                        </p:tgtEl>
                                        <p:attrNameLst>
                                          <p:attrName>ppt_x</p:attrName>
                                        </p:attrNameLst>
                                      </p:cBhvr>
                                      <p:tavLst>
                                        <p:tav tm="0">
                                          <p:val>
                                            <p:strVal val="#ppt_x"/>
                                          </p:val>
                                        </p:tav>
                                        <p:tav tm="100000">
                                          <p:val>
                                            <p:strVal val="#ppt_x"/>
                                          </p:val>
                                        </p:tav>
                                      </p:tavLst>
                                    </p:anim>
                                    <p:anim calcmode="lin" valueType="num">
                                      <p:cBhvr additive="base">
                                        <p:cTn id="34" dur="500" fill="hold"/>
                                        <p:tgtEl>
                                          <p:spTgt spid="57"/>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ppt_x"/>
                                          </p:val>
                                        </p:tav>
                                        <p:tav tm="100000">
                                          <p:val>
                                            <p:strVal val="#ppt_x"/>
                                          </p:val>
                                        </p:tav>
                                      </p:tavLst>
                                    </p:anim>
                                    <p:anim calcmode="lin" valueType="num">
                                      <p:cBhvr additive="base">
                                        <p:cTn id="46" dur="500" fill="hold"/>
                                        <p:tgtEl>
                                          <p:spTgt spid="51"/>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ppt_x"/>
                                          </p:val>
                                        </p:tav>
                                        <p:tav tm="100000">
                                          <p:val>
                                            <p:strVal val="#ppt_x"/>
                                          </p:val>
                                        </p:tav>
                                      </p:tavLst>
                                    </p:anim>
                                    <p:anim calcmode="lin" valueType="num">
                                      <p:cBhvr additive="base">
                                        <p:cTn id="50"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additive="base">
                                        <p:cTn id="55" dur="500" fill="hold"/>
                                        <p:tgtEl>
                                          <p:spTgt spid="69"/>
                                        </p:tgtEl>
                                        <p:attrNameLst>
                                          <p:attrName>ppt_x</p:attrName>
                                        </p:attrNameLst>
                                      </p:cBhvr>
                                      <p:tavLst>
                                        <p:tav tm="0">
                                          <p:val>
                                            <p:strVal val="#ppt_x"/>
                                          </p:val>
                                        </p:tav>
                                        <p:tav tm="100000">
                                          <p:val>
                                            <p:strVal val="#ppt_x"/>
                                          </p:val>
                                        </p:tav>
                                      </p:tavLst>
                                    </p:anim>
                                    <p:anim calcmode="lin" valueType="num">
                                      <p:cBhvr additive="base">
                                        <p:cTn id="56" dur="500" fill="hold"/>
                                        <p:tgtEl>
                                          <p:spTgt spid="69"/>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anim calcmode="lin" valueType="num">
                                      <p:cBhvr additive="base">
                                        <p:cTn id="59" dur="500" fill="hold"/>
                                        <p:tgtEl>
                                          <p:spTgt spid="67"/>
                                        </p:tgtEl>
                                        <p:attrNameLst>
                                          <p:attrName>ppt_x</p:attrName>
                                        </p:attrNameLst>
                                      </p:cBhvr>
                                      <p:tavLst>
                                        <p:tav tm="0">
                                          <p:val>
                                            <p:strVal val="#ppt_x"/>
                                          </p:val>
                                        </p:tav>
                                        <p:tav tm="100000">
                                          <p:val>
                                            <p:strVal val="#ppt_x"/>
                                          </p:val>
                                        </p:tav>
                                      </p:tavLst>
                                    </p:anim>
                                    <p:anim calcmode="lin" valueType="num">
                                      <p:cBhvr additive="base">
                                        <p:cTn id="60" dur="500" fill="hold"/>
                                        <p:tgtEl>
                                          <p:spTgt spid="67"/>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additive="base">
                                        <p:cTn id="63" dur="500" fill="hold"/>
                                        <p:tgtEl>
                                          <p:spTgt spid="61"/>
                                        </p:tgtEl>
                                        <p:attrNameLst>
                                          <p:attrName>ppt_x</p:attrName>
                                        </p:attrNameLst>
                                      </p:cBhvr>
                                      <p:tavLst>
                                        <p:tav tm="0">
                                          <p:val>
                                            <p:strVal val="#ppt_x"/>
                                          </p:val>
                                        </p:tav>
                                        <p:tav tm="100000">
                                          <p:val>
                                            <p:strVal val="#ppt_x"/>
                                          </p:val>
                                        </p:tav>
                                      </p:tavLst>
                                    </p:anim>
                                    <p:anim calcmode="lin" valueType="num">
                                      <p:cBhvr additive="base">
                                        <p:cTn id="64" dur="500" fill="hold"/>
                                        <p:tgtEl>
                                          <p:spTgt spid="61"/>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ppt_x"/>
                                          </p:val>
                                        </p:tav>
                                        <p:tav tm="100000">
                                          <p:val>
                                            <p:strVal val="#ppt_x"/>
                                          </p:val>
                                        </p:tav>
                                      </p:tavLst>
                                    </p:anim>
                                    <p:anim calcmode="lin" valueType="num">
                                      <p:cBhvr additive="base">
                                        <p:cTn id="68" dur="500" fill="hold"/>
                                        <p:tgtEl>
                                          <p:spTgt spid="78"/>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additive="base">
                                        <p:cTn id="79" dur="500" fill="hold"/>
                                        <p:tgtEl>
                                          <p:spTgt spid="70"/>
                                        </p:tgtEl>
                                        <p:attrNameLst>
                                          <p:attrName>ppt_x</p:attrName>
                                        </p:attrNameLst>
                                      </p:cBhvr>
                                      <p:tavLst>
                                        <p:tav tm="0">
                                          <p:val>
                                            <p:strVal val="#ppt_x"/>
                                          </p:val>
                                        </p:tav>
                                        <p:tav tm="100000">
                                          <p:val>
                                            <p:strVal val="#ppt_x"/>
                                          </p:val>
                                        </p:tav>
                                      </p:tavLst>
                                    </p:anim>
                                    <p:anim calcmode="lin" valueType="num">
                                      <p:cBhvr additive="base">
                                        <p:cTn id="80" dur="500" fill="hold"/>
                                        <p:tgtEl>
                                          <p:spTgt spid="70"/>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additive="base">
                                        <p:cTn id="83" dur="500" fill="hold"/>
                                        <p:tgtEl>
                                          <p:spTgt spid="71"/>
                                        </p:tgtEl>
                                        <p:attrNameLst>
                                          <p:attrName>ppt_x</p:attrName>
                                        </p:attrNameLst>
                                      </p:cBhvr>
                                      <p:tavLst>
                                        <p:tav tm="0">
                                          <p:val>
                                            <p:strVal val="#ppt_x"/>
                                          </p:val>
                                        </p:tav>
                                        <p:tav tm="100000">
                                          <p:val>
                                            <p:strVal val="#ppt_x"/>
                                          </p:val>
                                        </p:tav>
                                      </p:tavLst>
                                    </p:anim>
                                    <p:anim calcmode="lin" valueType="num">
                                      <p:cBhvr additive="base">
                                        <p:cTn id="84" dur="500" fill="hold"/>
                                        <p:tgtEl>
                                          <p:spTgt spid="71"/>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500" fill="hold"/>
                                        <p:tgtEl>
                                          <p:spTgt spid="39"/>
                                        </p:tgtEl>
                                        <p:attrNameLst>
                                          <p:attrName>ppt_x</p:attrName>
                                        </p:attrNameLst>
                                      </p:cBhvr>
                                      <p:tavLst>
                                        <p:tav tm="0">
                                          <p:val>
                                            <p:strVal val="#ppt_x"/>
                                          </p:val>
                                        </p:tav>
                                        <p:tav tm="100000">
                                          <p:val>
                                            <p:strVal val="#ppt_x"/>
                                          </p:val>
                                        </p:tav>
                                      </p:tavLst>
                                    </p:anim>
                                    <p:anim calcmode="lin" valueType="num">
                                      <p:cBhvr additive="base">
                                        <p:cTn id="88" dur="500" fill="hold"/>
                                        <p:tgtEl>
                                          <p:spTgt spid="39"/>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additive="base">
                                        <p:cTn id="95" dur="500" fill="hold"/>
                                        <p:tgtEl>
                                          <p:spTgt spid="58"/>
                                        </p:tgtEl>
                                        <p:attrNameLst>
                                          <p:attrName>ppt_x</p:attrName>
                                        </p:attrNameLst>
                                      </p:cBhvr>
                                      <p:tavLst>
                                        <p:tav tm="0">
                                          <p:val>
                                            <p:strVal val="#ppt_x"/>
                                          </p:val>
                                        </p:tav>
                                        <p:tav tm="100000">
                                          <p:val>
                                            <p:strVal val="#ppt_x"/>
                                          </p:val>
                                        </p:tav>
                                      </p:tavLst>
                                    </p:anim>
                                    <p:anim calcmode="lin" valueType="num">
                                      <p:cBhvr additive="base">
                                        <p:cTn id="96" dur="500" fill="hold"/>
                                        <p:tgtEl>
                                          <p:spTgt spid="58"/>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fill="hold"/>
                                        <p:tgtEl>
                                          <p:spTgt spid="60"/>
                                        </p:tgtEl>
                                        <p:attrNameLst>
                                          <p:attrName>ppt_x</p:attrName>
                                        </p:attrNameLst>
                                      </p:cBhvr>
                                      <p:tavLst>
                                        <p:tav tm="0">
                                          <p:val>
                                            <p:strVal val="#ppt_x"/>
                                          </p:val>
                                        </p:tav>
                                        <p:tav tm="100000">
                                          <p:val>
                                            <p:strVal val="#ppt_x"/>
                                          </p:val>
                                        </p:tav>
                                      </p:tavLst>
                                    </p:anim>
                                    <p:anim calcmode="lin" valueType="num">
                                      <p:cBhvr additive="base">
                                        <p:cTn id="100" dur="500" fill="hold"/>
                                        <p:tgtEl>
                                          <p:spTgt spid="60"/>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84"/>
                                        </p:tgtEl>
                                        <p:attrNameLst>
                                          <p:attrName>style.visibility</p:attrName>
                                        </p:attrNameLst>
                                      </p:cBhvr>
                                      <p:to>
                                        <p:strVal val="visible"/>
                                      </p:to>
                                    </p:set>
                                    <p:anim calcmode="lin" valueType="num">
                                      <p:cBhvr additive="base">
                                        <p:cTn id="103" dur="500" fill="hold"/>
                                        <p:tgtEl>
                                          <p:spTgt spid="84"/>
                                        </p:tgtEl>
                                        <p:attrNameLst>
                                          <p:attrName>ppt_x</p:attrName>
                                        </p:attrNameLst>
                                      </p:cBhvr>
                                      <p:tavLst>
                                        <p:tav tm="0">
                                          <p:val>
                                            <p:strVal val="#ppt_x"/>
                                          </p:val>
                                        </p:tav>
                                        <p:tav tm="100000">
                                          <p:val>
                                            <p:strVal val="#ppt_x"/>
                                          </p:val>
                                        </p:tav>
                                      </p:tavLst>
                                    </p:anim>
                                    <p:anim calcmode="lin" valueType="num">
                                      <p:cBhvr additive="base">
                                        <p:cTn id="104" dur="500" fill="hold"/>
                                        <p:tgtEl>
                                          <p:spTgt spid="84"/>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ppt_x"/>
                                          </p:val>
                                        </p:tav>
                                        <p:tav tm="100000">
                                          <p:val>
                                            <p:strVal val="#ppt_x"/>
                                          </p:val>
                                        </p:tav>
                                      </p:tavLst>
                                    </p:anim>
                                    <p:anim calcmode="lin" valueType="num">
                                      <p:cBhvr additive="base">
                                        <p:cTn id="108" dur="500" fill="hold"/>
                                        <p:tgtEl>
                                          <p:spTgt spid="42"/>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500" fill="hold"/>
                                        <p:tgtEl>
                                          <p:spTgt spid="54"/>
                                        </p:tgtEl>
                                        <p:attrNameLst>
                                          <p:attrName>ppt_x</p:attrName>
                                        </p:attrNameLst>
                                      </p:cBhvr>
                                      <p:tavLst>
                                        <p:tav tm="0">
                                          <p:val>
                                            <p:strVal val="#ppt_x"/>
                                          </p:val>
                                        </p:tav>
                                        <p:tav tm="100000">
                                          <p:val>
                                            <p:strVal val="#ppt_x"/>
                                          </p:val>
                                        </p:tav>
                                      </p:tavLst>
                                    </p:anim>
                                    <p:anim calcmode="lin" valueType="num">
                                      <p:cBhvr additive="base">
                                        <p:cTn id="112"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 fill="hold" nodeType="clickEffect">
                                  <p:stCondLst>
                                    <p:cond delay="0"/>
                                  </p:stCondLst>
                                  <p:childTnLst>
                                    <p:set>
                                      <p:cBhvr>
                                        <p:cTn id="116" dur="1" fill="hold">
                                          <p:stCondLst>
                                            <p:cond delay="0"/>
                                          </p:stCondLst>
                                        </p:cTn>
                                        <p:tgtEl>
                                          <p:spTgt spid="53"/>
                                        </p:tgtEl>
                                        <p:attrNameLst>
                                          <p:attrName>style.visibility</p:attrName>
                                        </p:attrNameLst>
                                      </p:cBhvr>
                                      <p:to>
                                        <p:strVal val="visible"/>
                                      </p:to>
                                    </p:set>
                                    <p:anim calcmode="lin" valueType="num">
                                      <p:cBhvr additive="base">
                                        <p:cTn id="117" dur="500" fill="hold"/>
                                        <p:tgtEl>
                                          <p:spTgt spid="53"/>
                                        </p:tgtEl>
                                        <p:attrNameLst>
                                          <p:attrName>ppt_x</p:attrName>
                                        </p:attrNameLst>
                                      </p:cBhvr>
                                      <p:tavLst>
                                        <p:tav tm="0">
                                          <p:val>
                                            <p:strVal val="#ppt_x"/>
                                          </p:val>
                                        </p:tav>
                                        <p:tav tm="100000">
                                          <p:val>
                                            <p:strVal val="#ppt_x"/>
                                          </p:val>
                                        </p:tav>
                                      </p:tavLst>
                                    </p:anim>
                                    <p:anim calcmode="lin" valueType="num">
                                      <p:cBhvr additive="base">
                                        <p:cTn id="118" dur="500" fill="hold"/>
                                        <p:tgtEl>
                                          <p:spTgt spid="53"/>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additive="base">
                                        <p:cTn id="121" dur="500" fill="hold"/>
                                        <p:tgtEl>
                                          <p:spTgt spid="44"/>
                                        </p:tgtEl>
                                        <p:attrNameLst>
                                          <p:attrName>ppt_x</p:attrName>
                                        </p:attrNameLst>
                                      </p:cBhvr>
                                      <p:tavLst>
                                        <p:tav tm="0">
                                          <p:val>
                                            <p:strVal val="#ppt_x"/>
                                          </p:val>
                                        </p:tav>
                                        <p:tav tm="100000">
                                          <p:val>
                                            <p:strVal val="#ppt_x"/>
                                          </p:val>
                                        </p:tav>
                                      </p:tavLst>
                                    </p:anim>
                                    <p:anim calcmode="lin" valueType="num">
                                      <p:cBhvr additive="base">
                                        <p:cTn id="122" dur="500" fill="hold"/>
                                        <p:tgtEl>
                                          <p:spTgt spid="44"/>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additive="base">
                                        <p:cTn id="125" dur="500" fill="hold"/>
                                        <p:tgtEl>
                                          <p:spTgt spid="43"/>
                                        </p:tgtEl>
                                        <p:attrNameLst>
                                          <p:attrName>ppt_x</p:attrName>
                                        </p:attrNameLst>
                                      </p:cBhvr>
                                      <p:tavLst>
                                        <p:tav tm="0">
                                          <p:val>
                                            <p:strVal val="#ppt_x"/>
                                          </p:val>
                                        </p:tav>
                                        <p:tav tm="100000">
                                          <p:val>
                                            <p:strVal val="#ppt_x"/>
                                          </p:val>
                                        </p:tav>
                                      </p:tavLst>
                                    </p:anim>
                                    <p:anim calcmode="lin" valueType="num">
                                      <p:cBhvr additive="base">
                                        <p:cTn id="126" dur="500" fill="hold"/>
                                        <p:tgtEl>
                                          <p:spTgt spid="43"/>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81"/>
                                        </p:tgtEl>
                                        <p:attrNameLst>
                                          <p:attrName>style.visibility</p:attrName>
                                        </p:attrNameLst>
                                      </p:cBhvr>
                                      <p:to>
                                        <p:strVal val="visible"/>
                                      </p:to>
                                    </p:set>
                                    <p:anim calcmode="lin" valueType="num">
                                      <p:cBhvr additive="base">
                                        <p:cTn id="129" dur="500" fill="hold"/>
                                        <p:tgtEl>
                                          <p:spTgt spid="81"/>
                                        </p:tgtEl>
                                        <p:attrNameLst>
                                          <p:attrName>ppt_x</p:attrName>
                                        </p:attrNameLst>
                                      </p:cBhvr>
                                      <p:tavLst>
                                        <p:tav tm="0">
                                          <p:val>
                                            <p:strVal val="#ppt_x"/>
                                          </p:val>
                                        </p:tav>
                                        <p:tav tm="100000">
                                          <p:val>
                                            <p:strVal val="#ppt_x"/>
                                          </p:val>
                                        </p:tav>
                                      </p:tavLst>
                                    </p:anim>
                                    <p:anim calcmode="lin" valueType="num">
                                      <p:cBhvr additive="base">
                                        <p:cTn id="130" dur="500" fill="hold"/>
                                        <p:tgtEl>
                                          <p:spTgt spid="81"/>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82"/>
                                        </p:tgtEl>
                                        <p:attrNameLst>
                                          <p:attrName>style.visibility</p:attrName>
                                        </p:attrNameLst>
                                      </p:cBhvr>
                                      <p:to>
                                        <p:strVal val="visible"/>
                                      </p:to>
                                    </p:set>
                                    <p:anim calcmode="lin" valueType="num">
                                      <p:cBhvr additive="base">
                                        <p:cTn id="133" dur="500" fill="hold"/>
                                        <p:tgtEl>
                                          <p:spTgt spid="82"/>
                                        </p:tgtEl>
                                        <p:attrNameLst>
                                          <p:attrName>ppt_x</p:attrName>
                                        </p:attrNameLst>
                                      </p:cBhvr>
                                      <p:tavLst>
                                        <p:tav tm="0">
                                          <p:val>
                                            <p:strVal val="#ppt_x"/>
                                          </p:val>
                                        </p:tav>
                                        <p:tav tm="100000">
                                          <p:val>
                                            <p:strVal val="#ppt_x"/>
                                          </p:val>
                                        </p:tav>
                                      </p:tavLst>
                                    </p:anim>
                                    <p:anim calcmode="lin" valueType="num">
                                      <p:cBhvr additive="base">
                                        <p:cTn id="134" dur="500" fill="hold"/>
                                        <p:tgtEl>
                                          <p:spTgt spid="82"/>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9" grpId="0" animBg="1"/>
      <p:bldP spid="63" grpId="0"/>
      <p:bldP spid="67" grpId="0"/>
      <p:bldP spid="71" grpId="0"/>
      <p:bldP spid="77" grpId="0"/>
      <p:bldP spid="78"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8BEA7-DB57-E3EE-1424-39961E76DE59}"/>
              </a:ext>
            </a:extLst>
          </p:cNvPr>
          <p:cNvSpPr>
            <a:spLocks noGrp="1"/>
          </p:cNvSpPr>
          <p:nvPr>
            <p:ph type="title"/>
          </p:nvPr>
        </p:nvSpPr>
        <p:spPr>
          <a:xfrm>
            <a:off x="352062" y="369044"/>
            <a:ext cx="12414813" cy="1325563"/>
          </a:xfrm>
        </p:spPr>
        <p:txBody>
          <a:bodyPr/>
          <a:lstStyle/>
          <a:p>
            <a:r>
              <a:rPr lang="en-US" dirty="0"/>
              <a:t>Pear psylla and biocontrol in conventional orchards</a:t>
            </a:r>
          </a:p>
        </p:txBody>
      </p:sp>
      <p:pic>
        <p:nvPicPr>
          <p:cNvPr id="6" name="Picture 5" descr="A graph of different types of phylum&#10;&#10;Description automatically generated with medium confidence">
            <a:extLst>
              <a:ext uri="{FF2B5EF4-FFF2-40B4-BE49-F238E27FC236}">
                <a16:creationId xmlns:a16="http://schemas.microsoft.com/office/drawing/2014/main" id="{CEF57703-F5C8-F2BC-4017-9D895B10BA72}"/>
              </a:ext>
            </a:extLst>
          </p:cNvPr>
          <p:cNvPicPr>
            <a:picLocks noChangeAspect="1"/>
          </p:cNvPicPr>
          <p:nvPr/>
        </p:nvPicPr>
        <p:blipFill rotWithShape="1">
          <a:blip r:embed="rId3">
            <a:extLst>
              <a:ext uri="{28A0092B-C50C-407E-A947-70E740481C1C}">
                <a14:useLocalDpi xmlns:a14="http://schemas.microsoft.com/office/drawing/2010/main" val="0"/>
              </a:ext>
            </a:extLst>
          </a:blip>
          <a:srcRect t="36255" b="4529"/>
          <a:stretch/>
        </p:blipFill>
        <p:spPr>
          <a:xfrm>
            <a:off x="2712720" y="1837075"/>
            <a:ext cx="4256343" cy="3489838"/>
          </a:xfrm>
          <a:prstGeom prst="rect">
            <a:avLst/>
          </a:prstGeom>
        </p:spPr>
      </p:pic>
      <p:pic>
        <p:nvPicPr>
          <p:cNvPr id="11" name="Picture 10" descr="A graph of different types of blood vessels&#10;&#10;Description automatically generated with medium confidence">
            <a:extLst>
              <a:ext uri="{FF2B5EF4-FFF2-40B4-BE49-F238E27FC236}">
                <a16:creationId xmlns:a16="http://schemas.microsoft.com/office/drawing/2014/main" id="{4210CF12-EF5E-8379-8C1A-8ACD3FFB36ED}"/>
              </a:ext>
            </a:extLst>
          </p:cNvPr>
          <p:cNvPicPr>
            <a:picLocks noChangeAspect="1"/>
          </p:cNvPicPr>
          <p:nvPr/>
        </p:nvPicPr>
        <p:blipFill rotWithShape="1">
          <a:blip r:embed="rId4">
            <a:extLst>
              <a:ext uri="{28A0092B-C50C-407E-A947-70E740481C1C}">
                <a14:useLocalDpi xmlns:a14="http://schemas.microsoft.com/office/drawing/2010/main" val="0"/>
              </a:ext>
            </a:extLst>
          </a:blip>
          <a:srcRect l="12833" t="51416" b="4130"/>
          <a:stretch/>
        </p:blipFill>
        <p:spPr>
          <a:xfrm>
            <a:off x="7016960" y="1792922"/>
            <a:ext cx="3977847" cy="3608418"/>
          </a:xfrm>
          <a:prstGeom prst="rect">
            <a:avLst/>
          </a:prstGeom>
        </p:spPr>
      </p:pic>
      <p:sp>
        <p:nvSpPr>
          <p:cNvPr id="12" name="TextBox 11">
            <a:extLst>
              <a:ext uri="{FF2B5EF4-FFF2-40B4-BE49-F238E27FC236}">
                <a16:creationId xmlns:a16="http://schemas.microsoft.com/office/drawing/2014/main" id="{E230357C-FCB8-70F2-BB05-1E918CF38C8B}"/>
              </a:ext>
            </a:extLst>
          </p:cNvPr>
          <p:cNvSpPr txBox="1"/>
          <p:nvPr/>
        </p:nvSpPr>
        <p:spPr>
          <a:xfrm>
            <a:off x="4589203" y="1531087"/>
            <a:ext cx="1095172" cy="523220"/>
          </a:xfrm>
          <a:prstGeom prst="rect">
            <a:avLst/>
          </a:prstGeom>
          <a:noFill/>
        </p:spPr>
        <p:txBody>
          <a:bodyPr wrap="none" rtlCol="0">
            <a:spAutoFit/>
          </a:bodyPr>
          <a:lstStyle/>
          <a:p>
            <a:r>
              <a:rPr lang="en-US" sz="2800" dirty="0">
                <a:latin typeface="Lucida Sans" panose="020B0602030504020204" pitchFamily="34" charset="0"/>
              </a:rPr>
              <a:t>2022</a:t>
            </a:r>
          </a:p>
        </p:txBody>
      </p:sp>
      <p:sp>
        <p:nvSpPr>
          <p:cNvPr id="13" name="TextBox 12">
            <a:extLst>
              <a:ext uri="{FF2B5EF4-FFF2-40B4-BE49-F238E27FC236}">
                <a16:creationId xmlns:a16="http://schemas.microsoft.com/office/drawing/2014/main" id="{4803DC69-9EA2-88AA-1D59-F976B20D8FDE}"/>
              </a:ext>
            </a:extLst>
          </p:cNvPr>
          <p:cNvSpPr txBox="1"/>
          <p:nvPr/>
        </p:nvSpPr>
        <p:spPr>
          <a:xfrm>
            <a:off x="8586959" y="1531312"/>
            <a:ext cx="1095172" cy="523220"/>
          </a:xfrm>
          <a:prstGeom prst="rect">
            <a:avLst/>
          </a:prstGeom>
          <a:noFill/>
        </p:spPr>
        <p:txBody>
          <a:bodyPr wrap="none" rtlCol="0">
            <a:spAutoFit/>
          </a:bodyPr>
          <a:lstStyle/>
          <a:p>
            <a:r>
              <a:rPr lang="en-US" sz="2800" dirty="0">
                <a:latin typeface="Lucida Sans" panose="020B0602030504020204" pitchFamily="34" charset="0"/>
              </a:rPr>
              <a:t>2023</a:t>
            </a:r>
          </a:p>
        </p:txBody>
      </p:sp>
      <p:sp>
        <p:nvSpPr>
          <p:cNvPr id="3" name="TextBox 2">
            <a:extLst>
              <a:ext uri="{FF2B5EF4-FFF2-40B4-BE49-F238E27FC236}">
                <a16:creationId xmlns:a16="http://schemas.microsoft.com/office/drawing/2014/main" id="{6FF8ED2F-E850-9DE8-AC06-6DDCEC2DFF3F}"/>
              </a:ext>
            </a:extLst>
          </p:cNvPr>
          <p:cNvSpPr txBox="1"/>
          <p:nvPr/>
        </p:nvSpPr>
        <p:spPr>
          <a:xfrm>
            <a:off x="4893970" y="5948056"/>
            <a:ext cx="4567982" cy="523220"/>
          </a:xfrm>
          <a:prstGeom prst="rect">
            <a:avLst/>
          </a:prstGeom>
          <a:noFill/>
        </p:spPr>
        <p:txBody>
          <a:bodyPr wrap="none" rtlCol="0">
            <a:spAutoFit/>
          </a:bodyPr>
          <a:lstStyle/>
          <a:p>
            <a:r>
              <a:rPr lang="en-US" sz="2800" dirty="0"/>
              <a:t>Average data from 7 orchards </a:t>
            </a:r>
          </a:p>
        </p:txBody>
      </p:sp>
      <p:pic>
        <p:nvPicPr>
          <p:cNvPr id="4" name="Picture 2" descr="Pear psylla - Integrated Pest Management">
            <a:extLst>
              <a:ext uri="{FF2B5EF4-FFF2-40B4-BE49-F238E27FC236}">
                <a16:creationId xmlns:a16="http://schemas.microsoft.com/office/drawing/2014/main" id="{43095574-3A34-87F8-A04B-F7887CDA0A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405" r="3" b="6707"/>
          <a:stretch/>
        </p:blipFill>
        <p:spPr bwMode="auto">
          <a:xfrm>
            <a:off x="1197193" y="2177714"/>
            <a:ext cx="1188910" cy="9300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212F57-DD8D-F9EC-30B4-94CEA0F880E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1197193" y="3940044"/>
            <a:ext cx="1188910" cy="930535"/>
          </a:xfrm>
          <a:prstGeom prst="rect">
            <a:avLst/>
          </a:prstGeom>
          <a:ln w="3175">
            <a:solidFill>
              <a:schemeClr val="bg2"/>
            </a:solidFill>
          </a:ln>
          <a:effectLst>
            <a:outerShdw blurRad="50800" dist="38100" dir="2700000" algn="tl" rotWithShape="0">
              <a:prstClr val="black">
                <a:alpha val="40000"/>
              </a:prstClr>
            </a:outerShdw>
          </a:effectLst>
        </p:spPr>
      </p:pic>
      <p:pic>
        <p:nvPicPr>
          <p:cNvPr id="15" name="Picture 14" descr="A graph of different types of phylum&#10;&#10;Description automatically generated with medium confidence">
            <a:extLst>
              <a:ext uri="{FF2B5EF4-FFF2-40B4-BE49-F238E27FC236}">
                <a16:creationId xmlns:a16="http://schemas.microsoft.com/office/drawing/2014/main" id="{B432C1C5-DC37-6347-EC4A-D7D1C5E580A9}"/>
              </a:ext>
            </a:extLst>
          </p:cNvPr>
          <p:cNvPicPr>
            <a:picLocks noChangeAspect="1"/>
          </p:cNvPicPr>
          <p:nvPr/>
        </p:nvPicPr>
        <p:blipFill rotWithShape="1">
          <a:blip r:embed="rId3">
            <a:extLst>
              <a:ext uri="{28A0092B-C50C-407E-A947-70E740481C1C}">
                <a14:useLocalDpi xmlns:a14="http://schemas.microsoft.com/office/drawing/2010/main" val="0"/>
              </a:ext>
            </a:extLst>
          </a:blip>
          <a:srcRect l="16597" t="60136" r="-1615" b="33302"/>
          <a:stretch/>
        </p:blipFill>
        <p:spPr>
          <a:xfrm>
            <a:off x="7376160" y="3216800"/>
            <a:ext cx="3618647" cy="386713"/>
          </a:xfrm>
          <a:prstGeom prst="rect">
            <a:avLst/>
          </a:prstGeom>
        </p:spPr>
      </p:pic>
      <p:pic>
        <p:nvPicPr>
          <p:cNvPr id="16" name="Picture 15" descr="A graph of different types of phylum&#10;&#10;Description automatically generated with medium confidence">
            <a:extLst>
              <a:ext uri="{FF2B5EF4-FFF2-40B4-BE49-F238E27FC236}">
                <a16:creationId xmlns:a16="http://schemas.microsoft.com/office/drawing/2014/main" id="{42C3915D-320F-9D07-F4AE-B5B84767FC4A}"/>
              </a:ext>
            </a:extLst>
          </p:cNvPr>
          <p:cNvPicPr>
            <a:picLocks noChangeAspect="1"/>
          </p:cNvPicPr>
          <p:nvPr/>
        </p:nvPicPr>
        <p:blipFill rotWithShape="1">
          <a:blip r:embed="rId3">
            <a:extLst>
              <a:ext uri="{28A0092B-C50C-407E-A947-70E740481C1C}">
                <a14:useLocalDpi xmlns:a14="http://schemas.microsoft.com/office/drawing/2010/main" val="0"/>
              </a:ext>
            </a:extLst>
          </a:blip>
          <a:srcRect l="16597" t="60136" r="-1615" b="33302"/>
          <a:stretch/>
        </p:blipFill>
        <p:spPr>
          <a:xfrm>
            <a:off x="7376160" y="5133331"/>
            <a:ext cx="3618647" cy="386713"/>
          </a:xfrm>
          <a:prstGeom prst="rect">
            <a:avLst/>
          </a:prstGeom>
        </p:spPr>
      </p:pic>
      <p:pic>
        <p:nvPicPr>
          <p:cNvPr id="17" name="Picture 16" descr="A graph of different types of blood&#10;&#10;Description automatically generated with medium confidence">
            <a:extLst>
              <a:ext uri="{FF2B5EF4-FFF2-40B4-BE49-F238E27FC236}">
                <a16:creationId xmlns:a16="http://schemas.microsoft.com/office/drawing/2014/main" id="{0B4CCD73-A9F8-FEBF-9B86-238F6381DA15}"/>
              </a:ext>
            </a:extLst>
          </p:cNvPr>
          <p:cNvPicPr>
            <a:picLocks noChangeAspect="1"/>
          </p:cNvPicPr>
          <p:nvPr/>
        </p:nvPicPr>
        <p:blipFill rotWithShape="1">
          <a:blip r:embed="rId7">
            <a:extLst>
              <a:ext uri="{28A0092B-C50C-407E-A947-70E740481C1C}">
                <a14:useLocalDpi xmlns:a14="http://schemas.microsoft.com/office/drawing/2010/main" val="0"/>
              </a:ext>
            </a:extLst>
          </a:blip>
          <a:srcRect l="24779" t="1394" r="63690" b="95278"/>
          <a:stretch/>
        </p:blipFill>
        <p:spPr>
          <a:xfrm>
            <a:off x="1210232" y="5798018"/>
            <a:ext cx="681488" cy="349991"/>
          </a:xfrm>
          <a:prstGeom prst="rect">
            <a:avLst/>
          </a:prstGeom>
        </p:spPr>
      </p:pic>
      <p:sp>
        <p:nvSpPr>
          <p:cNvPr id="18" name="TextBox 17">
            <a:extLst>
              <a:ext uri="{FF2B5EF4-FFF2-40B4-BE49-F238E27FC236}">
                <a16:creationId xmlns:a16="http://schemas.microsoft.com/office/drawing/2014/main" id="{FEC2C3A3-7603-7722-ED81-4C6DB2EF6D0E}"/>
              </a:ext>
            </a:extLst>
          </p:cNvPr>
          <p:cNvSpPr txBox="1"/>
          <p:nvPr/>
        </p:nvSpPr>
        <p:spPr>
          <a:xfrm>
            <a:off x="1791648" y="5747899"/>
            <a:ext cx="1813317" cy="400110"/>
          </a:xfrm>
          <a:prstGeom prst="rect">
            <a:avLst/>
          </a:prstGeom>
          <a:noFill/>
        </p:spPr>
        <p:txBody>
          <a:bodyPr wrap="none" rtlCol="0">
            <a:spAutoFit/>
          </a:bodyPr>
          <a:lstStyle/>
          <a:p>
            <a:r>
              <a:rPr lang="en-US" sz="2000" dirty="0">
                <a:latin typeface="Lucida Sans" panose="020B0602030504020204" pitchFamily="34" charset="0"/>
              </a:rPr>
              <a:t>Conventional</a:t>
            </a:r>
          </a:p>
        </p:txBody>
      </p:sp>
    </p:spTree>
    <p:extLst>
      <p:ext uri="{BB962C8B-B14F-4D97-AF65-F5344CB8AC3E}">
        <p14:creationId xmlns:p14="http://schemas.microsoft.com/office/powerpoint/2010/main" val="349259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74E8-2491-9B47-BCDD-BE10CF4817AF}"/>
              </a:ext>
            </a:extLst>
          </p:cNvPr>
          <p:cNvSpPr>
            <a:spLocks noGrp="1"/>
          </p:cNvSpPr>
          <p:nvPr>
            <p:ph type="title"/>
          </p:nvPr>
        </p:nvSpPr>
        <p:spPr>
          <a:xfrm>
            <a:off x="675640" y="259878"/>
            <a:ext cx="10515600" cy="928545"/>
          </a:xfrm>
        </p:spPr>
        <p:txBody>
          <a:bodyPr/>
          <a:lstStyle/>
          <a:p>
            <a:r>
              <a:rPr lang="en-US" dirty="0"/>
              <a:t>IPM orchards conserve biocontrol agents</a:t>
            </a:r>
          </a:p>
        </p:txBody>
      </p:sp>
      <p:pic>
        <p:nvPicPr>
          <p:cNvPr id="14" name="Picture 13" descr="A graph of different types of phylum&#10;&#10;Description automatically generated with medium confidence">
            <a:extLst>
              <a:ext uri="{FF2B5EF4-FFF2-40B4-BE49-F238E27FC236}">
                <a16:creationId xmlns:a16="http://schemas.microsoft.com/office/drawing/2014/main" id="{25D24AC4-A10C-A4B4-A341-7804115E4C00}"/>
              </a:ext>
            </a:extLst>
          </p:cNvPr>
          <p:cNvPicPr>
            <a:picLocks noChangeAspect="1"/>
          </p:cNvPicPr>
          <p:nvPr/>
        </p:nvPicPr>
        <p:blipFill rotWithShape="1">
          <a:blip r:embed="rId3">
            <a:extLst>
              <a:ext uri="{28A0092B-C50C-407E-A947-70E740481C1C}">
                <a14:useLocalDpi xmlns:a14="http://schemas.microsoft.com/office/drawing/2010/main" val="0"/>
              </a:ext>
            </a:extLst>
          </a:blip>
          <a:srcRect t="36255" b="4529"/>
          <a:stretch/>
        </p:blipFill>
        <p:spPr>
          <a:xfrm>
            <a:off x="2728870" y="1850315"/>
            <a:ext cx="4240193" cy="3476597"/>
          </a:xfrm>
          <a:prstGeom prst="rect">
            <a:avLst/>
          </a:prstGeom>
        </p:spPr>
      </p:pic>
      <p:pic>
        <p:nvPicPr>
          <p:cNvPr id="17" name="Picture 16" descr="A graph of different types of blood vessels&#10;&#10;Description automatically generated with medium confidence">
            <a:extLst>
              <a:ext uri="{FF2B5EF4-FFF2-40B4-BE49-F238E27FC236}">
                <a16:creationId xmlns:a16="http://schemas.microsoft.com/office/drawing/2014/main" id="{B98A5096-E0BF-98DF-3AD9-F802CCA8FDAA}"/>
              </a:ext>
            </a:extLst>
          </p:cNvPr>
          <p:cNvPicPr>
            <a:picLocks noChangeAspect="1"/>
          </p:cNvPicPr>
          <p:nvPr/>
        </p:nvPicPr>
        <p:blipFill rotWithShape="1">
          <a:blip r:embed="rId4">
            <a:extLst>
              <a:ext uri="{28A0092B-C50C-407E-A947-70E740481C1C}">
                <a14:useLocalDpi xmlns:a14="http://schemas.microsoft.com/office/drawing/2010/main" val="0"/>
              </a:ext>
            </a:extLst>
          </a:blip>
          <a:srcRect l="12833" t="51416" b="4130"/>
          <a:stretch/>
        </p:blipFill>
        <p:spPr>
          <a:xfrm>
            <a:off x="7016960" y="1807573"/>
            <a:ext cx="3961697" cy="3593767"/>
          </a:xfrm>
          <a:prstGeom prst="rect">
            <a:avLst/>
          </a:prstGeom>
        </p:spPr>
      </p:pic>
      <p:sp>
        <p:nvSpPr>
          <p:cNvPr id="18" name="TextBox 17">
            <a:extLst>
              <a:ext uri="{FF2B5EF4-FFF2-40B4-BE49-F238E27FC236}">
                <a16:creationId xmlns:a16="http://schemas.microsoft.com/office/drawing/2014/main" id="{09258C51-D691-C4A7-CCC5-E702044AAE01}"/>
              </a:ext>
            </a:extLst>
          </p:cNvPr>
          <p:cNvSpPr txBox="1"/>
          <p:nvPr/>
        </p:nvSpPr>
        <p:spPr>
          <a:xfrm>
            <a:off x="4490859" y="1263911"/>
            <a:ext cx="2206053" cy="830997"/>
          </a:xfrm>
          <a:prstGeom prst="rect">
            <a:avLst/>
          </a:prstGeom>
          <a:noFill/>
        </p:spPr>
        <p:txBody>
          <a:bodyPr wrap="none" rtlCol="0">
            <a:spAutoFit/>
          </a:bodyPr>
          <a:lstStyle/>
          <a:p>
            <a:pPr algn="ctr"/>
            <a:r>
              <a:rPr lang="en-US" sz="2800" dirty="0">
                <a:latin typeface="Lucida Sans" panose="020B0602030504020204" pitchFamily="34" charset="0"/>
              </a:rPr>
              <a:t>2022</a:t>
            </a:r>
          </a:p>
          <a:p>
            <a:pPr algn="ctr"/>
            <a:r>
              <a:rPr lang="en-US" sz="2000" dirty="0">
                <a:latin typeface="Lucida Sans" panose="020B0602030504020204" pitchFamily="34" charset="0"/>
              </a:rPr>
              <a:t>(IPM trial year 1)</a:t>
            </a:r>
          </a:p>
        </p:txBody>
      </p:sp>
      <p:pic>
        <p:nvPicPr>
          <p:cNvPr id="9" name="Picture 8" descr="A graph of different types of phylum&#10;&#10;Description automatically generated with medium confidence">
            <a:extLst>
              <a:ext uri="{FF2B5EF4-FFF2-40B4-BE49-F238E27FC236}">
                <a16:creationId xmlns:a16="http://schemas.microsoft.com/office/drawing/2014/main" id="{FA70CD47-9DD8-B6EF-7F6F-C8B5A00161F4}"/>
              </a:ext>
            </a:extLst>
          </p:cNvPr>
          <p:cNvPicPr>
            <a:picLocks noChangeAspect="1"/>
          </p:cNvPicPr>
          <p:nvPr/>
        </p:nvPicPr>
        <p:blipFill rotWithShape="1">
          <a:blip r:embed="rId5">
            <a:extLst>
              <a:ext uri="{28A0092B-C50C-407E-A947-70E740481C1C}">
                <a14:useLocalDpi xmlns:a14="http://schemas.microsoft.com/office/drawing/2010/main" val="0"/>
              </a:ext>
            </a:extLst>
          </a:blip>
          <a:srcRect t="67656" b="4516"/>
          <a:stretch/>
        </p:blipFill>
        <p:spPr>
          <a:xfrm>
            <a:off x="2752836" y="3723661"/>
            <a:ext cx="4216227" cy="1624511"/>
          </a:xfrm>
          <a:prstGeom prst="rect">
            <a:avLst/>
          </a:prstGeom>
        </p:spPr>
      </p:pic>
      <p:pic>
        <p:nvPicPr>
          <p:cNvPr id="20" name="Picture 19" descr="A graph of different types of blood&#10;&#10;Description automatically generated with medium confidence">
            <a:extLst>
              <a:ext uri="{FF2B5EF4-FFF2-40B4-BE49-F238E27FC236}">
                <a16:creationId xmlns:a16="http://schemas.microsoft.com/office/drawing/2014/main" id="{46FDBC19-DDBC-8456-F94B-59E9B9C0BC37}"/>
              </a:ext>
            </a:extLst>
          </p:cNvPr>
          <p:cNvPicPr>
            <a:picLocks noChangeAspect="1"/>
          </p:cNvPicPr>
          <p:nvPr/>
        </p:nvPicPr>
        <p:blipFill rotWithShape="1">
          <a:blip r:embed="rId6">
            <a:extLst>
              <a:ext uri="{28A0092B-C50C-407E-A947-70E740481C1C}">
                <a14:useLocalDpi xmlns:a14="http://schemas.microsoft.com/office/drawing/2010/main" val="0"/>
              </a:ext>
            </a:extLst>
          </a:blip>
          <a:srcRect l="14260" t="74961" b="4715"/>
          <a:stretch/>
        </p:blipFill>
        <p:spPr>
          <a:xfrm>
            <a:off x="7044054" y="3636046"/>
            <a:ext cx="3934603" cy="1765295"/>
          </a:xfrm>
          <a:prstGeom prst="rect">
            <a:avLst/>
          </a:prstGeom>
        </p:spPr>
      </p:pic>
      <p:pic>
        <p:nvPicPr>
          <p:cNvPr id="21" name="Picture 20" descr="A graph of different types of blood&#10;&#10;Description automatically generated with medium confidence">
            <a:extLst>
              <a:ext uri="{FF2B5EF4-FFF2-40B4-BE49-F238E27FC236}">
                <a16:creationId xmlns:a16="http://schemas.microsoft.com/office/drawing/2014/main" id="{5F88CE7D-F746-8FC7-9CE4-790923F9D33E}"/>
              </a:ext>
            </a:extLst>
          </p:cNvPr>
          <p:cNvPicPr>
            <a:picLocks noChangeAspect="1"/>
          </p:cNvPicPr>
          <p:nvPr/>
        </p:nvPicPr>
        <p:blipFill rotWithShape="1">
          <a:blip r:embed="rId6">
            <a:extLst>
              <a:ext uri="{28A0092B-C50C-407E-A947-70E740481C1C}">
                <a14:useLocalDpi xmlns:a14="http://schemas.microsoft.com/office/drawing/2010/main" val="0"/>
              </a:ext>
            </a:extLst>
          </a:blip>
          <a:srcRect l="24779" t="1394" r="63690" b="95278"/>
          <a:stretch/>
        </p:blipFill>
        <p:spPr>
          <a:xfrm>
            <a:off x="1210232" y="5798018"/>
            <a:ext cx="681488" cy="349991"/>
          </a:xfrm>
          <a:prstGeom prst="rect">
            <a:avLst/>
          </a:prstGeom>
        </p:spPr>
      </p:pic>
      <p:pic>
        <p:nvPicPr>
          <p:cNvPr id="22" name="Picture 21" descr="A graph of different types of blood&#10;&#10;Description automatically generated with medium confidence">
            <a:extLst>
              <a:ext uri="{FF2B5EF4-FFF2-40B4-BE49-F238E27FC236}">
                <a16:creationId xmlns:a16="http://schemas.microsoft.com/office/drawing/2014/main" id="{4F36C1F6-2854-8D1E-8259-E5FA3FB2644E}"/>
              </a:ext>
            </a:extLst>
          </p:cNvPr>
          <p:cNvPicPr>
            <a:picLocks noChangeAspect="1"/>
          </p:cNvPicPr>
          <p:nvPr/>
        </p:nvPicPr>
        <p:blipFill rotWithShape="1">
          <a:blip r:embed="rId6">
            <a:extLst>
              <a:ext uri="{28A0092B-C50C-407E-A947-70E740481C1C}">
                <a14:useLocalDpi xmlns:a14="http://schemas.microsoft.com/office/drawing/2010/main" val="0"/>
              </a:ext>
            </a:extLst>
          </a:blip>
          <a:srcRect l="52067" t="1425" r="38095" b="95415"/>
          <a:stretch/>
        </p:blipFill>
        <p:spPr>
          <a:xfrm>
            <a:off x="1210232" y="6168406"/>
            <a:ext cx="581416" cy="332344"/>
          </a:xfrm>
          <a:prstGeom prst="rect">
            <a:avLst/>
          </a:prstGeom>
        </p:spPr>
      </p:pic>
      <p:sp>
        <p:nvSpPr>
          <p:cNvPr id="23" name="TextBox 22">
            <a:extLst>
              <a:ext uri="{FF2B5EF4-FFF2-40B4-BE49-F238E27FC236}">
                <a16:creationId xmlns:a16="http://schemas.microsoft.com/office/drawing/2014/main" id="{2457B51C-80A1-A273-52AC-9EFEEE75D1ED}"/>
              </a:ext>
            </a:extLst>
          </p:cNvPr>
          <p:cNvSpPr txBox="1"/>
          <p:nvPr/>
        </p:nvSpPr>
        <p:spPr>
          <a:xfrm>
            <a:off x="1822211" y="5792864"/>
            <a:ext cx="1813317" cy="707886"/>
          </a:xfrm>
          <a:prstGeom prst="rect">
            <a:avLst/>
          </a:prstGeom>
          <a:noFill/>
        </p:spPr>
        <p:txBody>
          <a:bodyPr wrap="none" rtlCol="0">
            <a:spAutoFit/>
          </a:bodyPr>
          <a:lstStyle/>
          <a:p>
            <a:r>
              <a:rPr lang="en-US" sz="2000" dirty="0">
                <a:latin typeface="Lucida Sans" panose="020B0602030504020204" pitchFamily="34" charset="0"/>
              </a:rPr>
              <a:t>Conventional</a:t>
            </a:r>
          </a:p>
          <a:p>
            <a:r>
              <a:rPr lang="en-US" sz="2000" dirty="0">
                <a:latin typeface="Lucida Sans" panose="020B0602030504020204" pitchFamily="34" charset="0"/>
              </a:rPr>
              <a:t>IPM</a:t>
            </a:r>
          </a:p>
        </p:txBody>
      </p:sp>
      <p:sp>
        <p:nvSpPr>
          <p:cNvPr id="3" name="TextBox 2">
            <a:extLst>
              <a:ext uri="{FF2B5EF4-FFF2-40B4-BE49-F238E27FC236}">
                <a16:creationId xmlns:a16="http://schemas.microsoft.com/office/drawing/2014/main" id="{4FE61562-9ADC-9FC1-7AD2-C9991D503345}"/>
              </a:ext>
            </a:extLst>
          </p:cNvPr>
          <p:cNvSpPr txBox="1"/>
          <p:nvPr/>
        </p:nvSpPr>
        <p:spPr>
          <a:xfrm>
            <a:off x="4064834" y="5862075"/>
            <a:ext cx="5732018" cy="523220"/>
          </a:xfrm>
          <a:prstGeom prst="rect">
            <a:avLst/>
          </a:prstGeom>
          <a:noFill/>
        </p:spPr>
        <p:txBody>
          <a:bodyPr wrap="none" rtlCol="0">
            <a:spAutoFit/>
          </a:bodyPr>
          <a:lstStyle/>
          <a:p>
            <a:r>
              <a:rPr lang="en-US" sz="2800" dirty="0"/>
              <a:t>Average data from 7 pairs of orchards </a:t>
            </a:r>
          </a:p>
        </p:txBody>
      </p:sp>
      <p:sp>
        <p:nvSpPr>
          <p:cNvPr id="4" name="TextBox 3">
            <a:extLst>
              <a:ext uri="{FF2B5EF4-FFF2-40B4-BE49-F238E27FC236}">
                <a16:creationId xmlns:a16="http://schemas.microsoft.com/office/drawing/2014/main" id="{31F320B5-CE6B-1C36-B313-CDFFD9B58096}"/>
              </a:ext>
            </a:extLst>
          </p:cNvPr>
          <p:cNvSpPr txBox="1"/>
          <p:nvPr/>
        </p:nvSpPr>
        <p:spPr>
          <a:xfrm>
            <a:off x="7763608" y="1194007"/>
            <a:ext cx="2206053" cy="830997"/>
          </a:xfrm>
          <a:prstGeom prst="rect">
            <a:avLst/>
          </a:prstGeom>
          <a:noFill/>
        </p:spPr>
        <p:txBody>
          <a:bodyPr wrap="none" rtlCol="0">
            <a:spAutoFit/>
          </a:bodyPr>
          <a:lstStyle/>
          <a:p>
            <a:pPr algn="ctr"/>
            <a:r>
              <a:rPr lang="en-US" sz="2800" dirty="0">
                <a:latin typeface="Lucida Sans" panose="020B0602030504020204" pitchFamily="34" charset="0"/>
              </a:rPr>
              <a:t>2023</a:t>
            </a:r>
          </a:p>
          <a:p>
            <a:pPr algn="ctr"/>
            <a:r>
              <a:rPr lang="en-US" sz="2000" dirty="0">
                <a:latin typeface="Lucida Sans" panose="020B0602030504020204" pitchFamily="34" charset="0"/>
              </a:rPr>
              <a:t>(IPM trial year 2</a:t>
            </a:r>
            <a:r>
              <a:rPr lang="en-US" sz="2000" dirty="0">
                <a:solidFill>
                  <a:schemeClr val="bg2"/>
                </a:solidFill>
                <a:latin typeface="Lucida Sans" panose="020B0602030504020204" pitchFamily="34" charset="0"/>
              </a:rPr>
              <a:t>)</a:t>
            </a:r>
          </a:p>
        </p:txBody>
      </p:sp>
      <p:pic>
        <p:nvPicPr>
          <p:cNvPr id="10" name="Picture 2" descr="Pear psylla - Integrated Pest Management">
            <a:extLst>
              <a:ext uri="{FF2B5EF4-FFF2-40B4-BE49-F238E27FC236}">
                <a16:creationId xmlns:a16="http://schemas.microsoft.com/office/drawing/2014/main" id="{829E19E7-7250-E7D2-4009-E20DCB2C207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405" r="3" b="6707"/>
          <a:stretch/>
        </p:blipFill>
        <p:spPr bwMode="auto">
          <a:xfrm>
            <a:off x="1197193" y="2177714"/>
            <a:ext cx="1188910" cy="9300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1DE9FD2-AB57-6C1F-F52F-36A1A8930FE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1197193" y="3940044"/>
            <a:ext cx="1188910" cy="930535"/>
          </a:xfrm>
          <a:prstGeom prst="rect">
            <a:avLst/>
          </a:prstGeom>
          <a:ln w="3175">
            <a:solidFill>
              <a:schemeClr val="bg2"/>
            </a:solidFill>
          </a:ln>
          <a:effectLst>
            <a:outerShdw blurRad="50800" dist="38100" dir="2700000" algn="tl" rotWithShape="0">
              <a:prstClr val="black">
                <a:alpha val="40000"/>
              </a:prstClr>
            </a:outerShdw>
          </a:effectLst>
        </p:spPr>
      </p:pic>
      <p:pic>
        <p:nvPicPr>
          <p:cNvPr id="13" name="Picture 12" descr="A graph of different types of phylum&#10;&#10;Description automatically generated with medium confidence">
            <a:extLst>
              <a:ext uri="{FF2B5EF4-FFF2-40B4-BE49-F238E27FC236}">
                <a16:creationId xmlns:a16="http://schemas.microsoft.com/office/drawing/2014/main" id="{14437491-BED1-F876-F47E-32A0F9078435}"/>
              </a:ext>
            </a:extLst>
          </p:cNvPr>
          <p:cNvPicPr>
            <a:picLocks noChangeAspect="1"/>
          </p:cNvPicPr>
          <p:nvPr/>
        </p:nvPicPr>
        <p:blipFill rotWithShape="1">
          <a:blip r:embed="rId3">
            <a:extLst>
              <a:ext uri="{28A0092B-C50C-407E-A947-70E740481C1C}">
                <a14:useLocalDpi xmlns:a14="http://schemas.microsoft.com/office/drawing/2010/main" val="0"/>
              </a:ext>
            </a:extLst>
          </a:blip>
          <a:srcRect l="15085" t="60032" r="-1615" b="33302"/>
          <a:stretch/>
        </p:blipFill>
        <p:spPr>
          <a:xfrm>
            <a:off x="7311830" y="3221955"/>
            <a:ext cx="3682977" cy="392832"/>
          </a:xfrm>
          <a:prstGeom prst="rect">
            <a:avLst/>
          </a:prstGeom>
        </p:spPr>
      </p:pic>
      <p:pic>
        <p:nvPicPr>
          <p:cNvPr id="19" name="Picture 18" descr="A graph of different types of phylum&#10;&#10;Description automatically generated with medium confidence">
            <a:extLst>
              <a:ext uri="{FF2B5EF4-FFF2-40B4-BE49-F238E27FC236}">
                <a16:creationId xmlns:a16="http://schemas.microsoft.com/office/drawing/2014/main" id="{80EF372A-087E-2C65-5D64-68E5B3C8A3A7}"/>
              </a:ext>
            </a:extLst>
          </p:cNvPr>
          <p:cNvPicPr>
            <a:picLocks noChangeAspect="1"/>
          </p:cNvPicPr>
          <p:nvPr/>
        </p:nvPicPr>
        <p:blipFill rotWithShape="1">
          <a:blip r:embed="rId3">
            <a:extLst>
              <a:ext uri="{28A0092B-C50C-407E-A947-70E740481C1C}">
                <a14:useLocalDpi xmlns:a14="http://schemas.microsoft.com/office/drawing/2010/main" val="0"/>
              </a:ext>
            </a:extLst>
          </a:blip>
          <a:srcRect l="15085" t="60136" r="-1615" b="33302"/>
          <a:stretch/>
        </p:blipFill>
        <p:spPr>
          <a:xfrm>
            <a:off x="7311830" y="5152147"/>
            <a:ext cx="3682977" cy="386713"/>
          </a:xfrm>
          <a:prstGeom prst="rect">
            <a:avLst/>
          </a:prstGeom>
        </p:spPr>
      </p:pic>
    </p:spTree>
    <p:extLst>
      <p:ext uri="{BB962C8B-B14F-4D97-AF65-F5344CB8AC3E}">
        <p14:creationId xmlns:p14="http://schemas.microsoft.com/office/powerpoint/2010/main" val="215084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4FF410A7E56441BBC330044C9AF824" ma:contentTypeVersion="19" ma:contentTypeDescription="Create a new document." ma:contentTypeScope="" ma:versionID="dc7f6acfe7f28771d3810f61ef08e198">
  <xsd:schema xmlns:xsd="http://www.w3.org/2001/XMLSchema" xmlns:xs="http://www.w3.org/2001/XMLSchema" xmlns:p="http://schemas.microsoft.com/office/2006/metadata/properties" xmlns:ns2="f868355b-24af-4392-b5be-ec299efaed27" xmlns:ns3="9d11e139-228a-453c-8637-148305bc5c80" targetNamespace="http://schemas.microsoft.com/office/2006/metadata/properties" ma:root="true" ma:fieldsID="c0236bdfaea593da51724d1851250eda" ns2:_="" ns3:_="">
    <xsd:import namespace="f868355b-24af-4392-b5be-ec299efaed27"/>
    <xsd:import namespace="9d11e139-228a-453c-8637-148305bc5c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68355b-24af-4392-b5be-ec299efae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11e139-228a-453c-8637-148305bc5c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fcdc85-dbb5-4d1a-ba72-479d5e3e3bf3}" ma:internalName="TaxCatchAll" ma:showField="CatchAllData" ma:web="9d11e139-228a-453c-8637-148305bc5c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68355b-24af-4392-b5be-ec299efaed27">
      <Terms xmlns="http://schemas.microsoft.com/office/infopath/2007/PartnerControls"/>
    </lcf76f155ced4ddcb4097134ff3c332f>
    <TaxCatchAll xmlns="9d11e139-228a-453c-8637-148305bc5c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9B1297-BCC3-4FD5-B47E-60583BC88B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68355b-24af-4392-b5be-ec299efaed27"/>
    <ds:schemaRef ds:uri="9d11e139-228a-453c-8637-148305bc5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93368E-6A59-486C-9709-9338D6665DDF}">
  <ds:schemaRefs>
    <ds:schemaRef ds:uri="http://schemas.microsoft.com/office/2006/metadata/properties"/>
    <ds:schemaRef ds:uri="http://schemas.microsoft.com/office/infopath/2007/PartnerControls"/>
    <ds:schemaRef ds:uri="f868355b-24af-4392-b5be-ec299efaed27"/>
    <ds:schemaRef ds:uri="9d11e139-228a-453c-8637-148305bc5c80"/>
  </ds:schemaRefs>
</ds:datastoreItem>
</file>

<file path=customXml/itemProps3.xml><?xml version="1.0" encoding="utf-8"?>
<ds:datastoreItem xmlns:ds="http://schemas.openxmlformats.org/officeDocument/2006/customXml" ds:itemID="{0F950217-6F2B-4567-8611-B953C348FB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10444</TotalTime>
  <Words>2099</Words>
  <Application>Microsoft Office PowerPoint</Application>
  <PresentationFormat>Widescreen</PresentationFormat>
  <Paragraphs>254</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Lucida Sans</vt:lpstr>
      <vt:lpstr>Times New Roman</vt:lpstr>
      <vt:lpstr>Office Theme</vt:lpstr>
      <vt:lpstr>Pear psylla Pheno-IPM: Year 2 success and areawide vision</vt:lpstr>
      <vt:lpstr>Pear psylla – A struggle in Wenatchee</vt:lpstr>
      <vt:lpstr>PowerPoint Presentation</vt:lpstr>
      <vt:lpstr>PowerPoint Presentation</vt:lpstr>
      <vt:lpstr>Other pear regions</vt:lpstr>
      <vt:lpstr>Biocontrol is necessary</vt:lpstr>
      <vt:lpstr>PowerPoint Presentation</vt:lpstr>
      <vt:lpstr>Pear psylla and biocontrol in conventional orchards</vt:lpstr>
      <vt:lpstr>IPM orchards conserve biocontrol agents</vt:lpstr>
      <vt:lpstr>IPM orchards conserve biocontrol agents</vt:lpstr>
      <vt:lpstr>PowerPoint Presentation</vt:lpstr>
      <vt:lpstr>PowerPoint Presentation</vt:lpstr>
      <vt:lpstr>IPM orchards have earlier season damage risk</vt:lpstr>
      <vt:lpstr>This is nothing new!</vt:lpstr>
      <vt:lpstr>What makes our project different?</vt:lpstr>
      <vt:lpstr>PowerPoint Presentation</vt:lpstr>
      <vt:lpstr>Why isn’t IPM being adopted?</vt:lpstr>
      <vt:lpstr>Diffusion of Innovations (DIO) framework</vt:lpstr>
      <vt:lpstr>Diffusion of Innovations (DIO) framework</vt:lpstr>
      <vt:lpstr>Innovators have influence</vt:lpstr>
      <vt:lpstr>Influential Factors</vt:lpstr>
      <vt:lpstr>Influential factors</vt:lpstr>
      <vt:lpstr>Influential factors</vt:lpstr>
      <vt:lpstr>Influential factors</vt:lpstr>
      <vt:lpstr>We need areawide pear IPM</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Pear psylla Pheno-IPM: Year 2 success and areawide vision</dc:title>
  <dc:creator>Sayles, Molly Whelan</dc:creator>
  <cp:lastModifiedBy>Sayles, Molly Whelan</cp:lastModifiedBy>
  <cp:revision>10</cp:revision>
  <dcterms:created xsi:type="dcterms:W3CDTF">2024-03-25T22:27:18Z</dcterms:created>
  <dcterms:modified xsi:type="dcterms:W3CDTF">2024-04-17T01:56:52Z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0x010100B24FF410A7E56441BBC330044C9AF824</vt:lpwstr>
  </property>
  <property fmtid="{D5CDD505-2E9C-101B-9397-08002B2CF9AE}" pid="3" name="MediaServiceImageTags">
    <vt:lpwstr/>
  </property>
</Properties>
</file>