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2" r:id="rId25"/>
    <p:sldId id="280" r:id="rId26"/>
    <p:sldId id="283" r:id="rId27"/>
    <p:sldId id="281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150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be\Desktop\Nfix%20CORN\Nfix%20Corn%20Grain%2020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be\Desktop\Nfix%20CORN\Nfix%20Corn%20Grain%20201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be\Downloads\2018%20USDA%20sorghum%20trial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</c:spPr>
          <c:dPt>
            <c:idx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errBars>
            <c:errBarType val="both"/>
            <c:errValType val="stdErr"/>
          </c:errBars>
          <c:cat>
            <c:strRef>
              <c:f>'Acreage Calc'!$J$4:$K$4</c:f>
              <c:strCache>
                <c:ptCount val="2"/>
                <c:pt idx="0">
                  <c:v>Inoc</c:v>
                </c:pt>
                <c:pt idx="1">
                  <c:v>Virgin</c:v>
                </c:pt>
              </c:strCache>
            </c:strRef>
          </c:cat>
          <c:val>
            <c:numRef>
              <c:f>'Acreage Calc'!$J$5:$K$5</c:f>
              <c:numCache>
                <c:formatCode>General</c:formatCode>
                <c:ptCount val="2"/>
                <c:pt idx="0">
                  <c:v>154.89286205714288</c:v>
                </c:pt>
                <c:pt idx="1">
                  <c:v>148.60943231746037</c:v>
                </c:pt>
              </c:numCache>
            </c:numRef>
          </c:val>
        </c:ser>
        <c:gapWidth val="85"/>
        <c:overlap val="-25"/>
        <c:axId val="186627968"/>
        <c:axId val="186629504"/>
      </c:barChart>
      <c:catAx>
        <c:axId val="186627968"/>
        <c:scaling>
          <c:orientation val="minMax"/>
        </c:scaling>
        <c:axPos val="b"/>
        <c:tickLblPos val="nextTo"/>
        <c:crossAx val="186629504"/>
        <c:crosses val="autoZero"/>
        <c:auto val="1"/>
        <c:lblAlgn val="ctr"/>
        <c:lblOffset val="100"/>
      </c:catAx>
      <c:valAx>
        <c:axId val="186629504"/>
        <c:scaling>
          <c:orientation val="minMax"/>
          <c:min val="142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Bushels/ Acre</a:t>
                </a:r>
              </a:p>
            </c:rich>
          </c:tx>
          <c:layout/>
        </c:title>
        <c:numFmt formatCode="General" sourceLinked="1"/>
        <c:tickLblPos val="nextTo"/>
        <c:crossAx val="186627968"/>
        <c:crosses val="autoZero"/>
        <c:crossBetween val="between"/>
      </c:valAx>
    </c:plotArea>
    <c:plotVisOnly val="1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</c:spPr>
          <c:dPt>
            <c:idx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errBars>
            <c:errBarType val="both"/>
            <c:errValType val="fixedVal"/>
            <c:val val="0.5"/>
          </c:errBars>
          <c:cat>
            <c:strRef>
              <c:f>'Acreage Calc'!$J$4:$K$4</c:f>
              <c:strCache>
                <c:ptCount val="2"/>
                <c:pt idx="0">
                  <c:v>Inoc</c:v>
                </c:pt>
                <c:pt idx="1">
                  <c:v>Virgin</c:v>
                </c:pt>
              </c:strCache>
            </c:strRef>
          </c:cat>
          <c:val>
            <c:numRef>
              <c:f>'Acreage Calc'!$J$5:$K$5</c:f>
              <c:numCache>
                <c:formatCode>General</c:formatCode>
                <c:ptCount val="2"/>
                <c:pt idx="0">
                  <c:v>127.4</c:v>
                </c:pt>
                <c:pt idx="1">
                  <c:v>127.7</c:v>
                </c:pt>
              </c:numCache>
            </c:numRef>
          </c:val>
        </c:ser>
        <c:gapWidth val="85"/>
        <c:overlap val="-25"/>
        <c:axId val="185001856"/>
        <c:axId val="185003392"/>
      </c:barChart>
      <c:catAx>
        <c:axId val="185001856"/>
        <c:scaling>
          <c:orientation val="minMax"/>
        </c:scaling>
        <c:axPos val="b"/>
        <c:tickLblPos val="nextTo"/>
        <c:crossAx val="185003392"/>
        <c:crosses val="autoZero"/>
        <c:auto val="1"/>
        <c:lblAlgn val="ctr"/>
        <c:lblOffset val="100"/>
      </c:catAx>
      <c:valAx>
        <c:axId val="185003392"/>
        <c:scaling>
          <c:orientation val="minMax"/>
          <c:max val="130"/>
          <c:min val="125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Bushels/ Acre</a:t>
                </a:r>
              </a:p>
            </c:rich>
          </c:tx>
          <c:layout/>
        </c:title>
        <c:numFmt formatCode="General" sourceLinked="1"/>
        <c:tickLblPos val="nextTo"/>
        <c:crossAx val="185001856"/>
        <c:crosses val="autoZero"/>
        <c:crossBetween val="between"/>
      </c:valAx>
    </c:plotArea>
    <c:plotVisOnly val="1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errBars>
            <c:errBarType val="both"/>
            <c:errValType val="percentage"/>
            <c:val val="5"/>
          </c:errBars>
          <c:cat>
            <c:strRef>
              <c:f>'2018 USDA sorghum trial'!$F$3:$G$3</c:f>
              <c:strCache>
                <c:ptCount val="2"/>
                <c:pt idx="0">
                  <c:v>Untreated</c:v>
                </c:pt>
                <c:pt idx="1">
                  <c:v>Inoculated</c:v>
                </c:pt>
              </c:strCache>
            </c:strRef>
          </c:cat>
          <c:val>
            <c:numRef>
              <c:f>'2018 USDA sorghum trial'!$F$4:$G$4</c:f>
              <c:numCache>
                <c:formatCode>General</c:formatCode>
                <c:ptCount val="2"/>
                <c:pt idx="0">
                  <c:v>18.739999999999995</c:v>
                </c:pt>
                <c:pt idx="1">
                  <c:v>15.872800000000002</c:v>
                </c:pt>
              </c:numCache>
            </c:numRef>
          </c:val>
        </c:ser>
        <c:axId val="186761600"/>
        <c:axId val="186763136"/>
      </c:barChart>
      <c:catAx>
        <c:axId val="186761600"/>
        <c:scaling>
          <c:orientation val="minMax"/>
        </c:scaling>
        <c:axPos val="b"/>
        <c:tickLblPos val="nextTo"/>
        <c:crossAx val="186763136"/>
        <c:crosses val="autoZero"/>
        <c:auto val="1"/>
        <c:lblAlgn val="ctr"/>
        <c:lblOffset val="100"/>
      </c:catAx>
      <c:valAx>
        <c:axId val="186763136"/>
        <c:scaling>
          <c:orientation val="minMax"/>
          <c:max val="20"/>
          <c:min val="13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Pounds / 40' plot</a:t>
                </a:r>
              </a:p>
            </c:rich>
          </c:tx>
          <c:layout/>
        </c:title>
        <c:numFmt formatCode="General" sourceLinked="1"/>
        <c:tickLblPos val="nextTo"/>
        <c:crossAx val="186761600"/>
        <c:crosses val="autoZero"/>
        <c:crossBetween val="between"/>
      </c:valAx>
    </c:plotArea>
    <c:plotVisOnly val="1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30605-74DC-4D38-909D-5DF9C37C841B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ECE49-079E-45DF-9F14-9582DC83E18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ECE49-079E-45DF-9F14-9582DC83E18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ECE49-079E-45DF-9F14-9582DC83E18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ECE49-079E-45DF-9F14-9582DC83E18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ECE49-079E-45DF-9F14-9582DC83E18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ECE49-079E-45DF-9F14-9582DC83E18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ECE49-079E-45DF-9F14-9582DC83E18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ECE49-079E-45DF-9F14-9582DC83E18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ECE49-079E-45DF-9F14-9582DC83E18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ECE49-079E-45DF-9F14-9582DC83E18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ECE49-079E-45DF-9F14-9582DC83E18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ECE49-079E-45DF-9F14-9582DC83E18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F42-FDFF-4EC6-993D-E90E4EA03ED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6C1-8747-456D-A1B0-D2EF8DE8A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F42-FDFF-4EC6-993D-E90E4EA03ED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6C1-8747-456D-A1B0-D2EF8DE8A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F42-FDFF-4EC6-993D-E90E4EA03ED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6C1-8747-456D-A1B0-D2EF8DE8A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F42-FDFF-4EC6-993D-E90E4EA03ED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6C1-8747-456D-A1B0-D2EF8DE8A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F42-FDFF-4EC6-993D-E90E4EA03ED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6C1-8747-456D-A1B0-D2EF8DE8A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F42-FDFF-4EC6-993D-E90E4EA03ED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6C1-8747-456D-A1B0-D2EF8DE8A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F42-FDFF-4EC6-993D-E90E4EA03ED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6C1-8747-456D-A1B0-D2EF8DE8A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F42-FDFF-4EC6-993D-E90E4EA03ED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6C1-8747-456D-A1B0-D2EF8DE8A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F42-FDFF-4EC6-993D-E90E4EA03ED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6C1-8747-456D-A1B0-D2EF8DE8A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F42-FDFF-4EC6-993D-E90E4EA03ED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6C1-8747-456D-A1B0-D2EF8DE8A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F42-FDFF-4EC6-993D-E90E4EA03ED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6C1-8747-456D-A1B0-D2EF8DE8A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C9F42-FDFF-4EC6-993D-E90E4EA03ED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A36C1-8747-456D-A1B0-D2EF8DE8A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59.gif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rstys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7763" y="387415"/>
            <a:ext cx="6848475" cy="895350"/>
          </a:xfrm>
          <a:prstGeom prst="rect">
            <a:avLst/>
          </a:prstGeom>
        </p:spPr>
      </p:pic>
      <p:pic>
        <p:nvPicPr>
          <p:cNvPr id="5" name="Picture 4" descr="image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4716" y="3236751"/>
            <a:ext cx="5762625" cy="1466850"/>
          </a:xfrm>
          <a:prstGeom prst="rect">
            <a:avLst/>
          </a:prstGeom>
        </p:spPr>
      </p:pic>
      <p:pic>
        <p:nvPicPr>
          <p:cNvPr id="6" name="Picture 5" descr="image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24" y="1523806"/>
            <a:ext cx="9134476" cy="1517974"/>
          </a:xfrm>
          <a:prstGeom prst="rect">
            <a:avLst/>
          </a:prstGeom>
        </p:spPr>
      </p:pic>
      <p:pic>
        <p:nvPicPr>
          <p:cNvPr id="7" name="Picture 6" descr="image0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3000" y="5317384"/>
            <a:ext cx="6858000" cy="101917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228589_1035852183859_7372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23139" y="3064795"/>
            <a:ext cx="1678468" cy="2012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Early Research – Bluegrass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16628" y="4917233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+</a:t>
            </a:r>
            <a:endParaRPr lang="en-US" sz="60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12732" y="1316808"/>
            <a:ext cx="8600640" cy="4725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noProof="0" dirty="0" smtClean="0">
                <a:latin typeface="Franklin Gothic Medium" pitchFamily="34" charset="0"/>
              </a:rPr>
              <a:t>Excess nitrogen = Significant impact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240 kg N/ha,</a:t>
            </a:r>
            <a:r>
              <a:rPr kumimoji="0" lang="en-US" sz="32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 beyond Luxury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pic>
        <p:nvPicPr>
          <p:cNvPr id="17" name="Picture 7" descr="C:\Users\Sebe\Desktop\organicComparison.jpg"/>
          <p:cNvPicPr>
            <a:picLocks noChangeArrowheads="1"/>
          </p:cNvPicPr>
          <p:nvPr/>
        </p:nvPicPr>
        <p:blipFill>
          <a:blip r:embed="rId2" cstate="print"/>
          <a:srcRect l="28861" r="25823" b="12973"/>
          <a:stretch>
            <a:fillRect/>
          </a:stretch>
        </p:blipFill>
        <p:spPr bwMode="auto">
          <a:xfrm>
            <a:off x="6209604" y="2418587"/>
            <a:ext cx="2743200" cy="1901952"/>
          </a:xfrm>
          <a:prstGeom prst="rect">
            <a:avLst/>
          </a:prstGeom>
          <a:noFill/>
        </p:spPr>
      </p:pic>
      <p:pic>
        <p:nvPicPr>
          <p:cNvPr id="19" name="Picture 8" descr="C:\Users\Sebe\Desktop\A10415_5_full.jpg"/>
          <p:cNvPicPr>
            <a:picLocks noChangeAspect="1" noChangeArrowheads="1"/>
          </p:cNvPicPr>
          <p:nvPr/>
        </p:nvPicPr>
        <p:blipFill>
          <a:blip r:embed="rId3" cstate="print"/>
          <a:srcRect r="8229"/>
          <a:stretch>
            <a:fillRect/>
          </a:stretch>
        </p:blipFill>
        <p:spPr bwMode="auto">
          <a:xfrm>
            <a:off x="6214188" y="4424668"/>
            <a:ext cx="2743200" cy="189788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051974" y="1898757"/>
            <a:ext cx="1091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Franklin Gothic Medium" pitchFamily="34" charset="0"/>
              </a:rPr>
              <a:t>Color</a:t>
            </a:r>
            <a:endParaRPr lang="en-US" sz="3200" dirty="0">
              <a:latin typeface="Franklin Gothic Medium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2808" y="6273225"/>
            <a:ext cx="1492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Franklin Gothic Medium" pitchFamily="34" charset="0"/>
              </a:rPr>
              <a:t>Density</a:t>
            </a:r>
            <a:endParaRPr lang="en-US" sz="3200" dirty="0">
              <a:latin typeface="Franklin Gothic Medium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264" y="2511912"/>
            <a:ext cx="5747658" cy="410254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886407" y="2799184"/>
            <a:ext cx="2957805" cy="3536302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14596" y="2817845"/>
            <a:ext cx="951722" cy="3573624"/>
          </a:xfrm>
          <a:prstGeom prst="rect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4" descr="C:\Users\Sebe\AppData\Local\Microsoft\Windows\INetCache\IE\RC9O491G\Check_mark_23x20_02.svg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1721" y="3064227"/>
            <a:ext cx="839626" cy="577762"/>
          </a:xfrm>
          <a:prstGeom prst="rect">
            <a:avLst/>
          </a:prstGeom>
          <a:noFill/>
        </p:spPr>
      </p:pic>
      <p:pic>
        <p:nvPicPr>
          <p:cNvPr id="20" name="Picture 4" descr="C:\Users\Sebe\AppData\Local\Microsoft\Windows\INetCache\IE\RC9O491G\Check_mark_23x20_02.svg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1052" y="5079639"/>
            <a:ext cx="839626" cy="577762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4982547" y="310709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*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Alternative Microbial Activity?</a:t>
            </a:r>
            <a:endParaRPr lang="en-US" dirty="0"/>
          </a:p>
        </p:txBody>
      </p:sp>
      <p:pic>
        <p:nvPicPr>
          <p:cNvPr id="24" name="Picture 2" descr="C:\Users\Sebe\Desktop\a61abdc6c35be5914de1afb25bb2aa3e1a75f66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840" y="2230016"/>
            <a:ext cx="4461333" cy="26637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644" y="1912775"/>
            <a:ext cx="1067251" cy="986746"/>
          </a:xfrm>
          <a:prstGeom prst="rect">
            <a:avLst/>
          </a:prstGeom>
          <a:noFill/>
        </p:spPr>
      </p:pic>
      <p:pic>
        <p:nvPicPr>
          <p:cNvPr id="25" name="Picture 24" descr="AN-Molecu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147783">
            <a:off x="7193271" y="1710611"/>
            <a:ext cx="1722532" cy="1772395"/>
          </a:xfrm>
          <a:prstGeom prst="rect">
            <a:avLst/>
          </a:prstGeom>
        </p:spPr>
      </p:pic>
      <p:sp>
        <p:nvSpPr>
          <p:cNvPr id="27" name="Down Arrow 26"/>
          <p:cNvSpPr/>
          <p:nvPr/>
        </p:nvSpPr>
        <p:spPr>
          <a:xfrm rot="16200000">
            <a:off x="6316825" y="195009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999584" y="2164707"/>
            <a:ext cx="922950" cy="540419"/>
          </a:xfrm>
          <a:prstGeom prst="rect">
            <a:avLst/>
          </a:prstGeom>
        </p:spPr>
      </p:pic>
      <p:pic>
        <p:nvPicPr>
          <p:cNvPr id="28" name="Content Placeholder 14" descr="cl10PlantHormones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5135727" y="3727582"/>
            <a:ext cx="3476428" cy="298988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0" name="TextBox 29"/>
          <p:cNvSpPr txBox="1"/>
          <p:nvPr/>
        </p:nvSpPr>
        <p:spPr>
          <a:xfrm>
            <a:off x="410547" y="1642188"/>
            <a:ext cx="413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High Nitrate levels inhibit </a:t>
            </a:r>
            <a:r>
              <a:rPr lang="en-US" sz="2000" dirty="0" err="1" smtClean="0"/>
              <a:t>Nitrogenase</a:t>
            </a:r>
            <a:endParaRPr lang="en-US" sz="2000" dirty="0"/>
          </a:p>
        </p:txBody>
      </p:sp>
      <p:sp>
        <p:nvSpPr>
          <p:cNvPr id="31" name="Bent Arrow 30"/>
          <p:cNvSpPr/>
          <p:nvPr/>
        </p:nvSpPr>
        <p:spPr>
          <a:xfrm rot="10800000" flipH="1">
            <a:off x="2416627" y="5113176"/>
            <a:ext cx="2127381" cy="8686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2" name="Picture 31" descr="Question_Mark-5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9714" y="4999652"/>
            <a:ext cx="1278293" cy="1278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videoblocks-freshly-harvested-maize-corn-grains-agriculture-background-corn-harvesting_bgfrbstvg_thumbnail-full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940" y="1791475"/>
            <a:ext cx="3570514" cy="2008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Maize 2015 – Additive benefit?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436914" y="1242160"/>
            <a:ext cx="7576458" cy="4725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Franklin Gothic Medium" pitchFamily="34" charset="0"/>
              </a:rPr>
              <a:t>Treated versus Untreated seed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graphicFrame>
        <p:nvGraphicFramePr>
          <p:cNvPr id="24" name="Chart 23"/>
          <p:cNvGraphicFramePr/>
          <p:nvPr/>
        </p:nvGraphicFramePr>
        <p:xfrm>
          <a:off x="367004" y="3881048"/>
          <a:ext cx="3999722" cy="286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138334" y="3349687"/>
            <a:ext cx="234480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Grain: + 6 bushels/acre</a:t>
            </a:r>
            <a:endParaRPr lang="en-US" dirty="0"/>
          </a:p>
        </p:txBody>
      </p:sp>
      <p:pic>
        <p:nvPicPr>
          <p:cNvPr id="28" name="Picture 27" descr="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1486" y="1791470"/>
            <a:ext cx="4068620" cy="305367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702630" y="4963885"/>
            <a:ext cx="4273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Increased: Soluble, Degradable Protein;</a:t>
            </a:r>
          </a:p>
          <a:p>
            <a:r>
              <a:rPr lang="en-US" dirty="0" smtClean="0"/>
              <a:t>Simple Carbohydrates</a:t>
            </a:r>
            <a:r>
              <a:rPr lang="en-US" dirty="0"/>
              <a:t>;</a:t>
            </a:r>
            <a:r>
              <a:rPr lang="en-US" dirty="0" smtClean="0"/>
              <a:t> Lignin; Magnesium</a:t>
            </a:r>
          </a:p>
          <a:p>
            <a:endParaRPr lang="en-US" dirty="0" smtClean="0"/>
          </a:p>
          <a:p>
            <a:r>
              <a:rPr lang="en-US" dirty="0" smtClean="0"/>
              <a:t>Decreased: Potassium; Sulfur; Chloride; </a:t>
            </a:r>
          </a:p>
          <a:p>
            <a:r>
              <a:rPr lang="en-US" dirty="0" smtClean="0"/>
              <a:t>Total Digestible Nutrients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657461" y="4425817"/>
            <a:ext cx="220130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Silage: No Yield Effect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6a010536a57ad4970c0167689b3db5970b-800w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223" y="1784621"/>
            <a:ext cx="3993502" cy="2665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Maize 2016 – Additive + N Replacement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961053" y="1242160"/>
            <a:ext cx="8052319" cy="4725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Two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 treatment levels, 6 Nitrogen levels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graphicFrame>
        <p:nvGraphicFramePr>
          <p:cNvPr id="24" name="Chart 23"/>
          <p:cNvGraphicFramePr/>
          <p:nvPr/>
        </p:nvGraphicFramePr>
        <p:xfrm>
          <a:off x="367004" y="3881048"/>
          <a:ext cx="3999722" cy="286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642193" y="4105466"/>
            <a:ext cx="221134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Grain: No Difference at any level</a:t>
            </a:r>
            <a:endParaRPr lang="en-US" dirty="0"/>
          </a:p>
        </p:txBody>
      </p:sp>
      <p:pic>
        <p:nvPicPr>
          <p:cNvPr id="28" name="Picture 27" descr="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1486" y="1791470"/>
            <a:ext cx="4068620" cy="305367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621763" y="5032307"/>
            <a:ext cx="4409540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Silage: No significant yield or nutritive effects</a:t>
            </a:r>
          </a:p>
          <a:p>
            <a:r>
              <a:rPr lang="en-US" dirty="0" smtClean="0"/>
              <a:t>Excellent silage quality overall</a:t>
            </a:r>
          </a:p>
          <a:p>
            <a:endParaRPr lang="en-US" dirty="0"/>
          </a:p>
          <a:p>
            <a:r>
              <a:rPr lang="en-US" dirty="0" smtClean="0"/>
              <a:t>Inoculation tests positive – drought hardy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Maize 2017 – Additive + N Replacement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961053" y="1242160"/>
            <a:ext cx="8052319" cy="4725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Two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 treatment levels, 6 Nitrogen levels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pic>
        <p:nvPicPr>
          <p:cNvPr id="28" name="Picture 27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1486" y="1791470"/>
            <a:ext cx="4068620" cy="30536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2" name="TextBox 31"/>
          <p:cNvSpPr txBox="1"/>
          <p:nvPr/>
        </p:nvSpPr>
        <p:spPr>
          <a:xfrm>
            <a:off x="4621763" y="5032307"/>
            <a:ext cx="4350037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Silage: Suggestive Yield Decrease ( p =0.08)</a:t>
            </a:r>
          </a:p>
          <a:p>
            <a:endParaRPr lang="en-US" dirty="0"/>
          </a:p>
          <a:p>
            <a:r>
              <a:rPr lang="en-US" dirty="0" smtClean="0"/>
              <a:t>Increased Lysine, </a:t>
            </a:r>
            <a:r>
              <a:rPr lang="en-US" dirty="0" err="1" smtClean="0"/>
              <a:t>Methionine</a:t>
            </a:r>
            <a:r>
              <a:rPr lang="en-US" dirty="0"/>
              <a:t> </a:t>
            </a:r>
            <a:r>
              <a:rPr lang="en-US" dirty="0" smtClean="0"/>
              <a:t>(amino acids); </a:t>
            </a:r>
          </a:p>
          <a:p>
            <a:r>
              <a:rPr lang="en-US" dirty="0" smtClean="0"/>
              <a:t>Total Digestible Nutrition</a:t>
            </a:r>
          </a:p>
          <a:p>
            <a:endParaRPr lang="en-US" dirty="0" smtClean="0"/>
          </a:p>
          <a:p>
            <a:r>
              <a:rPr lang="en-US" dirty="0" smtClean="0"/>
              <a:t>Decreased Carbohydrates</a:t>
            </a:r>
            <a:endParaRPr lang="en-US" dirty="0"/>
          </a:p>
        </p:txBody>
      </p:sp>
      <p:pic>
        <p:nvPicPr>
          <p:cNvPr id="9" name="Picture 8" descr="tmp579046901865775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861" y="1780198"/>
            <a:ext cx="4091228" cy="30717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1828799" y="4945225"/>
            <a:ext cx="1350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Grain Failed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3223" y="6115444"/>
            <a:ext cx="300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Contrary to Previous Findings!</a:t>
            </a:r>
            <a:endParaRPr lang="en-US" dirty="0"/>
          </a:p>
        </p:txBody>
      </p:sp>
      <p:cxnSp>
        <p:nvCxnSpPr>
          <p:cNvPr id="14" name="Elbow Connector 13"/>
          <p:cNvCxnSpPr>
            <a:stCxn id="12" idx="3"/>
          </p:cNvCxnSpPr>
          <p:nvPr/>
        </p:nvCxnSpPr>
        <p:spPr>
          <a:xfrm>
            <a:off x="3378276" y="6300110"/>
            <a:ext cx="1165732" cy="305963"/>
          </a:xfrm>
          <a:prstGeom prst="bent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3372056" y="6046237"/>
            <a:ext cx="1171952" cy="256984"/>
          </a:xfrm>
          <a:prstGeom prst="bent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Sorghum 2018– The Last Grainy Season</a:t>
            </a:r>
            <a:endParaRPr lang="en-US" dirty="0"/>
          </a:p>
        </p:txBody>
      </p:sp>
      <p:pic>
        <p:nvPicPr>
          <p:cNvPr id="13" name="Picture 12" descr="souped-up-raw-64-MAIN-1836x13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172" y="1446244"/>
            <a:ext cx="4134208" cy="41237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TextBox 15"/>
          <p:cNvSpPr txBox="1"/>
          <p:nvPr/>
        </p:nvSpPr>
        <p:spPr>
          <a:xfrm>
            <a:off x="4525347" y="1604864"/>
            <a:ext cx="4271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Dry Weather was a concern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Proven inoculation in Sorghum from 	Literature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64 plots, 2 Inoculation levels, 6 nitrogen 	levels</a:t>
            </a:r>
          </a:p>
        </p:txBody>
      </p:sp>
      <p:pic>
        <p:nvPicPr>
          <p:cNvPr id="6" name="Picture 5" descr="20180608_1232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7984" y="3178824"/>
            <a:ext cx="4284824" cy="2410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5693" y="5952931"/>
            <a:ext cx="6972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Never got to the N rate trials, but not due to the torrential rains…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Sorghum 2018– Universal Suppression</a:t>
            </a:r>
            <a:endParaRPr lang="en-US" dirty="0"/>
          </a:p>
        </p:txBody>
      </p:sp>
      <p:pic>
        <p:nvPicPr>
          <p:cNvPr id="7" name="Picture 6" descr="20180709_Field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265" y="1446245"/>
            <a:ext cx="8774922" cy="4935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Sorghum 2018– Universal Suppression</a:t>
            </a:r>
            <a:endParaRPr lang="en-US" dirty="0"/>
          </a:p>
        </p:txBody>
      </p:sp>
      <p:pic>
        <p:nvPicPr>
          <p:cNvPr id="7" name="Picture 6" descr="20180709_Field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265" y="1446245"/>
            <a:ext cx="8774922" cy="4935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5894" y="1866123"/>
            <a:ext cx="394684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Germination suppression on treated seed 18-27%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0921468">
            <a:off x="-61685" y="3440399"/>
            <a:ext cx="5039501" cy="1893783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Sorghum 2018– Universal Suppression</a:t>
            </a:r>
            <a:endParaRPr lang="en-US" dirty="0"/>
          </a:p>
        </p:txBody>
      </p:sp>
      <p:pic>
        <p:nvPicPr>
          <p:cNvPr id="8" name="Picture 7" descr="20180709_Plo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918" y="1387928"/>
            <a:ext cx="8662956" cy="4872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Sorghum 2018– Universal Suppression</a:t>
            </a:r>
            <a:endParaRPr lang="en-US" dirty="0"/>
          </a:p>
        </p:txBody>
      </p:sp>
      <p:pic>
        <p:nvPicPr>
          <p:cNvPr id="8" name="Picture 7" descr="20180709_Plo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918" y="1387928"/>
            <a:ext cx="8662956" cy="4872913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354563" y="2603243"/>
            <a:ext cx="8042987" cy="2789852"/>
          </a:xfrm>
          <a:prstGeom prst="trapezoid">
            <a:avLst>
              <a:gd name="adj" fmla="val 114987"/>
            </a:avLst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32850" y="2332653"/>
            <a:ext cx="244462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Growth delayed and/or stunted ~1 growth stage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6976" y="274638"/>
            <a:ext cx="6690049" cy="9196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information</a:t>
            </a:r>
          </a:p>
          <a:p>
            <a:r>
              <a:rPr lang="en-US" dirty="0" smtClean="0"/>
              <a:t>Early research projects</a:t>
            </a:r>
          </a:p>
          <a:p>
            <a:pPr lvl="1"/>
            <a:r>
              <a:rPr lang="en-US" dirty="0" smtClean="0"/>
              <a:t>Results, expected and peculiar</a:t>
            </a:r>
          </a:p>
          <a:p>
            <a:r>
              <a:rPr lang="en-US" dirty="0" smtClean="0"/>
              <a:t>New avenues of investigation</a:t>
            </a:r>
          </a:p>
          <a:p>
            <a:pPr lvl="1"/>
            <a:r>
              <a:rPr lang="en-US" dirty="0" smtClean="0"/>
              <a:t>Novel crops</a:t>
            </a:r>
          </a:p>
          <a:p>
            <a:pPr lvl="1"/>
            <a:r>
              <a:rPr lang="en-US" dirty="0" smtClean="0"/>
              <a:t>Expanded interactions</a:t>
            </a:r>
          </a:p>
          <a:p>
            <a:pPr lvl="1"/>
            <a:r>
              <a:rPr lang="en-US" dirty="0" smtClean="0"/>
              <a:t>Impacts on applied agriculture</a:t>
            </a:r>
          </a:p>
          <a:p>
            <a:r>
              <a:rPr lang="en-US" dirty="0" smtClean="0"/>
              <a:t>Questions and comments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Sorghum 2018– Yield</a:t>
            </a:r>
            <a:endParaRPr lang="en-US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23" y="1344191"/>
            <a:ext cx="2581761" cy="286318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aphicFrame>
        <p:nvGraphicFramePr>
          <p:cNvPr id="9" name="Chart 8"/>
          <p:cNvGraphicFramePr/>
          <p:nvPr/>
        </p:nvGraphicFramePr>
        <p:xfrm>
          <a:off x="2948472" y="1404257"/>
          <a:ext cx="5896948" cy="5108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9959" y="4338735"/>
            <a:ext cx="28296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3 lbs / 40’ plot decrease </a:t>
            </a:r>
          </a:p>
          <a:p>
            <a:r>
              <a:rPr lang="en-US" dirty="0"/>
              <a:t> </a:t>
            </a:r>
            <a:r>
              <a:rPr lang="en-US" dirty="0" smtClean="0"/>
              <a:t>(15% loss in yield)</a:t>
            </a:r>
          </a:p>
          <a:p>
            <a:endParaRPr lang="en-US" dirty="0"/>
          </a:p>
          <a:p>
            <a:r>
              <a:rPr lang="en-US" dirty="0" smtClean="0"/>
              <a:t>Tested and proven to not</a:t>
            </a:r>
          </a:p>
          <a:p>
            <a:r>
              <a:rPr lang="en-US" dirty="0" smtClean="0"/>
              <a:t>be seed treatment effected</a:t>
            </a:r>
          </a:p>
          <a:p>
            <a:endParaRPr lang="en-US" dirty="0"/>
          </a:p>
          <a:p>
            <a:r>
              <a:rPr lang="en-US" dirty="0" smtClean="0"/>
              <a:t>Inhibitory? Parasitic?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Cosmos – Dwarfism through Inoculation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261322" y="1410478"/>
            <a:ext cx="2127250" cy="21272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6770914" y="1410478"/>
            <a:ext cx="2133600" cy="213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746449" y="3573625"/>
            <a:ext cx="10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24531" y="3582957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Seashell</a:t>
            </a:r>
            <a:endParaRPr lang="en-US" dirty="0"/>
          </a:p>
        </p:txBody>
      </p:sp>
      <p:pic>
        <p:nvPicPr>
          <p:cNvPr id="12" name="Picture 11" descr="flower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84073" y="1393623"/>
            <a:ext cx="3975855" cy="34209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12" descr="FireShot Capture 76 - SAS - https___webapps.psu.edu_Apps_SAS_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81202" y="3965218"/>
            <a:ext cx="2350470" cy="19503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13" descr="FireShot Capture 77 - SAS - https___webapps.psu.edu_Apps_SAS_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0142" y="3987088"/>
            <a:ext cx="2243138" cy="25740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TextBox 14"/>
          <p:cNvSpPr txBox="1"/>
          <p:nvPr/>
        </p:nvSpPr>
        <p:spPr>
          <a:xfrm>
            <a:off x="2715208" y="5019870"/>
            <a:ext cx="37312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Identical nutrients, lighting, watering</a:t>
            </a:r>
          </a:p>
          <a:p>
            <a:r>
              <a:rPr lang="en-US" dirty="0" smtClean="0"/>
              <a:t>Cultivar Sensation – No effect</a:t>
            </a:r>
          </a:p>
          <a:p>
            <a:r>
              <a:rPr lang="en-US" dirty="0" smtClean="0"/>
              <a:t>Cultivar Seashell – Significant stunting</a:t>
            </a:r>
          </a:p>
          <a:p>
            <a:endParaRPr lang="en-US" dirty="0"/>
          </a:p>
          <a:p>
            <a:r>
              <a:rPr lang="en-US" dirty="0" smtClean="0"/>
              <a:t>         </a:t>
            </a:r>
            <a:r>
              <a:rPr lang="en-US" dirty="0" err="1" smtClean="0"/>
              <a:t>Phytohormone</a:t>
            </a:r>
            <a:r>
              <a:rPr lang="en-US" dirty="0" smtClean="0"/>
              <a:t> interactions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46032" y="6102220"/>
            <a:ext cx="228710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Shortened Internodes </a:t>
            </a:r>
          </a:p>
          <a:p>
            <a:r>
              <a:rPr lang="en-US" dirty="0"/>
              <a:t> </a:t>
            </a:r>
            <a:r>
              <a:rPr lang="en-US" dirty="0" smtClean="0"/>
              <a:t>(mm between nodes)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Lettuce – 3 Different Responses</a:t>
            </a:r>
            <a:endParaRPr lang="en-US" dirty="0"/>
          </a:p>
        </p:txBody>
      </p:sp>
      <p:pic>
        <p:nvPicPr>
          <p:cNvPr id="25" name="Picture 24" descr="lettuce-black-seeded-simpson_LRG.jpg"/>
          <p:cNvPicPr>
            <a:picLocks noChangeAspect="1"/>
          </p:cNvPicPr>
          <p:nvPr/>
        </p:nvPicPr>
        <p:blipFill>
          <a:blip r:embed="rId3" cstate="print"/>
          <a:srcRect r="20862"/>
          <a:stretch>
            <a:fillRect/>
          </a:stretch>
        </p:blipFill>
        <p:spPr>
          <a:xfrm>
            <a:off x="242597" y="1383882"/>
            <a:ext cx="2787027" cy="2743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6" name="Picture 25" descr="Grand-Rapids-Lettuc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9388" y="1383882"/>
            <a:ext cx="2743200" cy="2743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7" name="Picture 26" descr="515Tf1v9txL._SX466_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2352" y="1383882"/>
            <a:ext cx="2853418" cy="2743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8" name="TextBox 27"/>
          <p:cNvSpPr txBox="1"/>
          <p:nvPr/>
        </p:nvSpPr>
        <p:spPr>
          <a:xfrm>
            <a:off x="494523" y="4310743"/>
            <a:ext cx="2273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Black Seeded Simpson</a:t>
            </a:r>
          </a:p>
          <a:p>
            <a:pPr algn="ctr"/>
            <a:r>
              <a:rPr lang="en-US" dirty="0" smtClean="0"/>
              <a:t>Green leaf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531054" y="4310743"/>
            <a:ext cx="1870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Bibb (Limestone)</a:t>
            </a:r>
          </a:p>
          <a:p>
            <a:pPr algn="ctr"/>
            <a:r>
              <a:rPr lang="en-US" dirty="0" smtClean="0"/>
              <a:t>Green </a:t>
            </a:r>
            <a:r>
              <a:rPr lang="en-US" dirty="0" err="1" smtClean="0"/>
              <a:t>butterhead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489032" y="4310743"/>
            <a:ext cx="2321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Grand Rapids TB Resist</a:t>
            </a:r>
          </a:p>
          <a:p>
            <a:pPr algn="ctr"/>
            <a:r>
              <a:rPr lang="en-US" dirty="0" smtClean="0"/>
              <a:t>Green leaf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511559" y="5430416"/>
            <a:ext cx="60267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All three grown in sealed, identical hydroponic </a:t>
            </a:r>
            <a:r>
              <a:rPr lang="en-US" dirty="0" err="1" smtClean="0"/>
              <a:t>Kratky</a:t>
            </a:r>
            <a:r>
              <a:rPr lang="en-US" dirty="0" smtClean="0"/>
              <a:t> jars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Nitrogen Rate trial, 5-7 N levels, 2 Inoculation levels, 3-4 reps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Harvest weight as Dry Matter leaf, Dry Matter root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Nitrogen Mass Balance data is pending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Lettuce – Black Seeded Simpson</a:t>
            </a:r>
            <a:endParaRPr lang="en-US" dirty="0"/>
          </a:p>
        </p:txBody>
      </p:sp>
      <p:pic>
        <p:nvPicPr>
          <p:cNvPr id="18" name="Picture 17" descr="FireShot Capture 78 - SAS - https___webapps.psu.edu_Apps_SAS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3" y="1315615"/>
            <a:ext cx="3683549" cy="27768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9" name="Picture 18" descr="FireShot Capture 79 - SAS - https___webapps.psu.edu_Apps_SAS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295" y="4105469"/>
            <a:ext cx="3674239" cy="27525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Picture 19" descr="FireShot Capture 80 - SAS - https___webapps.psu.edu_Apps_SAS_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3995" y="1912776"/>
            <a:ext cx="4730716" cy="35517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4" name="TextBox 23"/>
          <p:cNvSpPr txBox="1"/>
          <p:nvPr/>
        </p:nvSpPr>
        <p:spPr>
          <a:xfrm>
            <a:off x="4889241" y="5523722"/>
            <a:ext cx="355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net </a:t>
            </a:r>
            <a:r>
              <a:rPr lang="en-US" dirty="0"/>
              <a:t>c</a:t>
            </a:r>
            <a:r>
              <a:rPr lang="en-US" dirty="0" smtClean="0"/>
              <a:t>hange in total biomass    NS</a:t>
            </a:r>
            <a:endParaRPr lang="en-US" dirty="0"/>
          </a:p>
        </p:txBody>
      </p:sp>
      <p:pic>
        <p:nvPicPr>
          <p:cNvPr id="9" name="Picture 8" descr="585ea506cb11b227491c352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7464" y="1520889"/>
            <a:ext cx="1123691" cy="1046195"/>
          </a:xfrm>
          <a:prstGeom prst="rect">
            <a:avLst/>
          </a:prstGeom>
        </p:spPr>
      </p:pic>
      <p:pic>
        <p:nvPicPr>
          <p:cNvPr id="13" name="Picture 12" descr="plant-roots-png-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0465" y="4480756"/>
            <a:ext cx="1214145" cy="697927"/>
          </a:xfrm>
          <a:prstGeom prst="rect">
            <a:avLst/>
          </a:prstGeom>
        </p:spPr>
      </p:pic>
      <p:pic>
        <p:nvPicPr>
          <p:cNvPr id="14" name="Picture 13" descr="bss.jpg"/>
          <p:cNvPicPr>
            <a:picLocks noChangeAspect="1"/>
          </p:cNvPicPr>
          <p:nvPr/>
        </p:nvPicPr>
        <p:blipFill>
          <a:blip r:embed="rId8" cstate="print"/>
          <a:srcRect l="7500" r="7721"/>
          <a:stretch>
            <a:fillRect/>
          </a:stretch>
        </p:blipFill>
        <p:spPr>
          <a:xfrm rot="5400000">
            <a:off x="-727259" y="2230545"/>
            <a:ext cx="5563486" cy="3691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Lettuce – Black Seeded Simpson</a:t>
            </a:r>
            <a:endParaRPr lang="en-US" dirty="0"/>
          </a:p>
        </p:txBody>
      </p:sp>
      <p:pic>
        <p:nvPicPr>
          <p:cNvPr id="18" name="Picture 17" descr="FireShot Capture 78 - SAS - https___webapps.psu.edu_Apps_SAS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3" y="1315615"/>
            <a:ext cx="3683549" cy="27768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9" name="Picture 18" descr="FireShot Capture 79 - SAS - https___webapps.psu.edu_Apps_SAS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295" y="4105469"/>
            <a:ext cx="3674239" cy="27525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Picture 19" descr="FireShot Capture 80 - SAS - https___webapps.psu.edu_Apps_SAS_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3995" y="1912776"/>
            <a:ext cx="4730716" cy="35517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2" name="TextBox 21"/>
          <p:cNvSpPr txBox="1"/>
          <p:nvPr/>
        </p:nvSpPr>
        <p:spPr>
          <a:xfrm>
            <a:off x="3928187" y="6372807"/>
            <a:ext cx="428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Decrease in Root Biomass  </a:t>
            </a:r>
            <a:r>
              <a:rPr lang="en-US" b="1" dirty="0" smtClean="0"/>
              <a:t>**   </a:t>
            </a:r>
            <a:r>
              <a:rPr lang="en-US" dirty="0" smtClean="0"/>
              <a:t>(- 8.5g fresh)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890866" y="1343608"/>
            <a:ext cx="393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Increase in leaf biomass </a:t>
            </a:r>
            <a:r>
              <a:rPr lang="en-US" b="1" dirty="0" smtClean="0"/>
              <a:t>* </a:t>
            </a:r>
            <a:r>
              <a:rPr lang="en-US" dirty="0" smtClean="0"/>
              <a:t> (+ 4.7g fresh)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89241" y="5523722"/>
            <a:ext cx="355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net </a:t>
            </a:r>
            <a:r>
              <a:rPr lang="en-US" dirty="0"/>
              <a:t>c</a:t>
            </a:r>
            <a:r>
              <a:rPr lang="en-US" dirty="0" smtClean="0"/>
              <a:t>hange in total biomass    NS</a:t>
            </a:r>
            <a:endParaRPr lang="en-US" dirty="0"/>
          </a:p>
        </p:txBody>
      </p:sp>
      <p:pic>
        <p:nvPicPr>
          <p:cNvPr id="9" name="Picture 8" descr="585ea506cb11b227491c352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7464" y="1520889"/>
            <a:ext cx="1123691" cy="1046195"/>
          </a:xfrm>
          <a:prstGeom prst="rect">
            <a:avLst/>
          </a:prstGeom>
        </p:spPr>
      </p:pic>
      <p:pic>
        <p:nvPicPr>
          <p:cNvPr id="13" name="Picture 12" descr="plant-roots-png-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0465" y="4480756"/>
            <a:ext cx="1214145" cy="697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Lettuce – Grand Rapids </a:t>
            </a:r>
            <a:r>
              <a:rPr lang="en-US" sz="3600" dirty="0" err="1" smtClean="0">
                <a:latin typeface="Franklin Gothic Medium" pitchFamily="34" charset="0"/>
              </a:rPr>
              <a:t>Tipburn</a:t>
            </a:r>
            <a:r>
              <a:rPr lang="en-US" sz="3600" dirty="0" smtClean="0">
                <a:latin typeface="Franklin Gothic Medium" pitchFamily="34" charset="0"/>
              </a:rPr>
              <a:t> Resistant</a:t>
            </a:r>
            <a:endParaRPr lang="en-US" dirty="0"/>
          </a:p>
        </p:txBody>
      </p:sp>
      <p:pic>
        <p:nvPicPr>
          <p:cNvPr id="16" name="Picture 15" descr="gr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595" y="1361685"/>
            <a:ext cx="8761445" cy="49283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7" name="TextBox 16"/>
          <p:cNvSpPr txBox="1"/>
          <p:nvPr/>
        </p:nvSpPr>
        <p:spPr>
          <a:xfrm>
            <a:off x="2911151" y="4805266"/>
            <a:ext cx="117872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Inoculated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13445" y="4805266"/>
            <a:ext cx="114153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Untreated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rbp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265" y="4048772"/>
            <a:ext cx="3567316" cy="26879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10" descr="grrap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595" y="1301882"/>
            <a:ext cx="3550297" cy="26916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Lettuce – Grand Rapids </a:t>
            </a:r>
            <a:r>
              <a:rPr lang="en-US" sz="3600" dirty="0" err="1" smtClean="0">
                <a:latin typeface="Franklin Gothic Medium" pitchFamily="34" charset="0"/>
              </a:rPr>
              <a:t>Tipburn</a:t>
            </a:r>
            <a:r>
              <a:rPr lang="en-US" sz="3600" dirty="0" smtClean="0">
                <a:latin typeface="Franklin Gothic Medium" pitchFamily="34" charset="0"/>
              </a:rPr>
              <a:t> Resistant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928187" y="6372807"/>
            <a:ext cx="419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Increase in Root Biomass  </a:t>
            </a:r>
            <a:r>
              <a:rPr lang="en-US" b="1" dirty="0" smtClean="0"/>
              <a:t>**  </a:t>
            </a:r>
            <a:r>
              <a:rPr lang="en-US" dirty="0" smtClean="0"/>
              <a:t>(+ 7.5g fresh)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890866" y="1343608"/>
            <a:ext cx="404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Increase in leaf biomass </a:t>
            </a:r>
            <a:r>
              <a:rPr lang="en-US" b="1" dirty="0" smtClean="0"/>
              <a:t>**  </a:t>
            </a:r>
            <a:r>
              <a:rPr lang="en-US" dirty="0" smtClean="0"/>
              <a:t>(+ 61g fresh)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70568" y="5505061"/>
            <a:ext cx="393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Increase in total biomass    **  ( + 68.6g)</a:t>
            </a:r>
            <a:endParaRPr lang="en-US" dirty="0"/>
          </a:p>
        </p:txBody>
      </p:sp>
      <p:pic>
        <p:nvPicPr>
          <p:cNvPr id="9" name="Picture 8" descr="585ea506cb11b227491c352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7464" y="1520889"/>
            <a:ext cx="1123691" cy="1046195"/>
          </a:xfrm>
          <a:prstGeom prst="rect">
            <a:avLst/>
          </a:prstGeom>
        </p:spPr>
      </p:pic>
      <p:pic>
        <p:nvPicPr>
          <p:cNvPr id="13" name="Picture 12" descr="plant-roots-png-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0465" y="4480756"/>
            <a:ext cx="1214145" cy="697927"/>
          </a:xfrm>
          <a:prstGeom prst="rect">
            <a:avLst/>
          </a:prstGeom>
        </p:spPr>
      </p:pic>
      <p:pic>
        <p:nvPicPr>
          <p:cNvPr id="14" name="Picture 13" descr="grrtpp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48158" y="2071396"/>
            <a:ext cx="4550909" cy="34061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Lettuce – Bibb (Limestone)</a:t>
            </a:r>
            <a:endParaRPr lang="en-US" dirty="0"/>
          </a:p>
        </p:txBody>
      </p:sp>
      <p:pic>
        <p:nvPicPr>
          <p:cNvPr id="15" name="Picture 14" descr="bi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8417" y="1314449"/>
            <a:ext cx="7427167" cy="41777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TextBox 15"/>
          <p:cNvSpPr txBox="1"/>
          <p:nvPr/>
        </p:nvSpPr>
        <p:spPr>
          <a:xfrm>
            <a:off x="419877" y="5645020"/>
            <a:ext cx="4727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Turns out lettuce doesn’t care about politics</a:t>
            </a:r>
          </a:p>
          <a:p>
            <a:r>
              <a:rPr lang="en-US" dirty="0" smtClean="0"/>
              <a:t>20/20 Inoculated plants survived post transplant</a:t>
            </a:r>
          </a:p>
          <a:p>
            <a:r>
              <a:rPr lang="en-US" dirty="0" smtClean="0"/>
              <a:t>7/20 Untreated plants survived</a:t>
            </a:r>
          </a:p>
        </p:txBody>
      </p:sp>
      <p:pic>
        <p:nvPicPr>
          <p:cNvPr id="20" name="Picture 19" descr="caae118ed1bd555d7a47dcadf5af0bf8-water-drop-falling-illustration-by-vexel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09117" y="5659015"/>
            <a:ext cx="1076131" cy="10761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94106" y="5868954"/>
            <a:ext cx="2497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Drought stress </a:t>
            </a:r>
            <a:r>
              <a:rPr lang="en-US" dirty="0"/>
              <a:t>t</a:t>
            </a:r>
            <a:r>
              <a:rPr lang="en-US" dirty="0" smtClean="0"/>
              <a:t>olerance</a:t>
            </a:r>
          </a:p>
          <a:p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s</a:t>
            </a:r>
            <a:r>
              <a:rPr lang="en-US" dirty="0" smtClean="0"/>
              <a:t>eedlings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Pepper – Preliminary Results</a:t>
            </a:r>
            <a:endParaRPr lang="en-US" dirty="0"/>
          </a:p>
        </p:txBody>
      </p:sp>
      <p:pic>
        <p:nvPicPr>
          <p:cNvPr id="7" name="Picture 6" descr="pep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273" y="1385597"/>
            <a:ext cx="6015133" cy="45113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6559420" y="1455576"/>
            <a:ext cx="247125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Nitrogen rate trial</a:t>
            </a:r>
          </a:p>
          <a:p>
            <a:r>
              <a:rPr lang="en-US" dirty="0" smtClean="0"/>
              <a:t>6 levels N</a:t>
            </a:r>
          </a:p>
          <a:p>
            <a:r>
              <a:rPr lang="en-US" dirty="0" smtClean="0"/>
              <a:t>2 Levels Inoculation</a:t>
            </a:r>
          </a:p>
          <a:p>
            <a:r>
              <a:rPr lang="en-US" dirty="0" smtClean="0"/>
              <a:t>4 Reps</a:t>
            </a:r>
          </a:p>
          <a:p>
            <a:endParaRPr lang="en-US" dirty="0"/>
          </a:p>
          <a:p>
            <a:r>
              <a:rPr lang="en-US" dirty="0" smtClean="0"/>
              <a:t>Examining:</a:t>
            </a:r>
          </a:p>
          <a:p>
            <a:r>
              <a:rPr lang="en-US" dirty="0" smtClean="0"/>
              <a:t>Crop quantity</a:t>
            </a:r>
          </a:p>
          <a:p>
            <a:r>
              <a:rPr lang="en-US" dirty="0" smtClean="0"/>
              <a:t>Crop quality</a:t>
            </a:r>
          </a:p>
          <a:p>
            <a:r>
              <a:rPr lang="en-US" dirty="0" smtClean="0"/>
              <a:t>Nutritive differences in</a:t>
            </a:r>
          </a:p>
          <a:p>
            <a:r>
              <a:rPr lang="en-US" dirty="0" smtClean="0"/>
              <a:t>   secondary metabolites</a:t>
            </a:r>
          </a:p>
          <a:p>
            <a:endParaRPr lang="en-US" dirty="0"/>
          </a:p>
          <a:p>
            <a:r>
              <a:rPr lang="en-US" dirty="0" smtClean="0"/>
              <a:t>Sweet pepper </a:t>
            </a:r>
          </a:p>
          <a:p>
            <a:r>
              <a:rPr lang="en-US" dirty="0" smtClean="0"/>
              <a:t>“California Wonder”</a:t>
            </a:r>
            <a:endParaRPr lang="en-US" dirty="0"/>
          </a:p>
        </p:txBody>
      </p:sp>
      <p:pic>
        <p:nvPicPr>
          <p:cNvPr id="1026" name="Picture 2" descr="C:\Users\Sebe\Downloads\SARE_Northeast_CMYK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3030" y="5159830"/>
            <a:ext cx="1711174" cy="15541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Pepper – Preliminary Results</a:t>
            </a:r>
            <a:endParaRPr lang="en-US" dirty="0"/>
          </a:p>
        </p:txBody>
      </p:sp>
      <p:pic>
        <p:nvPicPr>
          <p:cNvPr id="5" name="Picture 4" descr="20190301_0236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565" y="1357606"/>
            <a:ext cx="4114800" cy="3086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 descr="20190301_0237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5978" y="1357606"/>
            <a:ext cx="4114800" cy="3086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1660849" y="4954556"/>
            <a:ext cx="58751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Inoculated producing ~ 7.9 more peppers per plant</a:t>
            </a:r>
          </a:p>
          <a:p>
            <a:r>
              <a:rPr lang="en-US" dirty="0" smtClean="0"/>
              <a:t>Inoculated peppers are smaller than Untreated by ~ 9 grams</a:t>
            </a:r>
          </a:p>
          <a:p>
            <a:r>
              <a:rPr lang="en-US" dirty="0" smtClean="0"/>
              <a:t>Inoculated plants have more ‘aberrant’ shapes</a:t>
            </a:r>
          </a:p>
          <a:p>
            <a:r>
              <a:rPr lang="en-US" dirty="0" smtClean="0"/>
              <a:t>Overall – Inoculated biomass is ~11% greater than Untreated</a:t>
            </a:r>
          </a:p>
          <a:p>
            <a:endParaRPr lang="en-US" dirty="0"/>
          </a:p>
          <a:p>
            <a:r>
              <a:rPr lang="en-US" dirty="0" smtClean="0"/>
              <a:t>N effect? </a:t>
            </a:r>
            <a:r>
              <a:rPr lang="en-US" dirty="0" err="1" smtClean="0"/>
              <a:t>Phytohormones</a:t>
            </a:r>
            <a:r>
              <a:rPr lang="en-US" dirty="0" smtClean="0"/>
              <a:t>? Next Seminar for the full story.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76874" y="4516016"/>
            <a:ext cx="158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#18 Inoculated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37381" y="4516016"/>
            <a:ext cx="142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#8 Untreated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633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mtClean="0"/>
              <a:t>Microbe-Assisted Agriculture</a:t>
            </a:r>
            <a:endParaRPr lang="en-US" dirty="0"/>
          </a:p>
        </p:txBody>
      </p:sp>
      <p:pic>
        <p:nvPicPr>
          <p:cNvPr id="4" name="Picture 3" descr="ct-1113a3f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698" y="1530220"/>
            <a:ext cx="8272604" cy="4954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b-week-gr-13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524" y="1185288"/>
            <a:ext cx="8341566" cy="17818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8499" y="2463290"/>
            <a:ext cx="8182947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Bacterial Symbiosis is Hit or Miss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1174" y="1194327"/>
            <a:ext cx="8126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Detrimental</a:t>
            </a:r>
            <a:r>
              <a:rPr lang="en-US" dirty="0" smtClean="0"/>
              <a:t>                                                                                                    </a:t>
            </a:r>
            <a:r>
              <a:rPr lang="en-US" sz="2400" dirty="0" smtClean="0"/>
              <a:t>Beneficial</a:t>
            </a:r>
            <a:endParaRPr lang="en-US" sz="2400" dirty="0"/>
          </a:p>
        </p:txBody>
      </p:sp>
      <p:pic>
        <p:nvPicPr>
          <p:cNvPr id="14" name="Picture 13" descr="souped-up-raw-64-MAIN-1836x13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6849" y="2500602"/>
            <a:ext cx="1037936" cy="7631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3851" y="3442996"/>
            <a:ext cx="421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Sorghum – </a:t>
            </a:r>
            <a:r>
              <a:rPr lang="en-US" dirty="0" err="1" smtClean="0"/>
              <a:t>Phytohormones</a:t>
            </a:r>
            <a:r>
              <a:rPr lang="en-US" dirty="0" smtClean="0"/>
              <a:t>?, parasitism?</a:t>
            </a:r>
            <a:endParaRPr lang="en-US" dirty="0"/>
          </a:p>
        </p:txBody>
      </p:sp>
      <p:pic>
        <p:nvPicPr>
          <p:cNvPr id="16" name="Picture 15" descr="fc_maize_farm-730x6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63466" y="2500602"/>
            <a:ext cx="964675" cy="8510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3851" y="3806890"/>
            <a:ext cx="533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Maize – Environmental factors, final product and usage</a:t>
            </a:r>
            <a:endParaRPr lang="en-US" dirty="0"/>
          </a:p>
        </p:txBody>
      </p:sp>
      <p:pic>
        <p:nvPicPr>
          <p:cNvPr id="18" name="Picture 17" descr="Grand-Rapids-Lettuce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38525" y="2500602"/>
            <a:ext cx="872413" cy="872413"/>
          </a:xfrm>
          <a:prstGeom prst="rect">
            <a:avLst/>
          </a:prstGeom>
        </p:spPr>
      </p:pic>
      <p:pic>
        <p:nvPicPr>
          <p:cNvPr id="19" name="Picture 18" descr="cosmosseashell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4195" y="4669969"/>
            <a:ext cx="965721" cy="96572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3851" y="4161454"/>
            <a:ext cx="6084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Lettuce – Nitrogen fixation, </a:t>
            </a:r>
            <a:r>
              <a:rPr lang="en-US" dirty="0" err="1" smtClean="0"/>
              <a:t>phytohormones</a:t>
            </a:r>
            <a:r>
              <a:rPr lang="en-US" dirty="0" smtClean="0"/>
              <a:t>, drought tolerance</a:t>
            </a:r>
            <a:endParaRPr lang="en-US" dirty="0"/>
          </a:p>
        </p:txBody>
      </p:sp>
      <p:pic>
        <p:nvPicPr>
          <p:cNvPr id="21" name="Picture 20" descr="Question_Mark-5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1234" y="4870579"/>
            <a:ext cx="1398036" cy="1398036"/>
          </a:xfrm>
          <a:prstGeom prst="rect">
            <a:avLst/>
          </a:prstGeom>
        </p:spPr>
      </p:pic>
      <p:pic>
        <p:nvPicPr>
          <p:cNvPr id="22" name="Picture 21" descr="585ea783cb11b227491c353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49325" y="5719665"/>
            <a:ext cx="734181" cy="93306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43201" y="4945224"/>
            <a:ext cx="483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Phytohormones</a:t>
            </a:r>
            <a:r>
              <a:rPr lang="en-US" dirty="0" smtClean="0"/>
              <a:t>, but are dwarf plants important?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733869" y="5906277"/>
            <a:ext cx="4881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smaller, more numerous peppers marketable?</a:t>
            </a:r>
          </a:p>
          <a:p>
            <a:r>
              <a:rPr lang="en-US" dirty="0" smtClean="0"/>
              <a:t>Will nutritive differences emerge?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A lot of questions to be answered</a:t>
            </a:r>
            <a:endParaRPr lang="en-US" dirty="0"/>
          </a:p>
        </p:txBody>
      </p:sp>
      <p:pic>
        <p:nvPicPr>
          <p:cNvPr id="25" name="Picture 24" descr="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1316" y="5374216"/>
            <a:ext cx="1905000" cy="13123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6" name="Picture 25" descr="John Regan Edit.jpg"/>
          <p:cNvPicPr>
            <a:picLocks noChangeAspect="1"/>
          </p:cNvPicPr>
          <p:nvPr/>
        </p:nvPicPr>
        <p:blipFill>
          <a:blip r:embed="rId4" cstate="print"/>
          <a:srcRect l="12605" t="9375" r="12605" b="28125"/>
          <a:stretch>
            <a:fillRect/>
          </a:stretch>
        </p:blipFill>
        <p:spPr>
          <a:xfrm>
            <a:off x="5225912" y="1318765"/>
            <a:ext cx="1628003" cy="1829217"/>
          </a:xfrm>
          <a:prstGeom prst="rect">
            <a:avLst/>
          </a:prstGeom>
        </p:spPr>
      </p:pic>
      <p:pic>
        <p:nvPicPr>
          <p:cNvPr id="27" name="Picture 26" descr="Joshua Lambert.jpg"/>
          <p:cNvPicPr>
            <a:picLocks noChangeAspect="1"/>
          </p:cNvPicPr>
          <p:nvPr/>
        </p:nvPicPr>
        <p:blipFill>
          <a:blip r:embed="rId5" cstate="print"/>
          <a:srcRect l="25200" r="21600" b="39600"/>
          <a:stretch>
            <a:fillRect/>
          </a:stretch>
        </p:blipFill>
        <p:spPr>
          <a:xfrm>
            <a:off x="6961763" y="1318765"/>
            <a:ext cx="1686937" cy="1915245"/>
          </a:xfrm>
          <a:prstGeom prst="rect">
            <a:avLst/>
          </a:prstGeom>
        </p:spPr>
      </p:pic>
      <p:pic>
        <p:nvPicPr>
          <p:cNvPr id="29" name="Picture 28" descr="max.JPG"/>
          <p:cNvPicPr>
            <a:picLocks noChangeAspect="1"/>
          </p:cNvPicPr>
          <p:nvPr/>
        </p:nvPicPr>
        <p:blipFill>
          <a:blip r:embed="rId6" cstate="print"/>
          <a:srcRect l="17600" t="16800" r="57600" b="36000"/>
          <a:stretch>
            <a:fillRect/>
          </a:stretch>
        </p:blipFill>
        <p:spPr>
          <a:xfrm>
            <a:off x="7107171" y="4677953"/>
            <a:ext cx="1583046" cy="2008596"/>
          </a:xfrm>
          <a:prstGeom prst="rect">
            <a:avLst/>
          </a:prstGeom>
        </p:spPr>
      </p:pic>
      <p:pic>
        <p:nvPicPr>
          <p:cNvPr id="30" name="Picture 29" descr="ra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9524" y="1318765"/>
            <a:ext cx="1397823" cy="1800226"/>
          </a:xfrm>
          <a:prstGeom prst="rect">
            <a:avLst/>
          </a:prstGeom>
        </p:spPr>
      </p:pic>
      <p:pic>
        <p:nvPicPr>
          <p:cNvPr id="31" name="Picture 30" descr="rob.png"/>
          <p:cNvPicPr>
            <a:picLocks noChangeAspect="1"/>
          </p:cNvPicPr>
          <p:nvPr/>
        </p:nvPicPr>
        <p:blipFill>
          <a:blip r:embed="rId8" cstate="print"/>
          <a:srcRect l="11707" t="23172" r="51512" b="13241"/>
          <a:stretch>
            <a:fillRect/>
          </a:stretch>
        </p:blipFill>
        <p:spPr>
          <a:xfrm>
            <a:off x="3585196" y="1318765"/>
            <a:ext cx="1532867" cy="1874505"/>
          </a:xfrm>
          <a:prstGeom prst="rect">
            <a:avLst/>
          </a:prstGeom>
        </p:spPr>
      </p:pic>
      <p:pic>
        <p:nvPicPr>
          <p:cNvPr id="32" name="Picture 31" descr="sjoerd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0910" y="1318765"/>
            <a:ext cx="1540765" cy="1840157"/>
          </a:xfrm>
          <a:prstGeom prst="rect">
            <a:avLst/>
          </a:prstGeom>
        </p:spPr>
      </p:pic>
      <p:pic>
        <p:nvPicPr>
          <p:cNvPr id="33" name="Picture 32" descr="penn-turfgrass-log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5215" y="5383764"/>
            <a:ext cx="2485315" cy="13027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4" name="Picture 33" descr="psu-agsciences-logo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36533" y="3006985"/>
            <a:ext cx="1882256" cy="1882256"/>
          </a:xfrm>
          <a:prstGeom prst="rect">
            <a:avLst/>
          </a:prstGeom>
        </p:spPr>
      </p:pic>
      <p:pic>
        <p:nvPicPr>
          <p:cNvPr id="35" name="Picture 34" descr="Azoticv-NALogo-5a9073f07b15d-300x184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9421" y="3373793"/>
            <a:ext cx="2053901" cy="12597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6" name="TextBox 35"/>
          <p:cNvSpPr txBox="1"/>
          <p:nvPr/>
        </p:nvSpPr>
        <p:spPr>
          <a:xfrm>
            <a:off x="2612571" y="3704253"/>
            <a:ext cx="4170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Thank You!!</a:t>
            </a:r>
            <a:endParaRPr lang="en-US" sz="6000" dirty="0"/>
          </a:p>
        </p:txBody>
      </p:sp>
      <p:pic>
        <p:nvPicPr>
          <p:cNvPr id="15" name="Picture 2" descr="C:\Users\Sebe\Downloads\SARE_Northeast_CMYK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238" y="4829759"/>
            <a:ext cx="2044410" cy="18567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i="1" dirty="0" err="1" smtClean="0">
                <a:latin typeface="Franklin Gothic Medium" pitchFamily="34" charset="0"/>
              </a:rPr>
              <a:t>Gluconacetobacter</a:t>
            </a:r>
            <a:r>
              <a:rPr lang="en-US" sz="3600" i="1" dirty="0" smtClean="0">
                <a:latin typeface="Franklin Gothic Medium" pitchFamily="34" charset="0"/>
              </a:rPr>
              <a:t> </a:t>
            </a:r>
            <a:r>
              <a:rPr lang="en-US" sz="3600" i="1" dirty="0" err="1" smtClean="0">
                <a:latin typeface="Franklin Gothic Medium" pitchFamily="34" charset="0"/>
              </a:rPr>
              <a:t>diazotrophicus</a:t>
            </a:r>
            <a:endParaRPr lang="en-US" dirty="0"/>
          </a:p>
        </p:txBody>
      </p:sp>
      <p:pic>
        <p:nvPicPr>
          <p:cNvPr id="6" name="Content Placeholder 5" descr="maxresdefau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500"/>
          <a:stretch>
            <a:fillRect/>
          </a:stretch>
        </p:blipFill>
        <p:spPr>
          <a:xfrm>
            <a:off x="230815" y="1475738"/>
            <a:ext cx="3922051" cy="2740560"/>
          </a:xfrm>
        </p:spPr>
      </p:pic>
      <p:sp>
        <p:nvSpPr>
          <p:cNvPr id="7" name="TextBox 6"/>
          <p:cNvSpPr txBox="1"/>
          <p:nvPr/>
        </p:nvSpPr>
        <p:spPr>
          <a:xfrm>
            <a:off x="223934" y="4282752"/>
            <a:ext cx="8415317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i="1" dirty="0" smtClean="0"/>
              <a:t> G. </a:t>
            </a:r>
            <a:r>
              <a:rPr lang="en-US" sz="3200" i="1" dirty="0" err="1" smtClean="0"/>
              <a:t>diaz</a:t>
            </a:r>
            <a:endParaRPr lang="en-US" sz="3200" i="1" dirty="0" smtClean="0"/>
          </a:p>
          <a:p>
            <a:pPr>
              <a:buFont typeface="Arial" pitchFamily="34" charset="0"/>
              <a:buChar char="•"/>
            </a:pPr>
            <a:r>
              <a:rPr lang="en-US" sz="3200" i="1" dirty="0"/>
              <a:t> </a:t>
            </a:r>
            <a:r>
              <a:rPr lang="en-US" sz="3200" dirty="0" smtClean="0"/>
              <a:t>Fixes atmospheric nitrogen, ~200 kg N /ha /year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Non </a:t>
            </a:r>
            <a:r>
              <a:rPr lang="en-US" sz="3200" dirty="0" err="1" smtClean="0"/>
              <a:t>nodulating</a:t>
            </a:r>
            <a:endParaRPr lang="en-US" sz="3200" dirty="0" smtClean="0"/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Roots, stems, leaves, fruit</a:t>
            </a:r>
          </a:p>
          <a:p>
            <a:pPr>
              <a:buFont typeface="Arial" pitchFamily="34" charset="0"/>
              <a:buChar char="•"/>
            </a:pPr>
            <a:endParaRPr lang="en-US" sz="3600" i="1" dirty="0"/>
          </a:p>
        </p:txBody>
      </p:sp>
      <p:pic>
        <p:nvPicPr>
          <p:cNvPr id="8" name="Picture 3" descr="C:\Users\Sebe\Desktop\a61abdc6c35be5914de1afb25bb2aa3e1a75f66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4661" y="1475738"/>
            <a:ext cx="4591925" cy="2741699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340101" y="4252040"/>
            <a:ext cx="4550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dirty="0" smtClean="0">
                <a:latin typeface="Franklin Gothic Medium" pitchFamily="34" charset="0"/>
              </a:rPr>
              <a:t>(Vladimir A. </a:t>
            </a:r>
            <a:r>
              <a:rPr lang="en-US" dirty="0" err="1" smtClean="0">
                <a:latin typeface="Franklin Gothic Medium" pitchFamily="34" charset="0"/>
              </a:rPr>
              <a:t>Cavalcante</a:t>
            </a:r>
            <a:r>
              <a:rPr lang="pt-BR" dirty="0" smtClean="0">
                <a:latin typeface="Franklin Gothic Medium" pitchFamily="34" charset="0"/>
              </a:rPr>
              <a:t>, J. Dobereiner 1988)</a:t>
            </a:r>
            <a:endParaRPr lang="en-US" b="1" dirty="0"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i="1" dirty="0" smtClean="0">
                <a:latin typeface="Franklin Gothic Medium" pitchFamily="34" charset="0"/>
              </a:rPr>
              <a:t>G. Diaz – </a:t>
            </a:r>
            <a:r>
              <a:rPr lang="en-US" sz="3600" dirty="0" smtClean="0">
                <a:latin typeface="Franklin Gothic Medium" pitchFamily="34" charset="0"/>
              </a:rPr>
              <a:t>Other known Benefits</a:t>
            </a:r>
            <a:endParaRPr lang="en-US" dirty="0"/>
          </a:p>
        </p:txBody>
      </p:sp>
      <p:pic>
        <p:nvPicPr>
          <p:cNvPr id="15" name="Content Placeholder 14" descr="cl10PlantHormon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6323" y="1348275"/>
            <a:ext cx="3216721" cy="276652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Picture 15" descr="plant-shoot-being-watered-with-watering-c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7738" y="1352938"/>
            <a:ext cx="4156790" cy="27711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7" name="Picture 16" descr="0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60845"/>
            <a:ext cx="2897155" cy="2897155"/>
          </a:xfrm>
          <a:prstGeom prst="rect">
            <a:avLst/>
          </a:prstGeom>
        </p:spPr>
      </p:pic>
      <p:pic>
        <p:nvPicPr>
          <p:cNvPr id="20" name="Picture 19" descr="Zn-Zin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9531" y="4299469"/>
            <a:ext cx="2381250" cy="23812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16628" y="4917233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+</a:t>
            </a:r>
            <a:endParaRPr lang="en-US" sz="6000" dirty="0"/>
          </a:p>
        </p:txBody>
      </p:sp>
      <p:pic>
        <p:nvPicPr>
          <p:cNvPr id="23" name="Picture 22" descr="1058058e8d66c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31536" y="4292082"/>
            <a:ext cx="2394996" cy="2453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i="1" dirty="0" smtClean="0">
                <a:latin typeface="Franklin Gothic Medium" pitchFamily="34" charset="0"/>
              </a:rPr>
              <a:t>G. </a:t>
            </a:r>
            <a:r>
              <a:rPr lang="en-US" sz="3600" i="1" dirty="0" err="1" smtClean="0">
                <a:latin typeface="Franklin Gothic Medium" pitchFamily="34" charset="0"/>
              </a:rPr>
              <a:t>diaz</a:t>
            </a:r>
            <a:r>
              <a:rPr lang="en-US" sz="3600" i="1" dirty="0" smtClean="0">
                <a:latin typeface="Franklin Gothic Medium" pitchFamily="34" charset="0"/>
              </a:rPr>
              <a:t> – </a:t>
            </a:r>
            <a:r>
              <a:rPr lang="en-US" sz="3600" dirty="0" smtClean="0">
                <a:latin typeface="Franklin Gothic Medium" pitchFamily="34" charset="0"/>
              </a:rPr>
              <a:t>What can it colonize?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16628" y="4917233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+</a:t>
            </a:r>
            <a:endParaRPr lang="en-US" sz="6000" dirty="0"/>
          </a:p>
        </p:txBody>
      </p:sp>
      <p:pic>
        <p:nvPicPr>
          <p:cNvPr id="10" name="Picture 9" descr="shutterstock_540488584-850x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8324" y="1436915"/>
            <a:ext cx="1634639" cy="2015413"/>
          </a:xfrm>
          <a:prstGeom prst="rect">
            <a:avLst/>
          </a:prstGeom>
        </p:spPr>
      </p:pic>
      <p:pic>
        <p:nvPicPr>
          <p:cNvPr id="12" name="Content Placeholder 11" descr="FireShot Capture 74 - Research Progress an_ - https___www.hindawi.com_journals_ija_2014_208383_tab1_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847" y="1418270"/>
            <a:ext cx="4384751" cy="5141150"/>
          </a:xfrm>
        </p:spPr>
      </p:pic>
      <p:pic>
        <p:nvPicPr>
          <p:cNvPr id="13" name="Picture 12" descr="fc_maize_farm-730x6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3370" y="1436915"/>
            <a:ext cx="2297895" cy="2027184"/>
          </a:xfrm>
          <a:prstGeom prst="rect">
            <a:avLst/>
          </a:prstGeom>
        </p:spPr>
      </p:pic>
      <p:pic>
        <p:nvPicPr>
          <p:cNvPr id="14" name="Picture 13" descr="Wheat-web-1-of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3352" y="3601615"/>
            <a:ext cx="2122716" cy="2939144"/>
          </a:xfrm>
          <a:prstGeom prst="rect">
            <a:avLst/>
          </a:prstGeom>
        </p:spPr>
      </p:pic>
      <p:pic>
        <p:nvPicPr>
          <p:cNvPr id="18" name="Picture 17" descr="Question_Mark-5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94719" y="3839548"/>
            <a:ext cx="2503712" cy="250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Early Research – Kentucky Bluegrass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81945" y="4917233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+</a:t>
            </a:r>
            <a:endParaRPr lang="en-US" sz="60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854102" y="1400783"/>
            <a:ext cx="4084625" cy="4725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Inoculation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Sugarcane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Amenity Turf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Franklin Gothic Medium" pitchFamily="34" charset="0"/>
              </a:rPr>
              <a:t>Nitrogen Rate Study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   </a:t>
            </a:r>
          </a:p>
        </p:txBody>
      </p:sp>
      <p:pic>
        <p:nvPicPr>
          <p:cNvPr id="17" name="Picture 7" descr="C:\Users\Sebe\Desktop\organicComparison.jpg"/>
          <p:cNvPicPr>
            <a:picLocks noChangeArrowheads="1"/>
          </p:cNvPicPr>
          <p:nvPr/>
        </p:nvPicPr>
        <p:blipFill>
          <a:blip r:embed="rId2" cstate="print"/>
          <a:srcRect l="28861" r="25823" b="12973"/>
          <a:stretch>
            <a:fillRect/>
          </a:stretch>
        </p:blipFill>
        <p:spPr bwMode="auto">
          <a:xfrm>
            <a:off x="321990" y="4312709"/>
            <a:ext cx="2743200" cy="1901952"/>
          </a:xfrm>
          <a:prstGeom prst="rect">
            <a:avLst/>
          </a:prstGeom>
          <a:noFill/>
        </p:spPr>
      </p:pic>
      <p:pic>
        <p:nvPicPr>
          <p:cNvPr id="19" name="Picture 8" descr="C:\Users\Sebe\Desktop\A10415_5_full.jpg"/>
          <p:cNvPicPr>
            <a:picLocks noChangeAspect="1" noChangeArrowheads="1"/>
          </p:cNvPicPr>
          <p:nvPr/>
        </p:nvPicPr>
        <p:blipFill>
          <a:blip r:embed="rId3" cstate="print"/>
          <a:srcRect r="8229"/>
          <a:stretch>
            <a:fillRect/>
          </a:stretch>
        </p:blipFill>
        <p:spPr bwMode="auto">
          <a:xfrm>
            <a:off x="3229322" y="4312709"/>
            <a:ext cx="2743200" cy="1897882"/>
          </a:xfrm>
          <a:prstGeom prst="rect">
            <a:avLst/>
          </a:prstGeom>
          <a:noFill/>
        </p:spPr>
      </p:pic>
      <p:pic>
        <p:nvPicPr>
          <p:cNvPr id="20" name="Picture 9" descr="C:\Users\Sebe\Desktop\IMG_4398.jpg"/>
          <p:cNvPicPr>
            <a:picLocks noChangeAspect="1" noChangeArrowheads="1"/>
          </p:cNvPicPr>
          <p:nvPr/>
        </p:nvPicPr>
        <p:blipFill>
          <a:blip r:embed="rId4" cstate="print"/>
          <a:srcRect l="2700" r="2700"/>
          <a:stretch>
            <a:fillRect/>
          </a:stretch>
        </p:blipFill>
        <p:spPr bwMode="auto">
          <a:xfrm>
            <a:off x="6136655" y="4312709"/>
            <a:ext cx="2700561" cy="190195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080384" y="6265491"/>
            <a:ext cx="1091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Franklin Gothic Medium" pitchFamily="34" charset="0"/>
              </a:rPr>
              <a:t>Color</a:t>
            </a:r>
            <a:endParaRPr lang="en-US" sz="3200" dirty="0">
              <a:latin typeface="Franklin Gothic Medium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39692" y="6265491"/>
            <a:ext cx="1492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Franklin Gothic Medium" pitchFamily="34" charset="0"/>
              </a:rPr>
              <a:t>Density</a:t>
            </a:r>
            <a:endParaRPr lang="en-US" sz="3200" dirty="0">
              <a:latin typeface="Franklin Gothic Medium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13856" y="6265491"/>
            <a:ext cx="17027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Franklin Gothic Medium" pitchFamily="34" charset="0"/>
              </a:rPr>
              <a:t>Biomass</a:t>
            </a:r>
            <a:endParaRPr lang="en-US" sz="3200" dirty="0">
              <a:latin typeface="Franklin Gothic Medium" pitchFamily="34" charset="0"/>
            </a:endParaRPr>
          </a:p>
        </p:txBody>
      </p:sp>
      <p:pic>
        <p:nvPicPr>
          <p:cNvPr id="25" name="Picture 6" descr="C:\Users\Sebe\AppData\Local\Microsoft\Windows\INetCache\IE\RC9O491G\Black-Question-Mark-2269-large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2032" y="4866177"/>
            <a:ext cx="783115" cy="790946"/>
          </a:xfrm>
          <a:prstGeom prst="rect">
            <a:avLst/>
          </a:prstGeom>
          <a:noFill/>
        </p:spPr>
      </p:pic>
      <p:pic>
        <p:nvPicPr>
          <p:cNvPr id="26" name="Picture 6" descr="C:\Users\Sebe\AppData\Local\Microsoft\Windows\INetCache\IE\RC9O491G\Black-Question-Mark-2269-large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5759" y="4866177"/>
            <a:ext cx="783115" cy="790946"/>
          </a:xfrm>
          <a:prstGeom prst="rect">
            <a:avLst/>
          </a:prstGeom>
          <a:noFill/>
        </p:spPr>
      </p:pic>
      <p:pic>
        <p:nvPicPr>
          <p:cNvPr id="27" name="Picture 6" descr="C:\Users\Sebe\AppData\Local\Microsoft\Windows\INetCache\IE\RC9O491G\Black-Question-Mark-2269-large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9758" y="4866177"/>
            <a:ext cx="783115" cy="790946"/>
          </a:xfrm>
          <a:prstGeom prst="rect">
            <a:avLst/>
          </a:prstGeom>
          <a:noFill/>
        </p:spPr>
      </p:pic>
      <p:pic>
        <p:nvPicPr>
          <p:cNvPr id="28" name="Picture 4" descr="C:\Users\Sebe\AppData\Local\Microsoft\Windows\INetCache\IE\RC9O491G\Check_mark_23x20_02.svg[1].pn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7942" y="1932112"/>
            <a:ext cx="839626" cy="577762"/>
          </a:xfrm>
          <a:prstGeom prst="rect">
            <a:avLst/>
          </a:prstGeom>
          <a:noFill/>
        </p:spPr>
      </p:pic>
      <p:pic>
        <p:nvPicPr>
          <p:cNvPr id="29" name="Picture 6" descr="C:\Users\Sebe\AppData\Local\Microsoft\Windows\INetCache\IE\RC9O491G\Black-Question-Mark-2269-large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7804" y="2573949"/>
            <a:ext cx="583295" cy="589128"/>
          </a:xfrm>
          <a:prstGeom prst="rect">
            <a:avLst/>
          </a:prstGeom>
          <a:noFill/>
        </p:spPr>
      </p:pic>
      <p:pic>
        <p:nvPicPr>
          <p:cNvPr id="30" name="Picture 2" descr="C:\Users\Sebe\Desktop\product_golfcourse_top.jpg"/>
          <p:cNvPicPr>
            <a:picLocks noChangeAspect="1" noChangeArrowheads="1"/>
          </p:cNvPicPr>
          <p:nvPr/>
        </p:nvPicPr>
        <p:blipFill>
          <a:blip r:embed="rId7" cstate="print"/>
          <a:srcRect t="10526" b="4211"/>
          <a:stretch>
            <a:fillRect/>
          </a:stretch>
        </p:blipFill>
        <p:spPr bwMode="auto">
          <a:xfrm>
            <a:off x="469206" y="1420455"/>
            <a:ext cx="4224091" cy="2728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Early Research – Bluegrass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16628" y="4917233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+</a:t>
            </a:r>
            <a:endParaRPr lang="en-US" sz="60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12732" y="1316808"/>
            <a:ext cx="8600640" cy="4725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Inoculation – Positive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 via </a:t>
            </a:r>
            <a:r>
              <a:rPr lang="en-US" sz="3200" dirty="0">
                <a:latin typeface="Franklin Gothic Medium" pitchFamily="34" charset="0"/>
              </a:rPr>
              <a:t>s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eed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 soak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Franklin Gothic Medium" pitchFamily="34" charset="0"/>
              </a:rPr>
              <a:t>Color and Density Improved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pic>
        <p:nvPicPr>
          <p:cNvPr id="17" name="Picture 7" descr="C:\Users\Sebe\Desktop\organicComparison.jpg"/>
          <p:cNvPicPr>
            <a:picLocks noChangeArrowheads="1"/>
          </p:cNvPicPr>
          <p:nvPr/>
        </p:nvPicPr>
        <p:blipFill>
          <a:blip r:embed="rId2" cstate="print"/>
          <a:srcRect l="28861" r="25823" b="12973"/>
          <a:stretch>
            <a:fillRect/>
          </a:stretch>
        </p:blipFill>
        <p:spPr bwMode="auto">
          <a:xfrm>
            <a:off x="6209604" y="2418587"/>
            <a:ext cx="2743200" cy="1901952"/>
          </a:xfrm>
          <a:prstGeom prst="rect">
            <a:avLst/>
          </a:prstGeom>
          <a:noFill/>
        </p:spPr>
      </p:pic>
      <p:pic>
        <p:nvPicPr>
          <p:cNvPr id="19" name="Picture 8" descr="C:\Users\Sebe\Desktop\A10415_5_full.jpg"/>
          <p:cNvPicPr>
            <a:picLocks noChangeAspect="1" noChangeArrowheads="1"/>
          </p:cNvPicPr>
          <p:nvPr/>
        </p:nvPicPr>
        <p:blipFill>
          <a:blip r:embed="rId3" cstate="print"/>
          <a:srcRect r="8229"/>
          <a:stretch>
            <a:fillRect/>
          </a:stretch>
        </p:blipFill>
        <p:spPr bwMode="auto">
          <a:xfrm>
            <a:off x="6214188" y="4424668"/>
            <a:ext cx="2743200" cy="189788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051974" y="1898757"/>
            <a:ext cx="1091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Franklin Gothic Medium" pitchFamily="34" charset="0"/>
              </a:rPr>
              <a:t>Color</a:t>
            </a:r>
            <a:endParaRPr lang="en-US" sz="3200" dirty="0">
              <a:latin typeface="Franklin Gothic Medium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2808" y="6273225"/>
            <a:ext cx="1492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Franklin Gothic Medium" pitchFamily="34" charset="0"/>
              </a:rPr>
              <a:t>Density</a:t>
            </a:r>
            <a:endParaRPr lang="en-US" sz="3200" dirty="0">
              <a:latin typeface="Franklin Gothic Medium" pitchFamily="34" charset="0"/>
            </a:endParaRPr>
          </a:p>
        </p:txBody>
      </p:sp>
      <p:pic>
        <p:nvPicPr>
          <p:cNvPr id="28" name="Picture 4" descr="C:\Users\Sebe\AppData\Local\Microsoft\Windows\INetCache\IE\RC9O491G\Check_mark_23x20_02.svg[1]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0700" y="1260308"/>
            <a:ext cx="839626" cy="577762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264" y="2502581"/>
            <a:ext cx="5747658" cy="410254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4907903" y="322839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*</a:t>
            </a:r>
            <a:endParaRPr lang="en-US" sz="3600" b="1" dirty="0"/>
          </a:p>
        </p:txBody>
      </p:sp>
      <p:sp>
        <p:nvSpPr>
          <p:cNvPr id="31" name="Rectangle 30"/>
          <p:cNvSpPr/>
          <p:nvPr/>
        </p:nvSpPr>
        <p:spPr>
          <a:xfrm>
            <a:off x="3946849" y="3004457"/>
            <a:ext cx="718457" cy="2855167"/>
          </a:xfrm>
          <a:prstGeom prst="rect">
            <a:avLst/>
          </a:prstGeom>
          <a:solidFill>
            <a:srgbClr val="FFFF00">
              <a:alpha val="16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274638"/>
            <a:ext cx="8677469" cy="957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Franklin Gothic Medium" pitchFamily="34" charset="0"/>
              </a:rPr>
              <a:t>Early Research – Bluegrass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16628" y="4917233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+</a:t>
            </a:r>
            <a:endParaRPr lang="en-US" sz="60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12732" y="1316808"/>
            <a:ext cx="8600640" cy="4725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Franklin Gothic Medium" pitchFamily="34" charset="0"/>
              </a:rPr>
              <a:t>Area of expected Impact – No effect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Franklin Gothic Medium" pitchFamily="34" charset="0"/>
              </a:rPr>
              <a:t>0-120 kg N/ha, Deficient</a:t>
            </a:r>
          </a:p>
        </p:txBody>
      </p:sp>
      <p:pic>
        <p:nvPicPr>
          <p:cNvPr id="17" name="Picture 7" descr="C:\Users\Sebe\Desktop\organicComparison.jpg"/>
          <p:cNvPicPr>
            <a:picLocks noChangeArrowheads="1"/>
          </p:cNvPicPr>
          <p:nvPr/>
        </p:nvPicPr>
        <p:blipFill>
          <a:blip r:embed="rId2" cstate="print"/>
          <a:srcRect l="28861" r="25823" b="12973"/>
          <a:stretch>
            <a:fillRect/>
          </a:stretch>
        </p:blipFill>
        <p:spPr bwMode="auto">
          <a:xfrm>
            <a:off x="6209604" y="2418587"/>
            <a:ext cx="2743200" cy="1901952"/>
          </a:xfrm>
          <a:prstGeom prst="rect">
            <a:avLst/>
          </a:prstGeom>
          <a:noFill/>
        </p:spPr>
      </p:pic>
      <p:pic>
        <p:nvPicPr>
          <p:cNvPr id="19" name="Picture 8" descr="C:\Users\Sebe\Desktop\A10415_5_full.jpg"/>
          <p:cNvPicPr>
            <a:picLocks noChangeAspect="1" noChangeArrowheads="1"/>
          </p:cNvPicPr>
          <p:nvPr/>
        </p:nvPicPr>
        <p:blipFill>
          <a:blip r:embed="rId3" cstate="print"/>
          <a:srcRect r="8229"/>
          <a:stretch>
            <a:fillRect/>
          </a:stretch>
        </p:blipFill>
        <p:spPr bwMode="auto">
          <a:xfrm>
            <a:off x="6214188" y="4424668"/>
            <a:ext cx="2743200" cy="189788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051974" y="1898757"/>
            <a:ext cx="1091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Franklin Gothic Medium" pitchFamily="34" charset="0"/>
              </a:rPr>
              <a:t>Color</a:t>
            </a:r>
            <a:endParaRPr lang="en-US" sz="3200" dirty="0">
              <a:latin typeface="Franklin Gothic Medium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2808" y="6273225"/>
            <a:ext cx="1492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Franklin Gothic Medium" pitchFamily="34" charset="0"/>
              </a:rPr>
              <a:t>Density</a:t>
            </a:r>
            <a:endParaRPr lang="en-US" sz="3200" dirty="0">
              <a:latin typeface="Franklin Gothic Medium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933" y="2521243"/>
            <a:ext cx="5747658" cy="410254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886407" y="2799184"/>
            <a:ext cx="2957805" cy="3536302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3217" y="2996391"/>
            <a:ext cx="552379" cy="6604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1879" y="5058457"/>
            <a:ext cx="552379" cy="66045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6481" y="3132366"/>
            <a:ext cx="41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778</Words>
  <Application>Microsoft Office PowerPoint</Application>
  <PresentationFormat>On-screen Show (4:3)</PresentationFormat>
  <Paragraphs>184</Paragraphs>
  <Slides>31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Outline</vt:lpstr>
      <vt:lpstr>Microbe-Assisted Agriculture</vt:lpstr>
      <vt:lpstr>Gluconacetobacter diazotrophicus</vt:lpstr>
      <vt:lpstr>G. Diaz – Other known Benefits</vt:lpstr>
      <vt:lpstr>G. diaz – What can it colonize?</vt:lpstr>
      <vt:lpstr>Early Research – Kentucky Bluegrass</vt:lpstr>
      <vt:lpstr>Early Research – Bluegrass</vt:lpstr>
      <vt:lpstr>Early Research – Bluegrass</vt:lpstr>
      <vt:lpstr>Early Research – Bluegrass</vt:lpstr>
      <vt:lpstr>Alternative Microbial Activity?</vt:lpstr>
      <vt:lpstr>Maize 2015 – Additive benefit?</vt:lpstr>
      <vt:lpstr>Maize 2016 – Additive + N Replacement</vt:lpstr>
      <vt:lpstr>Maize 2017 – Additive + N Replacement</vt:lpstr>
      <vt:lpstr>Sorghum 2018– The Last Grainy Season</vt:lpstr>
      <vt:lpstr>Sorghum 2018– Universal Suppression</vt:lpstr>
      <vt:lpstr>Sorghum 2018– Universal Suppression</vt:lpstr>
      <vt:lpstr>Sorghum 2018– Universal Suppression</vt:lpstr>
      <vt:lpstr>Sorghum 2018– Universal Suppression</vt:lpstr>
      <vt:lpstr>Sorghum 2018– Yield</vt:lpstr>
      <vt:lpstr>Cosmos – Dwarfism through Inoculation</vt:lpstr>
      <vt:lpstr>Lettuce – 3 Different Responses</vt:lpstr>
      <vt:lpstr>Lettuce – Black Seeded Simpson</vt:lpstr>
      <vt:lpstr>Lettuce – Black Seeded Simpson</vt:lpstr>
      <vt:lpstr>Lettuce – Grand Rapids Tipburn Resistant</vt:lpstr>
      <vt:lpstr>Lettuce – Grand Rapids Tipburn Resistant</vt:lpstr>
      <vt:lpstr>Lettuce – Bibb (Limestone)</vt:lpstr>
      <vt:lpstr>Pepper – Preliminary Results</vt:lpstr>
      <vt:lpstr>Pepper – Preliminary Results</vt:lpstr>
      <vt:lpstr>Bacterial Symbiosis is Hit or Miss</vt:lpstr>
      <vt:lpstr>A lot of questions to be answered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Sebe</dc:creator>
  <cp:lastModifiedBy>Sebe</cp:lastModifiedBy>
  <cp:revision>11</cp:revision>
  <dcterms:created xsi:type="dcterms:W3CDTF">2019-02-28T23:57:48Z</dcterms:created>
  <dcterms:modified xsi:type="dcterms:W3CDTF">2019-04-18T02:15:20Z</dcterms:modified>
</cp:coreProperties>
</file>