
<file path=[Content_Types].xml><?xml version="1.0" encoding="utf-8"?>
<Types xmlns="http://schemas.openxmlformats.org/package/2006/content-types">
  <Default Extension="tmp" ContentType="image/pn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88" r:id="rId1"/>
  </p:sldMasterIdLst>
  <p:notesMasterIdLst>
    <p:notesMasterId r:id="rId67"/>
  </p:notesMasterIdLst>
  <p:sldIdLst>
    <p:sldId id="256" r:id="rId2"/>
    <p:sldId id="258" r:id="rId3"/>
    <p:sldId id="259" r:id="rId4"/>
    <p:sldId id="260" r:id="rId5"/>
    <p:sldId id="299" r:id="rId6"/>
    <p:sldId id="261" r:id="rId7"/>
    <p:sldId id="262" r:id="rId8"/>
    <p:sldId id="263" r:id="rId9"/>
    <p:sldId id="264" r:id="rId10"/>
    <p:sldId id="265" r:id="rId11"/>
    <p:sldId id="266" r:id="rId12"/>
    <p:sldId id="303" r:id="rId13"/>
    <p:sldId id="267" r:id="rId14"/>
    <p:sldId id="268" r:id="rId15"/>
    <p:sldId id="326" r:id="rId16"/>
    <p:sldId id="269" r:id="rId17"/>
    <p:sldId id="270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311" r:id="rId28"/>
    <p:sldId id="281" r:id="rId29"/>
    <p:sldId id="305" r:id="rId30"/>
    <p:sldId id="307" r:id="rId31"/>
    <p:sldId id="306" r:id="rId32"/>
    <p:sldId id="308" r:id="rId33"/>
    <p:sldId id="310" r:id="rId34"/>
    <p:sldId id="282" r:id="rId35"/>
    <p:sldId id="312" r:id="rId36"/>
    <p:sldId id="313" r:id="rId37"/>
    <p:sldId id="314" r:id="rId38"/>
    <p:sldId id="316" r:id="rId39"/>
    <p:sldId id="315" r:id="rId40"/>
    <p:sldId id="317" r:id="rId41"/>
    <p:sldId id="318" r:id="rId42"/>
    <p:sldId id="284" r:id="rId43"/>
    <p:sldId id="333" r:id="rId44"/>
    <p:sldId id="334" r:id="rId45"/>
    <p:sldId id="285" r:id="rId46"/>
    <p:sldId id="319" r:id="rId47"/>
    <p:sldId id="286" r:id="rId48"/>
    <p:sldId id="287" r:id="rId49"/>
    <p:sldId id="323" r:id="rId50"/>
    <p:sldId id="324" r:id="rId51"/>
    <p:sldId id="325" r:id="rId52"/>
    <p:sldId id="332" r:id="rId53"/>
    <p:sldId id="329" r:id="rId54"/>
    <p:sldId id="330" r:id="rId55"/>
    <p:sldId id="320" r:id="rId56"/>
    <p:sldId id="322" r:id="rId57"/>
    <p:sldId id="331" r:id="rId58"/>
    <p:sldId id="295" r:id="rId59"/>
    <p:sldId id="300" r:id="rId60"/>
    <p:sldId id="301" r:id="rId61"/>
    <p:sldId id="302" r:id="rId62"/>
    <p:sldId id="335" r:id="rId63"/>
    <p:sldId id="340" r:id="rId64"/>
    <p:sldId id="337" r:id="rId65"/>
    <p:sldId id="257" r:id="rId66"/>
  </p:sldIdLst>
  <p:sldSz cx="9144000" cy="6858000" type="screen4x3"/>
  <p:notesSz cx="6858000" cy="9144000"/>
  <p:custDataLst>
    <p:tags r:id="rId68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8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70" d="100"/>
          <a:sy n="70" d="100"/>
        </p:scale>
        <p:origin x="-228" y="-8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gs" Target="tags/tag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95A3BB-A808-4A1F-8824-42F7357206CE}" type="datetimeFigureOut">
              <a:rPr lang="en-US" smtClean="0"/>
              <a:t>1/18/2016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B443BD-D5BD-4DB3-BC64-FF24D0706B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6181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mafra.gov.on.ca/english/crops/facts/98-043.htm" TargetMode="External"/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www.plantmanagementnetwork.org/pub/fg/research/2006/broiler/image/sorghumsudan3.jpg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alfalfa.ucdavis.edu/+symposium/proceedings/2003/03-143.pdf" TargetMode="External"/><Relationship Id="rId7" Type="http://schemas.openxmlformats.org/officeDocument/2006/relationships/hyperlink" Target="http://agnation.com/BMRsor2.jpg" TargetMode="External"/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www.alliedseed.com/forage-sorghums/bmr-106-forage-sorghum/" TargetMode="External"/><Relationship Id="rId5" Type="http://schemas.openxmlformats.org/officeDocument/2006/relationships/hyperlink" Target="http://www.agweb.com/article/Not_Your_Daddys_SorghumbremBMR_rivals_corn_silageem_194104/" TargetMode="External"/><Relationship Id="rId4" Type="http://schemas.openxmlformats.org/officeDocument/2006/relationships/hyperlink" Target="http://www.theagguy.com/2012/BMR_fact_sheet.pdf" TargetMode="Externa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ort.purdue.edu/newcrop/articles/ji-millet.html" TargetMode="External"/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www.caes.uga.edu/publications/pubDetail.cfm?pk_id=7172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Rainfall, timing of forage</a:t>
            </a:r>
            <a:r>
              <a:rPr lang="en-US" baseline="0" dirty="0" smtClean="0"/>
              <a:t> growth; grazing patterns; parasitism; avoid tall; predation; fencing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B443BD-D5BD-4DB3-BC64-FF24D0706BA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3690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http://www.omafra.gov.on.ca/english/crops/facts/98-043.htm</a:t>
            </a:r>
          </a:p>
          <a:p>
            <a:pPr lvl="0">
              <a:spcBef>
                <a:spcPts val="0"/>
              </a:spcBef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http://www.plantmanagementnetwork.org/pub/fg/research/2006/broiler/image/sorghumsudan3.jpg</a:t>
            </a:r>
            <a:r>
              <a:rPr lang="en"/>
              <a:t> (picture)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http://alfalfa.ucdavis.edu/+symposium/proceedings/2003/03-143.pdf</a:t>
            </a:r>
            <a:r>
              <a:rPr lang="en"/>
              <a:t> (first one)</a:t>
            </a:r>
          </a:p>
          <a:p>
            <a:pPr lvl="0" rtl="0">
              <a:spcBef>
                <a:spcPts val="0"/>
              </a:spcBef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http://www.theagguy.com/2012/BMR_fact_sheet.pdf</a:t>
            </a:r>
            <a:r>
              <a:rPr lang="en"/>
              <a:t> (the second three)</a:t>
            </a:r>
          </a:p>
          <a:p>
            <a:pPr lvl="0" rtl="0">
              <a:spcBef>
                <a:spcPts val="0"/>
              </a:spcBef>
              <a:buNone/>
            </a:pPr>
            <a:r>
              <a:rPr lang="en" u="sng">
                <a:solidFill>
                  <a:schemeClr val="hlink"/>
                </a:solidFill>
                <a:hlinkClick r:id="rId5"/>
              </a:rPr>
              <a:t>http://www.agweb.com/article/Not_Your_Daddys_SorghumbremBMR_rivals_corn_silageem_194104/</a:t>
            </a:r>
            <a:r>
              <a:rPr lang="en"/>
              <a:t> (4th and 5th one)</a:t>
            </a:r>
          </a:p>
          <a:p>
            <a:pPr lvl="0" rtl="0">
              <a:spcBef>
                <a:spcPts val="0"/>
              </a:spcBef>
              <a:buNone/>
            </a:pPr>
            <a:r>
              <a:rPr lang="en" u="sng">
                <a:solidFill>
                  <a:schemeClr val="hlink"/>
                </a:solidFill>
                <a:hlinkClick r:id="rId6"/>
              </a:rPr>
              <a:t>http://www.alliedseed.com/forage-sorghums/bmr-106-forage-sorghum/</a:t>
            </a:r>
            <a:r>
              <a:rPr lang="en"/>
              <a:t> (6th and 7th one)</a:t>
            </a:r>
          </a:p>
          <a:p>
            <a:pPr lvl="0">
              <a:spcBef>
                <a:spcPts val="0"/>
              </a:spcBef>
              <a:buNone/>
            </a:pPr>
            <a:r>
              <a:rPr lang="en" u="sng">
                <a:solidFill>
                  <a:schemeClr val="hlink"/>
                </a:solidFill>
                <a:hlinkClick r:id="rId7"/>
              </a:rPr>
              <a:t>http://agnation.com/BMRsor2.jpg</a:t>
            </a:r>
            <a:r>
              <a:rPr lang="en"/>
              <a:t> (picture)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http://www.hort.purdue.edu/newcrop/articles/ji-millet.html</a:t>
            </a:r>
            <a:r>
              <a:rPr lang="en"/>
              <a:t> (first 5)</a:t>
            </a:r>
          </a:p>
          <a:p>
            <a:pPr lvl="0">
              <a:spcBef>
                <a:spcPts val="0"/>
              </a:spcBef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http://www.caes.uga.edu/publications/pubDetail.cfm?pk_id=7172</a:t>
            </a:r>
            <a:r>
              <a:rPr lang="en"/>
              <a:t> (6th and picture)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BC888-C933-1345-8874-FB2BBB46DAA1}" type="datetimeFigureOut">
              <a:rPr lang="en-US" smtClean="0"/>
              <a:t>1/18/2016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7886C9C-DC18-4195-8FD5-A50AA931D419}" type="slidenum">
              <a:rPr lang="en-US" smtClean="0"/>
              <a:pPr algn="r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BC888-C933-1345-8874-FB2BBB46DAA1}" type="datetimeFigureOut">
              <a:rPr lang="en-US" smtClean="0"/>
              <a:t>1/18/2016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00A03-6198-0B47-B17D-F4C3355734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BC888-C933-1345-8874-FB2BBB46DAA1}" type="datetimeFigureOut">
              <a:rPr lang="en-US" smtClean="0"/>
              <a:t>1/18/2016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00A03-6198-0B47-B17D-F4C3355734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/>
          <p:nvPr/>
        </p:nvSpPr>
        <p:spPr>
          <a:xfrm>
            <a:off x="0" y="0"/>
            <a:ext cx="9144000" cy="1503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15" name="Shape 15"/>
          <p:cNvCxnSpPr/>
          <p:nvPr/>
        </p:nvCxnSpPr>
        <p:spPr>
          <a:xfrm>
            <a:off x="0" y="1503572"/>
            <a:ext cx="91440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2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8229600" cy="49675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6368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BC888-C933-1345-8874-FB2BBB46DAA1}" type="datetimeFigureOut">
              <a:rPr lang="en-US" smtClean="0"/>
              <a:t>1/18/2016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00A03-6198-0B47-B17D-F4C3355734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BC888-C933-1345-8874-FB2BBB46DAA1}" type="datetimeFigureOut">
              <a:rPr lang="en-US" smtClean="0"/>
              <a:t>1/18/2016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00A03-6198-0B47-B17D-F4C335573493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BC888-C933-1345-8874-FB2BBB46DAA1}" type="datetimeFigureOut">
              <a:rPr lang="en-US" smtClean="0"/>
              <a:t>1/18/2016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00A03-6198-0B47-B17D-F4C3355734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BC888-C933-1345-8874-FB2BBB46DAA1}" type="datetimeFigureOut">
              <a:rPr lang="en-US" smtClean="0"/>
              <a:t>1/18/2016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00A03-6198-0B47-B17D-F4C335573493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BC888-C933-1345-8874-FB2BBB46DAA1}" type="datetimeFigureOut">
              <a:rPr lang="en-US" smtClean="0"/>
              <a:t>1/18/2016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00A03-6198-0B47-B17D-F4C3355734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BC888-C933-1345-8874-FB2BBB46DAA1}" type="datetimeFigureOut">
              <a:rPr lang="en-US" smtClean="0"/>
              <a:t>1/18/2016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00A03-6198-0B47-B17D-F4C3355734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BC888-C933-1345-8874-FB2BBB46DAA1}" type="datetimeFigureOut">
              <a:rPr lang="en-US" smtClean="0"/>
              <a:t>1/18/2016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BC888-C933-1345-8874-FB2BBB46DAA1}" type="datetimeFigureOut">
              <a:rPr lang="en-US" smtClean="0"/>
              <a:t>1/18/2016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00A03-6198-0B47-B17D-F4C3355734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DD2BC888-C933-1345-8874-FB2BBB46DAA1}" type="datetimeFigureOut">
              <a:rPr lang="en-US" smtClean="0"/>
              <a:t>1/18/2016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19700A03-6198-0B47-B17D-F4C33557349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9" r:id="rId1"/>
    <p:sldLayoutId id="2147484090" r:id="rId2"/>
    <p:sldLayoutId id="2147484091" r:id="rId3"/>
    <p:sldLayoutId id="2147484092" r:id="rId4"/>
    <p:sldLayoutId id="2147484093" r:id="rId5"/>
    <p:sldLayoutId id="2147484094" r:id="rId6"/>
    <p:sldLayoutId id="2147484095" r:id="rId7"/>
    <p:sldLayoutId id="2147484096" r:id="rId8"/>
    <p:sldLayoutId id="2147484097" r:id="rId9"/>
    <p:sldLayoutId id="2147484098" r:id="rId10"/>
    <p:sldLayoutId id="2147484099" r:id="rId11"/>
    <p:sldLayoutId id="2147484100" r:id="rId12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tmp"/><Relationship Id="rId4" Type="http://schemas.openxmlformats.org/officeDocument/2006/relationships/image" Target="../media/image5.tm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g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3.jp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g"/><Relationship Id="rId4" Type="http://schemas.openxmlformats.org/officeDocument/2006/relationships/image" Target="../media/image77.jp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hyperlink" Target="mailto:mseipel@truman.edu" TargetMode="Externa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/>
          <p:cNvSpPr>
            <a:spLocks noGrp="1"/>
          </p:cNvSpPr>
          <p:nvPr>
            <p:ph type="ctrTitle"/>
          </p:nvPr>
        </p:nvSpPr>
        <p:spPr>
          <a:xfrm>
            <a:off x="685800" y="1295216"/>
            <a:ext cx="7848600" cy="1927225"/>
          </a:xfrm>
        </p:spPr>
        <p:txBody>
          <a:bodyPr/>
          <a:lstStyle/>
          <a:p>
            <a:r>
              <a:rPr lang="en-US" sz="4000" b="1" cap="none" dirty="0" smtClean="0">
                <a:solidFill>
                  <a:srgbClr val="408000"/>
                </a:solidFill>
                <a:latin typeface="Georgia"/>
                <a:cs typeface="Georgia"/>
              </a:rPr>
              <a:t>Comparison of Annual Forages for Grazing Lambs on Previously-Cropped Ground</a:t>
            </a:r>
            <a:endParaRPr lang="en-US" sz="4000" b="1" cap="none" dirty="0">
              <a:solidFill>
                <a:srgbClr val="408000"/>
              </a:solidFill>
              <a:latin typeface="Georgia"/>
              <a:cs typeface="Georgia"/>
            </a:endParaRPr>
          </a:p>
        </p:txBody>
      </p:sp>
      <p:sp>
        <p:nvSpPr>
          <p:cNvPr id="19" name="Subtitle 18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7848600" cy="1752600"/>
          </a:xfrm>
        </p:spPr>
        <p:txBody>
          <a:bodyPr/>
          <a:lstStyle/>
          <a:p>
            <a:r>
              <a:rPr lang="en-US" b="1" dirty="0" smtClean="0">
                <a:latin typeface="Georgia"/>
                <a:cs typeface="Georgia"/>
              </a:rPr>
              <a:t>Michael </a:t>
            </a:r>
            <a:r>
              <a:rPr lang="en-US" b="1" dirty="0" err="1" smtClean="0">
                <a:latin typeface="Georgia"/>
                <a:cs typeface="Georgia"/>
              </a:rPr>
              <a:t>Seipel</a:t>
            </a:r>
            <a:r>
              <a:rPr lang="en-US" dirty="0" smtClean="0">
                <a:latin typeface="Georgia"/>
                <a:cs typeface="Georgia"/>
              </a:rPr>
              <a:t>, </a:t>
            </a:r>
            <a:r>
              <a:rPr lang="en-US" sz="1800" dirty="0" smtClean="0">
                <a:latin typeface="Georgia"/>
                <a:cs typeface="Georgia"/>
              </a:rPr>
              <a:t>SARE </a:t>
            </a:r>
            <a:r>
              <a:rPr lang="en-US" sz="1800" dirty="0">
                <a:latin typeface="Georgia"/>
                <a:cs typeface="Georgia"/>
              </a:rPr>
              <a:t>Grant Number </a:t>
            </a:r>
            <a:r>
              <a:rPr lang="en-US" dirty="0">
                <a:latin typeface="Georgia"/>
                <a:cs typeface="Georgia"/>
              </a:rPr>
              <a:t>FNC 13-931</a:t>
            </a:r>
            <a:endParaRPr lang="en-US" dirty="0">
              <a:latin typeface="Georgia"/>
              <a:cs typeface="Georgia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67574" y="4520154"/>
            <a:ext cx="3935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408000"/>
                </a:solidFill>
                <a:latin typeface="Georgia"/>
                <a:cs typeface="Georgia"/>
              </a:rPr>
              <a:t>NCR-SARE’s Farmers Forum, 2016</a:t>
            </a:r>
            <a:endParaRPr lang="en-US" dirty="0">
              <a:solidFill>
                <a:srgbClr val="408000"/>
              </a:solidFill>
              <a:latin typeface="Georgia"/>
              <a:cs typeface="Georgia"/>
            </a:endParaRPr>
          </a:p>
        </p:txBody>
      </p:sp>
      <p:pic>
        <p:nvPicPr>
          <p:cNvPr id="22" name="Picture 21" descr="NCR-25-side_RG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533" y="4889486"/>
            <a:ext cx="4239589" cy="162219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409765" y="5020235"/>
            <a:ext cx="2330823" cy="7888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959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4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5616051"/>
            <a:ext cx="1347975" cy="1241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Shape 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96026" y="368490"/>
            <a:ext cx="1347974" cy="135702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hape 52"/>
          <p:cNvSpPr txBox="1">
            <a:spLocks/>
          </p:cNvSpPr>
          <p:nvPr/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" b="1" dirty="0" smtClean="0">
                <a:solidFill>
                  <a:srgbClr val="408000"/>
                </a:solidFill>
                <a:latin typeface="Georgia" panose="02040502050405020303" pitchFamily="18" charset="0"/>
              </a:rPr>
              <a:t>Overview</a:t>
            </a:r>
            <a:endParaRPr lang="en" b="1" dirty="0">
              <a:solidFill>
                <a:srgbClr val="408000"/>
              </a:solidFill>
              <a:latin typeface="Georgia" panose="02040502050405020303" pitchFamily="18" charset="0"/>
            </a:endParaRPr>
          </a:p>
        </p:txBody>
      </p:sp>
      <p:sp>
        <p:nvSpPr>
          <p:cNvPr id="5" name="Shape 103"/>
          <p:cNvSpPr txBox="1">
            <a:spLocks/>
          </p:cNvSpPr>
          <p:nvPr/>
        </p:nvSpPr>
        <p:spPr>
          <a:xfrm>
            <a:off x="470325" y="1649452"/>
            <a:ext cx="4349400" cy="3966599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19100">
              <a:spcBef>
                <a:spcPts val="600"/>
              </a:spcBef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" sz="3000" dirty="0" smtClean="0">
                <a:solidFill>
                  <a:schemeClr val="dk2"/>
                </a:solidFill>
                <a:latin typeface="Georgia" panose="02040502050405020303" pitchFamily="18" charset="0"/>
              </a:rPr>
              <a:t>lease not obtained until December 2012</a:t>
            </a:r>
          </a:p>
          <a:p>
            <a:pPr marL="457200" indent="-419100">
              <a:spcBef>
                <a:spcPts val="600"/>
              </a:spcBef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" sz="3000" dirty="0" smtClean="0">
                <a:solidFill>
                  <a:schemeClr val="dk2"/>
                </a:solidFill>
                <a:latin typeface="Georgia" panose="02040502050405020303" pitchFamily="18" charset="0"/>
              </a:rPr>
              <a:t>plan was to plant oats as early as feasible</a:t>
            </a:r>
          </a:p>
          <a:p>
            <a:pPr marL="457200" indent="-419100">
              <a:spcBef>
                <a:spcPts val="600"/>
              </a:spcBef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" sz="3000" dirty="0" smtClean="0">
                <a:solidFill>
                  <a:schemeClr val="dk2"/>
                </a:solidFill>
                <a:latin typeface="Georgia" panose="02040502050405020303" pitchFamily="18" charset="0"/>
              </a:rPr>
              <a:t>then follow oats w/ alternate warm-season annuals</a:t>
            </a:r>
            <a:endParaRPr lang="en" sz="3000" dirty="0">
              <a:solidFill>
                <a:schemeClr val="dk2"/>
              </a:solidFill>
              <a:latin typeface="Georgia" panose="02040502050405020303" pitchFamily="18" charset="0"/>
            </a:endParaRPr>
          </a:p>
        </p:txBody>
      </p:sp>
      <p:pic>
        <p:nvPicPr>
          <p:cNvPr id="6" name="Shape 10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19725" y="1649452"/>
            <a:ext cx="3867075" cy="49746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402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4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5616051"/>
            <a:ext cx="1347975" cy="1241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Shape 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96026" y="368490"/>
            <a:ext cx="1347974" cy="135702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hape 52"/>
          <p:cNvSpPr txBox="1">
            <a:spLocks/>
          </p:cNvSpPr>
          <p:nvPr/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" b="1" dirty="0" smtClean="0">
                <a:solidFill>
                  <a:srgbClr val="408000"/>
                </a:solidFill>
                <a:latin typeface="Georgia" panose="02040502050405020303" pitchFamily="18" charset="0"/>
              </a:rPr>
              <a:t>Timeline</a:t>
            </a:r>
            <a:endParaRPr lang="en" b="1" dirty="0">
              <a:solidFill>
                <a:srgbClr val="408000"/>
              </a:solidFill>
              <a:latin typeface="Georgia" panose="02040502050405020303" pitchFamily="18" charset="0"/>
            </a:endParaRPr>
          </a:p>
        </p:txBody>
      </p:sp>
      <p:sp>
        <p:nvSpPr>
          <p:cNvPr id="5" name="Shape 111"/>
          <p:cNvSpPr txBox="1"/>
          <p:nvPr/>
        </p:nvSpPr>
        <p:spPr>
          <a:xfrm>
            <a:off x="570700" y="1047002"/>
            <a:ext cx="7225326" cy="67297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 dirty="0">
                <a:latin typeface="Georgia" panose="02040502050405020303" pitchFamily="18" charset="0"/>
                <a:ea typeface="Trebuchet MS"/>
                <a:cs typeface="Sakkal Majalla" panose="02000000000000000000" pitchFamily="2" charset="-78"/>
                <a:sym typeface="Trebuchet MS"/>
              </a:rPr>
              <a:t>Oats planted Apr. 5 with no-till drill</a:t>
            </a:r>
          </a:p>
        </p:txBody>
      </p:sp>
      <p:pic>
        <p:nvPicPr>
          <p:cNvPr id="6" name="Shape 1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91475" y="1650669"/>
            <a:ext cx="6602501" cy="49772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1347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1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73987" y="842128"/>
            <a:ext cx="7457225" cy="5549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Shape 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616051"/>
            <a:ext cx="1347975" cy="1241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Shape 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96026" y="368490"/>
            <a:ext cx="1347974" cy="13570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1757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1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73987" y="688769"/>
            <a:ext cx="7399121" cy="5548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Shape 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616051"/>
            <a:ext cx="1347975" cy="1241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Shape 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96026" y="368490"/>
            <a:ext cx="1347974" cy="13570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3012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1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85577" y="1047002"/>
            <a:ext cx="681044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Shape 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616051"/>
            <a:ext cx="1347975" cy="1241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Shape 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96026" y="368490"/>
            <a:ext cx="1347974" cy="13570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5227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68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31762" y="914402"/>
            <a:ext cx="3498541" cy="37104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Shape 6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92356" y="3111690"/>
            <a:ext cx="5945643" cy="364157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hape 52"/>
          <p:cNvSpPr txBox="1">
            <a:spLocks/>
          </p:cNvSpPr>
          <p:nvPr/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" b="1" dirty="0" smtClean="0">
                <a:solidFill>
                  <a:srgbClr val="408000"/>
                </a:solidFill>
                <a:latin typeface="Georgia" panose="02040502050405020303" pitchFamily="18" charset="0"/>
              </a:rPr>
              <a:t>Timeline</a:t>
            </a:r>
            <a:endParaRPr lang="en" b="1" dirty="0">
              <a:solidFill>
                <a:srgbClr val="408000"/>
              </a:solidFill>
              <a:latin typeface="Georgia" panose="02040502050405020303" pitchFamily="18" charset="0"/>
            </a:endParaRPr>
          </a:p>
        </p:txBody>
      </p:sp>
      <p:sp>
        <p:nvSpPr>
          <p:cNvPr id="5" name="Shape 111"/>
          <p:cNvSpPr txBox="1"/>
          <p:nvPr/>
        </p:nvSpPr>
        <p:spPr>
          <a:xfrm>
            <a:off x="4228301" y="1047002"/>
            <a:ext cx="3673754" cy="67297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200" dirty="0" smtClean="0">
                <a:latin typeface="Georgia" panose="02040502050405020303" pitchFamily="18" charset="0"/>
                <a:ea typeface="Trebuchet MS"/>
                <a:cs typeface="Sakkal Majalla" panose="02000000000000000000" pitchFamily="2" charset="-78"/>
                <a:sym typeface="Trebuchet MS"/>
              </a:rPr>
              <a:t>Pre-grazing weights taken on May 22</a:t>
            </a:r>
            <a:endParaRPr lang="en" sz="3200" dirty="0">
              <a:latin typeface="Georgia" panose="02040502050405020303" pitchFamily="18" charset="0"/>
              <a:ea typeface="Trebuchet MS"/>
              <a:cs typeface="Sakkal Majalla" panose="02000000000000000000" pitchFamily="2" charset="-78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590527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14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01539"/>
            <a:ext cx="9144000" cy="64008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hape 52"/>
          <p:cNvSpPr txBox="1">
            <a:spLocks/>
          </p:cNvSpPr>
          <p:nvPr/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" b="1" dirty="0" smtClean="0">
                <a:solidFill>
                  <a:srgbClr val="408000"/>
                </a:solidFill>
                <a:latin typeface="Georgia" panose="02040502050405020303" pitchFamily="18" charset="0"/>
              </a:rPr>
              <a:t>Timeline</a:t>
            </a:r>
            <a:endParaRPr lang="en" b="1" dirty="0">
              <a:solidFill>
                <a:srgbClr val="408000"/>
              </a:solidFill>
              <a:latin typeface="Georgia" panose="02040502050405020303" pitchFamily="18" charset="0"/>
            </a:endParaRPr>
          </a:p>
        </p:txBody>
      </p:sp>
      <p:sp>
        <p:nvSpPr>
          <p:cNvPr id="4" name="Shape 111"/>
          <p:cNvSpPr txBox="1"/>
          <p:nvPr/>
        </p:nvSpPr>
        <p:spPr>
          <a:xfrm>
            <a:off x="570700" y="1047002"/>
            <a:ext cx="7225326" cy="67297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 dirty="0" smtClean="0">
                <a:latin typeface="Georgia" panose="02040502050405020303" pitchFamily="18" charset="0"/>
                <a:ea typeface="Trebuchet MS"/>
                <a:cs typeface="Sakkal Majalla" panose="02000000000000000000" pitchFamily="2" charset="-78"/>
                <a:sym typeface="Trebuchet MS"/>
              </a:rPr>
              <a:t>Grazing of oats began on May 25</a:t>
            </a:r>
            <a:endParaRPr lang="en" sz="2400" dirty="0">
              <a:latin typeface="Georgia" panose="02040502050405020303" pitchFamily="18" charset="0"/>
              <a:ea typeface="Trebuchet MS"/>
              <a:cs typeface="Sakkal Majalla" panose="02000000000000000000" pitchFamily="2" charset="-78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318442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1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57200"/>
            <a:ext cx="9144000" cy="6400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914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14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59308" y="450375"/>
            <a:ext cx="8543498" cy="6341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Shape 1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4375" y="1296537"/>
            <a:ext cx="3857625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6766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15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5533" y="559558"/>
            <a:ext cx="8859951" cy="61005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8879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4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5616051"/>
            <a:ext cx="1347975" cy="1241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Shape 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96026" y="368490"/>
            <a:ext cx="1347974" cy="135702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hape 44"/>
          <p:cNvSpPr txBox="1">
            <a:spLocks/>
          </p:cNvSpPr>
          <p:nvPr/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" b="1" dirty="0" smtClean="0">
                <a:solidFill>
                  <a:srgbClr val="408000"/>
                </a:solidFill>
                <a:latin typeface="Georgia" panose="02040502050405020303" pitchFamily="18" charset="0"/>
              </a:rPr>
              <a:t>Background</a:t>
            </a:r>
            <a:endParaRPr lang="en" b="1" dirty="0">
              <a:solidFill>
                <a:srgbClr val="408000"/>
              </a:solidFill>
              <a:latin typeface="Georgia" panose="02040502050405020303" pitchFamily="18" charset="0"/>
            </a:endParaRPr>
          </a:p>
        </p:txBody>
      </p:sp>
      <p:sp>
        <p:nvSpPr>
          <p:cNvPr id="5" name="Shape 45"/>
          <p:cNvSpPr txBox="1">
            <a:spLocks/>
          </p:cNvSpPr>
          <p:nvPr/>
        </p:nvSpPr>
        <p:spPr>
          <a:xfrm>
            <a:off x="457200" y="1022727"/>
            <a:ext cx="8229600" cy="58771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228600">
              <a:spcBef>
                <a:spcPts val="0"/>
              </a:spcBef>
              <a:buFont typeface="Arial" pitchFamily="34" charset="0"/>
              <a:buChar char="●"/>
            </a:pPr>
            <a:r>
              <a:rPr lang="en" dirty="0" smtClean="0">
                <a:latin typeface="Georgia" panose="02040502050405020303" pitchFamily="18" charset="0"/>
              </a:rPr>
              <a:t>Hickory Hollow Farm – Callao, MO, 230 ac.</a:t>
            </a:r>
          </a:p>
        </p:txBody>
      </p:sp>
      <p:pic>
        <p:nvPicPr>
          <p:cNvPr id="8" name="Picture 7" descr="Google Maps - Google Chrome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1" t="22568" r="20149" b="18601"/>
          <a:stretch/>
        </p:blipFill>
        <p:spPr>
          <a:xfrm>
            <a:off x="169020" y="1705973"/>
            <a:ext cx="8692896" cy="3848667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4572000" y="3028620"/>
            <a:ext cx="1495810" cy="1263246"/>
          </a:xfrm>
          <a:custGeom>
            <a:avLst/>
            <a:gdLst>
              <a:gd name="connsiteX0" fmla="*/ 0 w 1495810"/>
              <a:gd name="connsiteY0" fmla="*/ 1257960 h 1263246"/>
              <a:gd name="connsiteX1" fmla="*/ 0 w 1495810"/>
              <a:gd name="connsiteY1" fmla="*/ 243135 h 1263246"/>
              <a:gd name="connsiteX2" fmla="*/ 528555 w 1495810"/>
              <a:gd name="connsiteY2" fmla="*/ 264277 h 1263246"/>
              <a:gd name="connsiteX3" fmla="*/ 544412 w 1495810"/>
              <a:gd name="connsiteY3" fmla="*/ 0 h 1263246"/>
              <a:gd name="connsiteX4" fmla="*/ 924971 w 1495810"/>
              <a:gd name="connsiteY4" fmla="*/ 5285 h 1263246"/>
              <a:gd name="connsiteX5" fmla="*/ 1236818 w 1495810"/>
              <a:gd name="connsiteY5" fmla="*/ 36998 h 1263246"/>
              <a:gd name="connsiteX6" fmla="*/ 1490525 w 1495810"/>
              <a:gd name="connsiteY6" fmla="*/ 121567 h 1263246"/>
              <a:gd name="connsiteX7" fmla="*/ 1495810 w 1495810"/>
              <a:gd name="connsiteY7" fmla="*/ 465128 h 1263246"/>
              <a:gd name="connsiteX8" fmla="*/ 1294960 w 1495810"/>
              <a:gd name="connsiteY8" fmla="*/ 465128 h 1263246"/>
              <a:gd name="connsiteX9" fmla="*/ 1300245 w 1495810"/>
              <a:gd name="connsiteY9" fmla="*/ 676550 h 1263246"/>
              <a:gd name="connsiteX10" fmla="*/ 1469383 w 1495810"/>
              <a:gd name="connsiteY10" fmla="*/ 687121 h 1263246"/>
              <a:gd name="connsiteX11" fmla="*/ 1458812 w 1495810"/>
              <a:gd name="connsiteY11" fmla="*/ 808689 h 1263246"/>
              <a:gd name="connsiteX12" fmla="*/ 486271 w 1495810"/>
              <a:gd name="connsiteY12" fmla="*/ 782261 h 1263246"/>
              <a:gd name="connsiteX13" fmla="*/ 486271 w 1495810"/>
              <a:gd name="connsiteY13" fmla="*/ 1152249 h 1263246"/>
              <a:gd name="connsiteX14" fmla="*/ 258992 w 1495810"/>
              <a:gd name="connsiteY14" fmla="*/ 1141678 h 1263246"/>
              <a:gd name="connsiteX15" fmla="*/ 258992 w 1495810"/>
              <a:gd name="connsiteY15" fmla="*/ 1263246 h 1263246"/>
              <a:gd name="connsiteX16" fmla="*/ 0 w 1495810"/>
              <a:gd name="connsiteY16" fmla="*/ 1257960 h 1263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495810" h="1263246">
                <a:moveTo>
                  <a:pt x="0" y="1257960"/>
                </a:moveTo>
                <a:lnTo>
                  <a:pt x="0" y="243135"/>
                </a:lnTo>
                <a:lnTo>
                  <a:pt x="528555" y="264277"/>
                </a:lnTo>
                <a:lnTo>
                  <a:pt x="544412" y="0"/>
                </a:lnTo>
                <a:lnTo>
                  <a:pt x="924971" y="5285"/>
                </a:lnTo>
                <a:lnTo>
                  <a:pt x="1236818" y="36998"/>
                </a:lnTo>
                <a:lnTo>
                  <a:pt x="1490525" y="121567"/>
                </a:lnTo>
                <a:cubicBezTo>
                  <a:pt x="1492287" y="236087"/>
                  <a:pt x="1494048" y="350608"/>
                  <a:pt x="1495810" y="465128"/>
                </a:cubicBezTo>
                <a:lnTo>
                  <a:pt x="1294960" y="465128"/>
                </a:lnTo>
                <a:lnTo>
                  <a:pt x="1300245" y="676550"/>
                </a:lnTo>
                <a:lnTo>
                  <a:pt x="1469383" y="687121"/>
                </a:lnTo>
                <a:lnTo>
                  <a:pt x="1458812" y="808689"/>
                </a:lnTo>
                <a:lnTo>
                  <a:pt x="486271" y="782261"/>
                </a:lnTo>
                <a:lnTo>
                  <a:pt x="486271" y="1152249"/>
                </a:lnTo>
                <a:lnTo>
                  <a:pt x="258992" y="1141678"/>
                </a:lnTo>
                <a:lnTo>
                  <a:pt x="258992" y="1263246"/>
                </a:lnTo>
                <a:lnTo>
                  <a:pt x="0" y="1257960"/>
                </a:lnTo>
                <a:close/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6067810" y="3160758"/>
            <a:ext cx="502128" cy="454558"/>
          </a:xfrm>
          <a:custGeom>
            <a:avLst/>
            <a:gdLst>
              <a:gd name="connsiteX0" fmla="*/ 5286 w 502128"/>
              <a:gd name="connsiteY0" fmla="*/ 428130 h 454558"/>
              <a:gd name="connsiteX1" fmla="*/ 502128 w 502128"/>
              <a:gd name="connsiteY1" fmla="*/ 454558 h 454558"/>
              <a:gd name="connsiteX2" fmla="*/ 491556 w 502128"/>
              <a:gd name="connsiteY2" fmla="*/ 5286 h 454558"/>
              <a:gd name="connsiteX3" fmla="*/ 290706 w 502128"/>
              <a:gd name="connsiteY3" fmla="*/ 0 h 454558"/>
              <a:gd name="connsiteX4" fmla="*/ 79284 w 502128"/>
              <a:gd name="connsiteY4" fmla="*/ 116282 h 454558"/>
              <a:gd name="connsiteX5" fmla="*/ 0 w 502128"/>
              <a:gd name="connsiteY5" fmla="*/ 232565 h 454558"/>
              <a:gd name="connsiteX6" fmla="*/ 5286 w 502128"/>
              <a:gd name="connsiteY6" fmla="*/ 428130 h 454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2128" h="454558">
                <a:moveTo>
                  <a:pt x="5286" y="428130"/>
                </a:moveTo>
                <a:lnTo>
                  <a:pt x="502128" y="454558"/>
                </a:lnTo>
                <a:lnTo>
                  <a:pt x="491556" y="5286"/>
                </a:lnTo>
                <a:lnTo>
                  <a:pt x="290706" y="0"/>
                </a:lnTo>
                <a:lnTo>
                  <a:pt x="79284" y="116282"/>
                </a:lnTo>
                <a:lnTo>
                  <a:pt x="0" y="232565"/>
                </a:lnTo>
                <a:lnTo>
                  <a:pt x="5286" y="428130"/>
                </a:lnTo>
                <a:close/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5607968" y="2336213"/>
            <a:ext cx="486270" cy="507412"/>
          </a:xfrm>
          <a:custGeom>
            <a:avLst/>
            <a:gdLst>
              <a:gd name="connsiteX0" fmla="*/ 465128 w 486270"/>
              <a:gd name="connsiteY0" fmla="*/ 507412 h 507412"/>
              <a:gd name="connsiteX1" fmla="*/ 486270 w 486270"/>
              <a:gd name="connsiteY1" fmla="*/ 0 h 507412"/>
              <a:gd name="connsiteX2" fmla="*/ 10571 w 486270"/>
              <a:gd name="connsiteY2" fmla="*/ 95140 h 507412"/>
              <a:gd name="connsiteX3" fmla="*/ 0 w 486270"/>
              <a:gd name="connsiteY3" fmla="*/ 354132 h 507412"/>
              <a:gd name="connsiteX4" fmla="*/ 89854 w 486270"/>
              <a:gd name="connsiteY4" fmla="*/ 465128 h 507412"/>
              <a:gd name="connsiteX5" fmla="*/ 206136 w 486270"/>
              <a:gd name="connsiteY5" fmla="*/ 486270 h 507412"/>
              <a:gd name="connsiteX6" fmla="*/ 465128 w 486270"/>
              <a:gd name="connsiteY6" fmla="*/ 507412 h 507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6270" h="507412">
                <a:moveTo>
                  <a:pt x="465128" y="507412"/>
                </a:moveTo>
                <a:lnTo>
                  <a:pt x="486270" y="0"/>
                </a:lnTo>
                <a:lnTo>
                  <a:pt x="10571" y="95140"/>
                </a:lnTo>
                <a:lnTo>
                  <a:pt x="0" y="354132"/>
                </a:lnTo>
                <a:lnTo>
                  <a:pt x="89854" y="465128"/>
                </a:lnTo>
                <a:lnTo>
                  <a:pt x="206136" y="486270"/>
                </a:lnTo>
                <a:lnTo>
                  <a:pt x="465128" y="507412"/>
                </a:lnTo>
                <a:close/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5718964" y="3335182"/>
            <a:ext cx="343561" cy="491556"/>
          </a:xfrm>
          <a:custGeom>
            <a:avLst/>
            <a:gdLst>
              <a:gd name="connsiteX0" fmla="*/ 338275 w 343561"/>
              <a:gd name="connsiteY0" fmla="*/ 26427 h 491556"/>
              <a:gd name="connsiteX1" fmla="*/ 0 w 343561"/>
              <a:gd name="connsiteY1" fmla="*/ 0 h 491556"/>
              <a:gd name="connsiteX2" fmla="*/ 10571 w 343561"/>
              <a:gd name="connsiteY2" fmla="*/ 491556 h 491556"/>
              <a:gd name="connsiteX3" fmla="*/ 306562 w 343561"/>
              <a:gd name="connsiteY3" fmla="*/ 491556 h 491556"/>
              <a:gd name="connsiteX4" fmla="*/ 306562 w 343561"/>
              <a:gd name="connsiteY4" fmla="*/ 396416 h 491556"/>
              <a:gd name="connsiteX5" fmla="*/ 142710 w 343561"/>
              <a:gd name="connsiteY5" fmla="*/ 391130 h 491556"/>
              <a:gd name="connsiteX6" fmla="*/ 142710 w 343561"/>
              <a:gd name="connsiteY6" fmla="*/ 147995 h 491556"/>
              <a:gd name="connsiteX7" fmla="*/ 343561 w 343561"/>
              <a:gd name="connsiteY7" fmla="*/ 137424 h 491556"/>
              <a:gd name="connsiteX8" fmla="*/ 338275 w 343561"/>
              <a:gd name="connsiteY8" fmla="*/ 26427 h 491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3561" h="491556">
                <a:moveTo>
                  <a:pt x="338275" y="26427"/>
                </a:moveTo>
                <a:lnTo>
                  <a:pt x="0" y="0"/>
                </a:lnTo>
                <a:lnTo>
                  <a:pt x="10571" y="491556"/>
                </a:lnTo>
                <a:lnTo>
                  <a:pt x="306562" y="491556"/>
                </a:lnTo>
                <a:lnTo>
                  <a:pt x="306562" y="396416"/>
                </a:lnTo>
                <a:lnTo>
                  <a:pt x="142710" y="391130"/>
                </a:lnTo>
                <a:lnTo>
                  <a:pt x="142710" y="147995"/>
                </a:lnTo>
                <a:lnTo>
                  <a:pt x="343561" y="137424"/>
                </a:lnTo>
                <a:lnTo>
                  <a:pt x="338275" y="26427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Google Maps - Google Chrome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9" t="9441" r="31887" b="22760"/>
          <a:stretch/>
        </p:blipFill>
        <p:spPr>
          <a:xfrm>
            <a:off x="3904251" y="1939529"/>
            <a:ext cx="3407434" cy="3381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732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16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04717" y="460612"/>
            <a:ext cx="8529851" cy="639738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hape 52"/>
          <p:cNvSpPr txBox="1">
            <a:spLocks/>
          </p:cNvSpPr>
          <p:nvPr/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" b="1" dirty="0" smtClean="0">
                <a:solidFill>
                  <a:srgbClr val="408000"/>
                </a:solidFill>
                <a:latin typeface="Georgia" panose="02040502050405020303" pitchFamily="18" charset="0"/>
              </a:rPr>
              <a:t>Grazing Plan</a:t>
            </a:r>
            <a:endParaRPr lang="en" b="1" dirty="0">
              <a:solidFill>
                <a:srgbClr val="408000"/>
              </a:solidFill>
              <a:latin typeface="Georgia" panose="02040502050405020303" pitchFamily="18" charset="0"/>
            </a:endParaRPr>
          </a:p>
        </p:txBody>
      </p:sp>
      <p:sp>
        <p:nvSpPr>
          <p:cNvPr id="4" name="Shape 111"/>
          <p:cNvSpPr txBox="1"/>
          <p:nvPr/>
        </p:nvSpPr>
        <p:spPr>
          <a:xfrm>
            <a:off x="300251" y="1047002"/>
            <a:ext cx="8570793" cy="67297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 dirty="0" smtClean="0">
                <a:latin typeface="Georgia" panose="02040502050405020303" pitchFamily="18" charset="0"/>
                <a:ea typeface="Trebuchet MS"/>
                <a:cs typeface="Sakkal Majalla" panose="02000000000000000000" pitchFamily="2" charset="-78"/>
                <a:sym typeface="Trebuchet MS"/>
              </a:rPr>
              <a:t>48 lactating ewes, with 85 lambs (77 days old, 49 lbs.) at side, plus 18 head yearlings strip-grazed for 35 days (on 9 ac.)</a:t>
            </a:r>
          </a:p>
          <a:p>
            <a:pPr marL="342900" lvl="0" indent="-342900" rtl="0">
              <a:spcBef>
                <a:spcPts val="0"/>
              </a:spcBef>
              <a:buFontTx/>
              <a:buChar char="-"/>
            </a:pPr>
            <a:r>
              <a:rPr lang="en" sz="2400" dirty="0" smtClean="0">
                <a:latin typeface="Georgia" panose="02040502050405020303" pitchFamily="18" charset="0"/>
                <a:ea typeface="Trebuchet MS"/>
                <a:cs typeface="Sakkal Majalla" panose="02000000000000000000" pitchFamily="2" charset="-78"/>
                <a:sym typeface="Trebuchet MS"/>
              </a:rPr>
              <a:t>13,408 lb. live weight (21.9 animal units)</a:t>
            </a:r>
          </a:p>
        </p:txBody>
      </p:sp>
    </p:spTree>
    <p:extLst>
      <p:ext uri="{BB962C8B-B14F-4D97-AF65-F5344CB8AC3E}">
        <p14:creationId xmlns:p14="http://schemas.microsoft.com/office/powerpoint/2010/main" val="3509092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18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72955" y="459757"/>
            <a:ext cx="8420669" cy="63155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456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20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64024" y="408580"/>
            <a:ext cx="8420668" cy="6315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6134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2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68489" y="459757"/>
            <a:ext cx="8339922" cy="62549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3547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2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72955" y="415404"/>
            <a:ext cx="8393373" cy="62950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5600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25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48018" y="415402"/>
            <a:ext cx="8447964" cy="63359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3977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26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91068" y="419668"/>
            <a:ext cx="8429768" cy="63223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2712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13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824" y="573207"/>
            <a:ext cx="9043750" cy="54045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7600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67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09683" y="1022392"/>
            <a:ext cx="7724633" cy="57934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hape 111"/>
          <p:cNvSpPr txBox="1"/>
          <p:nvPr/>
        </p:nvSpPr>
        <p:spPr>
          <a:xfrm>
            <a:off x="300251" y="264847"/>
            <a:ext cx="8570793" cy="67297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 dirty="0" smtClean="0">
                <a:latin typeface="Georgia" panose="02040502050405020303" pitchFamily="18" charset="0"/>
                <a:ea typeface="Trebuchet MS"/>
                <a:cs typeface="Sakkal Majalla" panose="02000000000000000000" pitchFamily="2" charset="-78"/>
                <a:sym typeface="Trebuchet MS"/>
              </a:rPr>
              <a:t>Water was piped or hauled to portable tank, depending on location within the field</a:t>
            </a:r>
          </a:p>
        </p:txBody>
      </p:sp>
    </p:spTree>
    <p:extLst>
      <p:ext uri="{BB962C8B-B14F-4D97-AF65-F5344CB8AC3E}">
        <p14:creationId xmlns:p14="http://schemas.microsoft.com/office/powerpoint/2010/main" val="1012026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28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99500" y="1282890"/>
            <a:ext cx="385762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Shape 2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1282890"/>
            <a:ext cx="385762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Shape 2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3268" y="742523"/>
            <a:ext cx="8808041" cy="5808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hape 30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8528" y="742523"/>
            <a:ext cx="7981097" cy="598582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hape 111"/>
          <p:cNvSpPr txBox="1"/>
          <p:nvPr/>
        </p:nvSpPr>
        <p:spPr>
          <a:xfrm>
            <a:off x="300251" y="264847"/>
            <a:ext cx="8570793" cy="67297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 dirty="0" smtClean="0">
                <a:latin typeface="Georgia" panose="02040502050405020303" pitchFamily="18" charset="0"/>
                <a:ea typeface="Trebuchet MS"/>
                <a:cs typeface="Sakkal Majalla" panose="02000000000000000000" pitchFamily="2" charset="-78"/>
                <a:sym typeface="Trebuchet MS"/>
              </a:rPr>
              <a:t>Annual “weeds” were present but highly palatable to sheep</a:t>
            </a:r>
          </a:p>
        </p:txBody>
      </p:sp>
    </p:spTree>
    <p:extLst>
      <p:ext uri="{BB962C8B-B14F-4D97-AF65-F5344CB8AC3E}">
        <p14:creationId xmlns:p14="http://schemas.microsoft.com/office/powerpoint/2010/main" val="2530861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hape 4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796026" y="368490"/>
            <a:ext cx="1347974" cy="135702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hape 45"/>
          <p:cNvSpPr txBox="1">
            <a:spLocks/>
          </p:cNvSpPr>
          <p:nvPr/>
        </p:nvSpPr>
        <p:spPr>
          <a:xfrm>
            <a:off x="457200" y="1053508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228600">
              <a:spcBef>
                <a:spcPts val="0"/>
              </a:spcBef>
              <a:buFont typeface="Arial" pitchFamily="34" charset="0"/>
              <a:buChar char="●"/>
            </a:pPr>
            <a:r>
              <a:rPr lang="en" dirty="0" smtClean="0">
                <a:latin typeface="Georgia" panose="02040502050405020303" pitchFamily="18" charset="0"/>
              </a:rPr>
              <a:t>Michael, Cherie’, Abby, Rebekah, Gregory</a:t>
            </a:r>
          </a:p>
        </p:txBody>
      </p:sp>
      <p:sp>
        <p:nvSpPr>
          <p:cNvPr id="5" name="Shape 44"/>
          <p:cNvSpPr txBox="1">
            <a:spLocks/>
          </p:cNvSpPr>
          <p:nvPr/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" b="1" dirty="0" smtClean="0">
                <a:solidFill>
                  <a:srgbClr val="408000"/>
                </a:solidFill>
                <a:latin typeface="Georgia" panose="02040502050405020303" pitchFamily="18" charset="0"/>
              </a:rPr>
              <a:t>Background</a:t>
            </a:r>
            <a:endParaRPr lang="en" b="1" dirty="0">
              <a:solidFill>
                <a:srgbClr val="408000"/>
              </a:solidFill>
              <a:latin typeface="Georgia" panose="02040502050405020303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777" y="1725514"/>
            <a:ext cx="8048445" cy="45272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69"/>
          <a:stretch/>
        </p:blipFill>
        <p:spPr>
          <a:xfrm>
            <a:off x="457200" y="1718274"/>
            <a:ext cx="4265761" cy="3421452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" t="3903" r="3269" b="34201"/>
          <a:stretch/>
        </p:blipFill>
        <p:spPr bwMode="auto">
          <a:xfrm>
            <a:off x="1301750" y="3838986"/>
            <a:ext cx="6540498" cy="2829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hape 4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5616051"/>
            <a:ext cx="1347975" cy="1241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86" b="16752"/>
          <a:stretch/>
        </p:blipFill>
        <p:spPr bwMode="auto">
          <a:xfrm>
            <a:off x="4722961" y="1734337"/>
            <a:ext cx="4063041" cy="3044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308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33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16256" y="435875"/>
            <a:ext cx="8311487" cy="62336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0946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3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54841" y="450376"/>
            <a:ext cx="8325135" cy="62438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5489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34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77420" y="383842"/>
            <a:ext cx="8632209" cy="6474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Shape 7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45150" y="906375"/>
            <a:ext cx="3014624" cy="401947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hape 721"/>
          <p:cNvSpPr txBox="1">
            <a:spLocks/>
          </p:cNvSpPr>
          <p:nvPr/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" sz="3600" b="1" dirty="0" smtClean="0">
                <a:solidFill>
                  <a:srgbClr val="408000"/>
                </a:solidFill>
                <a:latin typeface="Georgia" panose="02040502050405020303" pitchFamily="18" charset="0"/>
              </a:rPr>
              <a:t>Forage (DM) Production from Oats</a:t>
            </a:r>
            <a:endParaRPr lang="en" sz="3600" b="1" dirty="0">
              <a:solidFill>
                <a:srgbClr val="408000"/>
              </a:solidFill>
              <a:latin typeface="Georgia" panose="02040502050405020303" pitchFamily="18" charset="0"/>
            </a:endParaRPr>
          </a:p>
        </p:txBody>
      </p:sp>
      <p:sp>
        <p:nvSpPr>
          <p:cNvPr id="5" name="Shape 722"/>
          <p:cNvSpPr txBox="1">
            <a:spLocks/>
          </p:cNvSpPr>
          <p:nvPr/>
        </p:nvSpPr>
        <p:spPr>
          <a:xfrm>
            <a:off x="457200" y="1200150"/>
            <a:ext cx="5148299" cy="3725699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lIns="91425" tIns="91425" rIns="91425" bIns="91425" anchor="t" anchorCtr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Font typeface="Arial" pitchFamily="34" charset="0"/>
              <a:buNone/>
            </a:pPr>
            <a:r>
              <a:rPr lang="en" u="sng" dirty="0" smtClean="0">
                <a:latin typeface="Georgia" panose="02040502050405020303" pitchFamily="18" charset="0"/>
              </a:rPr>
              <a:t>Estimated DM/ac by date:</a:t>
            </a:r>
          </a:p>
          <a:p>
            <a:pPr>
              <a:spcBef>
                <a:spcPts val="0"/>
              </a:spcBef>
              <a:buFont typeface="Arial" pitchFamily="34" charset="0"/>
              <a:buNone/>
            </a:pPr>
            <a:r>
              <a:rPr lang="en" dirty="0" smtClean="0">
                <a:latin typeface="Georgia" panose="02040502050405020303" pitchFamily="18" charset="0"/>
              </a:rPr>
              <a:t>(north field)</a:t>
            </a:r>
          </a:p>
          <a:p>
            <a:pPr marL="457200" indent="-381000">
              <a:spcBef>
                <a:spcPts val="0"/>
              </a:spcBef>
              <a:buSzPct val="100000"/>
              <a:buFont typeface="Arial" pitchFamily="34" charset="0"/>
              <a:buChar char="●"/>
            </a:pPr>
            <a:r>
              <a:rPr lang="en" dirty="0" smtClean="0">
                <a:latin typeface="Georgia" panose="02040502050405020303" pitchFamily="18" charset="0"/>
              </a:rPr>
              <a:t>May 24:	1,667 lbs/ac     </a:t>
            </a:r>
          </a:p>
          <a:p>
            <a:pPr marL="457200" indent="-381000">
              <a:spcBef>
                <a:spcPts val="0"/>
              </a:spcBef>
              <a:buSzPct val="100000"/>
              <a:buFont typeface="Arial" pitchFamily="34" charset="0"/>
              <a:buChar char="●"/>
            </a:pPr>
            <a:r>
              <a:rPr lang="en" dirty="0" smtClean="0">
                <a:latin typeface="Georgia" panose="02040502050405020303" pitchFamily="18" charset="0"/>
              </a:rPr>
              <a:t>June 3:	2,200 lbs/ac </a:t>
            </a:r>
          </a:p>
          <a:p>
            <a:pPr marL="457200" indent="-381000">
              <a:spcBef>
                <a:spcPts val="0"/>
              </a:spcBef>
              <a:buSzPct val="100000"/>
              <a:buFont typeface="Arial" pitchFamily="34" charset="0"/>
              <a:buChar char="●"/>
            </a:pPr>
            <a:r>
              <a:rPr lang="en" dirty="0" smtClean="0">
                <a:latin typeface="Georgia" panose="02040502050405020303" pitchFamily="18" charset="0"/>
              </a:rPr>
              <a:t>June 21:  9,133 lbs/ac  </a:t>
            </a:r>
          </a:p>
          <a:p>
            <a:pPr>
              <a:spcBef>
                <a:spcPts val="0"/>
              </a:spcBef>
              <a:buFont typeface="Arial" pitchFamily="34" charset="0"/>
              <a:buNone/>
            </a:pPr>
            <a:endParaRPr lang="en" dirty="0" smtClean="0">
              <a:latin typeface="Georgia" panose="02040502050405020303" pitchFamily="18" charset="0"/>
            </a:endParaRPr>
          </a:p>
          <a:p>
            <a:pPr>
              <a:spcBef>
                <a:spcPts val="0"/>
              </a:spcBef>
              <a:buFont typeface="Arial" pitchFamily="34" charset="0"/>
              <a:buNone/>
            </a:pPr>
            <a:r>
              <a:rPr lang="en" dirty="0" smtClean="0">
                <a:latin typeface="Georgia" panose="02040502050405020303" pitchFamily="18" charset="0"/>
              </a:rPr>
              <a:t>(south field-hay)</a:t>
            </a:r>
          </a:p>
          <a:p>
            <a:pPr marL="457200" indent="-381000">
              <a:spcBef>
                <a:spcPts val="0"/>
              </a:spcBef>
              <a:buSzPct val="100000"/>
              <a:buFont typeface="Arial" pitchFamily="34" charset="0"/>
              <a:buChar char="●"/>
            </a:pPr>
            <a:r>
              <a:rPr lang="en" dirty="0" smtClean="0">
                <a:latin typeface="Georgia" panose="02040502050405020303" pitchFamily="18" charset="0"/>
              </a:rPr>
              <a:t>June 23 	6,105 lbs/ac </a:t>
            </a:r>
            <a:endParaRPr lang="en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5068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40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54842" y="460611"/>
            <a:ext cx="8529851" cy="63973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2381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45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32012" y="439288"/>
            <a:ext cx="8379725" cy="6284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881" y="1877587"/>
            <a:ext cx="6218237" cy="373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hape 727"/>
          <p:cNvSpPr txBox="1">
            <a:spLocks/>
          </p:cNvSpPr>
          <p:nvPr/>
        </p:nvSpPr>
        <p:spPr>
          <a:xfrm>
            <a:off x="457199" y="205978"/>
            <a:ext cx="8413845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" sz="3600" b="1" smtClean="0">
                <a:solidFill>
                  <a:srgbClr val="408000"/>
                </a:solidFill>
                <a:latin typeface="Georgia" panose="02040502050405020303" pitchFamily="18" charset="0"/>
              </a:rPr>
              <a:t>Forage (DM) Production from Oats</a:t>
            </a:r>
            <a:endParaRPr lang="en" sz="3600" b="1" dirty="0">
              <a:solidFill>
                <a:srgbClr val="40800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8126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49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5659" y="476392"/>
            <a:ext cx="8508810" cy="63816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1239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53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72958" y="426492"/>
            <a:ext cx="8557146" cy="641786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hape 733"/>
          <p:cNvSpPr txBox="1">
            <a:spLocks/>
          </p:cNvSpPr>
          <p:nvPr/>
        </p:nvSpPr>
        <p:spPr>
          <a:xfrm>
            <a:off x="457200" y="205978"/>
            <a:ext cx="8229600" cy="857400"/>
          </a:xfrm>
          <a:prstGeom prst="rect">
            <a:avLst/>
          </a:prstGeom>
          <a:solidFill>
            <a:srgbClr val="FFFFFF">
              <a:alpha val="45098"/>
            </a:srgbClr>
          </a:solidFill>
        </p:spPr>
        <p:txBody>
          <a:bodyPr lIns="91425" tIns="91425" rIns="91425" bIns="91425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" b="1" dirty="0" smtClean="0">
                <a:solidFill>
                  <a:srgbClr val="408000"/>
                </a:solidFill>
                <a:latin typeface="Georgia" panose="02040502050405020303" pitchFamily="18" charset="0"/>
              </a:rPr>
              <a:t>Weight Gain Data</a:t>
            </a:r>
            <a:endParaRPr lang="en" b="1" dirty="0">
              <a:solidFill>
                <a:srgbClr val="408000"/>
              </a:solidFill>
              <a:latin typeface="Georgia" panose="02040502050405020303" pitchFamily="18" charset="0"/>
            </a:endParaRPr>
          </a:p>
        </p:txBody>
      </p:sp>
      <p:sp>
        <p:nvSpPr>
          <p:cNvPr id="4" name="Shape 734"/>
          <p:cNvSpPr txBox="1">
            <a:spLocks/>
          </p:cNvSpPr>
          <p:nvPr/>
        </p:nvSpPr>
        <p:spPr>
          <a:xfrm>
            <a:off x="457200" y="1200150"/>
            <a:ext cx="8166900" cy="752999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lIns="91425" tIns="91425" rIns="91425" bIns="91425" anchor="t" anchorCtr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Font typeface="Arial" pitchFamily="34" charset="0"/>
              <a:buNone/>
            </a:pPr>
            <a:r>
              <a:rPr lang="en-US" sz="1800" b="1" dirty="0" smtClean="0">
                <a:latin typeface="Georgia" panose="02040502050405020303" pitchFamily="18" charset="0"/>
              </a:rPr>
              <a:t>38-day period (5/22/13 - 6/29/13) </a:t>
            </a:r>
          </a:p>
          <a:p>
            <a:pPr>
              <a:spcBef>
                <a:spcPts val="0"/>
              </a:spcBef>
              <a:buFont typeface="Arial" pitchFamily="34" charset="0"/>
              <a:buNone/>
            </a:pPr>
            <a:r>
              <a:rPr lang="en-US" sz="1800" b="1" dirty="0" smtClean="0">
                <a:latin typeface="Georgia" panose="02040502050405020303" pitchFamily="18" charset="0"/>
              </a:rPr>
              <a:t>Ewes &amp; lambs grazing oats together</a:t>
            </a:r>
          </a:p>
          <a:p>
            <a:pPr>
              <a:spcBef>
                <a:spcPts val="0"/>
              </a:spcBef>
              <a:buFont typeface="Arial" pitchFamily="34" charset="0"/>
              <a:buNone/>
            </a:pPr>
            <a:endParaRPr lang="en-US" sz="1800" b="1" dirty="0">
              <a:latin typeface="Georgia" panose="02040502050405020303" pitchFamily="18" charset="0"/>
            </a:endParaRPr>
          </a:p>
        </p:txBody>
      </p:sp>
      <p:sp>
        <p:nvSpPr>
          <p:cNvPr id="6" name="Shape 736"/>
          <p:cNvSpPr txBox="1">
            <a:spLocks/>
          </p:cNvSpPr>
          <p:nvPr/>
        </p:nvSpPr>
        <p:spPr>
          <a:xfrm>
            <a:off x="825200" y="1953150"/>
            <a:ext cx="2484899" cy="752999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lIns="91425" tIns="91425" rIns="91425" bIns="91425" anchor="t" anchorCtr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Font typeface="Arial" pitchFamily="34" charset="0"/>
              <a:buNone/>
            </a:pPr>
            <a:r>
              <a:rPr lang="en" b="1" smtClean="0">
                <a:latin typeface="Georgia" panose="02040502050405020303" pitchFamily="18" charset="0"/>
              </a:rPr>
              <a:t>Lambs (n=85)</a:t>
            </a:r>
            <a:endParaRPr lang="en" b="1">
              <a:latin typeface="Georgia" panose="02040502050405020303" pitchFamily="18" charset="0"/>
            </a:endParaRPr>
          </a:p>
        </p:txBody>
      </p:sp>
      <p:sp>
        <p:nvSpPr>
          <p:cNvPr id="8" name="Shape 738"/>
          <p:cNvSpPr txBox="1">
            <a:spLocks/>
          </p:cNvSpPr>
          <p:nvPr/>
        </p:nvSpPr>
        <p:spPr>
          <a:xfrm>
            <a:off x="5451850" y="1937525"/>
            <a:ext cx="2484899" cy="752999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lIns="91425" tIns="91425" rIns="91425" bIns="91425" anchor="t" anchorCtr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Font typeface="Arial" pitchFamily="34" charset="0"/>
              <a:buNone/>
            </a:pPr>
            <a:r>
              <a:rPr lang="en" b="1" smtClean="0">
                <a:latin typeface="Georgia" panose="02040502050405020303" pitchFamily="18" charset="0"/>
              </a:rPr>
              <a:t>Ewes(n=48)</a:t>
            </a:r>
            <a:endParaRPr lang="en" b="1">
              <a:latin typeface="Georgia" panose="02040502050405020303" pitchFamily="18" charset="0"/>
            </a:endParaRPr>
          </a:p>
        </p:txBody>
      </p:sp>
      <p:graphicFrame>
        <p:nvGraphicFramePr>
          <p:cNvPr id="9" name="Shape 735"/>
          <p:cNvGraphicFramePr/>
          <p:nvPr>
            <p:extLst>
              <p:ext uri="{D42A27DB-BD31-4B8C-83A1-F6EECF244321}">
                <p14:modId xmlns:p14="http://schemas.microsoft.com/office/powerpoint/2010/main" val="700588523"/>
              </p:ext>
            </p:extLst>
          </p:nvPr>
        </p:nvGraphicFramePr>
        <p:xfrm>
          <a:off x="293025" y="3033702"/>
          <a:ext cx="4006020" cy="256017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809750"/>
                <a:gridCol w="1159040"/>
                <a:gridCol w="1037230"/>
              </a:tblGrid>
              <a:tr h="38100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b="1" dirty="0"/>
                    </a:p>
                  </a:txBody>
                  <a:tcPr marL="91425" marR="91425" marT="91425" marB="91425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 b="1" dirty="0"/>
                        <a:t>average</a:t>
                      </a:r>
                    </a:p>
                  </a:txBody>
                  <a:tcPr marL="91425" marR="91425" marT="91425" marB="91425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 b="1"/>
                        <a:t>Std. Dev.</a:t>
                      </a:r>
                    </a:p>
                  </a:txBody>
                  <a:tcPr marL="91425" marR="91425" marT="91425" marB="91425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 b="1"/>
                        <a:t>Begin weight</a:t>
                      </a:r>
                    </a:p>
                  </a:txBody>
                  <a:tcPr marL="91425" marR="91425" marT="91425" marB="91425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b="1"/>
                        <a:t>49 lbs</a:t>
                      </a:r>
                    </a:p>
                  </a:txBody>
                  <a:tcPr marL="91425" marR="91425" marT="91425" marB="91425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 b="1"/>
                        <a:t>15.6</a:t>
                      </a:r>
                    </a:p>
                  </a:txBody>
                  <a:tcPr marL="91425" marR="91425" marT="91425" marB="91425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 b="1"/>
                        <a:t>Gain</a:t>
                      </a:r>
                    </a:p>
                  </a:txBody>
                  <a:tcPr marL="91425" marR="91425" marT="91425" marB="91425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 b="1"/>
                        <a:t>16.3 lbs</a:t>
                      </a:r>
                    </a:p>
                  </a:txBody>
                  <a:tcPr marL="91425" marR="91425" marT="91425" marB="91425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 b="1"/>
                        <a:t>4.4</a:t>
                      </a:r>
                    </a:p>
                  </a:txBody>
                  <a:tcPr marL="91425" marR="91425" marT="91425" marB="91425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 b="1"/>
                        <a:t>Gain as % BW</a:t>
                      </a:r>
                    </a:p>
                  </a:txBody>
                  <a:tcPr marL="91425" marR="91425" marT="91425" marB="91425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 b="1"/>
                        <a:t>38.4%</a:t>
                      </a:r>
                    </a:p>
                  </a:txBody>
                  <a:tcPr marL="91425" marR="91425" marT="91425" marB="91425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 b="1"/>
                        <a:t>20.1%</a:t>
                      </a:r>
                    </a:p>
                  </a:txBody>
                  <a:tcPr marL="91425" marR="91425" marT="91425" marB="91425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b="1"/>
                        <a:t>ADG</a:t>
                      </a:r>
                    </a:p>
                  </a:txBody>
                  <a:tcPr marL="91425" marR="91425" marT="91425" marB="91425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 b="1"/>
                        <a:t>0.43 lbs</a:t>
                      </a:r>
                    </a:p>
                  </a:txBody>
                  <a:tcPr marL="91425" marR="91425" marT="91425" marB="91425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 b="1" dirty="0"/>
                        <a:t>0.12</a:t>
                      </a:r>
                    </a:p>
                  </a:txBody>
                  <a:tcPr marL="91425" marR="91425" marT="91425" marB="91425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Shape 737"/>
          <p:cNvGraphicFramePr/>
          <p:nvPr>
            <p:extLst>
              <p:ext uri="{D42A27DB-BD31-4B8C-83A1-F6EECF244321}">
                <p14:modId xmlns:p14="http://schemas.microsoft.com/office/powerpoint/2010/main" val="2463572365"/>
              </p:ext>
            </p:extLst>
          </p:nvPr>
        </p:nvGraphicFramePr>
        <p:xfrm>
          <a:off x="4653350" y="3018077"/>
          <a:ext cx="3970750" cy="256017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815689"/>
                <a:gridCol w="1195036"/>
                <a:gridCol w="960025"/>
              </a:tblGrid>
              <a:tr h="38100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b="1"/>
                    </a:p>
                  </a:txBody>
                  <a:tcPr marL="91425" marR="91425" marT="91425" marB="91425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b="1"/>
                        <a:t>average</a:t>
                      </a:r>
                    </a:p>
                  </a:txBody>
                  <a:tcPr marL="91425" marR="91425" marT="91425" marB="91425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b="1"/>
                        <a:t>Std. Dev.</a:t>
                      </a:r>
                    </a:p>
                  </a:txBody>
                  <a:tcPr marL="91425" marR="91425" marT="91425" marB="91425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b="1"/>
                        <a:t>Begin weight</a:t>
                      </a:r>
                    </a:p>
                  </a:txBody>
                  <a:tcPr marL="91425" marR="91425" marT="91425" marB="91425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b="1"/>
                        <a:t>140 lbs</a:t>
                      </a:r>
                    </a:p>
                  </a:txBody>
                  <a:tcPr marL="91425" marR="91425" marT="91425" marB="91425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b="1"/>
                        <a:t>23.3</a:t>
                      </a:r>
                    </a:p>
                  </a:txBody>
                  <a:tcPr marL="91425" marR="91425" marT="91425" marB="91425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b="1"/>
                        <a:t>Gain</a:t>
                      </a:r>
                    </a:p>
                  </a:txBody>
                  <a:tcPr marL="91425" marR="91425" marT="91425" marB="91425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b="1"/>
                        <a:t>-4.4 lbs</a:t>
                      </a:r>
                    </a:p>
                  </a:txBody>
                  <a:tcPr marL="91425" marR="91425" marT="91425" marB="91425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b="1"/>
                        <a:t>6.5</a:t>
                      </a:r>
                    </a:p>
                  </a:txBody>
                  <a:tcPr marL="91425" marR="91425" marT="91425" marB="91425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b="1"/>
                        <a:t>Gain as % BW</a:t>
                      </a:r>
                    </a:p>
                  </a:txBody>
                  <a:tcPr marL="91425" marR="91425" marT="91425" marB="91425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b="1"/>
                        <a:t>-2.8%</a:t>
                      </a:r>
                    </a:p>
                  </a:txBody>
                  <a:tcPr marL="91425" marR="91425" marT="91425" marB="91425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b="1"/>
                        <a:t>4.8%</a:t>
                      </a:r>
                    </a:p>
                  </a:txBody>
                  <a:tcPr marL="91425" marR="91425" marT="91425" marB="91425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b="1"/>
                        <a:t>ADG</a:t>
                      </a:r>
                    </a:p>
                  </a:txBody>
                  <a:tcPr marL="91425" marR="91425" marT="91425" marB="91425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b="1"/>
                        <a:t>-0.11 lbs</a:t>
                      </a:r>
                    </a:p>
                  </a:txBody>
                  <a:tcPr marL="91425" marR="91425" marT="91425" marB="91425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b="1" dirty="0"/>
                        <a:t>0.17</a:t>
                      </a:r>
                    </a:p>
                  </a:txBody>
                  <a:tcPr marL="91425" marR="91425" marT="91425" marB="91425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0609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54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36478" y="415402"/>
            <a:ext cx="8447964" cy="633597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hape 733"/>
          <p:cNvSpPr txBox="1">
            <a:spLocks/>
          </p:cNvSpPr>
          <p:nvPr/>
        </p:nvSpPr>
        <p:spPr>
          <a:xfrm>
            <a:off x="457200" y="205978"/>
            <a:ext cx="8229600" cy="857400"/>
          </a:xfrm>
          <a:prstGeom prst="rect">
            <a:avLst/>
          </a:prstGeom>
          <a:solidFill>
            <a:srgbClr val="FFFFFF">
              <a:alpha val="45098"/>
            </a:srgbClr>
          </a:solidFill>
        </p:spPr>
        <p:txBody>
          <a:bodyPr lIns="91425" tIns="91425" rIns="91425" bIns="91425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" b="1" dirty="0" smtClean="0">
                <a:solidFill>
                  <a:srgbClr val="408000"/>
                </a:solidFill>
                <a:latin typeface="Georgia" panose="02040502050405020303" pitchFamily="18" charset="0"/>
              </a:rPr>
              <a:t>Weight Gain Data</a:t>
            </a:r>
            <a:endParaRPr lang="en" b="1" dirty="0">
              <a:solidFill>
                <a:srgbClr val="408000"/>
              </a:solidFill>
              <a:latin typeface="Georgia" panose="02040502050405020303" pitchFamily="18" charset="0"/>
            </a:endParaRPr>
          </a:p>
        </p:txBody>
      </p:sp>
      <p:graphicFrame>
        <p:nvGraphicFramePr>
          <p:cNvPr id="4" name="Shape 745"/>
          <p:cNvGraphicFramePr/>
          <p:nvPr>
            <p:extLst>
              <p:ext uri="{D42A27DB-BD31-4B8C-83A1-F6EECF244321}">
                <p14:modId xmlns:p14="http://schemas.microsoft.com/office/powerpoint/2010/main" val="3786739761"/>
              </p:ext>
            </p:extLst>
          </p:nvPr>
        </p:nvGraphicFramePr>
        <p:xfrm>
          <a:off x="2286000" y="2800350"/>
          <a:ext cx="4305869" cy="22858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809750"/>
                <a:gridCol w="1185934"/>
                <a:gridCol w="1310185"/>
              </a:tblGrid>
              <a:tr h="38100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b="1" dirty="0"/>
                    </a:p>
                  </a:txBody>
                  <a:tcPr marL="91425" marR="91425" marT="91425" marB="91425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b="1"/>
                        <a:t>average</a:t>
                      </a:r>
                    </a:p>
                  </a:txBody>
                  <a:tcPr marL="91425" marR="91425" marT="91425" marB="91425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b="1"/>
                        <a:t>Std. Dev.</a:t>
                      </a:r>
                    </a:p>
                  </a:txBody>
                  <a:tcPr marL="91425" marR="91425" marT="91425" marB="91425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b="1" dirty="0"/>
                        <a:t>Begin weight</a:t>
                      </a:r>
                    </a:p>
                  </a:txBody>
                  <a:tcPr marL="91425" marR="91425" marT="91425" marB="91425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b="1"/>
                        <a:t>131 lbs</a:t>
                      </a:r>
                    </a:p>
                  </a:txBody>
                  <a:tcPr marL="91425" marR="91425" marT="91425" marB="91425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b="1"/>
                        <a:t>11.6</a:t>
                      </a:r>
                    </a:p>
                  </a:txBody>
                  <a:tcPr marL="91425" marR="91425" marT="91425" marB="91425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b="1"/>
                        <a:t>Gain</a:t>
                      </a:r>
                    </a:p>
                  </a:txBody>
                  <a:tcPr marL="91425" marR="91425" marT="91425" marB="91425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b="1"/>
                        <a:t>4.8 lbs</a:t>
                      </a:r>
                    </a:p>
                  </a:txBody>
                  <a:tcPr marL="91425" marR="91425" marT="91425" marB="91425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b="1"/>
                        <a:t>3.8</a:t>
                      </a:r>
                    </a:p>
                  </a:txBody>
                  <a:tcPr marL="91425" marR="91425" marT="91425" marB="91425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b="1"/>
                        <a:t>Gain as % BW</a:t>
                      </a:r>
                    </a:p>
                  </a:txBody>
                  <a:tcPr marL="91425" marR="91425" marT="91425" marB="91425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b="1"/>
                        <a:t>3.7%</a:t>
                      </a:r>
                    </a:p>
                  </a:txBody>
                  <a:tcPr marL="91425" marR="91425" marT="91425" marB="91425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b="1"/>
                        <a:t>3.1%</a:t>
                      </a:r>
                    </a:p>
                  </a:txBody>
                  <a:tcPr marL="91425" marR="91425" marT="91425" marB="91425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b="1" dirty="0"/>
                        <a:t>ADG</a:t>
                      </a:r>
                    </a:p>
                  </a:txBody>
                  <a:tcPr marL="91425" marR="91425" marT="91425" marB="91425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b="1"/>
                        <a:t>0.13 lbs</a:t>
                      </a:r>
                    </a:p>
                  </a:txBody>
                  <a:tcPr marL="91425" marR="91425" marT="91425" marB="91425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b="1" dirty="0"/>
                        <a:t>0.10</a:t>
                      </a:r>
                    </a:p>
                  </a:txBody>
                  <a:tcPr marL="91425" marR="91425" marT="91425" marB="91425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Shape 744"/>
          <p:cNvSpPr txBox="1">
            <a:spLocks/>
          </p:cNvSpPr>
          <p:nvPr/>
        </p:nvSpPr>
        <p:spPr>
          <a:xfrm>
            <a:off x="457200" y="1200150"/>
            <a:ext cx="8166900" cy="752999"/>
          </a:xfrm>
          <a:prstGeom prst="rect">
            <a:avLst/>
          </a:prstGeom>
          <a:solidFill>
            <a:srgbClr val="FFFFFF">
              <a:alpha val="47843"/>
            </a:srgbClr>
          </a:solidFill>
        </p:spPr>
        <p:txBody>
          <a:bodyPr lIns="91425" tIns="91425" rIns="91425" bIns="91425" anchor="t" anchorCtr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Font typeface="Arial" pitchFamily="34" charset="0"/>
              <a:buNone/>
            </a:pPr>
            <a:r>
              <a:rPr lang="en-US" sz="1800" b="1" dirty="0" smtClean="0">
                <a:latin typeface="Georgia" panose="02040502050405020303" pitchFamily="18" charset="0"/>
              </a:rPr>
              <a:t>38-day period (5/22/13 - 6/29/13) </a:t>
            </a:r>
          </a:p>
          <a:p>
            <a:pPr>
              <a:spcBef>
                <a:spcPts val="0"/>
              </a:spcBef>
              <a:buFont typeface="Arial" pitchFamily="34" charset="0"/>
              <a:buNone/>
            </a:pPr>
            <a:endParaRPr lang="en-US" sz="1800" b="1" dirty="0">
              <a:latin typeface="Georgia" panose="02040502050405020303" pitchFamily="18" charset="0"/>
            </a:endParaRPr>
          </a:p>
        </p:txBody>
      </p:sp>
      <p:sp>
        <p:nvSpPr>
          <p:cNvPr id="6" name="Shape 746"/>
          <p:cNvSpPr txBox="1">
            <a:spLocks/>
          </p:cNvSpPr>
          <p:nvPr/>
        </p:nvSpPr>
        <p:spPr>
          <a:xfrm>
            <a:off x="837875" y="1953150"/>
            <a:ext cx="6632100" cy="752999"/>
          </a:xfrm>
          <a:prstGeom prst="rect">
            <a:avLst/>
          </a:prstGeom>
          <a:solidFill>
            <a:srgbClr val="FFFFFF">
              <a:alpha val="47843"/>
            </a:srgbClr>
          </a:solidFill>
        </p:spPr>
        <p:txBody>
          <a:bodyPr lIns="91425" tIns="91425" rIns="91425" bIns="91425" anchor="t" anchorCtr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Font typeface="Arial" pitchFamily="34" charset="0"/>
              <a:buNone/>
            </a:pPr>
            <a:r>
              <a:rPr lang="en" b="1" dirty="0" smtClean="0">
                <a:latin typeface="Georgia" panose="02040502050405020303" pitchFamily="18" charset="0"/>
              </a:rPr>
              <a:t>Yearlings not raising lambs (n=18)</a:t>
            </a:r>
            <a:endParaRPr lang="en" b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3589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55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54842" y="425639"/>
            <a:ext cx="8434316" cy="63257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0741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55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86603" y="429904"/>
            <a:ext cx="8570794" cy="64280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324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4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5616051"/>
            <a:ext cx="1347975" cy="1241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Shape 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96026" y="368490"/>
            <a:ext cx="1347974" cy="135702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hape 45"/>
          <p:cNvSpPr txBox="1">
            <a:spLocks/>
          </p:cNvSpPr>
          <p:nvPr/>
        </p:nvSpPr>
        <p:spPr>
          <a:xfrm>
            <a:off x="457200" y="1053508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228600">
              <a:spcBef>
                <a:spcPts val="0"/>
              </a:spcBef>
              <a:buFont typeface="Arial" pitchFamily="34" charset="0"/>
              <a:buChar char="●"/>
            </a:pPr>
            <a:r>
              <a:rPr lang="en" sz="2000" dirty="0" smtClean="0">
                <a:latin typeface="Georgia" panose="02040502050405020303" pitchFamily="18" charset="0"/>
              </a:rPr>
              <a:t>Raised on a dairy farm near Maryville, MO</a:t>
            </a:r>
          </a:p>
          <a:p>
            <a:pPr marL="457200" indent="-228600">
              <a:spcBef>
                <a:spcPts val="0"/>
              </a:spcBef>
              <a:buFont typeface="Arial" pitchFamily="34" charset="0"/>
              <a:buChar char="●"/>
            </a:pPr>
            <a:r>
              <a:rPr lang="en" sz="2000" dirty="0" smtClean="0">
                <a:latin typeface="Georgia" panose="02040502050405020303" pitchFamily="18" charset="0"/>
              </a:rPr>
              <a:t>Have raised sheep since 1996; on present farm since 1998</a:t>
            </a:r>
          </a:p>
          <a:p>
            <a:pPr marL="457200" indent="-228600">
              <a:spcBef>
                <a:spcPts val="0"/>
              </a:spcBef>
              <a:buFont typeface="Arial" pitchFamily="34" charset="0"/>
              <a:buChar char="●"/>
            </a:pPr>
            <a:r>
              <a:rPr lang="en" sz="2000" dirty="0" smtClean="0">
                <a:latin typeface="Georgia" panose="02040502050405020303" pitchFamily="18" charset="0"/>
              </a:rPr>
              <a:t>Have had commercial cow/calf; Berkshire hogs (4-H)</a:t>
            </a:r>
          </a:p>
        </p:txBody>
      </p:sp>
      <p:sp>
        <p:nvSpPr>
          <p:cNvPr id="6" name="Shape 44"/>
          <p:cNvSpPr txBox="1">
            <a:spLocks/>
          </p:cNvSpPr>
          <p:nvPr/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" b="1" dirty="0" smtClean="0">
                <a:solidFill>
                  <a:srgbClr val="408000"/>
                </a:solidFill>
                <a:latin typeface="Georgia" panose="02040502050405020303" pitchFamily="18" charset="0"/>
              </a:rPr>
              <a:t>Background</a:t>
            </a:r>
            <a:endParaRPr lang="en" b="1" dirty="0">
              <a:solidFill>
                <a:srgbClr val="408000"/>
              </a:solidFill>
              <a:latin typeface="Georgia" panose="02040502050405020303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799" y="3088430"/>
            <a:ext cx="48768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60"/>
          <a:stretch/>
        </p:blipFill>
        <p:spPr>
          <a:xfrm>
            <a:off x="215661" y="2309440"/>
            <a:ext cx="5262114" cy="2469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777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57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32012" y="415403"/>
            <a:ext cx="8447964" cy="63359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5442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59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29904" y="456346"/>
            <a:ext cx="8284191" cy="621314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hape 734"/>
          <p:cNvSpPr txBox="1">
            <a:spLocks/>
          </p:cNvSpPr>
          <p:nvPr/>
        </p:nvSpPr>
        <p:spPr>
          <a:xfrm>
            <a:off x="488550" y="415403"/>
            <a:ext cx="8166900" cy="2621223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lIns="91425" tIns="91425" rIns="91425" bIns="91425" anchor="t" anchorCtr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Font typeface="Arial" pitchFamily="34" charset="0"/>
              <a:buNone/>
            </a:pPr>
            <a:r>
              <a:rPr lang="en-US" sz="2000" b="1" dirty="0" smtClean="0">
                <a:latin typeface="Georgia" panose="02040502050405020303" pitchFamily="18" charset="0"/>
              </a:rPr>
              <a:t>We estimated that the sheep consumed  21,864 </a:t>
            </a:r>
            <a:r>
              <a:rPr lang="en-US" sz="2000" b="1" dirty="0" err="1" smtClean="0">
                <a:latin typeface="Georgia" panose="02040502050405020303" pitchFamily="18" charset="0"/>
              </a:rPr>
              <a:t>lbs</a:t>
            </a:r>
            <a:r>
              <a:rPr lang="en-US" sz="2000" b="1" dirty="0" smtClean="0">
                <a:latin typeface="Georgia" panose="02040502050405020303" pitchFamily="18" charset="0"/>
              </a:rPr>
              <a:t> DM over 35-day period, or 2,429 </a:t>
            </a:r>
            <a:r>
              <a:rPr lang="en-US" sz="2000" b="1" dirty="0" err="1" smtClean="0">
                <a:latin typeface="Georgia" panose="02040502050405020303" pitchFamily="18" charset="0"/>
              </a:rPr>
              <a:t>lb</a:t>
            </a:r>
            <a:r>
              <a:rPr lang="en-US" sz="2000" b="1" dirty="0" smtClean="0">
                <a:latin typeface="Georgia" panose="02040502050405020303" pitchFamily="18" charset="0"/>
              </a:rPr>
              <a:t>/ac.</a:t>
            </a:r>
          </a:p>
          <a:p>
            <a:pPr>
              <a:spcBef>
                <a:spcPts val="0"/>
              </a:spcBef>
              <a:buFont typeface="Arial" pitchFamily="34" charset="0"/>
              <a:buNone/>
            </a:pPr>
            <a:r>
              <a:rPr lang="en-US" sz="2000" b="1" dirty="0" smtClean="0">
                <a:latin typeface="Georgia" panose="02040502050405020303" pitchFamily="18" charset="0"/>
              </a:rPr>
              <a:t>If we take </a:t>
            </a:r>
            <a:r>
              <a:rPr lang="en-US" sz="2000" b="1" dirty="0" err="1" smtClean="0">
                <a:latin typeface="Georgia" panose="02040502050405020303" pitchFamily="18" charset="0"/>
              </a:rPr>
              <a:t>lbs</a:t>
            </a:r>
            <a:r>
              <a:rPr lang="en-US" sz="2000" b="1" dirty="0" smtClean="0">
                <a:latin typeface="Georgia" panose="02040502050405020303" pitchFamily="18" charset="0"/>
              </a:rPr>
              <a:t> of hay harvested from other 8 acre plot (5,342 </a:t>
            </a:r>
            <a:r>
              <a:rPr lang="en-US" sz="2000" b="1" dirty="0" err="1" smtClean="0">
                <a:latin typeface="Georgia" panose="02040502050405020303" pitchFamily="18" charset="0"/>
              </a:rPr>
              <a:t>lb</a:t>
            </a:r>
            <a:r>
              <a:rPr lang="en-US" sz="2000" b="1" dirty="0" smtClean="0">
                <a:latin typeface="Georgia" panose="02040502050405020303" pitchFamily="18" charset="0"/>
              </a:rPr>
              <a:t>/ac) as total DM production, then forage utilization rate of the sheep was approx. 45% </a:t>
            </a:r>
          </a:p>
          <a:p>
            <a:pPr>
              <a:spcBef>
                <a:spcPts val="0"/>
              </a:spcBef>
              <a:buFont typeface="Arial" pitchFamily="34" charset="0"/>
              <a:buNone/>
            </a:pPr>
            <a:endParaRPr lang="en-US" sz="1800" b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3641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6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36993" y="398867"/>
            <a:ext cx="8470013" cy="63525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7179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36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00249" y="424786"/>
            <a:ext cx="8577619" cy="64332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7858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47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5910" y="657652"/>
            <a:ext cx="8052179" cy="60391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2625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65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59307" y="481083"/>
            <a:ext cx="8502556" cy="63769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9481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66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68422" y="402632"/>
            <a:ext cx="8607156" cy="64553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2226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6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36477" y="409432"/>
            <a:ext cx="8598090" cy="644856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hape 734"/>
          <p:cNvSpPr txBox="1">
            <a:spLocks/>
          </p:cNvSpPr>
          <p:nvPr/>
        </p:nvSpPr>
        <p:spPr>
          <a:xfrm>
            <a:off x="488550" y="415403"/>
            <a:ext cx="8166900" cy="1522579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lIns="91425" tIns="91425" rIns="91425" bIns="91425" anchor="t" anchorCtr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Font typeface="Arial" pitchFamily="34" charset="0"/>
              <a:buNone/>
            </a:pPr>
            <a:r>
              <a:rPr lang="en-US" sz="2000" b="1" dirty="0" smtClean="0">
                <a:latin typeface="Georgia" panose="02040502050405020303" pitchFamily="18" charset="0"/>
              </a:rPr>
              <a:t>Overall, the grazed oats provided 25.55 Animal Unit Months (AUMs) of grazing, or 2.84 AUM/acre</a:t>
            </a:r>
          </a:p>
          <a:p>
            <a:pPr>
              <a:spcBef>
                <a:spcPts val="0"/>
              </a:spcBef>
              <a:buFont typeface="Arial" pitchFamily="34" charset="0"/>
              <a:buNone/>
            </a:pPr>
            <a:r>
              <a:rPr lang="en-US" sz="2000" b="1" dirty="0" smtClean="0">
                <a:latin typeface="Georgia" panose="02040502050405020303" pitchFamily="18" charset="0"/>
              </a:rPr>
              <a:t>This calculation is based on a 35-day grazing period in which 21.9 AU grazed on 9 acres</a:t>
            </a:r>
          </a:p>
          <a:p>
            <a:pPr>
              <a:spcBef>
                <a:spcPts val="0"/>
              </a:spcBef>
              <a:buFont typeface="Arial" pitchFamily="34" charset="0"/>
              <a:buNone/>
            </a:pPr>
            <a:endParaRPr lang="en-US" sz="1800" b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4559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66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32011" y="415403"/>
            <a:ext cx="8590129" cy="644259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hape 734"/>
          <p:cNvSpPr txBox="1">
            <a:spLocks/>
          </p:cNvSpPr>
          <p:nvPr/>
        </p:nvSpPr>
        <p:spPr>
          <a:xfrm>
            <a:off x="488550" y="415403"/>
            <a:ext cx="8166900" cy="2621223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lIns="91425" tIns="91425" rIns="91425" bIns="91425" anchor="t" anchorCtr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Font typeface="Arial" pitchFamily="34" charset="0"/>
              <a:buNone/>
            </a:pPr>
            <a:r>
              <a:rPr lang="en-US" sz="2000" b="1" dirty="0" smtClean="0">
                <a:latin typeface="Georgia" panose="02040502050405020303" pitchFamily="18" charset="0"/>
              </a:rPr>
              <a:t>By the time the sheep grazed the first 9 acres, the second, 8-acre field, was in full flower;</a:t>
            </a:r>
          </a:p>
          <a:p>
            <a:pPr>
              <a:spcBef>
                <a:spcPts val="0"/>
              </a:spcBef>
              <a:buFont typeface="Arial" pitchFamily="34" charset="0"/>
              <a:buNone/>
            </a:pPr>
            <a:r>
              <a:rPr lang="en-US" sz="2000" b="1" dirty="0" smtClean="0">
                <a:latin typeface="Georgia" panose="02040502050405020303" pitchFamily="18" charset="0"/>
              </a:rPr>
              <a:t>It was cut for hay on June 23</a:t>
            </a:r>
          </a:p>
          <a:p>
            <a:pPr>
              <a:spcBef>
                <a:spcPts val="0"/>
              </a:spcBef>
              <a:buFont typeface="Arial" pitchFamily="34" charset="0"/>
              <a:buNone/>
            </a:pPr>
            <a:r>
              <a:rPr lang="en-US" sz="2000" b="1" dirty="0" smtClean="0">
                <a:latin typeface="Georgia" panose="02040502050405020303" pitchFamily="18" charset="0"/>
              </a:rPr>
              <a:t>Total baled (dry) hay harvested was 42,735 </a:t>
            </a:r>
            <a:r>
              <a:rPr lang="en-US" sz="2000" b="1" dirty="0" err="1" smtClean="0">
                <a:latin typeface="Georgia" panose="02040502050405020303" pitchFamily="18" charset="0"/>
              </a:rPr>
              <a:t>lbs</a:t>
            </a:r>
            <a:r>
              <a:rPr lang="en-US" sz="2000" b="1" dirty="0" smtClean="0">
                <a:latin typeface="Georgia" panose="02040502050405020303" pitchFamily="18" charset="0"/>
              </a:rPr>
              <a:t>, </a:t>
            </a:r>
            <a:br>
              <a:rPr lang="en-US" sz="2000" b="1" dirty="0" smtClean="0">
                <a:latin typeface="Georgia" panose="02040502050405020303" pitchFamily="18" charset="0"/>
              </a:rPr>
            </a:br>
            <a:r>
              <a:rPr lang="en-US" sz="2000" b="1" dirty="0" smtClean="0">
                <a:latin typeface="Georgia" panose="02040502050405020303" pitchFamily="18" charset="0"/>
              </a:rPr>
              <a:t>or 5,342 lbs./ac</a:t>
            </a:r>
          </a:p>
          <a:p>
            <a:pPr>
              <a:spcBef>
                <a:spcPts val="0"/>
              </a:spcBef>
              <a:buFont typeface="Arial" pitchFamily="34" charset="0"/>
              <a:buNone/>
            </a:pPr>
            <a:r>
              <a:rPr lang="en-US" sz="2000" b="1" dirty="0" smtClean="0">
                <a:latin typeface="Georgia" panose="02040502050405020303" pitchFamily="18" charset="0"/>
              </a:rPr>
              <a:t>When cost of mowing, raking, baling considered, haying was less attractive than grazing, but did provide way to utilize forage at a later time</a:t>
            </a:r>
          </a:p>
          <a:p>
            <a:pPr>
              <a:spcBef>
                <a:spcPts val="0"/>
              </a:spcBef>
              <a:buFont typeface="Arial" pitchFamily="34" charset="0"/>
              <a:buNone/>
            </a:pPr>
            <a:endParaRPr lang="en-US" sz="1800" b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348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69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32012" y="482689"/>
            <a:ext cx="8188657" cy="614149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hape 734"/>
          <p:cNvSpPr txBox="1">
            <a:spLocks/>
          </p:cNvSpPr>
          <p:nvPr/>
        </p:nvSpPr>
        <p:spPr>
          <a:xfrm>
            <a:off x="488550" y="415403"/>
            <a:ext cx="8166900" cy="2621223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lIns="91425" tIns="91425" rIns="91425" bIns="91425" anchor="t" anchorCtr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Font typeface="Arial" pitchFamily="34" charset="0"/>
              <a:buNone/>
            </a:pPr>
            <a:r>
              <a:rPr lang="en-US" sz="2000" b="1" dirty="0" smtClean="0">
                <a:latin typeface="Georgia" panose="02040502050405020303" pitchFamily="18" charset="0"/>
              </a:rPr>
              <a:t>Medium tillage (disking and field cultivating) was performed to prepare a seedbed for </a:t>
            </a:r>
            <a:r>
              <a:rPr lang="en-US" sz="2000" b="1" dirty="0" err="1" smtClean="0">
                <a:latin typeface="Georgia" panose="02040502050405020303" pitchFamily="18" charset="0"/>
              </a:rPr>
              <a:t>Teff</a:t>
            </a:r>
            <a:r>
              <a:rPr lang="en-US" sz="2000" b="1" dirty="0" smtClean="0">
                <a:latin typeface="Georgia" panose="02040502050405020303" pitchFamily="18" charset="0"/>
              </a:rPr>
              <a:t> grass establishment on 17 acres (</a:t>
            </a:r>
            <a:r>
              <a:rPr lang="en-US" sz="2000" b="1" dirty="0" err="1" smtClean="0">
                <a:latin typeface="Georgia" panose="02040502050405020303" pitchFamily="18" charset="0"/>
              </a:rPr>
              <a:t>Teff</a:t>
            </a:r>
            <a:r>
              <a:rPr lang="en-US" sz="2000" b="1" dirty="0" smtClean="0">
                <a:latin typeface="Georgia" panose="02040502050405020303" pitchFamily="18" charset="0"/>
              </a:rPr>
              <a:t> has a very small seed that requires a prepared seedbed)</a:t>
            </a:r>
            <a:endParaRPr lang="en-US" sz="1800" b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5911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hape 4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796026" y="368490"/>
            <a:ext cx="1347974" cy="135702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hape 44"/>
          <p:cNvSpPr txBox="1">
            <a:spLocks/>
          </p:cNvSpPr>
          <p:nvPr/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" b="1" dirty="0" smtClean="0">
                <a:solidFill>
                  <a:srgbClr val="408000"/>
                </a:solidFill>
                <a:latin typeface="Georgia" panose="02040502050405020303" pitchFamily="18" charset="0"/>
              </a:rPr>
              <a:t>Background</a:t>
            </a:r>
            <a:endParaRPr lang="en" b="1" dirty="0">
              <a:solidFill>
                <a:srgbClr val="408000"/>
              </a:solidFill>
              <a:latin typeface="Georgia" panose="02040502050405020303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98"/>
          <a:stretch/>
        </p:blipFill>
        <p:spPr bwMode="auto">
          <a:xfrm>
            <a:off x="526212" y="1931090"/>
            <a:ext cx="8410754" cy="4642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hape 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5616051"/>
            <a:ext cx="1347975" cy="124194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hape 45"/>
          <p:cNvSpPr txBox="1">
            <a:spLocks/>
          </p:cNvSpPr>
          <p:nvPr/>
        </p:nvSpPr>
        <p:spPr>
          <a:xfrm>
            <a:off x="457200" y="1053508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228600">
              <a:spcBef>
                <a:spcPts val="0"/>
              </a:spcBef>
              <a:buFont typeface="Arial" pitchFamily="34" charset="0"/>
              <a:buChar char="●"/>
            </a:pPr>
            <a:r>
              <a:rPr lang="en" sz="2000" dirty="0" smtClean="0">
                <a:latin typeface="Georgia" panose="02040502050405020303" pitchFamily="18" charset="0"/>
              </a:rPr>
              <a:t>Katahdin hair sheep (50 to 100 ewes)</a:t>
            </a:r>
          </a:p>
          <a:p>
            <a:pPr marL="457200" indent="-228600">
              <a:spcBef>
                <a:spcPts val="0"/>
              </a:spcBef>
              <a:buFont typeface="Arial" pitchFamily="34" charset="0"/>
              <a:buChar char="●"/>
            </a:pPr>
            <a:r>
              <a:rPr lang="en" sz="2000" dirty="0" smtClean="0">
                <a:latin typeface="Georgia" panose="02040502050405020303" pitchFamily="18" charset="0"/>
              </a:rPr>
              <a:t>Lamb January to March</a:t>
            </a:r>
          </a:p>
          <a:p>
            <a:pPr marL="457200" indent="-228600">
              <a:spcBef>
                <a:spcPts val="0"/>
              </a:spcBef>
              <a:buFont typeface="Arial" pitchFamily="34" charset="0"/>
              <a:buChar char="●"/>
            </a:pPr>
            <a:r>
              <a:rPr lang="en" sz="2000" dirty="0" smtClean="0">
                <a:latin typeface="Georgia" panose="02040502050405020303" pitchFamily="18" charset="0"/>
              </a:rPr>
              <a:t>Lambs may be sold as feeders (auction or direct to a grass-finisher) or finished for direct-marketing (combination of forage and concentrate feed)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8097" y="4093771"/>
            <a:ext cx="4632385" cy="2605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25" y="2787126"/>
            <a:ext cx="5029200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9960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70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36728" y="466582"/>
            <a:ext cx="8270543" cy="620290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hape 734"/>
          <p:cNvSpPr txBox="1">
            <a:spLocks/>
          </p:cNvSpPr>
          <p:nvPr/>
        </p:nvSpPr>
        <p:spPr>
          <a:xfrm>
            <a:off x="1457542" y="5781533"/>
            <a:ext cx="6813002" cy="632916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lIns="91425" tIns="91425" rIns="91425" bIns="91425" anchor="t" anchorCtr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Font typeface="Arial" pitchFamily="34" charset="0"/>
              <a:buNone/>
            </a:pPr>
            <a:r>
              <a:rPr lang="en-US" sz="2000" b="1" dirty="0" smtClean="0">
                <a:latin typeface="Georgia" panose="02040502050405020303" pitchFamily="18" charset="0"/>
              </a:rPr>
              <a:t>Seeding completed using Brillion seeder on July 1</a:t>
            </a:r>
          </a:p>
          <a:p>
            <a:pPr>
              <a:spcBef>
                <a:spcPts val="0"/>
              </a:spcBef>
              <a:buFont typeface="Arial" pitchFamily="34" charset="0"/>
              <a:buNone/>
            </a:pPr>
            <a:endParaRPr lang="en-US" sz="1800" b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0780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70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32012" y="401756"/>
            <a:ext cx="8393373" cy="629503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hape 734"/>
          <p:cNvSpPr txBox="1">
            <a:spLocks/>
          </p:cNvSpPr>
          <p:nvPr/>
        </p:nvSpPr>
        <p:spPr>
          <a:xfrm>
            <a:off x="488550" y="415403"/>
            <a:ext cx="8166900" cy="2621223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lIns="91425" tIns="91425" rIns="91425" bIns="91425" anchor="t" anchorCtr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Font typeface="Arial" pitchFamily="34" charset="0"/>
              <a:buNone/>
            </a:pPr>
            <a:r>
              <a:rPr lang="en-US" sz="2000" b="1" dirty="0" smtClean="0">
                <a:latin typeface="Georgia" panose="02040502050405020303" pitchFamily="18" charset="0"/>
              </a:rPr>
              <a:t>Oats had depleted soil moisture by end of June</a:t>
            </a:r>
          </a:p>
          <a:p>
            <a:pPr>
              <a:spcBef>
                <a:spcPts val="0"/>
              </a:spcBef>
              <a:buFont typeface="Arial" pitchFamily="34" charset="0"/>
              <a:buNone/>
            </a:pPr>
            <a:r>
              <a:rPr lang="en-US" sz="2000" b="1" dirty="0" smtClean="0">
                <a:latin typeface="Georgia" panose="02040502050405020303" pitchFamily="18" charset="0"/>
              </a:rPr>
              <a:t>After a very wet April, a wet May, and a slightly dry June, no measureable precipitation was recorded on the farm in July or August (after </a:t>
            </a:r>
            <a:r>
              <a:rPr lang="en-US" sz="2000" b="1" dirty="0" err="1" smtClean="0">
                <a:latin typeface="Georgia" panose="02040502050405020303" pitchFamily="18" charset="0"/>
              </a:rPr>
              <a:t>Teff</a:t>
            </a:r>
            <a:r>
              <a:rPr lang="en-US" sz="2000" b="1" dirty="0" smtClean="0">
                <a:latin typeface="Georgia" panose="02040502050405020303" pitchFamily="18" charset="0"/>
              </a:rPr>
              <a:t> planting on July 1)</a:t>
            </a:r>
          </a:p>
          <a:p>
            <a:pPr>
              <a:spcBef>
                <a:spcPts val="0"/>
              </a:spcBef>
              <a:buFont typeface="Arial" pitchFamily="34" charset="0"/>
              <a:buNone/>
            </a:pPr>
            <a:r>
              <a:rPr lang="en-US" sz="2000" b="1" dirty="0" smtClean="0">
                <a:latin typeface="Georgia" panose="02040502050405020303" pitchFamily="18" charset="0"/>
              </a:rPr>
              <a:t>Even a drought-tolerant grass like </a:t>
            </a:r>
            <a:r>
              <a:rPr lang="en-US" sz="2000" b="1" dirty="0" err="1" smtClean="0">
                <a:latin typeface="Georgia" panose="02040502050405020303" pitchFamily="18" charset="0"/>
              </a:rPr>
              <a:t>Teff</a:t>
            </a:r>
            <a:r>
              <a:rPr lang="en-US" sz="2000" b="1" dirty="0" smtClean="0">
                <a:latin typeface="Georgia" panose="02040502050405020303" pitchFamily="18" charset="0"/>
              </a:rPr>
              <a:t> needs moisture for germination</a:t>
            </a:r>
          </a:p>
          <a:p>
            <a:pPr>
              <a:spcBef>
                <a:spcPts val="0"/>
              </a:spcBef>
              <a:buFont typeface="Arial" pitchFamily="34" charset="0"/>
              <a:buNone/>
            </a:pPr>
            <a:endParaRPr lang="en-US" sz="1800" b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1258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7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78779" y="381513"/>
            <a:ext cx="8493023" cy="6374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Shape 7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6000" y="1486981"/>
            <a:ext cx="6771999" cy="50676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6050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hape 57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745697" y="1438521"/>
            <a:ext cx="385762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Shape 430"/>
          <p:cNvPicPr preferRelativeResize="0"/>
          <p:nvPr/>
        </p:nvPicPr>
        <p:blipFill rotWithShape="1">
          <a:blip r:embed="rId3">
            <a:alphaModFix/>
          </a:blip>
          <a:srcRect r="27970"/>
          <a:stretch/>
        </p:blipFill>
        <p:spPr>
          <a:xfrm>
            <a:off x="341194" y="1725514"/>
            <a:ext cx="4244869" cy="4569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Shape 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5616051"/>
            <a:ext cx="1347975" cy="1241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Shape 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96026" y="368490"/>
            <a:ext cx="1347974" cy="135702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hape 103"/>
          <p:cNvSpPr txBox="1">
            <a:spLocks/>
          </p:cNvSpPr>
          <p:nvPr/>
        </p:nvSpPr>
        <p:spPr>
          <a:xfrm>
            <a:off x="222600" y="311968"/>
            <a:ext cx="7573426" cy="1462238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8100">
              <a:spcBef>
                <a:spcPts val="600"/>
              </a:spcBef>
              <a:buClr>
                <a:schemeClr val="dk2"/>
              </a:buClr>
              <a:buSzPct val="100000"/>
            </a:pPr>
            <a:r>
              <a:rPr lang="en" sz="3000" dirty="0" smtClean="0">
                <a:solidFill>
                  <a:schemeClr val="dk2"/>
                </a:solidFill>
                <a:latin typeface="Georgia" panose="02040502050405020303" pitchFamily="18" charset="0"/>
              </a:rPr>
              <a:t>Challenges: fencing sheep vs. cattle</a:t>
            </a:r>
            <a:endParaRPr lang="en" sz="3000" dirty="0">
              <a:solidFill>
                <a:schemeClr val="dk2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9695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hape 19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612388" y="1296538"/>
            <a:ext cx="385762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Shape 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96026" y="368490"/>
            <a:ext cx="1347974" cy="1357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Shape 1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6841" y="1296538"/>
            <a:ext cx="385762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Shape 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5616051"/>
            <a:ext cx="1347975" cy="124194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hape 103"/>
          <p:cNvSpPr txBox="1">
            <a:spLocks/>
          </p:cNvSpPr>
          <p:nvPr/>
        </p:nvSpPr>
        <p:spPr>
          <a:xfrm>
            <a:off x="222600" y="311968"/>
            <a:ext cx="7573426" cy="1462238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8100">
              <a:spcBef>
                <a:spcPts val="600"/>
              </a:spcBef>
              <a:buClr>
                <a:schemeClr val="dk2"/>
              </a:buClr>
              <a:buSzPct val="100000"/>
            </a:pPr>
            <a:r>
              <a:rPr lang="en" sz="3000" dirty="0" smtClean="0">
                <a:solidFill>
                  <a:schemeClr val="dk2"/>
                </a:solidFill>
                <a:latin typeface="Georgia" panose="02040502050405020303" pitchFamily="18" charset="0"/>
              </a:rPr>
              <a:t>Challenges: erosion is still a major concern on our ground if using annuals</a:t>
            </a:r>
            <a:endParaRPr lang="en" sz="3000" dirty="0">
              <a:solidFill>
                <a:schemeClr val="dk2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8121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Shape 751"/>
          <p:cNvGraphicFramePr/>
          <p:nvPr>
            <p:extLst>
              <p:ext uri="{D42A27DB-BD31-4B8C-83A1-F6EECF244321}">
                <p14:modId xmlns:p14="http://schemas.microsoft.com/office/powerpoint/2010/main" val="3823521156"/>
              </p:ext>
            </p:extLst>
          </p:nvPr>
        </p:nvGraphicFramePr>
        <p:xfrm>
          <a:off x="201078" y="1319175"/>
          <a:ext cx="4108050" cy="249159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231600"/>
                <a:gridCol w="1876450"/>
              </a:tblGrid>
              <a:tr h="319625"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800" b="1" u="sng" dirty="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Revenue</a:t>
                      </a: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8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4325"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8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lamb weight gain </a:t>
                      </a: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8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1382</a:t>
                      </a: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8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value per pound</a:t>
                      </a: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800" dirty="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$1.50</a:t>
                      </a: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200"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8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Total value of gain</a:t>
                      </a: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8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$2,073.00</a:t>
                      </a: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200"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800" dirty="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Value per acre</a:t>
                      </a: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800" dirty="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$</a:t>
                      </a:r>
                      <a:r>
                        <a:rPr lang="en" sz="1800" dirty="0" smtClean="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230.33</a:t>
                      </a:r>
                      <a:endParaRPr lang="en" sz="1800" dirty="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3" name="Shape 752"/>
          <p:cNvGraphicFramePr/>
          <p:nvPr>
            <p:extLst>
              <p:ext uri="{D42A27DB-BD31-4B8C-83A1-F6EECF244321}">
                <p14:modId xmlns:p14="http://schemas.microsoft.com/office/powerpoint/2010/main" val="4044942364"/>
              </p:ext>
            </p:extLst>
          </p:nvPr>
        </p:nvGraphicFramePr>
        <p:xfrm>
          <a:off x="4792278" y="1242975"/>
          <a:ext cx="4108050" cy="3706128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574025"/>
                <a:gridCol w="1534025"/>
              </a:tblGrid>
              <a:tr h="396200"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600" b="1" u="sng" dirty="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Expenses (per ac)</a:t>
                      </a: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6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200"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6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Cash rent</a:t>
                      </a: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6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$130.00</a:t>
                      </a: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200"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6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Drill rental</a:t>
                      </a: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6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$8.00</a:t>
                      </a: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200"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6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Fertilizer (40-0-0)</a:t>
                      </a: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6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$29.22</a:t>
                      </a: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200"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6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Tractor</a:t>
                      </a: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6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$8.00</a:t>
                      </a: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200"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600" dirty="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Oat seed</a:t>
                      </a: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6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$19.62</a:t>
                      </a: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200"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6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Subtotal</a:t>
                      </a: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6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$194.84</a:t>
                      </a: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600" b="1" u="sng" dirty="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Net </a:t>
                      </a:r>
                      <a:r>
                        <a:rPr lang="en" sz="1600" b="1" u="sng" dirty="0" smtClean="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gain of oats </a:t>
                      </a:r>
                      <a:r>
                        <a:rPr lang="en" sz="1600" b="1" u="sng" dirty="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(per </a:t>
                      </a:r>
                      <a:r>
                        <a:rPr lang="en" sz="1600" b="1" u="sng" dirty="0" smtClean="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ac</a:t>
                      </a:r>
                      <a:r>
                        <a:rPr lang="en" sz="1600" b="1" u="sng" dirty="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)</a:t>
                      </a: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600" b="1" u="sng" dirty="0" smtClean="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$35.49</a:t>
                      </a:r>
                      <a:endParaRPr lang="en" sz="1600" b="1" u="sng" dirty="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Shape 753"/>
          <p:cNvSpPr txBox="1">
            <a:spLocks/>
          </p:cNvSpPr>
          <p:nvPr/>
        </p:nvSpPr>
        <p:spPr>
          <a:xfrm>
            <a:off x="607328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" b="1" smtClean="0">
                <a:solidFill>
                  <a:srgbClr val="408000"/>
                </a:solidFill>
                <a:latin typeface="Georgia" panose="02040502050405020303" pitchFamily="18" charset="0"/>
              </a:rPr>
              <a:t>Economics of Grazing Annuals</a:t>
            </a:r>
            <a:endParaRPr lang="en" b="1">
              <a:solidFill>
                <a:srgbClr val="40800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6350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Shape 758"/>
          <p:cNvGraphicFramePr/>
          <p:nvPr>
            <p:extLst>
              <p:ext uri="{D42A27DB-BD31-4B8C-83A1-F6EECF244321}">
                <p14:modId xmlns:p14="http://schemas.microsoft.com/office/powerpoint/2010/main" val="1233241838"/>
              </p:ext>
            </p:extLst>
          </p:nvPr>
        </p:nvGraphicFramePr>
        <p:xfrm>
          <a:off x="187430" y="1319175"/>
          <a:ext cx="4108050" cy="249159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231600"/>
                <a:gridCol w="1876450"/>
              </a:tblGrid>
              <a:tr h="319625"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800" b="1" u="sng" dirty="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Revenue</a:t>
                      </a: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8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4325"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8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lamb weight gain </a:t>
                      </a: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8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1382</a:t>
                      </a: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8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value per pound</a:t>
                      </a: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8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$1.50</a:t>
                      </a: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200"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8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Total value of gain</a:t>
                      </a: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8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$2,073.00</a:t>
                      </a: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200"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8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Value per acre</a:t>
                      </a: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800" dirty="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$</a:t>
                      </a:r>
                      <a:r>
                        <a:rPr lang="en" sz="1800" dirty="0" smtClean="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230.33</a:t>
                      </a:r>
                      <a:endParaRPr lang="en" sz="1800" dirty="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3" name="Shape 759"/>
          <p:cNvGraphicFramePr/>
          <p:nvPr>
            <p:extLst>
              <p:ext uri="{D42A27DB-BD31-4B8C-83A1-F6EECF244321}">
                <p14:modId xmlns:p14="http://schemas.microsoft.com/office/powerpoint/2010/main" val="1569658138"/>
              </p:ext>
            </p:extLst>
          </p:nvPr>
        </p:nvGraphicFramePr>
        <p:xfrm>
          <a:off x="4778630" y="1242975"/>
          <a:ext cx="4108050" cy="3706128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574025"/>
                <a:gridCol w="1534025"/>
              </a:tblGrid>
              <a:tr h="396200"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600" b="1" u="sng" dirty="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Expenses (per ac)</a:t>
                      </a: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6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200"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6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Cash rent</a:t>
                      </a: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6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--</a:t>
                      </a: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200"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6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Drill rental</a:t>
                      </a: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6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$8.00</a:t>
                      </a: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200"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6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Fertilizer (40-0-0)</a:t>
                      </a: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6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$29.22</a:t>
                      </a: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200"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6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Tractor</a:t>
                      </a: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6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$8.00</a:t>
                      </a: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200"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6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Teff seed</a:t>
                      </a: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6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$26.40</a:t>
                      </a: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200"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6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Subtotal</a:t>
                      </a: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6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$71.62</a:t>
                      </a: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600" b="1" u="sng" dirty="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Net </a:t>
                      </a:r>
                      <a:r>
                        <a:rPr lang="en" sz="1600" b="1" u="sng" dirty="0" smtClean="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gain of </a:t>
                      </a:r>
                      <a:r>
                        <a:rPr lang="en" sz="1600" b="1" u="sng" dirty="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Teff(per ac)</a:t>
                      </a: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600" b="1" u="sng" dirty="0" smtClean="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$158.71</a:t>
                      </a:r>
                      <a:endParaRPr lang="en" sz="1600" b="1" u="sng" dirty="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Shape 760"/>
          <p:cNvSpPr txBox="1">
            <a:spLocks/>
          </p:cNvSpPr>
          <p:nvPr/>
        </p:nvSpPr>
        <p:spPr>
          <a:xfrm>
            <a:off x="187430" y="205978"/>
            <a:ext cx="863585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" sz="3000" b="1" dirty="0" smtClean="0">
                <a:solidFill>
                  <a:srgbClr val="408000"/>
                </a:solidFill>
                <a:latin typeface="Georgia" panose="02040502050405020303" pitchFamily="18" charset="0"/>
              </a:rPr>
              <a:t>(Potential) Marginal Benefit from Teff Grass</a:t>
            </a:r>
            <a:endParaRPr lang="en" sz="3000" b="1" dirty="0">
              <a:solidFill>
                <a:srgbClr val="408000"/>
              </a:solidFill>
              <a:latin typeface="Georgia" panose="02040502050405020303" pitchFamily="18" charset="0"/>
            </a:endParaRPr>
          </a:p>
        </p:txBody>
      </p:sp>
      <p:sp>
        <p:nvSpPr>
          <p:cNvPr id="5" name="Shape 734"/>
          <p:cNvSpPr txBox="1">
            <a:spLocks/>
          </p:cNvSpPr>
          <p:nvPr/>
        </p:nvSpPr>
        <p:spPr>
          <a:xfrm>
            <a:off x="488550" y="5155495"/>
            <a:ext cx="8166900" cy="131061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lIns="91425" tIns="91425" rIns="91425" bIns="91425" anchor="t" anchorCtr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Font typeface="Arial" pitchFamily="34" charset="0"/>
              <a:buNone/>
            </a:pPr>
            <a:r>
              <a:rPr lang="en-US" sz="2000" b="1" dirty="0" smtClean="0">
                <a:latin typeface="Georgia" panose="02040502050405020303" pitchFamily="18" charset="0"/>
              </a:rPr>
              <a:t>Grazing oats followed by warm-seasonal annual, without labor cost considered, using lambs, could net:</a:t>
            </a:r>
          </a:p>
          <a:p>
            <a:pPr>
              <a:spcBef>
                <a:spcPts val="0"/>
              </a:spcBef>
              <a:buFont typeface="Arial" pitchFamily="34" charset="0"/>
              <a:buNone/>
            </a:pPr>
            <a:r>
              <a:rPr lang="en-US" sz="2000" b="1" dirty="0" smtClean="0">
                <a:latin typeface="Georgia" panose="02040502050405020303" pitchFamily="18" charset="0"/>
              </a:rPr>
              <a:t>$194.20 / acre</a:t>
            </a:r>
          </a:p>
          <a:p>
            <a:pPr>
              <a:spcBef>
                <a:spcPts val="0"/>
              </a:spcBef>
              <a:buFont typeface="Arial" pitchFamily="34" charset="0"/>
              <a:buNone/>
            </a:pPr>
            <a:endParaRPr lang="en-US" sz="1800" b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1940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Shape 758"/>
          <p:cNvGraphicFramePr/>
          <p:nvPr>
            <p:extLst>
              <p:ext uri="{D42A27DB-BD31-4B8C-83A1-F6EECF244321}">
                <p14:modId xmlns:p14="http://schemas.microsoft.com/office/powerpoint/2010/main" val="8081855"/>
              </p:ext>
            </p:extLst>
          </p:nvPr>
        </p:nvGraphicFramePr>
        <p:xfrm>
          <a:off x="187430" y="1319175"/>
          <a:ext cx="3360988" cy="2989908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231600"/>
                <a:gridCol w="1129388"/>
              </a:tblGrid>
              <a:tr h="319625"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800" b="1" u="sng" dirty="0" smtClean="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Corn costs</a:t>
                      </a:r>
                      <a:endParaRPr lang="en" sz="1800" b="1" u="sng" dirty="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-US" sz="1800" u="sng" dirty="0" smtClean="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Per-acre</a:t>
                      </a:r>
                      <a:endParaRPr sz="1800" u="sng" dirty="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4325"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800" dirty="0" smtClean="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Pre-hvst machinery</a:t>
                      </a:r>
                      <a:endParaRPr lang="en" sz="1800" dirty="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800" dirty="0" smtClean="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$30</a:t>
                      </a:r>
                      <a:endParaRPr lang="en" sz="1800" dirty="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800" dirty="0" smtClean="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Seed, chem, fert</a:t>
                      </a:r>
                      <a:endParaRPr lang="en" sz="1800" dirty="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800" dirty="0" smtClean="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$290</a:t>
                      </a:r>
                      <a:endParaRPr lang="en" sz="1800" dirty="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200"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800" dirty="0" smtClean="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Rent</a:t>
                      </a:r>
                      <a:endParaRPr lang="en" sz="1800" dirty="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800" dirty="0" smtClean="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$130</a:t>
                      </a:r>
                      <a:endParaRPr lang="en" sz="1800" dirty="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28575" marR="28575" marT="91425" marB="9142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200"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800" dirty="0" smtClean="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Harvest</a:t>
                      </a:r>
                      <a:endParaRPr lang="en" sz="1800" dirty="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800" dirty="0" smtClean="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$60</a:t>
                      </a:r>
                      <a:endParaRPr lang="en" sz="1800" dirty="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200"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800" dirty="0" smtClean="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Cost </a:t>
                      </a:r>
                      <a:r>
                        <a:rPr lang="en" sz="1800" dirty="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per acre</a:t>
                      </a: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800" dirty="0" smtClean="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$510</a:t>
                      </a:r>
                      <a:endParaRPr lang="en" sz="1800" dirty="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3" name="Shape 759"/>
          <p:cNvGraphicFramePr/>
          <p:nvPr>
            <p:extLst>
              <p:ext uri="{D42A27DB-BD31-4B8C-83A1-F6EECF244321}">
                <p14:modId xmlns:p14="http://schemas.microsoft.com/office/powerpoint/2010/main" val="2581447848"/>
              </p:ext>
            </p:extLst>
          </p:nvPr>
        </p:nvGraphicFramePr>
        <p:xfrm>
          <a:off x="3862316" y="1242975"/>
          <a:ext cx="5024365" cy="3642924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156347"/>
                <a:gridCol w="1501942"/>
                <a:gridCol w="1366076"/>
              </a:tblGrid>
              <a:tr h="607154">
                <a:tc gridSpan="3"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2400" b="1" u="sng" dirty="0" smtClean="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Gross</a:t>
                      </a:r>
                      <a:r>
                        <a:rPr lang="en" sz="2400" b="1" u="sng" baseline="0" dirty="0" smtClean="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 &amp; Net Revenue from Corn</a:t>
                      </a:r>
                      <a:endParaRPr lang="en" sz="2400" b="1" u="sng" dirty="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600" dirty="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600" dirty="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7154"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2400" b="1" u="sng" dirty="0" smtClean="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Corn price/bu.</a:t>
                      </a:r>
                      <a:endParaRPr lang="en" sz="2400" b="1" u="sng" dirty="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2400" b="1" u="sng" dirty="0" smtClean="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Gross/ac.</a:t>
                      </a:r>
                      <a:endParaRPr lang="en" sz="2400" b="1" u="sng" dirty="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2400" b="1" u="sng" dirty="0" smtClean="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Net/ac.</a:t>
                      </a:r>
                      <a:endParaRPr lang="en" sz="2400" b="1" u="sng" dirty="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7154"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2400" dirty="0" smtClean="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$3.00</a:t>
                      </a:r>
                      <a:endParaRPr lang="en" sz="2400" dirty="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2400" dirty="0" smtClean="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$375</a:t>
                      </a:r>
                      <a:endParaRPr lang="en" sz="2400" dirty="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2400" dirty="0" smtClean="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-$135</a:t>
                      </a:r>
                      <a:endParaRPr lang="en" sz="2400" dirty="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7154"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2400" dirty="0" smtClean="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$4.00</a:t>
                      </a:r>
                      <a:endParaRPr lang="en" sz="2400" dirty="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2400" dirty="0" smtClean="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$500</a:t>
                      </a:r>
                      <a:endParaRPr lang="en" sz="2400" dirty="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2400" dirty="0" smtClean="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-$10</a:t>
                      </a:r>
                      <a:endParaRPr lang="en" sz="2400" dirty="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7154"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2400" dirty="0" smtClean="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$5.00</a:t>
                      </a:r>
                      <a:endParaRPr lang="en" sz="2400" dirty="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2400" dirty="0" smtClean="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$625</a:t>
                      </a:r>
                      <a:endParaRPr lang="en" sz="2400" dirty="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2400" dirty="0" smtClean="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$115</a:t>
                      </a:r>
                      <a:endParaRPr lang="en" sz="2400" dirty="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7154"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2400" dirty="0" smtClean="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$6.00</a:t>
                      </a:r>
                      <a:endParaRPr lang="en" sz="2400" dirty="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2400" dirty="0" smtClean="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$750</a:t>
                      </a:r>
                      <a:endParaRPr lang="en" sz="2400" dirty="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2400" dirty="0" smtClean="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$240</a:t>
                      </a:r>
                      <a:endParaRPr lang="en" sz="2400" dirty="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Shape 760"/>
          <p:cNvSpPr txBox="1">
            <a:spLocks/>
          </p:cNvSpPr>
          <p:nvPr/>
        </p:nvSpPr>
        <p:spPr>
          <a:xfrm>
            <a:off x="187430" y="1258"/>
            <a:ext cx="863585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" sz="3000" b="1" dirty="0" smtClean="0">
                <a:solidFill>
                  <a:srgbClr val="408000"/>
                </a:solidFill>
                <a:latin typeface="Georgia" panose="02040502050405020303" pitchFamily="18" charset="0"/>
              </a:rPr>
              <a:t>Grazing annuals vs. corn production </a:t>
            </a:r>
            <a:r>
              <a:rPr lang="en" sz="2000" b="1" dirty="0" smtClean="0">
                <a:solidFill>
                  <a:srgbClr val="408000"/>
                </a:solidFill>
                <a:latin typeface="Georgia" panose="02040502050405020303" pitchFamily="18" charset="0"/>
              </a:rPr>
              <a:t>(no labor)</a:t>
            </a:r>
            <a:endParaRPr lang="en" sz="3000" b="1" dirty="0">
              <a:solidFill>
                <a:srgbClr val="408000"/>
              </a:solidFill>
              <a:latin typeface="Georgia" panose="02040502050405020303" pitchFamily="18" charset="0"/>
            </a:endParaRPr>
          </a:p>
        </p:txBody>
      </p:sp>
      <p:sp>
        <p:nvSpPr>
          <p:cNvPr id="5" name="Shape 734"/>
          <p:cNvSpPr txBox="1">
            <a:spLocks/>
          </p:cNvSpPr>
          <p:nvPr/>
        </p:nvSpPr>
        <p:spPr>
          <a:xfrm>
            <a:off x="488550" y="5155495"/>
            <a:ext cx="8166900" cy="131061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lIns="91425" tIns="91425" rIns="91425" bIns="91425" anchor="t" anchorCtr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Font typeface="Arial" pitchFamily="34" charset="0"/>
              <a:buNone/>
            </a:pPr>
            <a:r>
              <a:rPr lang="en-US" sz="2000" b="1" dirty="0" smtClean="0">
                <a:latin typeface="Georgia" panose="02040502050405020303" pitchFamily="18" charset="0"/>
              </a:rPr>
              <a:t>Grazing oats followed by warm-seasonal annual, without labor cost considered, using lambs, could net:</a:t>
            </a:r>
          </a:p>
          <a:p>
            <a:pPr>
              <a:spcBef>
                <a:spcPts val="0"/>
              </a:spcBef>
              <a:buFont typeface="Arial" pitchFamily="34" charset="0"/>
              <a:buNone/>
            </a:pPr>
            <a:r>
              <a:rPr lang="en-US" sz="2000" b="1" u="sng" dirty="0" smtClean="0">
                <a:latin typeface="Georgia" panose="02040502050405020303" pitchFamily="18" charset="0"/>
              </a:rPr>
              <a:t>$194.20 / acre</a:t>
            </a:r>
          </a:p>
          <a:p>
            <a:pPr>
              <a:spcBef>
                <a:spcPts val="0"/>
              </a:spcBef>
              <a:buFont typeface="Arial" pitchFamily="34" charset="0"/>
              <a:buNone/>
            </a:pPr>
            <a:endParaRPr lang="en-US" sz="1800" b="1" dirty="0">
              <a:latin typeface="Georgia" panose="02040502050405020303" pitchFamily="18" charset="0"/>
            </a:endParaRPr>
          </a:p>
        </p:txBody>
      </p:sp>
      <p:sp>
        <p:nvSpPr>
          <p:cNvPr id="6" name="Shape 734"/>
          <p:cNvSpPr txBox="1">
            <a:spLocks/>
          </p:cNvSpPr>
          <p:nvPr/>
        </p:nvSpPr>
        <p:spPr>
          <a:xfrm>
            <a:off x="187430" y="798517"/>
            <a:ext cx="8166900" cy="479476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lIns="91425" tIns="91425" rIns="91425" bIns="91425" anchor="t" anchorCtr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Font typeface="Arial" pitchFamily="34" charset="0"/>
              <a:buNone/>
            </a:pPr>
            <a:r>
              <a:rPr lang="en-US" sz="2000" dirty="0" smtClean="0">
                <a:latin typeface="Georgia" panose="02040502050405020303" pitchFamily="18" charset="0"/>
              </a:rPr>
              <a:t>The land used is 125 bu./acre corn ground</a:t>
            </a:r>
          </a:p>
          <a:p>
            <a:pPr>
              <a:spcBef>
                <a:spcPts val="0"/>
              </a:spcBef>
              <a:buFont typeface="Arial" pitchFamily="34" charset="0"/>
              <a:buNone/>
            </a:pPr>
            <a:endParaRPr lang="en-US" sz="18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7125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64" y="784204"/>
            <a:ext cx="7529166" cy="5688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https://lh4.googleusercontent.com/crrwL9kJymc-3q1r_sQTkMxbXonxE9oXWmGp4SXReQeD-XIuTC9BSCR8VUBO526WhUcq5OK62TuDn8oSrUbsMEPcCxtZd_181GR_olaSOUYY6ERd6FejIASBOlrERia0SqcDjJ-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220" y="784203"/>
            <a:ext cx="7580086" cy="5688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hape 45"/>
          <p:cNvSpPr txBox="1">
            <a:spLocks/>
          </p:cNvSpPr>
          <p:nvPr/>
        </p:nvSpPr>
        <p:spPr>
          <a:xfrm>
            <a:off x="1520042" y="1053508"/>
            <a:ext cx="7166758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228600">
              <a:spcBef>
                <a:spcPts val="0"/>
              </a:spcBef>
              <a:buFont typeface="Arial" pitchFamily="34" charset="0"/>
              <a:buChar char="●"/>
            </a:pPr>
            <a:r>
              <a:rPr lang="en" sz="2000" dirty="0" smtClean="0">
                <a:latin typeface="Georgia" panose="02040502050405020303" pitchFamily="18" charset="0"/>
              </a:rPr>
              <a:t>Cereal Rye</a:t>
            </a:r>
          </a:p>
        </p:txBody>
      </p:sp>
      <p:sp>
        <p:nvSpPr>
          <p:cNvPr id="5" name="Shape 44"/>
          <p:cNvSpPr txBox="1">
            <a:spLocks/>
          </p:cNvSpPr>
          <p:nvPr/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" sz="3600" b="1" dirty="0" smtClean="0">
                <a:solidFill>
                  <a:srgbClr val="408000"/>
                </a:solidFill>
                <a:latin typeface="Georgia" panose="02040502050405020303" pitchFamily="18" charset="0"/>
              </a:rPr>
              <a:t>Other Annual Forage Alternatives</a:t>
            </a:r>
            <a:endParaRPr lang="en" sz="3600" b="1" dirty="0">
              <a:solidFill>
                <a:srgbClr val="40800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4895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>
                <a:solidFill>
                  <a:srgbClr val="FFFF00"/>
                </a:solidFill>
                <a:latin typeface="Georgia" panose="02040502050405020303" pitchFamily="18" charset="0"/>
              </a:rPr>
              <a:t>Sorghum-Sudangrass</a:t>
            </a:r>
          </a:p>
        </p:txBody>
      </p:sp>
      <p:sp>
        <p:nvSpPr>
          <p:cNvPr id="75" name="Shape 7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81000" rtl="0">
              <a:spcBef>
                <a:spcPts val="0"/>
              </a:spcBef>
              <a:buSzPct val="100000"/>
            </a:pPr>
            <a:r>
              <a:rPr lang="en" sz="2400" dirty="0">
                <a:latin typeface="Georgia" panose="02040502050405020303" pitchFamily="18" charset="0"/>
              </a:rPr>
              <a:t>warm season annual grass known to be drought resistant and thrive during summer slump</a:t>
            </a:r>
          </a:p>
          <a:p>
            <a:pPr marL="457200" lvl="0" indent="-381000" rtl="0">
              <a:spcBef>
                <a:spcPts val="0"/>
              </a:spcBef>
              <a:buSzPct val="100000"/>
            </a:pPr>
            <a:r>
              <a:rPr lang="en" sz="2400" dirty="0">
                <a:latin typeface="Georgia" panose="02040502050405020303" pitchFamily="18" charset="0"/>
              </a:rPr>
              <a:t>sudden changes in conditions causes it to produce prussic acid more rapidly - high levels are lethal to cattle</a:t>
            </a:r>
          </a:p>
          <a:p>
            <a:pPr marL="457200" lvl="0" indent="-381000" rtl="0">
              <a:spcBef>
                <a:spcPts val="0"/>
              </a:spcBef>
              <a:buSzPct val="100000"/>
            </a:pPr>
            <a:r>
              <a:rPr lang="en" sz="2400" dirty="0">
                <a:latin typeface="Georgia" panose="02040502050405020303" pitchFamily="18" charset="0"/>
              </a:rPr>
              <a:t>difficult to hay but provides high yields of </a:t>
            </a:r>
          </a:p>
          <a:p>
            <a:pPr lvl="0" indent="457200" rtl="0">
              <a:spcBef>
                <a:spcPts val="0"/>
              </a:spcBef>
              <a:buNone/>
            </a:pPr>
            <a:r>
              <a:rPr lang="en" sz="2400" dirty="0">
                <a:latin typeface="Georgia" panose="02040502050405020303" pitchFamily="18" charset="0"/>
              </a:rPr>
              <a:t>silage, green-chop and pasture</a:t>
            </a:r>
          </a:p>
          <a:p>
            <a:pPr marL="457200" lvl="0" indent="-381000" rtl="0">
              <a:spcBef>
                <a:spcPts val="0"/>
              </a:spcBef>
              <a:buSzPct val="100000"/>
            </a:pPr>
            <a:r>
              <a:rPr lang="en" sz="2400" dirty="0">
                <a:latin typeface="Georgia" panose="02040502050405020303" pitchFamily="18" charset="0"/>
              </a:rPr>
              <a:t>quality comparable to alfalfa and </a:t>
            </a:r>
            <a:r>
              <a:rPr lang="en" sz="2400" dirty="0" smtClean="0">
                <a:latin typeface="Georgia" panose="02040502050405020303" pitchFamily="18" charset="0"/>
              </a:rPr>
              <a:t>corn</a:t>
            </a:r>
          </a:p>
          <a:p>
            <a:pPr marL="457200" lvl="0" indent="-381000" rtl="0">
              <a:spcBef>
                <a:spcPts val="0"/>
              </a:spcBef>
              <a:buSzPct val="100000"/>
            </a:pPr>
            <a:r>
              <a:rPr lang="en-US" dirty="0" smtClean="0">
                <a:latin typeface="Georgia" panose="02040502050405020303" pitchFamily="18" charset="0"/>
              </a:rPr>
              <a:t>H</a:t>
            </a:r>
            <a:r>
              <a:rPr lang="en" dirty="0" smtClean="0">
                <a:latin typeface="Georgia" panose="02040502050405020303" pitchFamily="18" charset="0"/>
              </a:rPr>
              <a:t>eighth is problematic with sheep</a:t>
            </a:r>
            <a:endParaRPr lang="en" sz="2400" dirty="0">
              <a:latin typeface="Georgia" panose="02040502050405020303" pitchFamily="18" charset="0"/>
            </a:endParaRPr>
          </a:p>
          <a:p>
            <a:pPr lvl="0">
              <a:spcBef>
                <a:spcPts val="0"/>
              </a:spcBef>
              <a:buNone/>
            </a:pPr>
            <a:endParaRPr sz="2400" dirty="0">
              <a:latin typeface="Georgia" panose="02040502050405020303" pitchFamily="18" charset="0"/>
            </a:endParaRPr>
          </a:p>
        </p:txBody>
      </p:sp>
      <p:pic>
        <p:nvPicPr>
          <p:cNvPr id="76" name="Shape 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94625" y="3946132"/>
            <a:ext cx="2949375" cy="26216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4858788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4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5616051"/>
            <a:ext cx="1347975" cy="1241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Shape 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96026" y="368490"/>
            <a:ext cx="1347974" cy="135702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hape 52"/>
          <p:cNvSpPr txBox="1">
            <a:spLocks/>
          </p:cNvSpPr>
          <p:nvPr/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" b="1" dirty="0" smtClean="0">
                <a:solidFill>
                  <a:srgbClr val="408000"/>
                </a:solidFill>
                <a:latin typeface="Georgia" panose="02040502050405020303" pitchFamily="18" charset="0"/>
              </a:rPr>
              <a:t>Overview</a:t>
            </a:r>
            <a:endParaRPr lang="en" b="1" dirty="0">
              <a:solidFill>
                <a:srgbClr val="408000"/>
              </a:solidFill>
              <a:latin typeface="Georgia" panose="02040502050405020303" pitchFamily="18" charset="0"/>
            </a:endParaRPr>
          </a:p>
        </p:txBody>
      </p:sp>
      <p:sp>
        <p:nvSpPr>
          <p:cNvPr id="5" name="Shape 53"/>
          <p:cNvSpPr txBox="1">
            <a:spLocks/>
          </p:cNvSpPr>
          <p:nvPr/>
        </p:nvSpPr>
        <p:spPr>
          <a:xfrm>
            <a:off x="457200" y="105962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228600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●"/>
            </a:pPr>
            <a:r>
              <a:rPr lang="en" sz="2800" dirty="0" smtClean="0">
                <a:latin typeface="Georgia" panose="02040502050405020303" pitchFamily="18" charset="0"/>
              </a:rPr>
              <a:t>Philosophy of forage utilization</a:t>
            </a:r>
          </a:p>
          <a:p>
            <a:pPr marL="457200" indent="-228600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●"/>
            </a:pPr>
            <a:r>
              <a:rPr lang="en" sz="2800" dirty="0" smtClean="0">
                <a:latin typeface="Georgia" panose="02040502050405020303" pitchFamily="18" charset="0"/>
              </a:rPr>
              <a:t>Motivating opportunity</a:t>
            </a:r>
          </a:p>
          <a:p>
            <a:pPr marL="457200" indent="-228600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●"/>
            </a:pPr>
            <a:r>
              <a:rPr lang="en" sz="2800" u="sng" dirty="0" smtClean="0">
                <a:latin typeface="Georgia" panose="02040502050405020303" pitchFamily="18" charset="0"/>
              </a:rPr>
              <a:t>Two questions:</a:t>
            </a:r>
          </a:p>
          <a:p>
            <a:pPr marL="914400" lvl="1" indent="-228600">
              <a:lnSpc>
                <a:spcPct val="150000"/>
              </a:lnSpc>
              <a:spcBef>
                <a:spcPts val="0"/>
              </a:spcBef>
              <a:buFont typeface="Arial" pitchFamily="34" charset="0"/>
              <a:buAutoNum type="alphaLcPeriod"/>
            </a:pPr>
            <a:r>
              <a:rPr lang="en" sz="2400" dirty="0" smtClean="0">
                <a:latin typeface="Georgia" panose="02040502050405020303" pitchFamily="18" charset="0"/>
              </a:rPr>
              <a:t>What forages can support nutritional needs of rapidly-growing lambs, esp. in “summer slump”?</a:t>
            </a:r>
          </a:p>
          <a:p>
            <a:pPr marL="914400" lvl="1" indent="-228600">
              <a:lnSpc>
                <a:spcPct val="150000"/>
              </a:lnSpc>
              <a:spcBef>
                <a:spcPts val="0"/>
              </a:spcBef>
              <a:buFont typeface="Arial" pitchFamily="34" charset="0"/>
              <a:buAutoNum type="alphaLcPeriod"/>
            </a:pPr>
            <a:r>
              <a:rPr lang="en" sz="2400" dirty="0" smtClean="0">
                <a:latin typeface="Georgia" panose="02040502050405020303" pitchFamily="18" charset="0"/>
              </a:rPr>
              <a:t>Can economic returns from grazing livestock be sufficient to keep marginal, highly-erodible cropland in sod-forming forage crops?</a:t>
            </a:r>
            <a:endParaRPr lang="en" sz="24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1441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>
                <a:solidFill>
                  <a:srgbClr val="FFFF00"/>
                </a:solidFill>
                <a:latin typeface="Georgia" panose="02040502050405020303" pitchFamily="18" charset="0"/>
              </a:rPr>
              <a:t>Brown Midrib (BMR) Sorghum</a:t>
            </a:r>
          </a:p>
        </p:txBody>
      </p:sp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81000" rtl="0">
              <a:spcBef>
                <a:spcPts val="0"/>
              </a:spcBef>
              <a:buSzPct val="100000"/>
            </a:pPr>
            <a:r>
              <a:rPr lang="en" sz="2400" dirty="0">
                <a:latin typeface="Georgia" panose="02040502050405020303" pitchFamily="18" charset="0"/>
              </a:rPr>
              <a:t>reduced lignin associated with BMR gene</a:t>
            </a:r>
          </a:p>
          <a:p>
            <a:pPr marL="457200" lvl="0" indent="-381000" rtl="0">
              <a:spcBef>
                <a:spcPts val="0"/>
              </a:spcBef>
              <a:buSzPct val="100000"/>
            </a:pPr>
            <a:r>
              <a:rPr lang="en" sz="2400" dirty="0">
                <a:latin typeface="Georgia" panose="02040502050405020303" pitchFamily="18" charset="0"/>
              </a:rPr>
              <a:t>provides forage during summer slump planted in early June or late May</a:t>
            </a:r>
          </a:p>
          <a:p>
            <a:pPr marL="457200" lvl="0" indent="-381000" rtl="0">
              <a:spcBef>
                <a:spcPts val="0"/>
              </a:spcBef>
              <a:buSzPct val="100000"/>
            </a:pPr>
            <a:r>
              <a:rPr lang="en" sz="2400" dirty="0">
                <a:latin typeface="Georgia" panose="02040502050405020303" pitchFamily="18" charset="0"/>
              </a:rPr>
              <a:t>double the protein than in corn silage</a:t>
            </a:r>
          </a:p>
          <a:p>
            <a:pPr marL="457200" lvl="0" indent="-381000" rtl="0">
              <a:spcBef>
                <a:spcPts val="0"/>
              </a:spcBef>
              <a:buSzPct val="100000"/>
            </a:pPr>
            <a:r>
              <a:rPr lang="en" sz="2400" dirty="0">
                <a:latin typeface="Georgia" panose="02040502050405020303" pitchFamily="18" charset="0"/>
              </a:rPr>
              <a:t>often hybridized with Sundangrass</a:t>
            </a:r>
          </a:p>
          <a:p>
            <a:pPr marL="457200" lvl="0" indent="-381000" rtl="0">
              <a:spcBef>
                <a:spcPts val="0"/>
              </a:spcBef>
              <a:buSzPct val="100000"/>
            </a:pPr>
            <a:r>
              <a:rPr lang="en" sz="2400" dirty="0">
                <a:latin typeface="Georgia" panose="02040502050405020303" pitchFamily="18" charset="0"/>
              </a:rPr>
              <a:t>warm season annual </a:t>
            </a:r>
          </a:p>
          <a:p>
            <a:pPr marL="457200" lvl="0" indent="-381000" rtl="0">
              <a:spcBef>
                <a:spcPts val="0"/>
              </a:spcBef>
              <a:buSzPct val="100000"/>
            </a:pPr>
            <a:r>
              <a:rPr lang="en" sz="2400" dirty="0">
                <a:latin typeface="Georgia" panose="02040502050405020303" pitchFamily="18" charset="0"/>
              </a:rPr>
              <a:t>requires ⅓ less water than corn</a:t>
            </a:r>
          </a:p>
          <a:p>
            <a:pPr marL="457200" lvl="0" indent="-381000" rtl="0">
              <a:spcBef>
                <a:spcPts val="0"/>
              </a:spcBef>
              <a:buSzPct val="100000"/>
            </a:pPr>
            <a:r>
              <a:rPr lang="en" sz="2400" dirty="0">
                <a:latin typeface="Georgia" panose="02040502050405020303" pitchFamily="18" charset="0"/>
              </a:rPr>
              <a:t>more digestible than conventional forage</a:t>
            </a:r>
          </a:p>
          <a:p>
            <a:pPr lvl="0" indent="457200" rtl="0">
              <a:spcBef>
                <a:spcPts val="0"/>
              </a:spcBef>
              <a:buNone/>
            </a:pPr>
            <a:r>
              <a:rPr lang="en" sz="2400" dirty="0">
                <a:latin typeface="Georgia" panose="02040502050405020303" pitchFamily="18" charset="0"/>
              </a:rPr>
              <a:t> sorghums</a:t>
            </a:r>
          </a:p>
        </p:txBody>
      </p:sp>
      <p:pic>
        <p:nvPicPr>
          <p:cNvPr id="83" name="Shape 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71625" y="2863201"/>
            <a:ext cx="2372374" cy="3994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7532348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>
                <a:solidFill>
                  <a:srgbClr val="FFFF00"/>
                </a:solidFill>
                <a:latin typeface="Georgia" panose="02040502050405020303" pitchFamily="18" charset="0"/>
              </a:rPr>
              <a:t>Pearl Millet</a:t>
            </a:r>
          </a:p>
        </p:txBody>
      </p:sp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81000" rtl="0">
              <a:spcBef>
                <a:spcPts val="0"/>
              </a:spcBef>
              <a:buSzPct val="100000"/>
            </a:pPr>
            <a:r>
              <a:rPr lang="en" sz="2400" dirty="0">
                <a:latin typeface="Georgia" panose="02040502050405020303" pitchFamily="18" charset="0"/>
              </a:rPr>
              <a:t>warm season annual forage that tolerant of low soil pH</a:t>
            </a:r>
          </a:p>
          <a:p>
            <a:pPr marL="457200" lvl="0" indent="-381000" rtl="0">
              <a:spcBef>
                <a:spcPts val="0"/>
              </a:spcBef>
              <a:buSzPct val="100000"/>
            </a:pPr>
            <a:r>
              <a:rPr lang="en" sz="2400" dirty="0">
                <a:latin typeface="Georgia" panose="02040502050405020303" pitchFamily="18" charset="0"/>
              </a:rPr>
              <a:t>contains more protein, including more lysine than corn and less tannin than sorghum</a:t>
            </a:r>
          </a:p>
          <a:p>
            <a:pPr marL="457200" lvl="0" indent="-381000" rtl="0">
              <a:spcBef>
                <a:spcPts val="0"/>
              </a:spcBef>
              <a:buSzPct val="100000"/>
            </a:pPr>
            <a:r>
              <a:rPr lang="en" sz="2400" dirty="0">
                <a:latin typeface="Georgia" panose="02040502050405020303" pitchFamily="18" charset="0"/>
              </a:rPr>
              <a:t>similar in management to sorghum</a:t>
            </a:r>
          </a:p>
          <a:p>
            <a:pPr marL="457200" lvl="0" indent="-381000" rtl="0">
              <a:spcBef>
                <a:spcPts val="0"/>
              </a:spcBef>
              <a:buSzPct val="100000"/>
            </a:pPr>
            <a:r>
              <a:rPr lang="en" sz="2400" dirty="0">
                <a:latin typeface="Georgia" panose="02040502050405020303" pitchFamily="18" charset="0"/>
              </a:rPr>
              <a:t>planted mid-May to mid-June</a:t>
            </a:r>
          </a:p>
          <a:p>
            <a:pPr marL="457200" lvl="0" indent="-381000" rtl="0">
              <a:spcBef>
                <a:spcPts val="0"/>
              </a:spcBef>
              <a:buSzPct val="100000"/>
            </a:pPr>
            <a:r>
              <a:rPr lang="en" sz="2400" dirty="0">
                <a:latin typeface="Georgia" panose="02040502050405020303" pitchFamily="18" charset="0"/>
              </a:rPr>
              <a:t>sold as hybrid that must be rebought every </a:t>
            </a:r>
          </a:p>
          <a:p>
            <a:pPr lvl="0" indent="457200" rtl="0">
              <a:spcBef>
                <a:spcPts val="0"/>
              </a:spcBef>
              <a:buNone/>
            </a:pPr>
            <a:r>
              <a:rPr lang="en" sz="2400" dirty="0">
                <a:latin typeface="Georgia" panose="02040502050405020303" pitchFamily="18" charset="0"/>
              </a:rPr>
              <a:t>year</a:t>
            </a:r>
          </a:p>
          <a:p>
            <a:pPr marL="457200" lvl="0" indent="-381000">
              <a:spcBef>
                <a:spcPts val="0"/>
              </a:spcBef>
              <a:buSzPct val="100000"/>
            </a:pPr>
            <a:r>
              <a:rPr lang="en" sz="2400" dirty="0">
                <a:latin typeface="Georgia" panose="02040502050405020303" pitchFamily="18" charset="0"/>
              </a:rPr>
              <a:t>one of the most drought resistant grains</a:t>
            </a:r>
          </a:p>
        </p:txBody>
      </p:sp>
      <p:pic>
        <p:nvPicPr>
          <p:cNvPr id="90" name="Shape 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07155" y="3175619"/>
            <a:ext cx="1957775" cy="34804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27875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4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5616051"/>
            <a:ext cx="1347975" cy="1241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Shape 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96026" y="368490"/>
            <a:ext cx="1347974" cy="135702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hape 760"/>
          <p:cNvSpPr txBox="1">
            <a:spLocks/>
          </p:cNvSpPr>
          <p:nvPr/>
        </p:nvSpPr>
        <p:spPr>
          <a:xfrm>
            <a:off x="187430" y="368490"/>
            <a:ext cx="700494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" sz="3000" b="1" dirty="0" smtClean="0">
                <a:solidFill>
                  <a:srgbClr val="408000"/>
                </a:solidFill>
                <a:latin typeface="Georgia" panose="02040502050405020303" pitchFamily="18" charset="0"/>
              </a:rPr>
              <a:t>Conclusions</a:t>
            </a:r>
            <a:endParaRPr lang="en" sz="3000" b="1" dirty="0">
              <a:solidFill>
                <a:srgbClr val="408000"/>
              </a:solidFill>
              <a:latin typeface="Georgia" panose="02040502050405020303" pitchFamily="18" charset="0"/>
            </a:endParaRPr>
          </a:p>
        </p:txBody>
      </p:sp>
      <p:sp>
        <p:nvSpPr>
          <p:cNvPr id="5" name="Shape 734"/>
          <p:cNvSpPr txBox="1">
            <a:spLocks/>
          </p:cNvSpPr>
          <p:nvPr/>
        </p:nvSpPr>
        <p:spPr>
          <a:xfrm>
            <a:off x="187430" y="1725513"/>
            <a:ext cx="8166900" cy="4511511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lIns="91425" tIns="91425" rIns="91425" bIns="91425" anchor="t" anchorCtr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 smtClean="0">
                <a:latin typeface="Georgia" panose="02040502050405020303" pitchFamily="18" charset="0"/>
              </a:rPr>
              <a:t>Grazing annuals can provide a profitable alternative to row-crop production, but raises challenges as well</a:t>
            </a:r>
          </a:p>
          <a:p>
            <a:pPr>
              <a:spcBef>
                <a:spcPts val="0"/>
              </a:spcBef>
            </a:pPr>
            <a:r>
              <a:rPr lang="en-US" dirty="0" smtClean="0">
                <a:latin typeface="Georgia" panose="02040502050405020303" pitchFamily="18" charset="0"/>
              </a:rPr>
              <a:t>Timing (esp. relative to soil moisture) is critical</a:t>
            </a:r>
          </a:p>
          <a:p>
            <a:pPr>
              <a:spcBef>
                <a:spcPts val="0"/>
              </a:spcBef>
            </a:pPr>
            <a:r>
              <a:rPr lang="en-US" dirty="0" smtClean="0">
                <a:latin typeface="Georgia" panose="02040502050405020303" pitchFamily="18" charset="0"/>
              </a:rPr>
              <a:t>Labor is increased</a:t>
            </a:r>
          </a:p>
          <a:p>
            <a:pPr>
              <a:spcBef>
                <a:spcPts val="0"/>
              </a:spcBef>
            </a:pPr>
            <a:r>
              <a:rPr lang="en-US" dirty="0" smtClean="0">
                <a:latin typeface="Georgia" panose="02040502050405020303" pitchFamily="18" charset="0"/>
              </a:rPr>
              <a:t>Can offer erosion reduction on highly erodible ground</a:t>
            </a:r>
          </a:p>
          <a:p>
            <a:pPr>
              <a:spcBef>
                <a:spcPts val="0"/>
              </a:spcBef>
            </a:pPr>
            <a:r>
              <a:rPr lang="en-US" dirty="0" smtClean="0">
                <a:latin typeface="Georgia" panose="02040502050405020303" pitchFamily="18" charset="0"/>
              </a:rPr>
              <a:t>Consider grazing of annuals to fill niches or on small acreages</a:t>
            </a:r>
          </a:p>
          <a:p>
            <a:pPr>
              <a:spcBef>
                <a:spcPts val="0"/>
              </a:spcBef>
            </a:pPr>
            <a:r>
              <a:rPr lang="en-US" dirty="0" smtClean="0">
                <a:latin typeface="Georgia" panose="02040502050405020303" pitchFamily="18" charset="0"/>
              </a:rPr>
              <a:t>Sometimes simple is better with annual forages</a:t>
            </a:r>
          </a:p>
          <a:p>
            <a:pPr lvl="1">
              <a:spcBef>
                <a:spcPts val="0"/>
              </a:spcBef>
            </a:pPr>
            <a:r>
              <a:rPr lang="en-US" dirty="0" smtClean="0">
                <a:latin typeface="Georgia" panose="02040502050405020303" pitchFamily="18" charset="0"/>
              </a:rPr>
              <a:t>Small grains like oats, wheat, rye are relatively inexpensive, easy to establish, can be no-tilled; brassicas can be added</a:t>
            </a:r>
          </a:p>
          <a:p>
            <a:pPr lvl="1">
              <a:spcBef>
                <a:spcPts val="0"/>
              </a:spcBef>
            </a:pPr>
            <a:r>
              <a:rPr lang="en-US" dirty="0" smtClean="0">
                <a:latin typeface="Georgia" panose="02040502050405020303" pitchFamily="18" charset="0"/>
              </a:rPr>
              <a:t>“hot” cover crops may not be worth higher seed costs</a:t>
            </a:r>
          </a:p>
          <a:p>
            <a:pPr>
              <a:spcBef>
                <a:spcPts val="0"/>
              </a:spcBef>
              <a:buFont typeface="Arial" pitchFamily="34" charset="0"/>
              <a:buNone/>
            </a:pPr>
            <a:endParaRPr lang="en-US" sz="18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2277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/>
          <p:cNvSpPr>
            <a:spLocks noGrp="1"/>
          </p:cNvSpPr>
          <p:nvPr>
            <p:ph type="ctrTitle"/>
          </p:nvPr>
        </p:nvSpPr>
        <p:spPr>
          <a:xfrm>
            <a:off x="685800" y="1295216"/>
            <a:ext cx="7848600" cy="1927225"/>
          </a:xfrm>
        </p:spPr>
        <p:txBody>
          <a:bodyPr/>
          <a:lstStyle/>
          <a:p>
            <a:r>
              <a:rPr lang="en-US" sz="4000" b="1" cap="none" dirty="0" smtClean="0">
                <a:solidFill>
                  <a:srgbClr val="408000"/>
                </a:solidFill>
                <a:latin typeface="Georgia"/>
                <a:cs typeface="Georgia"/>
              </a:rPr>
              <a:t>Thank you! Any questions?</a:t>
            </a:r>
            <a:endParaRPr lang="en-US" sz="4000" b="1" cap="none" dirty="0">
              <a:solidFill>
                <a:srgbClr val="408000"/>
              </a:solidFill>
              <a:latin typeface="Georgia"/>
              <a:cs typeface="Georgia"/>
            </a:endParaRPr>
          </a:p>
        </p:txBody>
      </p:sp>
      <p:sp>
        <p:nvSpPr>
          <p:cNvPr id="19" name="Subtitle 18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7848600" cy="1752600"/>
          </a:xfrm>
        </p:spPr>
        <p:txBody>
          <a:bodyPr/>
          <a:lstStyle/>
          <a:p>
            <a:r>
              <a:rPr lang="en-US" b="1" dirty="0" smtClean="0">
                <a:latin typeface="Georgia"/>
                <a:cs typeface="Georgia"/>
              </a:rPr>
              <a:t>Michael </a:t>
            </a:r>
            <a:r>
              <a:rPr lang="en-US" b="1" dirty="0" err="1" smtClean="0">
                <a:latin typeface="Georgia"/>
                <a:cs typeface="Georgia"/>
              </a:rPr>
              <a:t>Seipel</a:t>
            </a:r>
            <a:r>
              <a:rPr lang="en-US" dirty="0" smtClean="0">
                <a:latin typeface="Georgia"/>
                <a:cs typeface="Georgia"/>
              </a:rPr>
              <a:t>, </a:t>
            </a:r>
            <a:r>
              <a:rPr lang="en-US" sz="1800" dirty="0" smtClean="0">
                <a:latin typeface="Georgia"/>
                <a:cs typeface="Georgia"/>
              </a:rPr>
              <a:t>SARE </a:t>
            </a:r>
            <a:r>
              <a:rPr lang="en-US" sz="1800" dirty="0">
                <a:latin typeface="Georgia"/>
                <a:cs typeface="Georgia"/>
              </a:rPr>
              <a:t>Grant Number </a:t>
            </a:r>
            <a:r>
              <a:rPr lang="en-US" dirty="0">
                <a:latin typeface="Georgia"/>
                <a:cs typeface="Georgia"/>
              </a:rPr>
              <a:t>FNC </a:t>
            </a:r>
            <a:r>
              <a:rPr lang="en-US" dirty="0" smtClean="0">
                <a:latin typeface="Georgia"/>
                <a:cs typeface="Georgia"/>
              </a:rPr>
              <a:t>13-931</a:t>
            </a:r>
          </a:p>
          <a:p>
            <a:r>
              <a:rPr lang="en-US" dirty="0" smtClean="0">
                <a:latin typeface="Georgia"/>
                <a:cs typeface="Georgia"/>
                <a:hlinkClick r:id="rId2"/>
              </a:rPr>
              <a:t>mseipel@truman.edu</a:t>
            </a:r>
            <a:r>
              <a:rPr lang="en-US" dirty="0" smtClean="0">
                <a:latin typeface="Georgia"/>
                <a:cs typeface="Georgia"/>
              </a:rPr>
              <a:t> </a:t>
            </a:r>
          </a:p>
          <a:p>
            <a:r>
              <a:rPr lang="en-US" dirty="0">
                <a:latin typeface="Georgia"/>
                <a:cs typeface="Georgia"/>
              </a:rPr>
              <a:t>https://www.facebook.com/HHFlambs/</a:t>
            </a:r>
            <a:endParaRPr lang="en-US" dirty="0">
              <a:latin typeface="Georgia"/>
              <a:cs typeface="Georgia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67574" y="4847706"/>
            <a:ext cx="3935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408000"/>
                </a:solidFill>
                <a:latin typeface="Georgia"/>
                <a:cs typeface="Georgia"/>
              </a:rPr>
              <a:t>NCR-SARE’s Farmers Forum, 2016</a:t>
            </a:r>
            <a:endParaRPr lang="en-US" dirty="0">
              <a:solidFill>
                <a:srgbClr val="408000"/>
              </a:solidFill>
              <a:latin typeface="Georgia"/>
              <a:cs typeface="Georgia"/>
            </a:endParaRPr>
          </a:p>
        </p:txBody>
      </p:sp>
      <p:pic>
        <p:nvPicPr>
          <p:cNvPr id="22" name="Picture 21" descr="NCR-25-side_RG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533" y="5217038"/>
            <a:ext cx="4239589" cy="162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49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4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5616051"/>
            <a:ext cx="1347975" cy="1241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Shape 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96026" y="368490"/>
            <a:ext cx="1347974" cy="13570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3515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3391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hape 4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796026" y="368490"/>
            <a:ext cx="1347974" cy="1357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hape 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5099" y="3288687"/>
            <a:ext cx="4350049" cy="3262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hape 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11848" y="3288687"/>
            <a:ext cx="2069426" cy="2759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hape 6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87968" y="4031812"/>
            <a:ext cx="2069426" cy="275919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hape 52"/>
          <p:cNvSpPr txBox="1">
            <a:spLocks/>
          </p:cNvSpPr>
          <p:nvPr/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" b="1" dirty="0" smtClean="0">
                <a:solidFill>
                  <a:srgbClr val="408000"/>
                </a:solidFill>
                <a:latin typeface="Georgia" panose="02040502050405020303" pitchFamily="18" charset="0"/>
              </a:rPr>
              <a:t>Overview</a:t>
            </a:r>
            <a:endParaRPr lang="en" b="1" dirty="0">
              <a:solidFill>
                <a:srgbClr val="408000"/>
              </a:solidFill>
              <a:latin typeface="Georgia" panose="02040502050405020303" pitchFamily="18" charset="0"/>
            </a:endParaRPr>
          </a:p>
        </p:txBody>
      </p:sp>
      <p:sp>
        <p:nvSpPr>
          <p:cNvPr id="9" name="Shape 53"/>
          <p:cNvSpPr txBox="1">
            <a:spLocks/>
          </p:cNvSpPr>
          <p:nvPr/>
        </p:nvSpPr>
        <p:spPr>
          <a:xfrm>
            <a:off x="457200" y="105962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228600">
              <a:spcBef>
                <a:spcPts val="600"/>
              </a:spcBef>
              <a:buFont typeface="Arial" pitchFamily="34" charset="0"/>
              <a:buChar char="●"/>
            </a:pPr>
            <a:r>
              <a:rPr lang="en" dirty="0" smtClean="0">
                <a:latin typeface="Georgia" panose="02040502050405020303" pitchFamily="18" charset="0"/>
              </a:rPr>
              <a:t>Our area is dominated by HEL, heavily weathered glacial till</a:t>
            </a:r>
          </a:p>
          <a:p>
            <a:pPr marL="457200" indent="-228600">
              <a:spcBef>
                <a:spcPts val="600"/>
              </a:spcBef>
              <a:buFont typeface="Arial" pitchFamily="34" charset="0"/>
              <a:buChar char="●"/>
            </a:pPr>
            <a:r>
              <a:rPr lang="en" dirty="0" smtClean="0">
                <a:latin typeface="Georgia" panose="02040502050405020303" pitchFamily="18" charset="0"/>
              </a:rPr>
              <a:t>High crop prices have furthered pastureland conversion and increased rental rates (corn acres + 36%, soy acres +3% in Macon Co., 2000 to 2010)</a:t>
            </a:r>
            <a:endParaRPr lang="en" sz="2000" dirty="0">
              <a:latin typeface="Georgia" panose="02040502050405020303" pitchFamily="18" charset="0"/>
            </a:endParaRPr>
          </a:p>
        </p:txBody>
      </p:sp>
      <p:pic>
        <p:nvPicPr>
          <p:cNvPr id="2" name="Shape 4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5616051"/>
            <a:ext cx="1347975" cy="12419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2471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616051"/>
            <a:ext cx="1347975" cy="1241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Shape 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96026" y="368490"/>
            <a:ext cx="1347974" cy="135702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hape 52"/>
          <p:cNvSpPr txBox="1">
            <a:spLocks/>
          </p:cNvSpPr>
          <p:nvPr/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" b="1" dirty="0" smtClean="0">
                <a:solidFill>
                  <a:srgbClr val="408000"/>
                </a:solidFill>
                <a:latin typeface="Georgia" panose="02040502050405020303" pitchFamily="18" charset="0"/>
              </a:rPr>
              <a:t>Overview</a:t>
            </a:r>
            <a:endParaRPr lang="en" b="1" dirty="0">
              <a:solidFill>
                <a:srgbClr val="408000"/>
              </a:solidFill>
              <a:latin typeface="Georgia" panose="02040502050405020303" pitchFamily="18" charset="0"/>
            </a:endParaRPr>
          </a:p>
        </p:txBody>
      </p:sp>
      <p:pic>
        <p:nvPicPr>
          <p:cNvPr id="5" name="Shape 6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07974" y="2433613"/>
            <a:ext cx="3880825" cy="291062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hape 68"/>
          <p:cNvSpPr txBox="1">
            <a:spLocks/>
          </p:cNvSpPr>
          <p:nvPr/>
        </p:nvSpPr>
        <p:spPr>
          <a:xfrm>
            <a:off x="457200" y="1200150"/>
            <a:ext cx="8331599" cy="1704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Font typeface="Arial" pitchFamily="34" charset="0"/>
              <a:buNone/>
            </a:pPr>
            <a:r>
              <a:rPr lang="en-US" dirty="0" smtClean="0">
                <a:latin typeface="Georgia" panose="02040502050405020303" pitchFamily="18" charset="0"/>
              </a:rPr>
              <a:t>- unique challenges of raising lambs on forage</a:t>
            </a:r>
          </a:p>
          <a:p>
            <a:pPr>
              <a:spcBef>
                <a:spcPts val="0"/>
              </a:spcBef>
              <a:buFont typeface="Arial" pitchFamily="34" charset="0"/>
              <a:buNone/>
            </a:pPr>
            <a:endParaRPr lang="en-US" dirty="0">
              <a:latin typeface="Georgia" panose="02040502050405020303" pitchFamily="18" charset="0"/>
            </a:endParaRPr>
          </a:p>
        </p:txBody>
      </p:sp>
      <p:pic>
        <p:nvPicPr>
          <p:cNvPr id="7" name="Shape 6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6124" y="2433613"/>
            <a:ext cx="3880825" cy="29106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4722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4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5616051"/>
            <a:ext cx="1347975" cy="1241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Shape 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96026" y="368490"/>
            <a:ext cx="1347974" cy="135702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hape 52"/>
          <p:cNvSpPr txBox="1">
            <a:spLocks/>
          </p:cNvSpPr>
          <p:nvPr/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" b="1" dirty="0" smtClean="0">
                <a:solidFill>
                  <a:srgbClr val="408000"/>
                </a:solidFill>
                <a:latin typeface="Georgia" panose="02040502050405020303" pitchFamily="18" charset="0"/>
              </a:rPr>
              <a:t>Overview</a:t>
            </a:r>
            <a:endParaRPr lang="en" b="1" dirty="0">
              <a:solidFill>
                <a:srgbClr val="408000"/>
              </a:solidFill>
              <a:latin typeface="Georgia" panose="02040502050405020303" pitchFamily="18" charset="0"/>
            </a:endParaRPr>
          </a:p>
        </p:txBody>
      </p:sp>
      <p:sp>
        <p:nvSpPr>
          <p:cNvPr id="5" name="Shape 68"/>
          <p:cNvSpPr txBox="1">
            <a:spLocks/>
          </p:cNvSpPr>
          <p:nvPr/>
        </p:nvSpPr>
        <p:spPr>
          <a:xfrm>
            <a:off x="457200" y="1047002"/>
            <a:ext cx="8331599" cy="1704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FontTx/>
              <a:buChar char="-"/>
            </a:pPr>
            <a:r>
              <a:rPr lang="en-US" dirty="0" smtClean="0">
                <a:latin typeface="Georgia" panose="02040502050405020303" pitchFamily="18" charset="0"/>
              </a:rPr>
              <a:t>Planned to compare multiple annual forages; due to </a:t>
            </a:r>
            <a:br>
              <a:rPr lang="en-US" dirty="0" smtClean="0">
                <a:latin typeface="Georgia" panose="02040502050405020303" pitchFamily="18" charset="0"/>
              </a:rPr>
            </a:br>
            <a:r>
              <a:rPr lang="en-US" dirty="0" smtClean="0">
                <a:latin typeface="Georgia" panose="02040502050405020303" pitchFamily="18" charset="0"/>
              </a:rPr>
              <a:t>weather challenges, focused primarily on oats and to a limited extent on </a:t>
            </a:r>
            <a:r>
              <a:rPr lang="en-US" dirty="0" err="1" smtClean="0">
                <a:latin typeface="Georgia" panose="02040502050405020303" pitchFamily="18" charset="0"/>
              </a:rPr>
              <a:t>teff</a:t>
            </a:r>
            <a:r>
              <a:rPr lang="en-US" dirty="0" smtClean="0">
                <a:latin typeface="Georgia" panose="02040502050405020303" pitchFamily="18" charset="0"/>
              </a:rPr>
              <a:t> grass</a:t>
            </a:r>
          </a:p>
          <a:p>
            <a:pPr>
              <a:spcBef>
                <a:spcPts val="0"/>
              </a:spcBef>
              <a:buFontTx/>
              <a:buChar char="-"/>
            </a:pPr>
            <a:r>
              <a:rPr lang="en-US" dirty="0" smtClean="0">
                <a:latin typeface="Georgia" panose="02040502050405020303" pitchFamily="18" charset="0"/>
              </a:rPr>
              <a:t>At the conclusion, will share some experiences with other annual forages</a:t>
            </a:r>
          </a:p>
          <a:p>
            <a:pPr>
              <a:spcBef>
                <a:spcPts val="0"/>
              </a:spcBef>
              <a:buFont typeface="Arial" pitchFamily="34" charset="0"/>
              <a:buNone/>
            </a:pPr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6" name="Shape 95"/>
          <p:cNvSpPr txBox="1"/>
          <p:nvPr/>
        </p:nvSpPr>
        <p:spPr>
          <a:xfrm>
            <a:off x="6014675" y="2004900"/>
            <a:ext cx="2613600" cy="1921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latin typeface="Georgia" panose="02040502050405020303" pitchFamily="18" charset="0"/>
            </a:endParaRPr>
          </a:p>
        </p:txBody>
      </p:sp>
      <p:sp>
        <p:nvSpPr>
          <p:cNvPr id="7" name="Shape 96"/>
          <p:cNvSpPr txBox="1">
            <a:spLocks/>
          </p:cNvSpPr>
          <p:nvPr/>
        </p:nvSpPr>
        <p:spPr>
          <a:xfrm>
            <a:off x="4757126" y="2728472"/>
            <a:ext cx="1677389" cy="1197627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" sz="3200" b="1" dirty="0" smtClean="0">
                <a:solidFill>
                  <a:srgbClr val="408000"/>
                </a:solidFill>
                <a:latin typeface="Georgia" panose="02040502050405020303" pitchFamily="18" charset="0"/>
              </a:rPr>
              <a:t>Teff Grass</a:t>
            </a:r>
            <a:endParaRPr lang="en" sz="3200" b="1" dirty="0">
              <a:solidFill>
                <a:srgbClr val="408000"/>
              </a:solidFill>
              <a:latin typeface="Georgia" panose="02040502050405020303" pitchFamily="18" charset="0"/>
            </a:endParaRPr>
          </a:p>
        </p:txBody>
      </p:sp>
      <p:pic>
        <p:nvPicPr>
          <p:cNvPr id="8" name="Shape 9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01831" y="2751002"/>
            <a:ext cx="2600724" cy="195132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hape 98"/>
          <p:cNvSpPr txBox="1">
            <a:spLocks/>
          </p:cNvSpPr>
          <p:nvPr/>
        </p:nvSpPr>
        <p:spPr>
          <a:xfrm>
            <a:off x="4673999" y="3974353"/>
            <a:ext cx="4114800" cy="166944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381000">
              <a:spcBef>
                <a:spcPts val="0"/>
              </a:spcBef>
              <a:buSzPct val="100000"/>
            </a:pPr>
            <a:r>
              <a:rPr lang="en" sz="2000" dirty="0" smtClean="0">
                <a:latin typeface="Georgia" panose="02040502050405020303" pitchFamily="18" charset="0"/>
              </a:rPr>
              <a:t>C4, warm </a:t>
            </a:r>
            <a:br>
              <a:rPr lang="en" sz="2000" dirty="0" smtClean="0">
                <a:latin typeface="Georgia" panose="02040502050405020303" pitchFamily="18" charset="0"/>
              </a:rPr>
            </a:br>
            <a:r>
              <a:rPr lang="en" sz="2000" dirty="0" smtClean="0">
                <a:latin typeface="Georgia" panose="02040502050405020303" pitchFamily="18" charset="0"/>
              </a:rPr>
              <a:t>season, </a:t>
            </a:r>
            <a:br>
              <a:rPr lang="en" sz="2000" dirty="0" smtClean="0">
                <a:latin typeface="Georgia" panose="02040502050405020303" pitchFamily="18" charset="0"/>
              </a:rPr>
            </a:br>
            <a:r>
              <a:rPr lang="en" sz="2000" dirty="0" smtClean="0">
                <a:latin typeface="Georgia" panose="02040502050405020303" pitchFamily="18" charset="0"/>
              </a:rPr>
              <a:t>annual grass</a:t>
            </a:r>
          </a:p>
          <a:p>
            <a:pPr marL="457200" indent="-381000">
              <a:spcBef>
                <a:spcPts val="0"/>
              </a:spcBef>
              <a:buSzPct val="100000"/>
            </a:pPr>
            <a:r>
              <a:rPr lang="en" sz="2000" dirty="0" smtClean="0">
                <a:latin typeface="Georgia" panose="02040502050405020303" pitchFamily="18" charset="0"/>
              </a:rPr>
              <a:t>can be planted through June</a:t>
            </a:r>
          </a:p>
          <a:p>
            <a:pPr marL="457200" indent="-381000">
              <a:spcBef>
                <a:spcPts val="0"/>
              </a:spcBef>
              <a:buSzPct val="100000"/>
            </a:pPr>
            <a:r>
              <a:rPr lang="en" sz="2000" dirty="0" smtClean="0">
                <a:latin typeface="Georgia" panose="02040502050405020303" pitchFamily="18" charset="0"/>
              </a:rPr>
              <a:t>quality comparable to Timothy hay</a:t>
            </a:r>
          </a:p>
          <a:p>
            <a:pPr marL="457200" indent="-381000">
              <a:spcBef>
                <a:spcPts val="0"/>
              </a:spcBef>
              <a:buSzPct val="100000"/>
            </a:pPr>
            <a:r>
              <a:rPr lang="en-US" sz="2000" dirty="0" smtClean="0">
                <a:latin typeface="Georgia" panose="02040502050405020303" pitchFamily="18" charset="0"/>
              </a:rPr>
              <a:t>G</a:t>
            </a:r>
            <a:r>
              <a:rPr lang="en" sz="2000" dirty="0" smtClean="0">
                <a:latin typeface="Georgia" panose="02040502050405020303" pitchFamily="18" charset="0"/>
              </a:rPr>
              <a:t>rown in Ethiopia for grain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975" y="3691806"/>
            <a:ext cx="3080726" cy="2234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hape 96"/>
          <p:cNvSpPr txBox="1">
            <a:spLocks/>
          </p:cNvSpPr>
          <p:nvPr/>
        </p:nvSpPr>
        <p:spPr>
          <a:xfrm>
            <a:off x="824414" y="2880873"/>
            <a:ext cx="3355700" cy="810934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" sz="3200" b="1" dirty="0" smtClean="0">
                <a:solidFill>
                  <a:srgbClr val="408000"/>
                </a:solidFill>
                <a:latin typeface="Georgia" panose="02040502050405020303" pitchFamily="18" charset="0"/>
              </a:rPr>
              <a:t>Oats </a:t>
            </a:r>
            <a:r>
              <a:rPr lang="en" sz="2400" b="1" dirty="0" smtClean="0">
                <a:solidFill>
                  <a:srgbClr val="408000"/>
                </a:solidFill>
                <a:latin typeface="Georgia" panose="02040502050405020303" pitchFamily="18" charset="0"/>
              </a:rPr>
              <a:t>(small grain)</a:t>
            </a:r>
            <a:endParaRPr lang="en" sz="2400" b="1" dirty="0">
              <a:solidFill>
                <a:srgbClr val="40800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9071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8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 - &amp;quot;Presentation Title&amp;quot;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/object&gt;&lt;object type=&quot;8&quot; unique_id=&quot;10008&quot;&gt;&lt;/object&gt;&lt;/object&gt;&lt;/database&gt;"/>
  <p:tag name="MMPROD_NEXTUNIQUEID" val="10009"/>
  <p:tag name="SECTOMILLISECCONVERTED" val="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Habitat">
      <a:dk1>
        <a:sysClr val="windowText" lastClr="000000"/>
      </a:dk1>
      <a:lt1>
        <a:sysClr val="window" lastClr="FFFFFF"/>
      </a:lt1>
      <a:dk2>
        <a:srgbClr val="194431"/>
      </a:dk2>
      <a:lt2>
        <a:srgbClr val="F0E6C3"/>
      </a:lt2>
      <a:accent1>
        <a:srgbClr val="F8C000"/>
      </a:accent1>
      <a:accent2>
        <a:srgbClr val="F88600"/>
      </a:accent2>
      <a:accent3>
        <a:srgbClr val="F83500"/>
      </a:accent3>
      <a:accent4>
        <a:srgbClr val="8B723D"/>
      </a:accent4>
      <a:accent5>
        <a:srgbClr val="818B3D"/>
      </a:accent5>
      <a:accent6>
        <a:srgbClr val="586215"/>
      </a:accent6>
      <a:hlink>
        <a:srgbClr val="FF621D"/>
      </a:hlink>
      <a:folHlink>
        <a:srgbClr val="F3D26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481</TotalTime>
  <Words>1366</Words>
  <Application>Microsoft Office PowerPoint</Application>
  <PresentationFormat>On-screen Show (4:3)</PresentationFormat>
  <Paragraphs>260</Paragraphs>
  <Slides>65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66" baseType="lpstr">
      <vt:lpstr>Clarity</vt:lpstr>
      <vt:lpstr>Comparison of Annual Forages for Grazing Lambs on Previously-Cropped Ground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Sorghum-Sudangrass</vt:lpstr>
      <vt:lpstr>Brown Midrib (BMR) Sorghum</vt:lpstr>
      <vt:lpstr>Pearl Millet</vt:lpstr>
      <vt:lpstr>PowerPoint Presentation</vt:lpstr>
      <vt:lpstr>Thank you! Any questions?</vt:lpstr>
      <vt:lpstr>PowerPoint Presentation</vt:lpstr>
      <vt:lpstr>PowerPoint Presentation</vt:lpstr>
    </vt:vector>
  </TitlesOfParts>
  <Company>U of 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Marie Flanagan</dc:creator>
  <cp:lastModifiedBy>Seipel</cp:lastModifiedBy>
  <cp:revision>39</cp:revision>
  <dcterms:created xsi:type="dcterms:W3CDTF">2013-10-21T20:04:42Z</dcterms:created>
  <dcterms:modified xsi:type="dcterms:W3CDTF">2016-01-18T23:11:58Z</dcterms:modified>
</cp:coreProperties>
</file>