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5"/>
  </p:notesMasterIdLst>
  <p:sldIdLst>
    <p:sldId id="290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91" r:id="rId14"/>
    <p:sldId id="274" r:id="rId15"/>
    <p:sldId id="275" r:id="rId16"/>
    <p:sldId id="293" r:id="rId17"/>
    <p:sldId id="276" r:id="rId18"/>
    <p:sldId id="277" r:id="rId19"/>
    <p:sldId id="294" r:id="rId20"/>
    <p:sldId id="278" r:id="rId21"/>
    <p:sldId id="279" r:id="rId22"/>
    <p:sldId id="280" r:id="rId23"/>
    <p:sldId id="295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2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37" d="100"/>
          <a:sy n="137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825B1-D9A9-E649-82F4-7DD4CD335821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7114-1950-994B-A00F-6C003D80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39EE35-738F-B147-B680-5BF141274320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190FB7-182B-7145-86F7-18E92DD8CCF8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F63C90-9CE4-2646-96CD-041C9AB36A26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69D52E-8BB0-F44C-A1A1-C3E2283573DA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87FED9-1054-904C-AFEF-FA6FCC427E61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026F07-C1A4-C449-AC2D-7F1B68C32CA3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A2156E-226B-C24B-A809-62DC2F048ADA}" type="slidenum">
              <a:rPr lang="en-US" sz="1200"/>
              <a:pPr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743D01-F880-C24C-8FCE-7050C454E6DF}" type="slidenum">
              <a:rPr lang="en-US" sz="1200"/>
              <a:pPr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598BF1-7C96-5E41-BB38-AEFBF2AB5BC1}" type="slidenum">
              <a:rPr lang="en-US" sz="1200"/>
              <a:pPr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C17662-360C-BF42-814C-AEEBBBCA798A}" type="slidenum">
              <a:rPr lang="en-US" sz="1200"/>
              <a:pPr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57D665-DA91-224F-A393-05A5CC608763}" type="slidenum">
              <a:rPr lang="en-US" sz="1200"/>
              <a:pPr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8295A5-C47B-FF45-97C8-CC3458C1BA27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2D06BB-6754-EA43-90F3-B7E530260085}" type="slidenum">
              <a:rPr lang="en-US" sz="1200"/>
              <a:pPr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6781AD-22F7-5647-B792-024CAE854107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468D43-5C74-284C-93E0-C7935EFF57EE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880194-4CCE-7848-A201-4EF79E39DE8E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52AC57-E88B-E04F-83B3-6C3A4AE0AE44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C53DD1-D26E-E242-90C6-3022F9CBEA22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9C42F2-2C60-734D-9CA2-AB30CA8BE543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DC84E4-A507-BB4E-AB5F-40A2547AB73E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79729-6758-9145-B5E2-90AAABE0F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B3B076B-0172-1641-ADF9-C5155BB29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33C4D4-E4D7-0A4B-9D0C-771A35D7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A7903A-73F3-AE4E-8B66-62A88D94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CBC412-20AE-1944-ADE1-F0B12161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0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7963BB-F83F-8944-A886-25B95DDF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15E16F-EE56-CE47-BDE4-C50E91AF7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E1C3ED-10D6-E542-8EEF-4BBC2BEB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89ED3B-3967-0D47-A10C-B1EB59B5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ECAB57-164A-DE4A-A343-C1B6848F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2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ED8A6DF-6AB6-6544-8022-908F30951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169EAD-EB24-F54D-B01B-DB5316939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B4B668-14DC-4545-A8CD-D6630B39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F4E66D-5A4C-9948-9C0D-7D32A9B3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C1C021-9C6E-7348-9878-FA52DB66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68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C2633-686F-5D42-BB39-F424F518E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3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82ABD6-A8D0-3448-947D-A7EDD373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C7CAA7-352C-BD4B-8DBB-F7F248CEE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EA4C27-F0AA-1947-AF80-41E6186E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0A2BFD-6E19-0A4B-A4B4-F17535A2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DAF4E6-1A54-4D43-A443-BE6D8A66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03BAE-7024-AA43-821D-103A73E3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1192B7-004E-F147-9B5E-5347E1555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B2F8D0-F58B-F246-895E-E85A972D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58F48B-1608-A340-8759-530C74DA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6CEDFE-C0F2-6740-A798-47BC4A49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1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E5ADDB-E188-AF48-BA70-C18F3068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7C3927-6B48-4F42-A468-4CA1E602C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0D78413-524F-B249-B5DF-75F4101B0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B10F32-11E1-314B-B404-C441FB55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8545BA-9AFD-DA49-9D5F-085F93B1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0BDBBD-6588-794A-92CD-C009F815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8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C9907C-BD0D-C745-AB21-F4289964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835B4A-134D-AD4B-A0C0-4F7CA0F8B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CF9D31-75DE-F342-A493-597CECF1E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73B6D61-5595-1541-9F03-E54F64A55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DCAF71B-1952-BA4F-8137-49B0D2B28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ED0480-E029-AF4F-BEA0-19E602D1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892CF83-0711-614E-84D3-96CAD75A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5444F10-2E21-3242-A694-628512E8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6057CC-DC16-4E46-B9DC-A8CCC4DC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550C73F-8252-8E41-830D-21E153A2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9B2115C-BEE0-D34B-AF8E-4EEB2941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FA2224F-B0C0-544C-B6FD-7740704A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CC9DF71-29CC-BE40-81CA-5526D363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37476C6-4367-914C-B070-68664BB4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2200E7-534B-0046-BEA7-8CB91CFD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3EDE9E-ABA0-D848-9795-D14B0402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019AB9-09C6-3947-9775-3196AECF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3AAC468-C1EC-B549-AE9D-61CC22E1A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A7BEB2B-933F-3348-9564-6BA9A101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63B548-C2BA-8F4B-A317-E08846BA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1DF60F-6AE9-1A45-86D8-8BC31AFE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8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F656E-7934-BE48-972A-6A54BFF3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9A3C4C1-F979-F54F-8E3D-E91CEA939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E1D85ED-EBD2-E049-9D27-07092CAFA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31BEB7-6DC2-A345-B0BB-39D4B06A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24E48A-E60D-8C44-9633-C94599B96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B4EFC3-2E42-D64C-AB94-F22592F0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9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5" Type="http://schemas.openxmlformats.org/officeDocument/2006/relationships/image" Target="../media/image2.gif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4882D90-C8B9-5449-A650-37688D62EF7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40717" y="6138562"/>
            <a:ext cx="2049564" cy="529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5985758-89D8-3040-91A9-F3E8C300B04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202281" y="6061911"/>
            <a:ext cx="739437" cy="682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DB4813-F5C9-2F40-A6CF-1297C257037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125241" y="6148331"/>
            <a:ext cx="1656399" cy="51930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5BC09D0-ABB6-CD41-B35E-AB84E6103DE1}"/>
              </a:ext>
            </a:extLst>
          </p:cNvPr>
          <p:cNvCxnSpPr>
            <a:cxnSpLocks/>
          </p:cNvCxnSpPr>
          <p:nvPr userDrawn="1"/>
        </p:nvCxnSpPr>
        <p:spPr>
          <a:xfrm>
            <a:off x="-145915" y="5953328"/>
            <a:ext cx="9435830" cy="0"/>
          </a:xfrm>
          <a:prstGeom prst="line">
            <a:avLst/>
          </a:prstGeom>
          <a:ln w="38100">
            <a:solidFill>
              <a:srgbClr val="005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AF22A-651F-F342-8BDB-640B1437B660}"/>
              </a:ext>
            </a:extLst>
          </p:cNvPr>
          <p:cNvSpPr/>
          <p:nvPr userDrawn="1"/>
        </p:nvSpPr>
        <p:spPr>
          <a:xfrm>
            <a:off x="-1" y="1"/>
            <a:ext cx="9144000" cy="826850"/>
          </a:xfrm>
          <a:prstGeom prst="rect">
            <a:avLst/>
          </a:prstGeom>
          <a:gradFill flip="none" rotWithShape="1">
            <a:gsLst>
              <a:gs pos="0">
                <a:srgbClr val="C7EFD0">
                  <a:alpha val="54000"/>
                </a:srgbClr>
              </a:gs>
              <a:gs pos="100000">
                <a:srgbClr val="00B050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D12F33A-BD9F-534F-98BD-C1FD4FD9F12D}"/>
              </a:ext>
            </a:extLst>
          </p:cNvPr>
          <p:cNvSpPr/>
          <p:nvPr userDrawn="1"/>
        </p:nvSpPr>
        <p:spPr>
          <a:xfrm rot="10800000">
            <a:off x="0" y="5137560"/>
            <a:ext cx="9144000" cy="826850"/>
          </a:xfrm>
          <a:prstGeom prst="rect">
            <a:avLst/>
          </a:prstGeom>
          <a:gradFill flip="none" rotWithShape="1">
            <a:gsLst>
              <a:gs pos="0">
                <a:srgbClr val="C7EFD0">
                  <a:alpha val="54000"/>
                </a:srgbClr>
              </a:gs>
              <a:gs pos="100000">
                <a:srgbClr val="00B050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Seven</a:t>
            </a:r>
            <a:r>
              <a:rPr lang="en-US" dirty="0" smtClean="0"/>
              <a:t> </a:t>
            </a:r>
            <a:r>
              <a:rPr lang="en-US" dirty="0" smtClean="0"/>
              <a:t>Trees, </a:t>
            </a:r>
            <a:r>
              <a:rPr lang="en-US" dirty="0" smtClean="0"/>
              <a:t>Seven </a:t>
            </a:r>
            <a:r>
              <a:rPr lang="en-US" dirty="0" smtClean="0"/>
              <a:t>Practices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667" y="3509963"/>
            <a:ext cx="7612079" cy="1747837"/>
          </a:xfrm>
        </p:spPr>
        <p:txBody>
          <a:bodyPr/>
          <a:lstStyle/>
          <a:p>
            <a:r>
              <a:rPr lang="en-US" dirty="0" smtClean="0"/>
              <a:t>Starting you forest garden with </a:t>
            </a:r>
            <a:r>
              <a:rPr lang="en-US" dirty="0" smtClean="0"/>
              <a:t>seven </a:t>
            </a:r>
            <a:r>
              <a:rPr lang="en-US" dirty="0"/>
              <a:t>f</a:t>
            </a:r>
            <a:r>
              <a:rPr lang="en-US" dirty="0" smtClean="0"/>
              <a:t>ast </a:t>
            </a:r>
            <a:r>
              <a:rPr lang="en-US" dirty="0" smtClean="0"/>
              <a:t>to fruit trees</a:t>
            </a:r>
          </a:p>
          <a:p>
            <a:endParaRPr lang="en-US" dirty="0" smtClean="0"/>
          </a:p>
          <a:p>
            <a:r>
              <a:rPr lang="en-US" dirty="0" smtClean="0"/>
              <a:t>Mark </a:t>
            </a:r>
            <a:r>
              <a:rPr lang="en-US" dirty="0" smtClean="0"/>
              <a:t>Acosta, Bob Barber, &amp; Frank Cruz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4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Spacing</a:t>
            </a:r>
          </a:p>
        </p:txBody>
      </p:sp>
      <p:graphicFrame>
        <p:nvGraphicFramePr>
          <p:cNvPr id="99416" name="Group 8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3376554"/>
              </p:ext>
            </p:extLst>
          </p:nvPr>
        </p:nvGraphicFramePr>
        <p:xfrm>
          <a:off x="457200" y="1600200"/>
          <a:ext cx="8229600" cy="3170240"/>
        </p:xfrm>
        <a:graphic>
          <a:graphicData uri="http://schemas.openxmlformats.org/drawingml/2006/table">
            <a:tbl>
              <a:tblPr/>
              <a:tblGrid>
                <a:gridCol w="2057400"/>
                <a:gridCol w="2971800"/>
                <a:gridCol w="3200400"/>
              </a:tblGrid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Fruit Trees: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Windbreak: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Orchard: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Calamansi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8-10 feet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10-14 feet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Soursop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8-12 feet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12-15 feet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Pomegranate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6-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8 feet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10-15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feet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Key Lime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8-10 feet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10-14 feet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Fig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8-14 feet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12-18 feet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Breadfruit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12-16 feet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15-40 feet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Mulberry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8-12 feet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10-20 feet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35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Propagation</a:t>
            </a:r>
          </a:p>
        </p:txBody>
      </p:sp>
      <p:graphicFrame>
        <p:nvGraphicFramePr>
          <p:cNvPr id="101564" name="Group 18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2846405"/>
              </p:ext>
            </p:extLst>
          </p:nvPr>
        </p:nvGraphicFramePr>
        <p:xfrm>
          <a:off x="327771" y="1189987"/>
          <a:ext cx="8229600" cy="4724400"/>
        </p:xfrm>
        <a:graphic>
          <a:graphicData uri="http://schemas.openxmlformats.org/drawingml/2006/table">
            <a:tbl>
              <a:tblPr/>
              <a:tblGrid>
                <a:gridCol w="2133600"/>
                <a:gridCol w="6096000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Fruit Trees: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How to Propagate: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Calamansi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Seed, Air Layering, Grafting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Key lime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Seed, Air Layering, Grafting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Soursop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Seed, Air Layering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Pomegranate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Seed, Cutting, Air Layering, Grafting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Mulberry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Cuttings, Air Layering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Breadfruit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Root shoot &amp; root Cuttings, Air Layering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Fig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Cuttings, Air Layering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28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Calamansi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383330"/>
            <a:ext cx="7886700" cy="479363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err="1" smtClean="0">
                <a:latin typeface="Constantia" charset="0"/>
              </a:rPr>
              <a:t>Citrofortunella</a:t>
            </a:r>
            <a:r>
              <a:rPr lang="en-US" i="1" dirty="0" smtClean="0">
                <a:latin typeface="Constantia" charset="0"/>
              </a:rPr>
              <a:t> </a:t>
            </a:r>
            <a:r>
              <a:rPr lang="en-US" i="1" dirty="0" err="1" smtClean="0">
                <a:latin typeface="Constantia" charset="0"/>
              </a:rPr>
              <a:t>microcarpa</a:t>
            </a:r>
            <a:endParaRPr lang="en-US" i="1" dirty="0" smtClean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nstantia" charset="0"/>
              </a:rPr>
              <a:t>Also known as </a:t>
            </a:r>
            <a:r>
              <a:rPr lang="en-US" dirty="0" err="1" smtClean="0">
                <a:latin typeface="Constantia" charset="0"/>
              </a:rPr>
              <a:t>Calamondin</a:t>
            </a:r>
            <a:endParaRPr lang="en-US" dirty="0" smtClean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nstantia" charset="0"/>
              </a:rPr>
              <a:t>Drought tolerant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nstantia" charset="0"/>
              </a:rPr>
              <a:t>Cannot </a:t>
            </a:r>
            <a:r>
              <a:rPr lang="en-US" dirty="0">
                <a:latin typeface="Constantia" charset="0"/>
              </a:rPr>
              <a:t>tolerate waterlogged </a:t>
            </a:r>
            <a:r>
              <a:rPr lang="en-US" dirty="0" smtClean="0">
                <a:latin typeface="Constantia" charset="0"/>
              </a:rPr>
              <a:t>soils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nstantia" charset="0"/>
              </a:rPr>
              <a:t>Can tolerate a wide range of soil types</a:t>
            </a:r>
            <a:endParaRPr lang="en-US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Keep crown clear of soil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Can be used as </a:t>
            </a:r>
            <a:r>
              <a:rPr lang="en-US" dirty="0" smtClean="0">
                <a:latin typeface="Constantia" charset="0"/>
              </a:rPr>
              <a:t>a living fence</a:t>
            </a:r>
            <a:endParaRPr lang="en-US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5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Calamansi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Prune water </a:t>
            </a:r>
            <a:r>
              <a:rPr lang="en-US" dirty="0" smtClean="0">
                <a:latin typeface="Constantia" charset="0"/>
              </a:rPr>
              <a:t>suckers/sprouts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Prune to an open center to improve airflow through canopy and increase light to </a:t>
            </a:r>
            <a:r>
              <a:rPr lang="en-US" dirty="0" smtClean="0">
                <a:latin typeface="Constantia" charset="0"/>
              </a:rPr>
              <a:t>branches</a:t>
            </a:r>
          </a:p>
          <a:p>
            <a:r>
              <a:rPr lang="en-US" dirty="0" smtClean="0">
                <a:latin typeface="Constantia" charset="0"/>
              </a:rPr>
              <a:t>Flowers </a:t>
            </a:r>
            <a:r>
              <a:rPr lang="en-US" dirty="0">
                <a:latin typeface="Constantia" charset="0"/>
              </a:rPr>
              <a:t>and fruits most of the year if </a:t>
            </a:r>
            <a:r>
              <a:rPr lang="en-US" dirty="0" smtClean="0">
                <a:latin typeface="Constantia" charset="0"/>
              </a:rPr>
              <a:t>irrigated</a:t>
            </a:r>
          </a:p>
          <a:p>
            <a:r>
              <a:rPr lang="en-US" dirty="0" smtClean="0">
                <a:latin typeface="Constantia" charset="0"/>
              </a:rPr>
              <a:t>Peel </a:t>
            </a:r>
            <a:r>
              <a:rPr lang="en-US" dirty="0">
                <a:latin typeface="Constantia" charset="0"/>
              </a:rPr>
              <a:t>can be used in animal feed mixes </a:t>
            </a:r>
            <a:endParaRPr lang="en-US" dirty="0" smtClean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Juice can be used as a lemon or lime alternative</a:t>
            </a:r>
          </a:p>
          <a:p>
            <a:r>
              <a:rPr lang="en-US" dirty="0" smtClean="0">
                <a:latin typeface="Constantia" charset="0"/>
              </a:rPr>
              <a:t>Used in </a:t>
            </a:r>
            <a:r>
              <a:rPr lang="en-US" dirty="0" err="1" smtClean="0">
                <a:latin typeface="Constantia" charset="0"/>
              </a:rPr>
              <a:t>keleguen</a:t>
            </a:r>
            <a:r>
              <a:rPr lang="en-US" dirty="0" smtClean="0">
                <a:latin typeface="Constantia" charset="0"/>
              </a:rPr>
              <a:t>, finadene, jams, jellies, marmalades, teas, juices, and soups</a:t>
            </a:r>
          </a:p>
          <a:p>
            <a:pPr marL="0" indent="0">
              <a:buNone/>
            </a:pP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91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IMG_02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070" y="718945"/>
            <a:ext cx="3738562" cy="49831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G_3428(1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3804" y="1863248"/>
            <a:ext cx="386080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Calamansi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884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Key lime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628650" y="1868709"/>
            <a:ext cx="7886700" cy="4308254"/>
          </a:xfrm>
        </p:spPr>
        <p:txBody>
          <a:bodyPr/>
          <a:lstStyle/>
          <a:p>
            <a:r>
              <a:rPr lang="en-US" i="1" dirty="0">
                <a:latin typeface="Constantia"/>
                <a:cs typeface="Constantia"/>
              </a:rPr>
              <a:t>Citrus </a:t>
            </a:r>
            <a:r>
              <a:rPr lang="en-US" i="1" dirty="0" err="1" smtClean="0">
                <a:latin typeface="Constantia"/>
                <a:cs typeface="Constantia"/>
              </a:rPr>
              <a:t>aurantifolia</a:t>
            </a:r>
            <a:endParaRPr lang="en-US" i="1" dirty="0" smtClean="0">
              <a:latin typeface="Constantia"/>
              <a:cs typeface="Constantia"/>
            </a:endParaRPr>
          </a:p>
          <a:p>
            <a:r>
              <a:rPr lang="en-US" dirty="0" smtClean="0">
                <a:latin typeface="Constantia"/>
                <a:cs typeface="Constantia"/>
              </a:rPr>
              <a:t>Also known as Mexican key lime</a:t>
            </a:r>
          </a:p>
          <a:p>
            <a:r>
              <a:rPr lang="en-US" dirty="0" smtClean="0">
                <a:latin typeface="Constantia" charset="0"/>
              </a:rPr>
              <a:t>Cannot </a:t>
            </a:r>
            <a:r>
              <a:rPr lang="en-US" dirty="0">
                <a:latin typeface="Constantia" charset="0"/>
              </a:rPr>
              <a:t>tolerate waterlogged soils</a:t>
            </a:r>
          </a:p>
          <a:p>
            <a:r>
              <a:rPr lang="en-US" dirty="0">
                <a:latin typeface="Constantia" charset="0"/>
              </a:rPr>
              <a:t>Keep crown clear of soil</a:t>
            </a:r>
          </a:p>
          <a:p>
            <a:r>
              <a:rPr lang="en-US" dirty="0">
                <a:latin typeface="Constantia" charset="0"/>
              </a:rPr>
              <a:t>Can be used as living </a:t>
            </a:r>
            <a:r>
              <a:rPr lang="en-US" dirty="0" smtClean="0">
                <a:latin typeface="Constantia" charset="0"/>
              </a:rPr>
              <a:t>fence</a:t>
            </a:r>
            <a:endParaRPr lang="en-US" dirty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Prune </a:t>
            </a:r>
            <a:r>
              <a:rPr lang="en-US" dirty="0">
                <a:latin typeface="Constantia" charset="0"/>
              </a:rPr>
              <a:t>to an open center to improve airflow through canopy and increase light to </a:t>
            </a:r>
            <a:r>
              <a:rPr lang="en-US" dirty="0" smtClean="0">
                <a:latin typeface="Constantia" charset="0"/>
              </a:rPr>
              <a:t>branches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8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lime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/>
                <a:cs typeface="Constantia"/>
              </a:rPr>
              <a:t>Harvest when the color has changed from dark to light green, the surface is smooth and the fruit feels slightly soft to the </a:t>
            </a:r>
            <a:r>
              <a:rPr lang="en-US" dirty="0" smtClean="0">
                <a:latin typeface="Constantia"/>
                <a:cs typeface="Constantia"/>
              </a:rPr>
              <a:t>touch</a:t>
            </a:r>
          </a:p>
          <a:p>
            <a:r>
              <a:rPr lang="en-US" dirty="0" smtClean="0">
                <a:latin typeface="Constantia"/>
                <a:cs typeface="Constantia"/>
              </a:rPr>
              <a:t>Commonly </a:t>
            </a:r>
            <a:r>
              <a:rPr lang="en-US" dirty="0">
                <a:latin typeface="Constantia"/>
                <a:cs typeface="Constantia"/>
              </a:rPr>
              <a:t>the fully ripe, yellow limes are gathered from the </a:t>
            </a:r>
            <a:r>
              <a:rPr lang="en-US" dirty="0" smtClean="0">
                <a:latin typeface="Constantia"/>
                <a:cs typeface="Constantia"/>
              </a:rPr>
              <a:t>ground</a:t>
            </a:r>
          </a:p>
          <a:p>
            <a:r>
              <a:rPr lang="en-US" dirty="0" smtClean="0">
                <a:latin typeface="Constantia"/>
                <a:cs typeface="Constantia"/>
              </a:rPr>
              <a:t>Fruit is fragrant and acidic</a:t>
            </a:r>
          </a:p>
          <a:p>
            <a:r>
              <a:rPr lang="en-US" dirty="0" smtClean="0">
                <a:latin typeface="Constantia"/>
                <a:cs typeface="Constantia"/>
              </a:rPr>
              <a:t>Used in kelaguen, finadene, jams, jellies, marmalades, and juices </a:t>
            </a:r>
          </a:p>
          <a:p>
            <a:r>
              <a:rPr lang="en-US" dirty="0" smtClean="0">
                <a:latin typeface="Constantia"/>
                <a:cs typeface="Constantia"/>
              </a:rPr>
              <a:t>Caution: Key lime has sharp spines or thorns  </a:t>
            </a:r>
          </a:p>
          <a:p>
            <a:endParaRPr lang="en-US" dirty="0">
              <a:latin typeface="Constantia"/>
              <a:cs typeface="Constant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34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charset="0"/>
              </a:rPr>
              <a:t>Key lime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99" y="1690688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588" y="1690688"/>
            <a:ext cx="27559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5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Calibri" charset="0"/>
              </a:rPr>
              <a:t>Soursop</a:t>
            </a:r>
            <a:endParaRPr lang="en-US" dirty="0">
              <a:latin typeface="Calibri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60619"/>
            <a:ext cx="7886700" cy="431634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i="1" dirty="0" err="1" smtClean="0">
                <a:latin typeface="Constantia" charset="0"/>
              </a:rPr>
              <a:t>Annona</a:t>
            </a:r>
            <a:r>
              <a:rPr lang="en-US" sz="2800" i="1" dirty="0" smtClean="0">
                <a:latin typeface="Constantia" charset="0"/>
              </a:rPr>
              <a:t> </a:t>
            </a:r>
            <a:r>
              <a:rPr lang="en-US" sz="2800" i="1" dirty="0" err="1" smtClean="0">
                <a:latin typeface="Constantia" charset="0"/>
              </a:rPr>
              <a:t>muricata</a:t>
            </a:r>
            <a:endParaRPr lang="en-US" sz="2800" i="1" dirty="0" smtClean="0">
              <a:latin typeface="Constanti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Constantia" charset="0"/>
              </a:rPr>
              <a:t>Also known as </a:t>
            </a:r>
            <a:r>
              <a:rPr lang="en-US" dirty="0" err="1" smtClean="0">
                <a:latin typeface="Constantia" charset="0"/>
              </a:rPr>
              <a:t>guayabano</a:t>
            </a:r>
            <a:r>
              <a:rPr lang="en-US" dirty="0" smtClean="0">
                <a:latin typeface="Constantia" charset="0"/>
              </a:rPr>
              <a:t> (Tagalog) and </a:t>
            </a:r>
            <a:r>
              <a:rPr lang="en-US" dirty="0" err="1" smtClean="0">
                <a:latin typeface="Constantia" charset="0"/>
              </a:rPr>
              <a:t>laguana</a:t>
            </a:r>
            <a:r>
              <a:rPr lang="en-US" dirty="0" smtClean="0">
                <a:latin typeface="Constantia" charset="0"/>
              </a:rPr>
              <a:t> (Chamorro)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Constantia" charset="0"/>
              </a:rPr>
              <a:t>Tolerates a wide variety of soil types</a:t>
            </a:r>
            <a:endParaRPr lang="en-US" sz="2800" dirty="0" smtClean="0">
              <a:latin typeface="Constanti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nstantia" charset="0"/>
              </a:rPr>
              <a:t>If </a:t>
            </a:r>
            <a:r>
              <a:rPr lang="en-US" sz="2800" dirty="0">
                <a:latin typeface="Constantia" charset="0"/>
              </a:rPr>
              <a:t>soil is too dry, the tree will drop all its leaves; mulching and irrigation are recommended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nstantia" charset="0"/>
              </a:rPr>
              <a:t>Plant </a:t>
            </a:r>
            <a:r>
              <a:rPr lang="en-US" sz="2800" dirty="0">
                <a:latin typeface="Constantia" charset="0"/>
              </a:rPr>
              <a:t>can be easily shaped by </a:t>
            </a:r>
            <a:r>
              <a:rPr lang="en-US" sz="2800" dirty="0" smtClean="0">
                <a:latin typeface="Constantia" charset="0"/>
              </a:rPr>
              <a:t>pruning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onstantia" charset="0"/>
              </a:rPr>
              <a:t>Flowers and fruits more or less throughout the </a:t>
            </a:r>
            <a:r>
              <a:rPr lang="en-US" dirty="0" smtClean="0">
                <a:latin typeface="Constantia" charset="0"/>
              </a:rPr>
              <a:t>year</a:t>
            </a:r>
            <a:endParaRPr lang="en-US" sz="2800" dirty="0" smtClean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5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Soursop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Constantia"/>
                <a:cs typeface="Constantia"/>
              </a:rPr>
              <a:t>Harvest fruit when full grown and still firm but slightly yellow-</a:t>
            </a:r>
            <a:r>
              <a:rPr lang="en-US" dirty="0" smtClean="0">
                <a:latin typeface="Constantia"/>
                <a:cs typeface="Constantia"/>
              </a:rPr>
              <a:t>green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Constantia"/>
                <a:cs typeface="Constantia"/>
              </a:rPr>
              <a:t>If </a:t>
            </a:r>
            <a:r>
              <a:rPr lang="en-US" dirty="0">
                <a:latin typeface="Constantia"/>
                <a:cs typeface="Constantia"/>
              </a:rPr>
              <a:t>allowed to soften on the tree for too long, it will fall and break </a:t>
            </a:r>
            <a:r>
              <a:rPr lang="en-US" dirty="0" smtClean="0">
                <a:latin typeface="Constantia"/>
                <a:cs typeface="Constantia"/>
              </a:rPr>
              <a:t>open</a:t>
            </a:r>
            <a:endParaRPr lang="en-US" dirty="0" smtClean="0">
              <a:latin typeface="Constantia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Constantia" charset="0"/>
              </a:rPr>
              <a:t>Juice </a:t>
            </a:r>
            <a:r>
              <a:rPr lang="en-US" dirty="0">
                <a:latin typeface="Constantia" charset="0"/>
              </a:rPr>
              <a:t>and pulp can be used in drinks or fruit can be dried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onstantia" charset="0"/>
              </a:rPr>
              <a:t>Fruit and pulp may be used as animal fodder if seeds are </a:t>
            </a:r>
            <a:r>
              <a:rPr lang="en-US" dirty="0" smtClean="0">
                <a:latin typeface="Constantia" charset="0"/>
              </a:rPr>
              <a:t>removed</a:t>
            </a:r>
          </a:p>
          <a:p>
            <a:r>
              <a:rPr lang="en-US" dirty="0" smtClean="0">
                <a:latin typeface="Constantia" charset="0"/>
              </a:rPr>
              <a:t>Caution: Seeds </a:t>
            </a:r>
            <a:r>
              <a:rPr lang="en-US" dirty="0">
                <a:latin typeface="Constantia" charset="0"/>
              </a:rPr>
              <a:t>are poisonous and </a:t>
            </a:r>
            <a:r>
              <a:rPr lang="en-US" dirty="0" smtClean="0">
                <a:latin typeface="Constantia" charset="0"/>
              </a:rPr>
              <a:t>the </a:t>
            </a:r>
            <a:r>
              <a:rPr lang="en-US" dirty="0">
                <a:latin typeface="Constantia" charset="0"/>
              </a:rPr>
              <a:t>oil can cause eye inflammation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7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Fast to fruit trees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628650" y="1334793"/>
            <a:ext cx="7886700" cy="4433128"/>
          </a:xfrm>
        </p:spPr>
        <p:txBody>
          <a:bodyPr/>
          <a:lstStyle/>
          <a:p>
            <a:r>
              <a:rPr lang="en-US" dirty="0">
                <a:latin typeface="Constantia" charset="0"/>
              </a:rPr>
              <a:t>Fruit trees bearing fruit in 3-4 years. </a:t>
            </a:r>
          </a:p>
          <a:p>
            <a:r>
              <a:rPr lang="en-US" dirty="0">
                <a:latin typeface="Constantia" charset="0"/>
              </a:rPr>
              <a:t>For many new farmers establishing agroforestry or fruit tree plantings</a:t>
            </a:r>
          </a:p>
          <a:p>
            <a:r>
              <a:rPr lang="en-US" dirty="0">
                <a:latin typeface="Constantia" charset="0"/>
              </a:rPr>
              <a:t>Provides a quick economic return and local market impact than fruit trees taking 5-7 years or longer to fruit. </a:t>
            </a:r>
          </a:p>
          <a:p>
            <a:r>
              <a:rPr lang="en-US" dirty="0">
                <a:latin typeface="Constantia" charset="0"/>
              </a:rPr>
              <a:t>In recent years chefs on Guam have expressed the desire for more variety in local fruits. </a:t>
            </a:r>
          </a:p>
          <a:p>
            <a:r>
              <a:rPr lang="en-US" dirty="0">
                <a:latin typeface="Constantia" charset="0"/>
              </a:rPr>
              <a:t>Offers the potential of commercial quantities of fruit in only a few years.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9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P62700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617" y="3265387"/>
            <a:ext cx="3035300" cy="2565400"/>
          </a:xfr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0" name="Picture 5" descr="DSCN08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02" y="553747"/>
            <a:ext cx="3855361" cy="514090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7" descr="IMG_0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01613"/>
            <a:ext cx="3894137" cy="29225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0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Mulberry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90688"/>
            <a:ext cx="7886700" cy="4486275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i="1" dirty="0" err="1">
                <a:latin typeface="Constantia" charset="0"/>
              </a:rPr>
              <a:t>Morus</a:t>
            </a:r>
            <a:r>
              <a:rPr lang="en-US" i="1" dirty="0">
                <a:latin typeface="Constantia" charset="0"/>
              </a:rPr>
              <a:t> </a:t>
            </a:r>
            <a:r>
              <a:rPr lang="en-US" i="1" dirty="0" err="1" smtClean="0">
                <a:latin typeface="Constantia" charset="0"/>
              </a:rPr>
              <a:t>nigra</a:t>
            </a:r>
            <a:endParaRPr lang="en-US" i="1" dirty="0" smtClean="0">
              <a:latin typeface="Constantia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dirty="0">
                <a:latin typeface="Constantia" charset="0"/>
              </a:rPr>
              <a:t>C</a:t>
            </a:r>
            <a:r>
              <a:rPr lang="en-US" dirty="0" smtClean="0">
                <a:latin typeface="Constantia" charset="0"/>
              </a:rPr>
              <a:t>ommonly </a:t>
            </a:r>
            <a:r>
              <a:rPr lang="en-US" dirty="0">
                <a:latin typeface="Constantia" charset="0"/>
              </a:rPr>
              <a:t>known an black </a:t>
            </a:r>
            <a:r>
              <a:rPr lang="en-US" dirty="0" smtClean="0">
                <a:latin typeface="Constantia" charset="0"/>
              </a:rPr>
              <a:t>mulberry</a:t>
            </a:r>
          </a:p>
          <a:p>
            <a:pPr>
              <a:lnSpc>
                <a:spcPct val="105000"/>
              </a:lnSpc>
            </a:pPr>
            <a:r>
              <a:rPr lang="en-US" dirty="0">
                <a:latin typeface="Constantia" charset="0"/>
              </a:rPr>
              <a:t>Tolerates most </a:t>
            </a:r>
            <a:r>
              <a:rPr lang="en-US" dirty="0" smtClean="0">
                <a:latin typeface="Constantia" charset="0"/>
              </a:rPr>
              <a:t>soil types</a:t>
            </a:r>
          </a:p>
          <a:p>
            <a:pPr>
              <a:lnSpc>
                <a:spcPct val="105000"/>
              </a:lnSpc>
            </a:pPr>
            <a:r>
              <a:rPr lang="en-US" dirty="0">
                <a:latin typeface="Constantia" charset="0"/>
              </a:rPr>
              <a:t>Drought and flood </a:t>
            </a:r>
            <a:r>
              <a:rPr lang="en-US" dirty="0" smtClean="0">
                <a:latin typeface="Constantia" charset="0"/>
              </a:rPr>
              <a:t>tolerant</a:t>
            </a:r>
          </a:p>
          <a:p>
            <a:pPr>
              <a:lnSpc>
                <a:spcPct val="105000"/>
              </a:lnSpc>
            </a:pPr>
            <a:r>
              <a:rPr lang="en-US" dirty="0" smtClean="0">
                <a:latin typeface="Constantia"/>
                <a:cs typeface="Constantia"/>
              </a:rPr>
              <a:t>Agroforestry uses include shade</a:t>
            </a:r>
            <a:r>
              <a:rPr lang="en-US" dirty="0">
                <a:latin typeface="Constantia"/>
                <a:cs typeface="Constantia"/>
              </a:rPr>
              <a:t>, shelter</a:t>
            </a:r>
            <a:r>
              <a:rPr lang="en-US" dirty="0" smtClean="0">
                <a:latin typeface="Constantia"/>
                <a:cs typeface="Constantia"/>
              </a:rPr>
              <a:t>, animal fodder, </a:t>
            </a:r>
            <a:r>
              <a:rPr lang="en-US" dirty="0">
                <a:latin typeface="Constantia"/>
                <a:cs typeface="Constantia"/>
              </a:rPr>
              <a:t>as a windbreak, </a:t>
            </a:r>
            <a:r>
              <a:rPr lang="en-US" dirty="0" smtClean="0">
                <a:latin typeface="Constantia"/>
                <a:cs typeface="Constantia"/>
              </a:rPr>
              <a:t>and as a living fence</a:t>
            </a:r>
            <a:endParaRPr lang="en-US" dirty="0">
              <a:latin typeface="Constantia"/>
              <a:cs typeface="Constantia"/>
            </a:endParaRPr>
          </a:p>
          <a:p>
            <a:pPr eaLnBrk="1" hangingPunct="1">
              <a:lnSpc>
                <a:spcPct val="105000"/>
              </a:lnSpc>
            </a:pPr>
            <a:r>
              <a:rPr lang="en-US" dirty="0" smtClean="0">
                <a:latin typeface="Constantia" charset="0"/>
              </a:rPr>
              <a:t>Year</a:t>
            </a:r>
            <a:r>
              <a:rPr lang="en-US" dirty="0">
                <a:latin typeface="Constantia" charset="0"/>
              </a:rPr>
              <a:t>-round fruit production with </a:t>
            </a:r>
            <a:r>
              <a:rPr lang="en-US" dirty="0" smtClean="0">
                <a:latin typeface="Constantia" charset="0"/>
              </a:rPr>
              <a:t>irrigation</a:t>
            </a:r>
          </a:p>
        </p:txBody>
      </p:sp>
    </p:spTree>
    <p:extLst>
      <p:ext uri="{BB962C8B-B14F-4D97-AF65-F5344CB8AC3E}">
        <p14:creationId xmlns:p14="http://schemas.microsoft.com/office/powerpoint/2010/main" val="38969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Mulberry</a:t>
            </a:r>
            <a:endParaRPr lang="en-US" dirty="0">
              <a:latin typeface="Calibri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/>
                <a:cs typeface="Constantia"/>
              </a:rPr>
              <a:t>Fruit is ripe when the color darkens to a deep red or purplish black</a:t>
            </a:r>
          </a:p>
          <a:p>
            <a:r>
              <a:rPr lang="en-US" dirty="0" smtClean="0">
                <a:latin typeface="Constantia"/>
                <a:cs typeface="Constantia"/>
              </a:rPr>
              <a:t>Short shelf life</a:t>
            </a:r>
          </a:p>
          <a:p>
            <a:r>
              <a:rPr lang="en-US" dirty="0" smtClean="0">
                <a:latin typeface="Constantia"/>
                <a:cs typeface="Constantia"/>
              </a:rPr>
              <a:t>Used in jams, jellies, marmalades, juices, sauces, and desserts</a:t>
            </a:r>
          </a:p>
          <a:p>
            <a:r>
              <a:rPr lang="en-US" dirty="0" smtClean="0">
                <a:latin typeface="Constantia"/>
                <a:cs typeface="Constantia"/>
              </a:rPr>
              <a:t>Can be dried into a powder</a:t>
            </a:r>
            <a:endParaRPr lang="en-US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08595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Mulberry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10" y="1690688"/>
            <a:ext cx="28575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7292" y="4750020"/>
            <a:ext cx="169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ougarden.com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28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Breadfruit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onstantia" charset="0"/>
              </a:rPr>
              <a:t>Artocarpus</a:t>
            </a:r>
            <a:r>
              <a:rPr lang="en-US" dirty="0" smtClean="0">
                <a:latin typeface="Constantia" charset="0"/>
              </a:rPr>
              <a:t> </a:t>
            </a:r>
            <a:r>
              <a:rPr lang="en-US" dirty="0" err="1" smtClean="0">
                <a:latin typeface="Constantia" charset="0"/>
              </a:rPr>
              <a:t>altilis</a:t>
            </a:r>
            <a:endParaRPr lang="en-US" dirty="0" smtClean="0">
              <a:latin typeface="Constantia" charset="0"/>
            </a:endParaRPr>
          </a:p>
          <a:p>
            <a:pPr eaLnBrk="1" hangingPunct="1"/>
            <a:r>
              <a:rPr lang="en-US" dirty="0" err="1" smtClean="0">
                <a:latin typeface="Constantia" charset="0"/>
              </a:rPr>
              <a:t>Lemmai</a:t>
            </a:r>
            <a:r>
              <a:rPr lang="en-US" dirty="0" smtClean="0">
                <a:latin typeface="Constantia" charset="0"/>
              </a:rPr>
              <a:t> (Chamorro)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onstantia" charset="0"/>
              </a:rPr>
              <a:t>Trees are salt and drought tolerant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onstantia" charset="0"/>
              </a:rPr>
              <a:t>Adapted to most soil types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onstantia" charset="0"/>
              </a:rPr>
              <a:t>Trees can be </a:t>
            </a:r>
            <a:r>
              <a:rPr lang="ja-JP" altLang="en-US" dirty="0">
                <a:latin typeface="Constantia" charset="0"/>
              </a:rPr>
              <a:t>“</a:t>
            </a:r>
            <a:r>
              <a:rPr lang="en-US" altLang="ja-JP" dirty="0">
                <a:latin typeface="Constantia" charset="0"/>
              </a:rPr>
              <a:t>kept low</a:t>
            </a:r>
            <a:r>
              <a:rPr lang="ja-JP" altLang="en-US" dirty="0">
                <a:latin typeface="Constantia" charset="0"/>
              </a:rPr>
              <a:t>”</a:t>
            </a:r>
            <a:r>
              <a:rPr lang="en-US" altLang="ja-JP" dirty="0">
                <a:latin typeface="Constantia" charset="0"/>
              </a:rPr>
              <a:t> by regular </a:t>
            </a:r>
            <a:r>
              <a:rPr lang="en-US" altLang="ja-JP" dirty="0" smtClean="0">
                <a:latin typeface="Constantia" charset="0"/>
              </a:rPr>
              <a:t>pruning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onstantia" charset="0"/>
              </a:rPr>
              <a:t>Does well </a:t>
            </a:r>
            <a:r>
              <a:rPr lang="en-US" dirty="0" smtClean="0">
                <a:latin typeface="Constantia" charset="0"/>
              </a:rPr>
              <a:t>inter-planted </a:t>
            </a:r>
            <a:r>
              <a:rPr lang="en-US" dirty="0">
                <a:latin typeface="Constantia" charset="0"/>
              </a:rPr>
              <a:t>with other </a:t>
            </a:r>
            <a:r>
              <a:rPr lang="en-US" dirty="0" smtClean="0">
                <a:latin typeface="Constantia" charset="0"/>
              </a:rPr>
              <a:t>species</a:t>
            </a:r>
            <a:endParaRPr lang="en-US" dirty="0" smtClean="0">
              <a:latin typeface="Constantia" charset="0"/>
            </a:endParaRPr>
          </a:p>
          <a:p>
            <a:pPr eaLnBrk="1" hangingPunct="1"/>
            <a:r>
              <a:rPr lang="en-US" dirty="0" smtClean="0">
                <a:latin typeface="Constantia" charset="0"/>
              </a:rPr>
              <a:t>Fruits </a:t>
            </a:r>
            <a:r>
              <a:rPr lang="en-US" dirty="0">
                <a:latin typeface="Constantia" charset="0"/>
              </a:rPr>
              <a:t>can weigh 0.5 – 3 </a:t>
            </a:r>
            <a:r>
              <a:rPr lang="en-US" dirty="0" err="1" smtClean="0">
                <a:latin typeface="Constantia" charset="0"/>
              </a:rPr>
              <a:t>lbs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0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Breadfruit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latin typeface="Constantia" charset="0"/>
              </a:rPr>
              <a:t>Indicators of fruit maturity: sap dripping from fruit, bumps on surface become smooth, and color change from green to yellow</a:t>
            </a:r>
            <a:endParaRPr lang="en-US" dirty="0">
              <a:latin typeface="Constantia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latin typeface="Constantia" charset="0"/>
              </a:rPr>
              <a:t>Caution: Roots </a:t>
            </a:r>
            <a:r>
              <a:rPr lang="en-US" sz="2800" dirty="0">
                <a:latin typeface="Constantia" charset="0"/>
              </a:rPr>
              <a:t>can damage </a:t>
            </a:r>
            <a:r>
              <a:rPr lang="en-US" sz="2800" dirty="0" smtClean="0">
                <a:latin typeface="Constantia" charset="0"/>
              </a:rPr>
              <a:t>structures if </a:t>
            </a:r>
            <a:r>
              <a:rPr lang="en-US" sz="2800" dirty="0">
                <a:latin typeface="Constantia" charset="0"/>
              </a:rPr>
              <a:t>planted too </a:t>
            </a:r>
            <a:r>
              <a:rPr lang="en-US" sz="2800" dirty="0" smtClean="0">
                <a:latin typeface="Constantia" charset="0"/>
              </a:rPr>
              <a:t>close and </a:t>
            </a:r>
            <a:r>
              <a:rPr lang="en-US" dirty="0" smtClean="0">
                <a:latin typeface="Constantia" charset="0"/>
              </a:rPr>
              <a:t>can </a:t>
            </a:r>
            <a:r>
              <a:rPr lang="en-US" dirty="0">
                <a:latin typeface="Constantia" charset="0"/>
              </a:rPr>
              <a:t>be easily damaged by mowers and other equipment (heavy mulching recommended)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sz="2800" dirty="0">
              <a:latin typeface="Constantia" charset="0"/>
            </a:endParaRPr>
          </a:p>
          <a:p>
            <a:pPr eaLnBrk="1" hangingPunct="1">
              <a:buFontTx/>
              <a:buNone/>
            </a:pPr>
            <a:endParaRPr lang="en-US" sz="2800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5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Breadfruit</a:t>
            </a:r>
          </a:p>
        </p:txBody>
      </p:sp>
      <p:pic>
        <p:nvPicPr>
          <p:cNvPr id="2" name="Content Placeholder 1" descr="IMG_371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2" b="14442"/>
          <a:stretch>
            <a:fillRect/>
          </a:stretch>
        </p:blipFill>
        <p:spPr>
          <a:xfrm rot="5400000">
            <a:off x="1945505" y="1980822"/>
            <a:ext cx="4884174" cy="2605081"/>
          </a:xfrm>
        </p:spPr>
      </p:pic>
    </p:spTree>
    <p:extLst>
      <p:ext uri="{BB962C8B-B14F-4D97-AF65-F5344CB8AC3E}">
        <p14:creationId xmlns:p14="http://schemas.microsoft.com/office/powerpoint/2010/main" val="358692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Pomegranate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Constantia"/>
                <a:cs typeface="Constantia"/>
              </a:rPr>
              <a:t>Punica granatum L. </a:t>
            </a:r>
            <a:endParaRPr lang="en-US" dirty="0" smtClean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Overall </a:t>
            </a:r>
            <a:r>
              <a:rPr lang="en-US" dirty="0">
                <a:latin typeface="Constantia" charset="0"/>
              </a:rPr>
              <a:t>a tough, dense, low growing plant ideal for barrier plantings and </a:t>
            </a:r>
            <a:r>
              <a:rPr lang="en-US" dirty="0" smtClean="0">
                <a:latin typeface="Constantia" charset="0"/>
              </a:rPr>
              <a:t>windbreaks</a:t>
            </a:r>
          </a:p>
          <a:p>
            <a:r>
              <a:rPr lang="en-US" dirty="0" smtClean="0">
                <a:latin typeface="Constantia" charset="0"/>
              </a:rPr>
              <a:t>Tolerates a wide range of soil types</a:t>
            </a:r>
          </a:p>
          <a:p>
            <a:r>
              <a:rPr lang="en-US" dirty="0" smtClean="0">
                <a:latin typeface="Constantia" charset="0"/>
              </a:rPr>
              <a:t>Drought tolerant</a:t>
            </a:r>
          </a:p>
          <a:p>
            <a:r>
              <a:rPr lang="en-US" dirty="0" smtClean="0">
                <a:latin typeface="Constantia" charset="0"/>
              </a:rPr>
              <a:t>Irrigation needed for fruit production during extended dry periods</a:t>
            </a:r>
          </a:p>
          <a:p>
            <a:r>
              <a:rPr lang="en-US" dirty="0" smtClean="0">
                <a:latin typeface="Constantia" charset="0"/>
                <a:cs typeface="Constantia"/>
              </a:rPr>
              <a:t>Fruits forms only on tips of new growth </a:t>
            </a:r>
            <a:endParaRPr lang="en-US" dirty="0" smtClean="0">
              <a:latin typeface="Constantia"/>
              <a:cs typeface="Constantia"/>
            </a:endParaRPr>
          </a:p>
          <a:p>
            <a:pPr eaLnBrk="1" hangingPunct="1"/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3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Pomegranate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2800" dirty="0">
                <a:latin typeface="Constantia"/>
                <a:cs typeface="Constantia"/>
              </a:rPr>
              <a:t>Fruits are harvested once they turn </a:t>
            </a:r>
            <a:r>
              <a:rPr lang="en-US" sz="2800" dirty="0" smtClean="0">
                <a:latin typeface="Constantia"/>
                <a:cs typeface="Constantia"/>
              </a:rPr>
              <a:t>color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latin typeface="Constantia"/>
                <a:cs typeface="Constantia"/>
              </a:rPr>
              <a:t>Fruits should be cut from tree – not pulled off</a:t>
            </a:r>
            <a:r>
              <a:rPr lang="en-US" sz="2800" dirty="0" smtClean="0">
                <a:latin typeface="Constantia"/>
                <a:cs typeface="Constantia"/>
              </a:rPr>
              <a:t>.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>
                <a:latin typeface="Constantia"/>
                <a:cs typeface="Constantia"/>
              </a:rPr>
              <a:t>Over </a:t>
            </a:r>
            <a:r>
              <a:rPr lang="en-US" sz="2800" dirty="0">
                <a:latin typeface="Constantia"/>
                <a:cs typeface="Constantia"/>
              </a:rPr>
              <a:t>mature fruits will </a:t>
            </a:r>
            <a:r>
              <a:rPr lang="en-US" sz="2800" dirty="0" smtClean="0">
                <a:latin typeface="Constantia"/>
                <a:cs typeface="Constantia"/>
              </a:rPr>
              <a:t>crack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latin typeface="Constantia"/>
                <a:cs typeface="Constantia"/>
              </a:rPr>
              <a:t>Fruits do not continue to ripen after </a:t>
            </a:r>
            <a:r>
              <a:rPr lang="en-US" sz="2800" dirty="0" smtClean="0">
                <a:latin typeface="Constantia"/>
                <a:cs typeface="Constantia"/>
              </a:rPr>
              <a:t>harvest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>
                <a:latin typeface="Constantia"/>
                <a:cs typeface="Constantia"/>
              </a:rPr>
              <a:t>Flesh </a:t>
            </a:r>
            <a:r>
              <a:rPr lang="en-US" sz="2800" dirty="0">
                <a:latin typeface="Constantia"/>
                <a:cs typeface="Constantia"/>
              </a:rPr>
              <a:t>around seeds is eaten </a:t>
            </a:r>
            <a:r>
              <a:rPr lang="en-US" sz="2800" dirty="0" smtClean="0">
                <a:latin typeface="Constantia"/>
                <a:cs typeface="Constantia"/>
              </a:rPr>
              <a:t>fresh</a:t>
            </a:r>
          </a:p>
          <a:p>
            <a:r>
              <a:rPr lang="en-US" dirty="0" smtClean="0">
                <a:latin typeface="Constantia"/>
                <a:cs typeface="Constantia"/>
              </a:rPr>
              <a:t>Processed </a:t>
            </a:r>
            <a:r>
              <a:rPr lang="en-US" dirty="0">
                <a:latin typeface="Constantia"/>
                <a:cs typeface="Constantia"/>
              </a:rPr>
              <a:t>for juice or </a:t>
            </a:r>
            <a:r>
              <a:rPr lang="en-US" dirty="0" smtClean="0">
                <a:latin typeface="Constantia"/>
                <a:cs typeface="Constantia"/>
              </a:rPr>
              <a:t>syrup</a:t>
            </a:r>
          </a:p>
          <a:p>
            <a:r>
              <a:rPr lang="en-US" dirty="0" smtClean="0">
                <a:latin typeface="Constantia"/>
                <a:cs typeface="Constantia"/>
              </a:rPr>
              <a:t>Caution: Pomegranate has many spines or thorns</a:t>
            </a:r>
          </a:p>
        </p:txBody>
      </p:sp>
    </p:spTree>
    <p:extLst>
      <p:ext uri="{BB962C8B-B14F-4D97-AF65-F5344CB8AC3E}">
        <p14:creationId xmlns:p14="http://schemas.microsoft.com/office/powerpoint/2010/main" val="410187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Pomegranate</a:t>
            </a:r>
          </a:p>
        </p:txBody>
      </p:sp>
      <p:pic>
        <p:nvPicPr>
          <p:cNvPr id="2" name="Content Placeholder 1" descr="IMG_335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2" b="14442"/>
          <a:stretch>
            <a:fillRect/>
          </a:stretch>
        </p:blipFill>
        <p:spPr>
          <a:xfrm rot="5400000">
            <a:off x="-455545" y="2169269"/>
            <a:ext cx="4891880" cy="2609191"/>
          </a:xfrm>
        </p:spPr>
      </p:pic>
      <p:pic>
        <p:nvPicPr>
          <p:cNvPr id="3" name="Picture 2" descr="IMG_334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2400" y="1301408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9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Land Preparation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ea typeface="+mn-ea"/>
                <a:cs typeface="+mn-cs"/>
              </a:rPr>
              <a:t>If planting on new or overgrown land, clear unwanted vegetation but do not remove topsoil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If using heavy equipment, do not scrape the soil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Steeply sloping land should not be stripped of plant cover due to susceptibility to erosion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Consider using sheet mulching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ea typeface="+mn-ea"/>
                <a:cs typeface="+mn-cs"/>
              </a:rPr>
              <a:t>Do not operate any machinery on wet soil; this can compact the soil and negatively impact plant growth and development and also increases soil erosion</a:t>
            </a:r>
          </a:p>
        </p:txBody>
      </p:sp>
    </p:spTree>
    <p:extLst>
      <p:ext uri="{BB962C8B-B14F-4D97-AF65-F5344CB8AC3E}">
        <p14:creationId xmlns:p14="http://schemas.microsoft.com/office/powerpoint/2010/main" val="8953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Fig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nstantia" charset="0"/>
              </a:rPr>
              <a:t>Ficus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 smtClean="0">
                <a:latin typeface="Constantia" charset="0"/>
              </a:rPr>
              <a:t>carica</a:t>
            </a:r>
            <a:r>
              <a:rPr lang="en-US" dirty="0" smtClean="0">
                <a:latin typeface="Constantia" charset="0"/>
              </a:rPr>
              <a:t> </a:t>
            </a:r>
          </a:p>
          <a:p>
            <a:r>
              <a:rPr lang="en-US" dirty="0" smtClean="0">
                <a:latin typeface="Constantia" charset="0"/>
              </a:rPr>
              <a:t>Over 1,000 cultivars of fig</a:t>
            </a:r>
          </a:p>
          <a:p>
            <a:r>
              <a:rPr lang="en-US" dirty="0" smtClean="0">
                <a:latin typeface="Constantia" charset="0"/>
              </a:rPr>
              <a:t>Brown Turkey and White </a:t>
            </a:r>
            <a:r>
              <a:rPr lang="en-US" dirty="0" err="1" smtClean="0">
                <a:latin typeface="Constantia" charset="0"/>
              </a:rPr>
              <a:t>Kadota</a:t>
            </a:r>
            <a:r>
              <a:rPr lang="en-US" dirty="0" smtClean="0">
                <a:latin typeface="Constantia" charset="0"/>
              </a:rPr>
              <a:t> on Guam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Grows well in moist, but not saturated soils</a:t>
            </a:r>
          </a:p>
          <a:p>
            <a:r>
              <a:rPr lang="en-US" dirty="0">
                <a:latin typeface="Constantia" charset="0"/>
              </a:rPr>
              <a:t>Requires frequent watering during dry season</a:t>
            </a:r>
          </a:p>
          <a:p>
            <a:r>
              <a:rPr lang="en-US" dirty="0">
                <a:latin typeface="Constantia" charset="0"/>
              </a:rPr>
              <a:t>Advisable to prune trees to facilitate harvesting </a:t>
            </a:r>
          </a:p>
        </p:txBody>
      </p:sp>
    </p:spTree>
    <p:extLst>
      <p:ext uri="{BB962C8B-B14F-4D97-AF65-F5344CB8AC3E}">
        <p14:creationId xmlns:p14="http://schemas.microsoft.com/office/powerpoint/2010/main" val="137781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/>
                <a:cs typeface="Constantia"/>
              </a:rPr>
              <a:t>Can tolerate severe pruning</a:t>
            </a:r>
          </a:p>
          <a:p>
            <a:r>
              <a:rPr lang="en-US" dirty="0" smtClean="0">
                <a:latin typeface="Constantia"/>
                <a:cs typeface="Constantia"/>
              </a:rPr>
              <a:t>Can be pruned as an espalier or kept very low to the ground</a:t>
            </a:r>
          </a:p>
          <a:p>
            <a:r>
              <a:rPr lang="en-US" dirty="0" smtClean="0">
                <a:latin typeface="Constantia"/>
                <a:cs typeface="Constantia"/>
              </a:rPr>
              <a:t>Harvested fruits are fragile and should be placed in a container so they do not damage each other</a:t>
            </a:r>
          </a:p>
          <a:p>
            <a:r>
              <a:rPr lang="en-US" dirty="0" smtClean="0">
                <a:latin typeface="Constantia"/>
                <a:cs typeface="Constantia"/>
              </a:rPr>
              <a:t>High in fiber</a:t>
            </a:r>
          </a:p>
          <a:p>
            <a:r>
              <a:rPr lang="en-US" dirty="0">
                <a:latin typeface="Constantia"/>
                <a:cs typeface="Constantia"/>
              </a:rPr>
              <a:t>Caution: Contains latex which may cause skin rash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65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Fig</a:t>
            </a:r>
          </a:p>
        </p:txBody>
      </p:sp>
      <p:pic>
        <p:nvPicPr>
          <p:cNvPr id="2" name="Content Placeholder 1" descr="IMG_334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2" b="14442"/>
          <a:stretch>
            <a:fillRect/>
          </a:stretch>
        </p:blipFill>
        <p:spPr>
          <a:xfrm rot="5400000">
            <a:off x="4088444" y="1699569"/>
            <a:ext cx="4564168" cy="243439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11" y="1775479"/>
            <a:ext cx="28575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4173" y="4829520"/>
            <a:ext cx="178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yougarden.com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5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For More Information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For more information contact your local Cooperative Extension Service at 735-2080</a:t>
            </a:r>
          </a:p>
        </p:txBody>
      </p:sp>
    </p:spTree>
    <p:extLst>
      <p:ext uri="{BB962C8B-B14F-4D97-AF65-F5344CB8AC3E}">
        <p14:creationId xmlns:p14="http://schemas.microsoft.com/office/powerpoint/2010/main" val="99077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Planting Preparation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Break up and prune any of the roots that are circling the root ball  - </a:t>
            </a:r>
            <a:r>
              <a:rPr lang="ja-JP" altLang="en-US">
                <a:latin typeface="Constantia" charset="0"/>
              </a:rPr>
              <a:t>“</a:t>
            </a:r>
            <a:r>
              <a:rPr lang="en-US" altLang="ja-JP">
                <a:latin typeface="Constantia" charset="0"/>
              </a:rPr>
              <a:t>pot bound roots</a:t>
            </a:r>
            <a:r>
              <a:rPr lang="ja-JP" altLang="en-US">
                <a:latin typeface="Constantia" charset="0"/>
              </a:rPr>
              <a:t>”</a:t>
            </a:r>
            <a:endParaRPr lang="en-US" altLang="ja-JP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Inspect roots for </a:t>
            </a:r>
            <a:r>
              <a:rPr lang="ja-JP" altLang="en-US">
                <a:latin typeface="Constantia" charset="0"/>
              </a:rPr>
              <a:t>“</a:t>
            </a:r>
            <a:r>
              <a:rPr lang="en-US" altLang="ja-JP">
                <a:latin typeface="Constantia" charset="0"/>
              </a:rPr>
              <a:t>j</a:t>
            </a:r>
            <a:r>
              <a:rPr lang="ja-JP" altLang="en-US">
                <a:latin typeface="Constantia" charset="0"/>
              </a:rPr>
              <a:t>”</a:t>
            </a:r>
            <a:r>
              <a:rPr lang="en-US" altLang="ja-JP">
                <a:latin typeface="Constantia" charset="0"/>
              </a:rPr>
              <a:t> root; make sure tap root is straight</a:t>
            </a:r>
          </a:p>
          <a:p>
            <a:pPr eaLnBrk="1" hangingPunct="1"/>
            <a:r>
              <a:rPr lang="ja-JP" altLang="en-US" i="1">
                <a:latin typeface="Constantia" charset="0"/>
              </a:rPr>
              <a:t>“</a:t>
            </a:r>
            <a:r>
              <a:rPr lang="en-US" altLang="ja-JP" i="1">
                <a:latin typeface="Constantia" charset="0"/>
              </a:rPr>
              <a:t>Its better to plant a $1 plant in a $10 hole than it is to plant $10 plant in a $1 hole</a:t>
            </a:r>
            <a:r>
              <a:rPr lang="ja-JP" altLang="en-US" i="1">
                <a:latin typeface="Constantia" charset="0"/>
              </a:rPr>
              <a:t>”</a:t>
            </a:r>
            <a:endParaRPr lang="en-US" i="1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1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Planting and Care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Minimum:</a:t>
            </a:r>
          </a:p>
          <a:p>
            <a:pPr lvl="1" eaLnBrk="1" hangingPunct="1"/>
            <a:r>
              <a:rPr lang="en-US">
                <a:latin typeface="Constantia" charset="0"/>
              </a:rPr>
              <a:t>Dig a hole at least the same depth and twice as wide as the root ball</a:t>
            </a:r>
          </a:p>
          <a:p>
            <a:pPr lvl="1" eaLnBrk="1" hangingPunct="1"/>
            <a:r>
              <a:rPr lang="en-US">
                <a:latin typeface="Constantia" charset="0"/>
              </a:rPr>
              <a:t>The crown (point where root &amp; stem meet) should be level with the ground surface</a:t>
            </a:r>
          </a:p>
          <a:p>
            <a:pPr lvl="2" eaLnBrk="1" hangingPunct="1"/>
            <a:r>
              <a:rPr lang="en-US">
                <a:latin typeface="Constantia" charset="0"/>
              </a:rPr>
              <a:t>Except with citrus where the crown should be above ground level</a:t>
            </a:r>
          </a:p>
          <a:p>
            <a:pPr eaLnBrk="1" hangingPunct="1"/>
            <a:endParaRPr lang="en-US">
              <a:latin typeface="Constantia" charset="0"/>
            </a:endParaRPr>
          </a:p>
        </p:txBody>
      </p:sp>
      <p:pic>
        <p:nvPicPr>
          <p:cNvPr id="22531" name="Picture 2" descr="page7image17263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17" y="4206618"/>
            <a:ext cx="1354115" cy="16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47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Mulch and Sheet Mulch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Constantia" charset="0"/>
                <a:cs typeface="+mn-cs"/>
              </a:rPr>
              <a:t>Mulch or Sheet Mulch </a:t>
            </a:r>
            <a:r>
              <a:rPr lang="en-US" sz="2800" dirty="0">
                <a:latin typeface="Constantia" charset="0"/>
                <a:cs typeface="+mn-cs"/>
              </a:rPr>
              <a:t>Your Plants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Constantia" charset="0"/>
              </a:rPr>
              <a:t>Acts as a weed barrier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Constantia" charset="0"/>
              </a:rPr>
              <a:t>Provides slow release of nutrients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Constantia" charset="0"/>
              </a:rPr>
              <a:t>Conserves water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Constantia" charset="0"/>
              </a:rPr>
              <a:t>Protects your plants from </a:t>
            </a:r>
            <a:r>
              <a:rPr lang="en-US" dirty="0" err="1">
                <a:latin typeface="Constantia" charset="0"/>
              </a:rPr>
              <a:t>bushcutters</a:t>
            </a:r>
            <a:endParaRPr lang="en-US" dirty="0">
              <a:latin typeface="Constantia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latin typeface="Constantia" charset="0"/>
                <a:cs typeface="+mn-cs"/>
              </a:rPr>
              <a:t>Bushcutters</a:t>
            </a:r>
            <a:endParaRPr lang="en-US" sz="2800" dirty="0">
              <a:latin typeface="Constantia" charset="0"/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Constantia" charset="0"/>
              </a:rPr>
              <a:t>Often damage desired plants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ja-JP" altLang="en-US" dirty="0">
                <a:latin typeface="Constantia" charset="0"/>
              </a:rPr>
              <a:t>“</a:t>
            </a:r>
            <a:r>
              <a:rPr lang="en-US" dirty="0" err="1">
                <a:latin typeface="Constantia" charset="0"/>
              </a:rPr>
              <a:t>Bushcutter</a:t>
            </a:r>
            <a:r>
              <a:rPr lang="en-US" dirty="0">
                <a:latin typeface="Constantia" charset="0"/>
              </a:rPr>
              <a:t> disease</a:t>
            </a:r>
            <a:r>
              <a:rPr lang="ja-JP" altLang="en-US" dirty="0">
                <a:latin typeface="Constantia" charset="0"/>
              </a:rPr>
              <a:t>”</a:t>
            </a:r>
            <a:r>
              <a:rPr lang="en-US" dirty="0">
                <a:latin typeface="Constantia" charset="0"/>
              </a:rPr>
              <a:t> - careless cuts can girdle tree; kills many trees on Guam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Constantia" charset="0"/>
              </a:rPr>
              <a:t>Throw up clippings and </a:t>
            </a:r>
            <a:r>
              <a:rPr lang="en-US" dirty="0" smtClean="0">
                <a:latin typeface="Constantia" charset="0"/>
              </a:rPr>
              <a:t>soil/rocks </a:t>
            </a:r>
            <a:r>
              <a:rPr lang="en-US" dirty="0">
                <a:latin typeface="Constantia" charset="0"/>
              </a:rPr>
              <a:t>which </a:t>
            </a:r>
            <a:r>
              <a:rPr lang="en-US" dirty="0" smtClean="0">
                <a:latin typeface="Constantia" charset="0"/>
              </a:rPr>
              <a:t>can damage trees and spread disease</a:t>
            </a:r>
          </a:p>
          <a:p>
            <a:pPr marL="393700" lvl="1" indent="0" eaLnBrk="1" hangingPunct="1">
              <a:lnSpc>
                <a:spcPct val="80000"/>
              </a:lnSpc>
              <a:buFont typeface="Wingdings 2" charset="0"/>
              <a:buNone/>
              <a:defRPr/>
            </a:pPr>
            <a:endParaRPr lang="en-US" dirty="0" smtClean="0">
              <a:latin typeface="Constantia" charset="0"/>
            </a:endParaRPr>
          </a:p>
          <a:p>
            <a:pPr marL="393700" lvl="1" indent="0" eaLnBrk="1" hangingPunct="1">
              <a:lnSpc>
                <a:spcPct val="80000"/>
              </a:lnSpc>
              <a:buFont typeface="Wingdings 2" charset="0"/>
              <a:buNone/>
              <a:defRPr/>
            </a:pPr>
            <a:r>
              <a:rPr lang="en-US" dirty="0" smtClean="0">
                <a:latin typeface="Constantia" charset="0"/>
              </a:rPr>
              <a:t>Keep soil and mulch away (several inches) from the base of the stem to avoid rot.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dirty="0">
              <a:latin typeface="Constantia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dirty="0">
              <a:latin typeface="Constantia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dirty="0">
              <a:latin typeface="Constantia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dirty="0">
              <a:latin typeface="Constanti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99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IMGP0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09" y="489619"/>
            <a:ext cx="6034088" cy="45259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3231" y="5015582"/>
            <a:ext cx="493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Young breadfruit tree with mulch around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0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Common Causes of Plant Death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Bushcutter damage </a:t>
            </a:r>
          </a:p>
          <a:p>
            <a:pPr eaLnBrk="1" hangingPunct="1"/>
            <a:r>
              <a:rPr lang="en-US">
                <a:latin typeface="Constantia" charset="0"/>
              </a:rPr>
              <a:t>Planted too deep</a:t>
            </a:r>
          </a:p>
          <a:p>
            <a:pPr eaLnBrk="1" hangingPunct="1"/>
            <a:r>
              <a:rPr lang="en-US">
                <a:latin typeface="Constantia" charset="0"/>
              </a:rPr>
              <a:t>Mulched too deep</a:t>
            </a:r>
          </a:p>
          <a:p>
            <a:pPr eaLnBrk="1" hangingPunct="1"/>
            <a:r>
              <a:rPr lang="en-US">
                <a:latin typeface="Constantia" charset="0"/>
              </a:rPr>
              <a:t>Over-watered or under-watered</a:t>
            </a:r>
          </a:p>
          <a:p>
            <a:pPr eaLnBrk="1" hangingPunct="1"/>
            <a:r>
              <a:rPr lang="en-US">
                <a:latin typeface="Constantia" charset="0"/>
              </a:rPr>
              <a:t>Improper shoot-to-root ratio in transplanting</a:t>
            </a:r>
          </a:p>
          <a:p>
            <a:pPr eaLnBrk="1" hangingPunct="1"/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3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Species Height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ea typeface="+mn-ea"/>
                <a:cs typeface="+mn-cs"/>
              </a:rPr>
              <a:t>Short Species: 20 feet and under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Calamansi</a:t>
            </a:r>
          </a:p>
          <a:p>
            <a:pPr marL="736092" lvl="1" indent="-3429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Key lime</a:t>
            </a:r>
          </a:p>
          <a:p>
            <a:pPr marL="736092" lvl="1" indent="-3429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Pomegranate</a:t>
            </a:r>
          </a:p>
          <a:p>
            <a:pPr marL="736092" lvl="1" indent="-3429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Fig		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ea typeface="+mn-ea"/>
                <a:cs typeface="+mn-cs"/>
              </a:rPr>
              <a:t>Medium to Large Species: over 20 feet</a:t>
            </a:r>
            <a:r>
              <a:rPr lang="en-US" dirty="0" smtClean="0">
                <a:ea typeface="+mn-ea"/>
                <a:cs typeface="+mn-cs"/>
              </a:rPr>
              <a:t>	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Soursop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Mulberry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Breadfruit</a:t>
            </a:r>
          </a:p>
          <a:p>
            <a:pPr marL="393192" lvl="1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 charset="0"/>
              <a:buNone/>
              <a:defRPr/>
            </a:pPr>
            <a:r>
              <a:rPr lang="en-US" dirty="0" smtClean="0">
                <a:ea typeface="+mn-ea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969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1277</Words>
  <Application>Microsoft Macintosh PowerPoint</Application>
  <PresentationFormat>On-screen Show (4:3)</PresentationFormat>
  <Paragraphs>222</Paragraphs>
  <Slides>33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Custom Design</vt:lpstr>
      <vt:lpstr>Seven Trees, Seven Practices</vt:lpstr>
      <vt:lpstr>Fast to fruit trees</vt:lpstr>
      <vt:lpstr>Land Preparation</vt:lpstr>
      <vt:lpstr>Planting Preparation</vt:lpstr>
      <vt:lpstr>Planting and Care</vt:lpstr>
      <vt:lpstr>Mulch and Sheet Mulch</vt:lpstr>
      <vt:lpstr>PowerPoint Presentation</vt:lpstr>
      <vt:lpstr>Common Causes of Plant Death</vt:lpstr>
      <vt:lpstr>Species Height</vt:lpstr>
      <vt:lpstr>Spacing</vt:lpstr>
      <vt:lpstr>Propagation</vt:lpstr>
      <vt:lpstr>Calamansi</vt:lpstr>
      <vt:lpstr>Calamansi</vt:lpstr>
      <vt:lpstr>Calamansi</vt:lpstr>
      <vt:lpstr>Key lime</vt:lpstr>
      <vt:lpstr>Key lime</vt:lpstr>
      <vt:lpstr>Key lime</vt:lpstr>
      <vt:lpstr>Soursop</vt:lpstr>
      <vt:lpstr>Soursop</vt:lpstr>
      <vt:lpstr>PowerPoint Presentation</vt:lpstr>
      <vt:lpstr>Mulberry</vt:lpstr>
      <vt:lpstr>Mulberry</vt:lpstr>
      <vt:lpstr>Mulberry</vt:lpstr>
      <vt:lpstr>Breadfruit</vt:lpstr>
      <vt:lpstr>Breadfruit</vt:lpstr>
      <vt:lpstr>Breadfruit</vt:lpstr>
      <vt:lpstr>Pomegranate</vt:lpstr>
      <vt:lpstr>Pomegranate</vt:lpstr>
      <vt:lpstr>Pomegranate</vt:lpstr>
      <vt:lpstr>Fig</vt:lpstr>
      <vt:lpstr>Fig</vt:lpstr>
      <vt:lpstr>Fig</vt:lpstr>
      <vt:lpstr>For More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Sablan, Angelana Maria</dc:creator>
  <cp:lastModifiedBy>UOG BCancer</cp:lastModifiedBy>
  <cp:revision>27</cp:revision>
  <dcterms:created xsi:type="dcterms:W3CDTF">2018-10-31T23:56:31Z</dcterms:created>
  <dcterms:modified xsi:type="dcterms:W3CDTF">2018-11-06T06:57:19Z</dcterms:modified>
</cp:coreProperties>
</file>