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835C"/>
    <a:srgbClr val="786043"/>
    <a:srgbClr val="23CB4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0" autoAdjust="0"/>
    <p:restoredTop sz="96292" autoAdjust="0"/>
  </p:normalViewPr>
  <p:slideViewPr>
    <p:cSldViewPr snapToGrid="0">
      <p:cViewPr>
        <p:scale>
          <a:sx n="120" d="100"/>
          <a:sy n="120" d="100"/>
        </p:scale>
        <p:origin x="708" y="-43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57396-8A4E-4F84-81C2-35005F18E06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0600" y="1155700"/>
            <a:ext cx="233680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0A625-3FE9-4187-A567-5B8F2CB8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A625-3FE9-4187-A567-5B8F2CB8A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A625-3FE9-4187-A567-5B8F2CB8A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A255-A0E1-4F23-B1BB-BF3F7C6D993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8C43-CCFA-443C-A5DF-FE24DF25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emf"/><Relationship Id="rId1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8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108813600" y="108813600"/>
            <a:chExt cx="2743200" cy="2743200"/>
          </a:xfrm>
        </p:grpSpPr>
        <p:sp>
          <p:nvSpPr>
            <p:cNvPr id="5" name="Rectangle 3" hidden="1"/>
            <p:cNvSpPr>
              <a:spLocks noChangeArrowheads="1"/>
            </p:cNvSpPr>
            <p:nvPr/>
          </p:nvSpPr>
          <p:spPr bwMode="auto">
            <a:xfrm>
              <a:off x="108813600" y="108813600"/>
              <a:ext cx="2743200" cy="2743200"/>
            </a:xfrm>
            <a:prstGeom prst="rect">
              <a:avLst/>
            </a:prstGeom>
            <a:solidFill>
              <a:srgbClr val="FFFFFF"/>
            </a:solidFill>
            <a:ln w="76200" algn="ctr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8813600" y="108813600"/>
              <a:ext cx="2743200" cy="2743200"/>
            </a:xfrm>
            <a:prstGeom prst="rect">
              <a:avLst/>
            </a:prstGeom>
            <a:solidFill>
              <a:srgbClr val="FFFFFF"/>
            </a:solidFill>
            <a:ln w="76200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4777"/>
            <a:ext cx="6857999" cy="6234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ND_mark_white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99" y="1673219"/>
            <a:ext cx="1313431" cy="3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2" y="551734"/>
            <a:ext cx="6858002" cy="6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" y="-89790"/>
            <a:ext cx="6858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COVER CROPS in Shatto Ditch Watershed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07" y="363455"/>
            <a:ext cx="685589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Laboratory of Jennifer L. Tank, Dept. of Biological Sciences, University of Notre Dame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1436" y="665448"/>
            <a:ext cx="6635129" cy="617828"/>
            <a:chOff x="314998" y="1376711"/>
            <a:chExt cx="6224940" cy="617828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4998" y="1613702"/>
              <a:ext cx="6224940" cy="380837"/>
            </a:xfrm>
            <a:prstGeom prst="rect">
              <a:avLst/>
            </a:prstGeom>
            <a:noFill/>
            <a:ln w="25400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i="0" u="none" strike="noStrike" dirty="0">
                  <a:solidFill>
                    <a:srgbClr val="000000"/>
                  </a:solidFill>
                  <a:effectLst/>
                </a:rPr>
                <a:t>Cover crops reduce soil erosion, decrease soil compaction, and suppress weed growth while also increasing soil organic matter and soil water-holding capacity. They can also reduce nutrient loss through subsurface tile drainage.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4999" y="1376711"/>
              <a:ext cx="6224939" cy="2545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The OPPORTUNITY: </a:t>
              </a:r>
              <a:r>
                <a:rPr lang="en-US" altLang="en-US" sz="13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US" altLang="en-US" sz="13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educing</a:t>
              </a:r>
              <a:r>
                <a:rPr kumimoji="0" lang="en-US" altLang="en-US" sz="1300" b="1" i="0" u="none" strike="noStrike" cap="none" normalizeH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nutrient loss from soils </a:t>
              </a:r>
              <a:r>
                <a:rPr lang="en-US" altLang="en-US" sz="13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and</a:t>
              </a:r>
              <a:r>
                <a:rPr kumimoji="0" lang="en-US" altLang="en-US" sz="1300" b="1" i="0" u="none" strike="noStrike" cap="none" normalizeH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tile drains</a:t>
              </a:r>
              <a:endPara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11437" y="2273417"/>
            <a:ext cx="6621288" cy="6011755"/>
          </a:xfrm>
          <a:prstGeom prst="rect">
            <a:avLst/>
          </a:prstGeom>
          <a:noFill/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20967" y="2285691"/>
            <a:ext cx="6611758" cy="2513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RESULTS (2016 to Pres</a:t>
            </a:r>
            <a:r>
              <a: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ent)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0" y="8912411"/>
            <a:ext cx="6858000" cy="2315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Contact: </a:t>
            </a:r>
            <a:r>
              <a:rPr lang="en-US" sz="1000" b="1" dirty="0">
                <a:solidFill>
                  <a:schemeClr val="bg1"/>
                </a:solidFill>
              </a:rPr>
              <a:t>Dr. Jennifer Tank (jtank@nd.edu)</a:t>
            </a:r>
            <a:r>
              <a:rPr lang="en-US" altLang="en-US" sz="1000" b="1" dirty="0">
                <a:solidFill>
                  <a:srgbClr val="FFFFFF"/>
                </a:solidFill>
                <a:latin typeface="Calibri" panose="020F0502020204030204" pitchFamily="34" charset="0"/>
              </a:rPr>
              <a:t>	                                                                                            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Version: </a:t>
            </a:r>
            <a:r>
              <a:rPr lang="en-US" altLang="en-US" sz="1000" b="1" dirty="0">
                <a:solidFill>
                  <a:srgbClr val="FFFFFF"/>
                </a:solidFill>
                <a:latin typeface="Calibri" panose="020F0502020204030204" pitchFamily="34" charset="0"/>
              </a:rPr>
              <a:t>August 2023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5010" y="6179054"/>
            <a:ext cx="6652523" cy="29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" r="16378" b="40739"/>
          <a:stretch/>
        </p:blipFill>
        <p:spPr>
          <a:xfrm>
            <a:off x="4985685" y="1330175"/>
            <a:ext cx="1755111" cy="904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" y="8459132"/>
            <a:ext cx="1219821" cy="4066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15" y="8461495"/>
            <a:ext cx="771011" cy="4121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57" y="8522290"/>
            <a:ext cx="723230" cy="3452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30" y="8373611"/>
            <a:ext cx="1377343" cy="3800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64" y="8355454"/>
            <a:ext cx="843385" cy="3198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91" y="8583776"/>
            <a:ext cx="686336" cy="2745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" y="8347292"/>
            <a:ext cx="1405711" cy="3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4" y="8618347"/>
            <a:ext cx="372803" cy="255370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732799" y="2564005"/>
            <a:ext cx="2919544" cy="18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Soil</a:t>
            </a:r>
            <a:r>
              <a:rPr kumimoji="0" lang="en-US" altLang="en-US" sz="11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</a:t>
            </a: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itrate-N and Test P concentrations are lower in cover crop fields than those without.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1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Bioavailable-N and P are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tied up </a:t>
            </a: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by active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cover crop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growth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during the Fall and Spring seasons.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Soil nitrate-N was 48% lower in cover cropped fields, and soil test P was 32% lower on average in cover cropped fields.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159368" y="4368902"/>
            <a:ext cx="2533166" cy="15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Soil O</a:t>
            </a:r>
            <a:r>
              <a:rPr lang="en-US" altLang="en-US" sz="11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rganic Matter (OM) </a:t>
            </a:r>
            <a:r>
              <a:rPr kumimoji="0" lang="en-US" altLang="en-US" sz="11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increases 0.1% per year with winter cover crop adoption.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1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Cover crops increase SOM through reducing erosion and adding biomass to the soil.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1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When cover crop planting ceases, the      pattern disappears.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448664" y="6218329"/>
            <a:ext cx="3238533" cy="16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Nitrate-N and Soluble Reactive Phosphorus (SRP) </a:t>
            </a:r>
            <a:r>
              <a:rPr lang="en-US" altLang="en-US" sz="1100" b="1" u="sng" dirty="0">
                <a:solidFill>
                  <a:srgbClr val="000000"/>
                </a:solidFill>
              </a:rPr>
              <a:t>losses are lower from tile drains draining cover cropped fields. </a:t>
            </a:r>
            <a:endParaRPr kumimoji="0" lang="en-US" altLang="en-US" sz="11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100" b="0" u="sng" dirty="0">
              <a:solidFill>
                <a:srgbClr val="000000"/>
              </a:solidFill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000000"/>
                </a:solidFill>
              </a:rPr>
              <a:t>Cover crops retain nutrients and reduce leaching from agricultural fields.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000000"/>
                </a:solidFill>
              </a:rPr>
              <a:t>Nitrate-N and SRP losses were on average 39% and 56% lower in cover cropped fields than non-cover cropped fields, respectively.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0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11436" y="7917037"/>
            <a:ext cx="6636097" cy="175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32500" y="7917173"/>
            <a:ext cx="6608296" cy="37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CONCLUSIONS:</a:t>
            </a:r>
            <a:r>
              <a:rPr kumimoji="0" lang="en-US" altLang="en-US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over crop fields and tile drains had lower nitrate-N and P than fields without cover crops. Planting cover crops in winter increases soil organic matter over time.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3802" y="1339957"/>
            <a:ext cx="4780785" cy="895638"/>
            <a:chOff x="314998" y="1376711"/>
            <a:chExt cx="6224940" cy="895638"/>
          </a:xfrm>
        </p:grpSpPr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314998" y="1613702"/>
              <a:ext cx="6224940" cy="658647"/>
            </a:xfrm>
            <a:prstGeom prst="rect">
              <a:avLst/>
            </a:prstGeom>
            <a:noFill/>
            <a:ln w="25400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GOAL: Retain nutrients/soils on fields and reduce stream export</a:t>
              </a:r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. Cover crops are planted after cash crop harvest and their growth coincides with critical times for nutrient export from tiles to streams/ditches. We are measuring cover crop impact on soil health and tile drain nutrient loss.</a:t>
              </a:r>
              <a:endParaRPr lang="en-US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14999" y="1376711"/>
              <a:ext cx="6224939" cy="2545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Our STRATEGY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F29723F-5450-4C50-3F70-23BE12EEBBC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79" t="3123" r="1983" b="3957"/>
          <a:stretch/>
        </p:blipFill>
        <p:spPr>
          <a:xfrm>
            <a:off x="643778" y="2567048"/>
            <a:ext cx="3070167" cy="17319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ECFD9-3BF1-F54C-6047-1A834260949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24" t="3269" r="1067" b="3983"/>
          <a:stretch/>
        </p:blipFill>
        <p:spPr>
          <a:xfrm>
            <a:off x="442047" y="6198686"/>
            <a:ext cx="3045757" cy="169140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3208127-DA12-4BD7-8966-A2BCB054473D}"/>
              </a:ext>
            </a:extLst>
          </p:cNvPr>
          <p:cNvGrpSpPr/>
          <p:nvPr/>
        </p:nvGrpSpPr>
        <p:grpSpPr>
          <a:xfrm>
            <a:off x="471947" y="4326194"/>
            <a:ext cx="3693469" cy="1836764"/>
            <a:chOff x="156909" y="4388294"/>
            <a:chExt cx="3575890" cy="17746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5"/>
            <a:srcRect t="6105" r="3258" b="4384"/>
            <a:stretch/>
          </p:blipFill>
          <p:spPr>
            <a:xfrm>
              <a:off x="156909" y="4388294"/>
              <a:ext cx="3575890" cy="177466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01EA08-D494-FF87-D37A-79676BAB0B2F}"/>
                </a:ext>
              </a:extLst>
            </p:cNvPr>
            <p:cNvSpPr/>
            <p:nvPr/>
          </p:nvSpPr>
          <p:spPr>
            <a:xfrm>
              <a:off x="2707448" y="4646876"/>
              <a:ext cx="959253" cy="4010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AD7D8DD0-F10C-BECB-6E68-D83BD197800C}"/>
                </a:ext>
              </a:extLst>
            </p:cNvPr>
            <p:cNvSpPr/>
            <p:nvPr/>
          </p:nvSpPr>
          <p:spPr>
            <a:xfrm rot="18935687">
              <a:off x="2270595" y="4573671"/>
              <a:ext cx="652800" cy="823742"/>
            </a:xfrm>
            <a:prstGeom prst="arc">
              <a:avLst>
                <a:gd name="adj1" fmla="val 16200000"/>
                <a:gd name="adj2" fmla="val 205181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595B7935-F713-DE02-4BA9-4214B28B3CC6}"/>
                </a:ext>
              </a:extLst>
            </p:cNvPr>
            <p:cNvSpPr/>
            <p:nvPr/>
          </p:nvSpPr>
          <p:spPr>
            <a:xfrm rot="7654804">
              <a:off x="2716647" y="4668165"/>
              <a:ext cx="45719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67FEB9-4CAA-AC47-7644-B17E608746B4}"/>
                </a:ext>
              </a:extLst>
            </p:cNvPr>
            <p:cNvSpPr txBox="1"/>
            <p:nvPr/>
          </p:nvSpPr>
          <p:spPr>
            <a:xfrm>
              <a:off x="2527745" y="4497124"/>
              <a:ext cx="11865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Same field changed to NoCC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440108-A370-D8A1-94B5-0B57F49C63C5}"/>
                </a:ext>
              </a:extLst>
            </p:cNvPr>
            <p:cNvSpPr/>
            <p:nvPr/>
          </p:nvSpPr>
          <p:spPr>
            <a:xfrm>
              <a:off x="596560" y="4462906"/>
              <a:ext cx="73348" cy="73165"/>
            </a:xfrm>
            <a:prstGeom prst="rect">
              <a:avLst/>
            </a:prstGeom>
            <a:solidFill>
              <a:srgbClr val="23CB4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BA3883-EDB5-9E26-0130-D229A1139EC3}"/>
                </a:ext>
              </a:extLst>
            </p:cNvPr>
            <p:cNvSpPr/>
            <p:nvPr/>
          </p:nvSpPr>
          <p:spPr>
            <a:xfrm>
              <a:off x="596560" y="4567124"/>
              <a:ext cx="73348" cy="73165"/>
            </a:xfrm>
            <a:prstGeom prst="rect">
              <a:avLst/>
            </a:prstGeom>
            <a:solidFill>
              <a:srgbClr val="78604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48749A-1D9E-6010-EB8B-6A2E62D56838}"/>
                </a:ext>
              </a:extLst>
            </p:cNvPr>
            <p:cNvSpPr txBox="1"/>
            <p:nvPr/>
          </p:nvSpPr>
          <p:spPr>
            <a:xfrm>
              <a:off x="596560" y="4419695"/>
              <a:ext cx="4988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CC fields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63A15A-6D23-B626-E8F0-80FE1C130D7E}"/>
                </a:ext>
              </a:extLst>
            </p:cNvPr>
            <p:cNvSpPr txBox="1"/>
            <p:nvPr/>
          </p:nvSpPr>
          <p:spPr>
            <a:xfrm>
              <a:off x="596559" y="4518907"/>
              <a:ext cx="55976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NoCC field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37016E8-2B50-C581-55BB-2CBAC190C52D}"/>
              </a:ext>
            </a:extLst>
          </p:cNvPr>
          <p:cNvSpPr/>
          <p:nvPr/>
        </p:nvSpPr>
        <p:spPr>
          <a:xfrm rot="16200000">
            <a:off x="-479997" y="4006360"/>
            <a:ext cx="152248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22225">
                  <a:solidFill>
                    <a:srgbClr val="786043"/>
                  </a:solidFill>
                  <a:prstDash val="solid"/>
                </a:ln>
                <a:solidFill>
                  <a:srgbClr val="A4835C"/>
                </a:solidFill>
                <a:effectLst/>
              </a:rPr>
              <a:t>SOILS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F5CF30-87E1-3EAD-730D-992F9C5BA5F0}"/>
              </a:ext>
            </a:extLst>
          </p:cNvPr>
          <p:cNvSpPr/>
          <p:nvPr/>
        </p:nvSpPr>
        <p:spPr>
          <a:xfrm rot="16200000">
            <a:off x="-715291" y="6819327"/>
            <a:ext cx="1998097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22225">
                  <a:solidFill>
                    <a:srgbClr val="786043"/>
                  </a:solidFill>
                  <a:prstDash val="solid"/>
                </a:ln>
                <a:solidFill>
                  <a:srgbClr val="A4835C"/>
                </a:solidFill>
                <a:effectLst/>
              </a:rPr>
              <a:t>TILE DRAINS</a:t>
            </a:r>
          </a:p>
        </p:txBody>
      </p:sp>
      <p:pic>
        <p:nvPicPr>
          <p:cNvPr id="1026" name="Picture 2" descr="North Central SARE Logo and Acknowledgement Information - SARE North Central">
            <a:extLst>
              <a:ext uri="{FF2B5EF4-FFF2-40B4-BE49-F238E27FC236}">
                <a16:creationId xmlns:a16="http://schemas.microsoft.com/office/drawing/2014/main" id="{C4D54E03-2952-7456-CFC3-8EE9A212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34" y="8330068"/>
            <a:ext cx="472784" cy="4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108813600" y="108813600"/>
            <a:chExt cx="2743200" cy="2743200"/>
          </a:xfrm>
        </p:grpSpPr>
        <p:sp>
          <p:nvSpPr>
            <p:cNvPr id="5" name="Rectangle 3" hidden="1"/>
            <p:cNvSpPr>
              <a:spLocks noChangeArrowheads="1"/>
            </p:cNvSpPr>
            <p:nvPr/>
          </p:nvSpPr>
          <p:spPr bwMode="auto">
            <a:xfrm>
              <a:off x="108813600" y="108813600"/>
              <a:ext cx="2743200" cy="2743200"/>
            </a:xfrm>
            <a:prstGeom prst="rect">
              <a:avLst/>
            </a:prstGeom>
            <a:solidFill>
              <a:srgbClr val="FFFFFF"/>
            </a:solidFill>
            <a:ln w="76200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8813600" y="108813600"/>
              <a:ext cx="2743200" cy="2743200"/>
            </a:xfrm>
            <a:prstGeom prst="rect">
              <a:avLst/>
            </a:prstGeom>
            <a:solidFill>
              <a:srgbClr val="FFFFFF"/>
            </a:solidFill>
            <a:ln w="762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-14778"/>
            <a:ext cx="6857999" cy="6950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ND_mark_white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99" y="1673219"/>
            <a:ext cx="1313431" cy="3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2" y="551734"/>
            <a:ext cx="6858002" cy="6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" y="-32678"/>
            <a:ext cx="6855893" cy="381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TWO-STAGE DITCH in Shatto Ditch Watershed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08" y="397012"/>
            <a:ext cx="6774020" cy="284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Laboratory of Jennifer L. Tank, Dept. of Biological Sciences, University of Notre Dame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1436" y="722055"/>
            <a:ext cx="6635129" cy="626776"/>
            <a:chOff x="314998" y="1376711"/>
            <a:chExt cx="6224940" cy="641759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4998" y="1613702"/>
              <a:ext cx="6224940" cy="404768"/>
            </a:xfrm>
            <a:prstGeom prst="rect">
              <a:avLst/>
            </a:prstGeom>
            <a:noFill/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Channelized ditches export excess nitrogen (N), phosphorus (P) and sediments. Excess nutrients contaminate drinking water, fuel algal blooms and harm fish. Excess sediments can impair fish spawning and suffocate mussels.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4999" y="1376711"/>
              <a:ext cx="6224939" cy="2545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The </a:t>
              </a:r>
              <a:r>
                <a:rPr lang="en-US" altLang="en-US" sz="13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OPPORTUNITY</a:t>
              </a:r>
              <a:r>
                <a:rPr kumimoji="0" lang="en-US" altLang="en-US" sz="13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: </a:t>
              </a:r>
              <a:r>
                <a:rPr lang="en-US" altLang="en-US" sz="13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R</a:t>
              </a:r>
              <a:r>
                <a:rPr kumimoji="0" lang="en-US" altLang="en-US" sz="13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educing</a:t>
              </a:r>
              <a:r>
                <a:rPr kumimoji="0" lang="en-US" altLang="en-US" sz="1300" b="1" i="0" u="none" strike="noStrike" cap="none" normalizeH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nutrient and sediment export</a:t>
              </a:r>
              <a:endPara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11437" y="2273417"/>
            <a:ext cx="6636096" cy="6043289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20967" y="2285691"/>
            <a:ext cx="6611758" cy="251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RESULTS to date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0" y="8912411"/>
            <a:ext cx="6858000" cy="231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Contact: </a:t>
            </a:r>
            <a:r>
              <a:rPr lang="en-US" sz="1000" b="1" dirty="0">
                <a:solidFill>
                  <a:schemeClr val="bg1"/>
                </a:solidFill>
              </a:rPr>
              <a:t>Dr. Jennifer Tank (jtank@nd.edu)</a:t>
            </a:r>
            <a:r>
              <a:rPr lang="en-US" altLang="en-US" sz="1000" b="1" dirty="0">
                <a:solidFill>
                  <a:srgbClr val="FFFFFF"/>
                </a:solidFill>
                <a:latin typeface="Calibri" panose="020F0502020204030204" pitchFamily="34" charset="0"/>
              </a:rPr>
              <a:t>	                                                                                            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Version: </a:t>
            </a:r>
            <a:r>
              <a:rPr lang="en-US" altLang="en-US" sz="1000" b="1" dirty="0">
                <a:solidFill>
                  <a:srgbClr val="FFFFFF"/>
                </a:solidFill>
                <a:latin typeface="Calibri" panose="020F0502020204030204" pitchFamily="34" charset="0"/>
              </a:rPr>
              <a:t>August 2023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10467" y="4548547"/>
            <a:ext cx="3765032" cy="649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875499" y="2537059"/>
            <a:ext cx="0" cy="523953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61" y="8459132"/>
            <a:ext cx="1219821" cy="4066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43" y="8461495"/>
            <a:ext cx="771011" cy="4121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66" y="8522290"/>
            <a:ext cx="723230" cy="3452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6" y="8373611"/>
            <a:ext cx="1377343" cy="3800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03" y="8355454"/>
            <a:ext cx="843385" cy="3198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23" y="8567827"/>
            <a:ext cx="686336" cy="2745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" y="8364070"/>
            <a:ext cx="1405711" cy="3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4" y="8618347"/>
            <a:ext cx="372803" cy="255370"/>
          </a:xfrm>
          <a:prstGeom prst="rect">
            <a:avLst/>
          </a:prstGeom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52622" y="6531474"/>
            <a:ext cx="3690082" cy="91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1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removal capacity increases as the two-stage “matures”.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1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flooding, increased surface area (from the two-stage) enhances nutrient retention.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Floodplains increase N removal by 3-24 times that of channelized ditches.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902629" y="6711180"/>
            <a:ext cx="2802747" cy="10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b="1" i="0" u="sng" strike="noStrike" dirty="0">
                <a:solidFill>
                  <a:srgbClr val="000000"/>
                </a:solidFill>
                <a:effectLst/>
              </a:rPr>
              <a:t>Storm flows inundate two-stage floodplains, but duration varies among wet and dry years</a:t>
            </a: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1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1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Two-stage floodplains slow water velocities during storms.</a:t>
            </a:r>
            <a:endParaRPr kumimoji="0" lang="en-US" altLang="en-US" sz="11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11436" y="7766035"/>
            <a:ext cx="6636097" cy="1755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20967" y="7780389"/>
            <a:ext cx="6619829" cy="546549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CONCLUSIONS</a:t>
            </a: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Two-stage ditch consistently improved N removal, reduced turbidity and sediment export and improved channel habitat. These positive outcomes were consistent across a range of streams that varies in two-stage age.</a:t>
            </a:r>
            <a:endParaRPr lang="en-US" alt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3802" y="1387580"/>
            <a:ext cx="2573259" cy="848014"/>
            <a:chOff x="314999" y="1376711"/>
            <a:chExt cx="2350680" cy="895638"/>
          </a:xfrm>
        </p:grpSpPr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314999" y="1613702"/>
              <a:ext cx="2350680" cy="658647"/>
            </a:xfrm>
            <a:prstGeom prst="rect">
              <a:avLst/>
            </a:prstGeom>
            <a:noFill/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GOAL: 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Maximize sediment, N and P removal before downstream export using the two-stage ditch.</a:t>
              </a: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14999" y="1376711"/>
              <a:ext cx="2350679" cy="2615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Our STRATEGY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7181F9C-0519-B7A7-844C-795A213B80EB}"/>
              </a:ext>
            </a:extLst>
          </p:cNvPr>
          <p:cNvSpPr txBox="1"/>
          <p:nvPr/>
        </p:nvSpPr>
        <p:spPr>
          <a:xfrm>
            <a:off x="2317166" y="2726630"/>
            <a:ext cx="16086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u="sng" dirty="0"/>
              <a:t>Two-stage ditch reduces turbidity and sediments.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Floodplain inundation slows water during storms, promoting sediment retention.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5A6CAF4-7E3B-67E5-79C0-6A8680191E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7271" y="1363609"/>
            <a:ext cx="3881520" cy="89484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DEBC3E-46D6-CB3E-AE10-B0CE098747C0}"/>
              </a:ext>
            </a:extLst>
          </p:cNvPr>
          <p:cNvGrpSpPr/>
          <p:nvPr/>
        </p:nvGrpSpPr>
        <p:grpSpPr>
          <a:xfrm>
            <a:off x="152622" y="2565274"/>
            <a:ext cx="2246623" cy="1953827"/>
            <a:chOff x="152622" y="2565274"/>
            <a:chExt cx="2246623" cy="19538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6151F6-B839-5A1C-5023-96C3738D1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2622" y="2565274"/>
              <a:ext cx="2246623" cy="195382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9A70F13-710C-5953-5779-8D6BE79C6A16}"/>
                </a:ext>
              </a:extLst>
            </p:cNvPr>
            <p:cNvSpPr/>
            <p:nvPr/>
          </p:nvSpPr>
          <p:spPr>
            <a:xfrm>
              <a:off x="869620" y="3117284"/>
              <a:ext cx="349580" cy="93731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F05188-802D-DF80-5A1B-95A1307A1712}"/>
              </a:ext>
            </a:extLst>
          </p:cNvPr>
          <p:cNvGrpSpPr/>
          <p:nvPr/>
        </p:nvGrpSpPr>
        <p:grpSpPr>
          <a:xfrm>
            <a:off x="228636" y="4587715"/>
            <a:ext cx="3496073" cy="1963548"/>
            <a:chOff x="228636" y="4587715"/>
            <a:chExt cx="3496073" cy="196354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CA8DC45-98E3-A90D-775E-8D24105D2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8636" y="4587715"/>
              <a:ext cx="3496073" cy="1963548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A9CD81-7B63-1F8A-5800-F127D1C5ACE9}"/>
                </a:ext>
              </a:extLst>
            </p:cNvPr>
            <p:cNvSpPr/>
            <p:nvPr/>
          </p:nvSpPr>
          <p:spPr>
            <a:xfrm>
              <a:off x="1449434" y="5222958"/>
              <a:ext cx="517018" cy="10842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9D2B3B-C6D6-DF15-037E-0AACE0BD24EE}"/>
              </a:ext>
            </a:extLst>
          </p:cNvPr>
          <p:cNvGrpSpPr/>
          <p:nvPr/>
        </p:nvGrpSpPr>
        <p:grpSpPr>
          <a:xfrm>
            <a:off x="3850954" y="3726365"/>
            <a:ext cx="2882944" cy="1390072"/>
            <a:chOff x="3850954" y="2526827"/>
            <a:chExt cx="2882944" cy="13900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FE20F3-1F9A-338B-D1E3-DD3B09FB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07387" y="2581360"/>
              <a:ext cx="2826511" cy="133553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A1F6F8-00B8-4249-139A-DC8DA14DD2BE}"/>
                </a:ext>
              </a:extLst>
            </p:cNvPr>
            <p:cNvSpPr txBox="1"/>
            <p:nvPr/>
          </p:nvSpPr>
          <p:spPr>
            <a:xfrm>
              <a:off x="3850954" y="2526827"/>
              <a:ext cx="997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October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002AF4-0A44-18CD-179D-8D0F68F43DD0}"/>
                </a:ext>
              </a:extLst>
            </p:cNvPr>
            <p:cNvSpPr txBox="1"/>
            <p:nvPr/>
          </p:nvSpPr>
          <p:spPr>
            <a:xfrm>
              <a:off x="5255019" y="2533996"/>
              <a:ext cx="1251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February</a:t>
              </a:r>
            </a:p>
          </p:txBody>
        </p:sp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6578D99-4DB2-1F72-8F91-3F164752A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0" b="7548"/>
          <a:stretch/>
        </p:blipFill>
        <p:spPr bwMode="auto">
          <a:xfrm>
            <a:off x="3923072" y="2575106"/>
            <a:ext cx="2796666" cy="1192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855E43-4C9F-7F15-8159-E52F861AC20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302" r="1812"/>
          <a:stretch/>
        </p:blipFill>
        <p:spPr>
          <a:xfrm>
            <a:off x="3983652" y="5111426"/>
            <a:ext cx="2694872" cy="1652639"/>
          </a:xfrm>
          <a:prstGeom prst="rect">
            <a:avLst/>
          </a:prstGeom>
        </p:spPr>
      </p:pic>
      <p:pic>
        <p:nvPicPr>
          <p:cNvPr id="17" name="Picture 2" descr="North Central SARE Logo and Acknowledgement Information - SARE North Central">
            <a:extLst>
              <a:ext uri="{FF2B5EF4-FFF2-40B4-BE49-F238E27FC236}">
                <a16:creationId xmlns:a16="http://schemas.microsoft.com/office/drawing/2014/main" id="{F997CAEC-6FEB-3620-9E32-98FFA156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31" y="8361965"/>
            <a:ext cx="472784" cy="4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3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</TotalTime>
  <Words>577</Words>
  <Application>Microsoft Office PowerPoint</Application>
  <PresentationFormat>Letter Paper (8.5x11 in)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Abagael Pruitt</cp:lastModifiedBy>
  <cp:revision>101</cp:revision>
  <cp:lastPrinted>2017-06-26T00:47:47Z</cp:lastPrinted>
  <dcterms:created xsi:type="dcterms:W3CDTF">2016-07-21T15:10:13Z</dcterms:created>
  <dcterms:modified xsi:type="dcterms:W3CDTF">2025-02-27T18:31:30Z</dcterms:modified>
</cp:coreProperties>
</file>