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3" r:id="rId8"/>
    <p:sldId id="264" r:id="rId9"/>
    <p:sldId id="261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488" y="2166364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472" y="3913632"/>
            <a:ext cx="11506200" cy="45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DC246-2262-4B2C-B595-172F9388528D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2756-F23A-43A9-BB98-8B1991E4C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363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DC246-2262-4B2C-B595-172F9388528D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2756-F23A-43A9-BB98-8B1991E4C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80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C61DC246-2262-4B2C-B595-172F9388528D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7A1A2756-F23A-43A9-BB98-8B1991E4C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107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DC246-2262-4B2C-B595-172F9388528D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2756-F23A-43A9-BB98-8B1991E4C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50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67128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3212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1DC246-2262-4B2C-B595-172F9388528D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1A2756-F23A-43A9-BB98-8B1991E4C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265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DC246-2262-4B2C-B595-172F9388528D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2756-F23A-43A9-BB98-8B1991E4C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51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DC246-2262-4B2C-B595-172F9388528D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2756-F23A-43A9-BB98-8B1991E4C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165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DC246-2262-4B2C-B595-172F9388528D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2756-F23A-43A9-BB98-8B1991E4C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05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DC246-2262-4B2C-B595-172F9388528D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2756-F23A-43A9-BB98-8B1991E4C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55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DC246-2262-4B2C-B595-172F9388528D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2756-F23A-43A9-BB98-8B1991E4C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11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DC246-2262-4B2C-B595-172F9388528D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2756-F23A-43A9-BB98-8B1991E4C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39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C61DC246-2262-4B2C-B595-172F9388528D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7A1A2756-F23A-43A9-BB98-8B1991E4C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417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D8596-C939-4272-B26C-3FC06C9D01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cap="none" dirty="0"/>
              <a:t>Caseous Lymphadenitis (CL):</a:t>
            </a:r>
            <a:br>
              <a:rPr lang="en-US" sz="4400" cap="none" dirty="0"/>
            </a:br>
            <a:r>
              <a:rPr lang="en-US" sz="4400" cap="none" dirty="0"/>
              <a:t>Alternative Treatments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5FC728-3CA2-452D-B6B5-8098B7AE50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599393"/>
            <a:ext cx="11506200" cy="1911766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Sarah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Paluso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School of Food and Agriculture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University of Maine, Orono ME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389586" cy="19713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70689" y="3869894"/>
            <a:ext cx="8623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Maine Sheep Breeders Association, Nov. 10, 2018, Bangor ME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5290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858CE-DA06-487F-A09F-2380A2F88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Acknowledgments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B237F-2957-406D-A8A6-2F19245F2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7338" y="2336795"/>
            <a:ext cx="9784080" cy="4206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Funding: NE SARE Graduate Student Grant</a:t>
            </a:r>
          </a:p>
          <a:p>
            <a:pPr marL="0" indent="0">
              <a:buNone/>
            </a:pPr>
            <a:r>
              <a:rPr lang="en-US" sz="3200" dirty="0"/>
              <a:t>Advisor: Anne Lichtenwalner DVM PhD</a:t>
            </a:r>
          </a:p>
          <a:p>
            <a:pPr marL="0" indent="0">
              <a:buNone/>
            </a:pPr>
            <a:r>
              <a:rPr lang="en-US" sz="3200" dirty="0"/>
              <a:t>Technical assistance: Ann Bryant</a:t>
            </a:r>
          </a:p>
          <a:p>
            <a:pPr marL="0" indent="0">
              <a:buNone/>
            </a:pPr>
            <a:r>
              <a:rPr lang="en-US" sz="3200" dirty="0"/>
              <a:t>Undergraduate colleague: Cassie Miller</a:t>
            </a:r>
          </a:p>
          <a:p>
            <a:pPr marL="0" indent="0">
              <a:buNone/>
            </a:pPr>
            <a:r>
              <a:rPr lang="en-US" sz="3200" dirty="0"/>
              <a:t>Facilities: School of Food and Agric.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004" y="2336795"/>
            <a:ext cx="2228829" cy="20242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3" t="13875" r="20126" b="13691"/>
          <a:stretch/>
        </p:blipFill>
        <p:spPr>
          <a:xfrm>
            <a:off x="8986345" y="4579824"/>
            <a:ext cx="2999488" cy="202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95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6B03A-EA05-4513-871C-84A3908D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A701F8-06AA-4669-B051-44C1B2CC02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784501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51BF7-EF09-4EE5-BDEA-8DCB76FCD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Caseous Lymphadenitis (CL)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38057-D34C-4481-8FF7-D16AFBB8C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8500"/>
            <a:ext cx="7021619" cy="4351338"/>
          </a:xfrm>
        </p:spPr>
        <p:txBody>
          <a:bodyPr>
            <a:normAutofit/>
          </a:bodyPr>
          <a:lstStyle/>
          <a:p>
            <a:r>
              <a:rPr lang="en-US" sz="2800" dirty="0"/>
              <a:t>Highly contagious bacterial infection of small ruminants (sheep and goats)</a:t>
            </a:r>
          </a:p>
          <a:p>
            <a:r>
              <a:rPr lang="en-US" sz="2800" dirty="0"/>
              <a:t>Caused by </a:t>
            </a:r>
            <a:r>
              <a:rPr lang="en-US" sz="2800" i="1" dirty="0"/>
              <a:t>Corynebacterium pseudotuberculosis </a:t>
            </a:r>
          </a:p>
          <a:p>
            <a:r>
              <a:rPr lang="en-US" sz="2800" dirty="0"/>
              <a:t>Causes internal or external abscesses</a:t>
            </a:r>
          </a:p>
        </p:txBody>
      </p:sp>
      <p:pic>
        <p:nvPicPr>
          <p:cNvPr id="4" name="Picture 2" descr="Image result for caseous lymphadenitis">
            <a:extLst>
              <a:ext uri="{FF2B5EF4-FFF2-40B4-BE49-F238E27FC236}">
                <a16:creationId xmlns:a16="http://schemas.microsoft.com/office/drawing/2014/main" id="{2A9E1B25-D865-40D3-AB8F-C7A6A437C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599" y="3406636"/>
            <a:ext cx="3124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7AAD1F8-398D-4217-A08A-19DC2A9CDA73}"/>
              </a:ext>
            </a:extLst>
          </p:cNvPr>
          <p:cNvGrpSpPr/>
          <p:nvPr/>
        </p:nvGrpSpPr>
        <p:grpSpPr>
          <a:xfrm>
            <a:off x="8410599" y="673831"/>
            <a:ext cx="3133725" cy="2620149"/>
            <a:chOff x="7607431" y="4038412"/>
            <a:chExt cx="3133725" cy="2620149"/>
          </a:xfrm>
        </p:grpSpPr>
        <p:pic>
          <p:nvPicPr>
            <p:cNvPr id="6" name="Picture 4" descr="Image result for caseous lymphadenitis">
              <a:extLst>
                <a:ext uri="{FF2B5EF4-FFF2-40B4-BE49-F238E27FC236}">
                  <a16:creationId xmlns:a16="http://schemas.microsoft.com/office/drawing/2014/main" id="{39549A55-46B2-4121-8FA9-9008D85AC3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7431" y="4038412"/>
              <a:ext cx="3133725" cy="2343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6D2F174-D6B6-4320-8738-E60C82362BD4}"/>
                </a:ext>
              </a:extLst>
            </p:cNvPr>
            <p:cNvSpPr txBox="1"/>
            <p:nvPr/>
          </p:nvSpPr>
          <p:spPr>
            <a:xfrm>
              <a:off x="8288173" y="6381562"/>
              <a:ext cx="19022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Baird &amp; Fontaine, 2007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5067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79E65-E007-47FB-8689-9CB266680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Prevalence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90D7A-F0A9-421E-9EAD-15A876785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2111375"/>
            <a:ext cx="7353300" cy="4351338"/>
          </a:xfrm>
        </p:spPr>
        <p:txBody>
          <a:bodyPr>
            <a:normAutofit/>
          </a:bodyPr>
          <a:lstStyle/>
          <a:p>
            <a:r>
              <a:rPr lang="en-US" sz="2800" dirty="0"/>
              <a:t>Approximately 22% of Maine sheep and 43% of Maine sheep farms tested positive for CL in 2012</a:t>
            </a:r>
          </a:p>
          <a:p>
            <a:r>
              <a:rPr lang="en-US" sz="2800" dirty="0"/>
              <a:t>In Western U.S., CL incidence rates have reached 42%</a:t>
            </a:r>
          </a:p>
          <a:p>
            <a:r>
              <a:rPr lang="en-US" sz="2800" dirty="0"/>
              <a:t>Can result in weight loss and decrease in wool, meat, or milk production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F6A91DB-D5FE-47B3-954E-23CC0AB02D78}"/>
              </a:ext>
            </a:extLst>
          </p:cNvPr>
          <p:cNvGrpSpPr/>
          <p:nvPr/>
        </p:nvGrpSpPr>
        <p:grpSpPr>
          <a:xfrm>
            <a:off x="8003612" y="2922184"/>
            <a:ext cx="3607363" cy="2334459"/>
            <a:chOff x="7609002" y="646915"/>
            <a:chExt cx="4150152" cy="2932398"/>
          </a:xfrm>
        </p:grpSpPr>
        <p:pic>
          <p:nvPicPr>
            <p:cNvPr id="6" name="Picture 4" descr="Image result for wool">
              <a:extLst>
                <a:ext uri="{FF2B5EF4-FFF2-40B4-BE49-F238E27FC236}">
                  <a16:creationId xmlns:a16="http://schemas.microsoft.com/office/drawing/2014/main" id="{79BE4D37-5706-480E-A4A3-DBDE6BF7A4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9002" y="646915"/>
              <a:ext cx="4150151" cy="2593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204B133-2E57-4DEF-8D81-CC95D7C4A54D}"/>
                </a:ext>
              </a:extLst>
            </p:cNvPr>
            <p:cNvSpPr txBox="1"/>
            <p:nvPr/>
          </p:nvSpPr>
          <p:spPr>
            <a:xfrm>
              <a:off x="7609002" y="3240759"/>
              <a:ext cx="41501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https://www.telegraph.co.uk/business/2016/11/20/british-wool-a-thriving-industry-thanks-to-running-the-last-mark/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4348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66332-6DE6-4919-8B1F-0087181D7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986C2-D1E0-4ABE-983B-F0E556B96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800" y="2054225"/>
            <a:ext cx="6638925" cy="4351338"/>
          </a:xfrm>
        </p:spPr>
        <p:txBody>
          <a:bodyPr/>
          <a:lstStyle/>
          <a:p>
            <a:r>
              <a:rPr lang="en-US" sz="2800" dirty="0"/>
              <a:t>Often transmitted through direct contact with ruptured abscesses</a:t>
            </a:r>
          </a:p>
          <a:p>
            <a:r>
              <a:rPr lang="en-US" sz="2800" dirty="0"/>
              <a:t>Sheep often acquire the disease through minor skin abrasions due to sheering, ear tagging, etc. </a:t>
            </a:r>
          </a:p>
          <a:p>
            <a:r>
              <a:rPr lang="en-US" sz="2800" i="1" dirty="0"/>
              <a:t>C. pseudotuberculosis </a:t>
            </a:r>
            <a:r>
              <a:rPr lang="en-US" sz="2800" dirty="0"/>
              <a:t>can survive up to 2 months on inanimate surfaces (plastic, wood, steel) and over 6 months in cool, damp conditions such as soil or bedding</a:t>
            </a:r>
          </a:p>
          <a:p>
            <a:endParaRPr lang="en-US" dirty="0"/>
          </a:p>
        </p:txBody>
      </p:sp>
      <p:pic>
        <p:nvPicPr>
          <p:cNvPr id="4" name="Picture 2" descr="Image result for sheep shearing">
            <a:extLst>
              <a:ext uri="{FF2B5EF4-FFF2-40B4-BE49-F238E27FC236}">
                <a16:creationId xmlns:a16="http://schemas.microsoft.com/office/drawing/2014/main" id="{175C65CF-C425-409F-A335-6A8BA8663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786" y="1027906"/>
            <a:ext cx="3186807" cy="228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4.bp.blogspot.com/_3Ak2cvkpjhY/SXyQQK_FLRI/AAAAAAAAAOM/gT76l6-QW_0/s320/January+25+005.jpg">
            <a:extLst>
              <a:ext uri="{FF2B5EF4-FFF2-40B4-BE49-F238E27FC236}">
                <a16:creationId xmlns:a16="http://schemas.microsoft.com/office/drawing/2014/main" id="{64AC4DD0-B2BF-4A44-B80A-F41554776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767" y="3429794"/>
            <a:ext cx="3958433" cy="263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B1AF48-6A3E-4589-97B3-C493301E07CC}"/>
              </a:ext>
            </a:extLst>
          </p:cNvPr>
          <p:cNvSpPr txBox="1"/>
          <p:nvPr/>
        </p:nvSpPr>
        <p:spPr>
          <a:xfrm>
            <a:off x="7757608" y="6061547"/>
            <a:ext cx="37147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http://midlandagrarian.blogspot.com/2009/01/sheep-feeder-project.html</a:t>
            </a:r>
          </a:p>
        </p:txBody>
      </p:sp>
    </p:spTree>
    <p:extLst>
      <p:ext uri="{BB962C8B-B14F-4D97-AF65-F5344CB8AC3E}">
        <p14:creationId xmlns:p14="http://schemas.microsoft.com/office/powerpoint/2010/main" val="182952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F0E69-E21B-421D-91B6-257386F21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920CC-14A0-406C-A558-F847891E1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694" y="2135505"/>
            <a:ext cx="7331481" cy="4206240"/>
          </a:xfrm>
        </p:spPr>
        <p:txBody>
          <a:bodyPr/>
          <a:lstStyle/>
          <a:p>
            <a:r>
              <a:rPr lang="en-US" sz="2400" dirty="0"/>
              <a:t>CL is usually introduced to a naïve flock through introduction of an infected animal</a:t>
            </a:r>
          </a:p>
          <a:p>
            <a:r>
              <a:rPr lang="en-US" sz="2400" dirty="0"/>
              <a:t>Can be prevented by enforcing strict biosecurity measures (i.e. test and quarantine all new animals, regular testing of flock, disinfecting farm surfaces)</a:t>
            </a:r>
          </a:p>
          <a:p>
            <a:r>
              <a:rPr lang="en-US" sz="2400" dirty="0"/>
              <a:t>Difficult to treat with antibiotics</a:t>
            </a:r>
          </a:p>
          <a:p>
            <a:r>
              <a:rPr lang="en-US" sz="2400" dirty="0"/>
              <a:t>Currently no completely effective vaccination method available – interferes with diagnostic testing</a:t>
            </a:r>
          </a:p>
          <a:p>
            <a:endParaRPr lang="en-US" dirty="0"/>
          </a:p>
        </p:txBody>
      </p:sp>
      <p:pic>
        <p:nvPicPr>
          <p:cNvPr id="4" name="Picture 2" descr="Image result for sheep vaccination">
            <a:extLst>
              <a:ext uri="{FF2B5EF4-FFF2-40B4-BE49-F238E27FC236}">
                <a16:creationId xmlns:a16="http://schemas.microsoft.com/office/drawing/2014/main" id="{A396C9DD-DD59-41DA-8E9F-3D50C07FA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2620226"/>
            <a:ext cx="3305175" cy="257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716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5712E-1A6A-40C8-B5F9-BD95662DD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Oils as Antimicrobials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1E7A9-8012-4169-98BA-E6D649CE4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397" y="2222486"/>
            <a:ext cx="8372475" cy="4351338"/>
          </a:xfrm>
        </p:spPr>
        <p:txBody>
          <a:bodyPr/>
          <a:lstStyle/>
          <a:p>
            <a:r>
              <a:rPr lang="en-US" sz="2400" dirty="0"/>
              <a:t>Oil made up of specific chemicals that give the plant its “essence” (odor, flavor, etc.)</a:t>
            </a:r>
          </a:p>
          <a:p>
            <a:r>
              <a:rPr lang="en-US" sz="2400" dirty="0"/>
              <a:t>Several essential oils have been found to have antimicrobial properties against even highly pathogenic and antibiotic resistant bacteria such as </a:t>
            </a:r>
            <a:r>
              <a:rPr lang="en-US" sz="2400" i="1" dirty="0"/>
              <a:t>Mycobacterium tuberculosis </a:t>
            </a:r>
            <a:r>
              <a:rPr lang="en-US" sz="2400" dirty="0"/>
              <a:t>(causes tuberculosis in humans and related to </a:t>
            </a:r>
            <a:r>
              <a:rPr lang="en-US" sz="2400" i="1" dirty="0"/>
              <a:t>C. pseudotuberculosis</a:t>
            </a:r>
            <a:r>
              <a:rPr lang="en-US" sz="2400" dirty="0"/>
              <a:t>)</a:t>
            </a:r>
          </a:p>
          <a:p>
            <a:r>
              <a:rPr lang="en-US" sz="2400" dirty="0"/>
              <a:t>Antibacterial mechanisms vary greatly between EOs (inhibit bacterial communication, movement, energy sources, etc.)</a:t>
            </a:r>
          </a:p>
          <a:p>
            <a:r>
              <a:rPr lang="en-US" sz="2400" dirty="0"/>
              <a:t>Our project is examining some of these oils and their ability to kill or prevent growth of </a:t>
            </a:r>
            <a:r>
              <a:rPr lang="en-US" sz="2400" i="1" dirty="0"/>
              <a:t>C. pseudotuberculosis</a:t>
            </a:r>
          </a:p>
          <a:p>
            <a:endParaRPr lang="en-US" dirty="0"/>
          </a:p>
        </p:txBody>
      </p:sp>
      <p:pic>
        <p:nvPicPr>
          <p:cNvPr id="4" name="Picture 2" descr="Image result for essential oils">
            <a:extLst>
              <a:ext uri="{FF2B5EF4-FFF2-40B4-BE49-F238E27FC236}">
                <a16:creationId xmlns:a16="http://schemas.microsoft.com/office/drawing/2014/main" id="{B2226EEB-DF83-40BF-ACBE-FEC01CDB2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872" y="2678416"/>
            <a:ext cx="3010956" cy="204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657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E7871-C62C-47D5-A37D-B16BD845A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36551"/>
            <a:ext cx="9784080" cy="1508760"/>
          </a:xfrm>
        </p:spPr>
        <p:txBody>
          <a:bodyPr/>
          <a:lstStyle/>
          <a:p>
            <a:r>
              <a:rPr lang="en-US" dirty="0"/>
              <a:t>Project Phase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29FCE-DF3F-4BE7-B848-D96DF79C8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6817131" cy="2066683"/>
          </a:xfrm>
        </p:spPr>
        <p:txBody>
          <a:bodyPr/>
          <a:lstStyle/>
          <a:p>
            <a:r>
              <a:rPr lang="en-US" dirty="0"/>
              <a:t>Purpose: Evaluate antimicrobial potential of chemicals commonly found in essential oils </a:t>
            </a:r>
          </a:p>
          <a:p>
            <a:pPr lvl="1"/>
            <a:r>
              <a:rPr lang="en-US" dirty="0"/>
              <a:t>Find the minimum concentration needed to inhibit growth of C. </a:t>
            </a:r>
            <a:r>
              <a:rPr lang="en-US" dirty="0" err="1"/>
              <a:t>pseudoTB</a:t>
            </a:r>
            <a:r>
              <a:rPr lang="en-US" dirty="0"/>
              <a:t> for each chemical (Minimum Inhibitory Concentration)</a:t>
            </a:r>
          </a:p>
          <a:p>
            <a:pPr lvl="1"/>
            <a:r>
              <a:rPr lang="en-US" dirty="0"/>
              <a:t>Disk Diffusion Assay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2C453E1-2D5D-4FC4-9F21-155007FEE759}"/>
              </a:ext>
            </a:extLst>
          </p:cNvPr>
          <p:cNvGrpSpPr/>
          <p:nvPr/>
        </p:nvGrpSpPr>
        <p:grpSpPr>
          <a:xfrm>
            <a:off x="8020050" y="3134642"/>
            <a:ext cx="3810001" cy="3083278"/>
            <a:chOff x="7867650" y="2885210"/>
            <a:chExt cx="3810001" cy="308327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0E54F6E-576B-48EC-ABAD-7E089DAEAE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306" b="5000"/>
            <a:stretch/>
          </p:blipFill>
          <p:spPr>
            <a:xfrm>
              <a:off x="7867650" y="2885210"/>
              <a:ext cx="3810000" cy="3083278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CC1DE39-C10B-4709-9F6C-C22096215515}"/>
                </a:ext>
              </a:extLst>
            </p:cNvPr>
            <p:cNvSpPr txBox="1"/>
            <p:nvPr/>
          </p:nvSpPr>
          <p:spPr>
            <a:xfrm>
              <a:off x="7867651" y="5218262"/>
              <a:ext cx="38100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10 ug gentamicin </a:t>
              </a:r>
              <a:r>
                <a:rPr lang="en-US" i="1" dirty="0"/>
                <a:t>C. </a:t>
              </a:r>
              <a:r>
                <a:rPr lang="en-US" i="1" dirty="0" err="1"/>
                <a:t>psTB</a:t>
              </a:r>
              <a:endParaRPr lang="en-US" i="1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D824B8D-4B14-4F2A-87BD-36E42B3B3601}"/>
              </a:ext>
            </a:extLst>
          </p:cNvPr>
          <p:cNvSpPr txBox="1"/>
          <p:nvPr/>
        </p:nvSpPr>
        <p:spPr>
          <a:xfrm>
            <a:off x="1202919" y="4344732"/>
            <a:ext cx="6524625" cy="289310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2000" b="1" u="sng" dirty="0"/>
              <a:t>Essential Oil Components</a:t>
            </a:r>
          </a:p>
          <a:p>
            <a:pPr marL="342900" indent="-342900">
              <a:buAutoNum type="arabicPeriod"/>
            </a:pPr>
            <a:r>
              <a:rPr lang="en-US" dirty="0" err="1"/>
              <a:t>Cuminaldehyde</a:t>
            </a:r>
            <a:r>
              <a:rPr lang="en-US" dirty="0"/>
              <a:t> </a:t>
            </a:r>
          </a:p>
          <a:p>
            <a:pPr marL="342900" indent="-342900">
              <a:buAutoNum type="arabicPeriod"/>
            </a:pPr>
            <a:r>
              <a:rPr lang="en-US" dirty="0"/>
              <a:t>Cinnamaldehyde</a:t>
            </a:r>
          </a:p>
          <a:p>
            <a:pPr marL="342900" indent="-342900">
              <a:buAutoNum type="arabicPeriod"/>
            </a:pPr>
            <a:r>
              <a:rPr lang="en-US" dirty="0"/>
              <a:t>Cinnamic acid</a:t>
            </a:r>
          </a:p>
          <a:p>
            <a:pPr marL="342900" indent="-342900">
              <a:buAutoNum type="arabicPeriod"/>
            </a:pPr>
            <a:r>
              <a:rPr lang="en-US" dirty="0"/>
              <a:t>a-</a:t>
            </a:r>
            <a:r>
              <a:rPr lang="en-US" dirty="0" err="1"/>
              <a:t>Terpinene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B-citronellol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B-Pinene</a:t>
            </a:r>
          </a:p>
          <a:p>
            <a:pPr marL="342900" indent="-342900">
              <a:buAutoNum type="arabicPeriod"/>
            </a:pPr>
            <a:r>
              <a:rPr lang="en-US" dirty="0"/>
              <a:t>p-</a:t>
            </a:r>
            <a:r>
              <a:rPr lang="en-US" dirty="0" err="1"/>
              <a:t>Anisaldehyde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Thymol</a:t>
            </a:r>
          </a:p>
          <a:p>
            <a:pPr marL="342900" indent="-342900">
              <a:buAutoNum type="arabicPeriod"/>
            </a:pPr>
            <a:r>
              <a:rPr lang="en-US" dirty="0"/>
              <a:t>Terpinolene</a:t>
            </a:r>
          </a:p>
          <a:p>
            <a:pPr marL="342900" indent="-342900">
              <a:buAutoNum type="arabicPeriod"/>
            </a:pPr>
            <a:r>
              <a:rPr lang="en-US" dirty="0"/>
              <a:t>Carvacrol</a:t>
            </a:r>
          </a:p>
          <a:p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515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F8976-8363-45FD-A62C-BE445B22B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Phase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2EF3C-59F9-48AF-AD7A-AA0B62882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544" y="2381012"/>
            <a:ext cx="6188481" cy="2868719"/>
          </a:xfrm>
        </p:spPr>
        <p:txBody>
          <a:bodyPr>
            <a:normAutofit/>
          </a:bodyPr>
          <a:lstStyle/>
          <a:p>
            <a:r>
              <a:rPr lang="en-US" sz="2400" dirty="0"/>
              <a:t>Purpose: Evaluate the toxicity of essential oil components</a:t>
            </a:r>
          </a:p>
          <a:p>
            <a:pPr lvl="1"/>
            <a:r>
              <a:rPr lang="en-US" sz="2400" dirty="0"/>
              <a:t> Use mouse immune cells as model for sheep/goat immune cells</a:t>
            </a:r>
          </a:p>
          <a:p>
            <a:pPr lvl="1"/>
            <a:r>
              <a:rPr lang="en-US" sz="2400" dirty="0"/>
              <a:t>Use </a:t>
            </a:r>
            <a:r>
              <a:rPr lang="en-US" sz="2400" dirty="0" err="1"/>
              <a:t>Alamar</a:t>
            </a:r>
            <a:r>
              <a:rPr lang="en-US" sz="2400" dirty="0"/>
              <a:t> Blue cell viability assay to determine if EO chemicals damage the cells</a:t>
            </a:r>
          </a:p>
        </p:txBody>
      </p:sp>
      <p:pic>
        <p:nvPicPr>
          <p:cNvPr id="1026" name="Picture 2" descr="Image result for alamar blue cell viability">
            <a:extLst>
              <a:ext uri="{FF2B5EF4-FFF2-40B4-BE49-F238E27FC236}">
                <a16:creationId xmlns:a16="http://schemas.microsoft.com/office/drawing/2014/main" id="{E6E22234-488F-473A-9DCB-85BE13C9A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1423987"/>
            <a:ext cx="4010025" cy="40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5ABC66-6B4C-40F0-99FA-ED67286D2082}"/>
              </a:ext>
            </a:extLst>
          </p:cNvPr>
          <p:cNvSpPr txBox="1"/>
          <p:nvPr/>
        </p:nvSpPr>
        <p:spPr>
          <a:xfrm>
            <a:off x="8062912" y="4880399"/>
            <a:ext cx="31813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Alamar</a:t>
            </a:r>
            <a:r>
              <a:rPr lang="en-US" dirty="0"/>
              <a:t> Blue Cell Viability Assay</a:t>
            </a:r>
          </a:p>
        </p:txBody>
      </p:sp>
    </p:spTree>
    <p:extLst>
      <p:ext uri="{BB962C8B-B14F-4D97-AF65-F5344CB8AC3E}">
        <p14:creationId xmlns:p14="http://schemas.microsoft.com/office/powerpoint/2010/main" val="76554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D96A1-42FB-43C9-9A1D-1FEA473EB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Directions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45DB0-713F-44C3-8BFD-6ADB01FBB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061846"/>
            <a:ext cx="10515600" cy="1603375"/>
          </a:xfrm>
        </p:spPr>
        <p:txBody>
          <a:bodyPr/>
          <a:lstStyle/>
          <a:p>
            <a:r>
              <a:rPr lang="en-US" sz="2400" dirty="0"/>
              <a:t>Use essential oils as disinfectant of contaminated farm surfaces </a:t>
            </a:r>
          </a:p>
          <a:p>
            <a:r>
              <a:rPr lang="en-US" sz="2400" dirty="0"/>
              <a:t>Use essential oils as oral antibiotic (alone or in conjunction with standard antibiotics)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https://4.bp.blogspot.com/-cd6vIUo8c_U/UO8mD4U4dDI/AAAAAAAABSc/BXhzuatdsmg/s640/P1090602.JPG">
            <a:extLst>
              <a:ext uri="{FF2B5EF4-FFF2-40B4-BE49-F238E27FC236}">
                <a16:creationId xmlns:a16="http://schemas.microsoft.com/office/drawing/2014/main" id="{F12DCF36-43AF-4BF8-A3C7-DE591DA86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948" y="3495675"/>
            <a:ext cx="4368104" cy="307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9692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7CF026C-957E-4F4E-893C-D02C23AB63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4341</TotalTime>
  <Words>521</Words>
  <Application>Microsoft Office PowerPoint</Application>
  <PresentationFormat>Widescreen</PresentationFormat>
  <Paragraphs>69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Corbel</vt:lpstr>
      <vt:lpstr>Wingdings</vt:lpstr>
      <vt:lpstr>Banded</vt:lpstr>
      <vt:lpstr>Caseous Lymphadenitis (CL): Alternative Treatments</vt:lpstr>
      <vt:lpstr>Caseous Lymphadenitis (CL)</vt:lpstr>
      <vt:lpstr>Prevalence</vt:lpstr>
      <vt:lpstr>Transmission</vt:lpstr>
      <vt:lpstr>Prevention</vt:lpstr>
      <vt:lpstr>Essential Oils as Antimicrobials</vt:lpstr>
      <vt:lpstr>Project Phase 1</vt:lpstr>
      <vt:lpstr>Project Phase 2</vt:lpstr>
      <vt:lpstr>Future Directions</vt:lpstr>
      <vt:lpstr>Acknowledgments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Caseous Lymphadenitis Alternative Treatments</dc:title>
  <dc:creator>Sarah Paluso</dc:creator>
  <cp:lastModifiedBy>Sarah Paluso</cp:lastModifiedBy>
  <cp:revision>19</cp:revision>
  <dcterms:created xsi:type="dcterms:W3CDTF">2018-10-31T00:57:33Z</dcterms:created>
  <dcterms:modified xsi:type="dcterms:W3CDTF">2019-01-07T20:33:30Z</dcterms:modified>
</cp:coreProperties>
</file>