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1" r:id="rId8"/>
    <p:sldId id="259" r:id="rId9"/>
    <p:sldId id="260" r:id="rId10"/>
    <p:sldId id="262" r:id="rId11"/>
    <p:sldId id="263" r:id="rId12"/>
    <p:sldId id="264" r:id="rId13"/>
    <p:sldId id="265" r:id="rId14"/>
    <p:sldId id="267" r:id="rId15"/>
    <p:sldId id="268" r:id="rId16"/>
    <p:sldId id="269" r:id="rId17"/>
    <p:sldId id="266" r:id="rId18"/>
    <p:sldId id="270" r:id="rId19"/>
    <p:sldId id="275" r:id="rId20"/>
    <p:sldId id="271" r:id="rId21"/>
    <p:sldId id="272" r:id="rId22"/>
    <p:sldId id="273"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B38B1E-028D-44DD-BAFB-A7CA34B5DE7A}" v="1" dt="2024-08-03T15:19:04.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92" autoAdjust="0"/>
  </p:normalViewPr>
  <p:slideViewPr>
    <p:cSldViewPr snapToGrid="0">
      <p:cViewPr varScale="1">
        <p:scale>
          <a:sx n="78" d="100"/>
          <a:sy n="78" d="100"/>
        </p:scale>
        <p:origin x="850" y="10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fferty, Charles James IV CW3 USARMY NG PAARNG (USA)" userId="6c2ca354-4d2d-47ab-bd5d-3fdf72b9fe10" providerId="ADAL" clId="{6FB38B1E-028D-44DD-BAFB-A7CA34B5DE7A}"/>
    <pc:docChg chg="undo custSel addSld modSld">
      <pc:chgData name="Lafferty, Charles James IV CW3 USARMY NG PAARNG (USA)" userId="6c2ca354-4d2d-47ab-bd5d-3fdf72b9fe10" providerId="ADAL" clId="{6FB38B1E-028D-44DD-BAFB-A7CA34B5DE7A}" dt="2024-08-03T16:29:20.383" v="10214" actId="20577"/>
      <pc:docMkLst>
        <pc:docMk/>
      </pc:docMkLst>
      <pc:sldChg chg="modSp mod">
        <pc:chgData name="Lafferty, Charles James IV CW3 USARMY NG PAARNG (USA)" userId="6c2ca354-4d2d-47ab-bd5d-3fdf72b9fe10" providerId="ADAL" clId="{6FB38B1E-028D-44DD-BAFB-A7CA34B5DE7A}" dt="2024-07-22T16:20:12.974" v="0" actId="1076"/>
        <pc:sldMkLst>
          <pc:docMk/>
          <pc:sldMk cId="2166486599" sldId="259"/>
        </pc:sldMkLst>
        <pc:picChg chg="mod">
          <ac:chgData name="Lafferty, Charles James IV CW3 USARMY NG PAARNG (USA)" userId="6c2ca354-4d2d-47ab-bd5d-3fdf72b9fe10" providerId="ADAL" clId="{6FB38B1E-028D-44DD-BAFB-A7CA34B5DE7A}" dt="2024-07-22T16:20:12.974" v="0" actId="1076"/>
          <ac:picMkLst>
            <pc:docMk/>
            <pc:sldMk cId="2166486599" sldId="259"/>
            <ac:picMk id="6" creationId="{2543DAA5-D987-9D6E-6DA4-7E069DBDF77D}"/>
          </ac:picMkLst>
        </pc:picChg>
      </pc:sldChg>
      <pc:sldChg chg="delSp modSp new mod">
        <pc:chgData name="Lafferty, Charles James IV CW3 USARMY NG PAARNG (USA)" userId="6c2ca354-4d2d-47ab-bd5d-3fdf72b9fe10" providerId="ADAL" clId="{6FB38B1E-028D-44DD-BAFB-A7CA34B5DE7A}" dt="2024-08-01T19:56:07.425" v="100" actId="20577"/>
        <pc:sldMkLst>
          <pc:docMk/>
          <pc:sldMk cId="7512603" sldId="263"/>
        </pc:sldMkLst>
        <pc:spChg chg="mod">
          <ac:chgData name="Lafferty, Charles James IV CW3 USARMY NG PAARNG (USA)" userId="6c2ca354-4d2d-47ab-bd5d-3fdf72b9fe10" providerId="ADAL" clId="{6FB38B1E-028D-44DD-BAFB-A7CA34B5DE7A}" dt="2024-08-01T19:56:07.425" v="100" actId="20577"/>
          <ac:spMkLst>
            <pc:docMk/>
            <pc:sldMk cId="7512603" sldId="263"/>
            <ac:spMk id="2" creationId="{0FD0BF06-B0B9-0CD5-D786-D0FFC83BF85E}"/>
          </ac:spMkLst>
        </pc:spChg>
        <pc:spChg chg="del">
          <ac:chgData name="Lafferty, Charles James IV CW3 USARMY NG PAARNG (USA)" userId="6c2ca354-4d2d-47ab-bd5d-3fdf72b9fe10" providerId="ADAL" clId="{6FB38B1E-028D-44DD-BAFB-A7CA34B5DE7A}" dt="2024-08-01T19:54:46.436" v="2" actId="478"/>
          <ac:spMkLst>
            <pc:docMk/>
            <pc:sldMk cId="7512603" sldId="263"/>
            <ac:spMk id="3" creationId="{ED68ED36-36AA-18D6-9587-31D7D52A867E}"/>
          </ac:spMkLst>
        </pc:spChg>
      </pc:sldChg>
      <pc:sldChg chg="modSp new mod">
        <pc:chgData name="Lafferty, Charles James IV CW3 USARMY NG PAARNG (USA)" userId="6c2ca354-4d2d-47ab-bd5d-3fdf72b9fe10" providerId="ADAL" clId="{6FB38B1E-028D-44DD-BAFB-A7CA34B5DE7A}" dt="2024-08-02T13:13:03.420" v="1533" actId="20577"/>
        <pc:sldMkLst>
          <pc:docMk/>
          <pc:sldMk cId="3590579733" sldId="264"/>
        </pc:sldMkLst>
        <pc:spChg chg="mod">
          <ac:chgData name="Lafferty, Charles James IV CW3 USARMY NG PAARNG (USA)" userId="6c2ca354-4d2d-47ab-bd5d-3fdf72b9fe10" providerId="ADAL" clId="{6FB38B1E-028D-44DD-BAFB-A7CA34B5DE7A}" dt="2024-08-01T19:56:51.132" v="159" actId="20577"/>
          <ac:spMkLst>
            <pc:docMk/>
            <pc:sldMk cId="3590579733" sldId="264"/>
            <ac:spMk id="2" creationId="{4F6C9FD8-011A-35FC-69C8-00B51FA693E9}"/>
          </ac:spMkLst>
        </pc:spChg>
        <pc:spChg chg="mod">
          <ac:chgData name="Lafferty, Charles James IV CW3 USARMY NG PAARNG (USA)" userId="6c2ca354-4d2d-47ab-bd5d-3fdf72b9fe10" providerId="ADAL" clId="{6FB38B1E-028D-44DD-BAFB-A7CA34B5DE7A}" dt="2024-08-02T13:13:03.420" v="1533" actId="20577"/>
          <ac:spMkLst>
            <pc:docMk/>
            <pc:sldMk cId="3590579733" sldId="264"/>
            <ac:spMk id="3" creationId="{F0189699-B781-07BF-14C2-5125175B2BF4}"/>
          </ac:spMkLst>
        </pc:spChg>
      </pc:sldChg>
      <pc:sldChg chg="modSp new mod">
        <pc:chgData name="Lafferty, Charles James IV CW3 USARMY NG PAARNG (USA)" userId="6c2ca354-4d2d-47ab-bd5d-3fdf72b9fe10" providerId="ADAL" clId="{6FB38B1E-028D-44DD-BAFB-A7CA34B5DE7A}" dt="2024-08-02T13:13:53.606" v="1713" actId="20577"/>
        <pc:sldMkLst>
          <pc:docMk/>
          <pc:sldMk cId="2244763477" sldId="265"/>
        </pc:sldMkLst>
        <pc:spChg chg="mod">
          <ac:chgData name="Lafferty, Charles James IV CW3 USARMY NG PAARNG (USA)" userId="6c2ca354-4d2d-47ab-bd5d-3fdf72b9fe10" providerId="ADAL" clId="{6FB38B1E-028D-44DD-BAFB-A7CA34B5DE7A}" dt="2024-08-02T13:08:37.734" v="737" actId="20577"/>
          <ac:spMkLst>
            <pc:docMk/>
            <pc:sldMk cId="2244763477" sldId="265"/>
            <ac:spMk id="2" creationId="{3C12E229-F31F-6238-A1C6-DB1169A6DD1B}"/>
          </ac:spMkLst>
        </pc:spChg>
        <pc:spChg chg="mod">
          <ac:chgData name="Lafferty, Charles James IV CW3 USARMY NG PAARNG (USA)" userId="6c2ca354-4d2d-47ab-bd5d-3fdf72b9fe10" providerId="ADAL" clId="{6FB38B1E-028D-44DD-BAFB-A7CA34B5DE7A}" dt="2024-08-02T13:13:53.606" v="1713" actId="20577"/>
          <ac:spMkLst>
            <pc:docMk/>
            <pc:sldMk cId="2244763477" sldId="265"/>
            <ac:spMk id="3" creationId="{AD9648EF-EE44-6A95-2FC2-920347B01231}"/>
          </ac:spMkLst>
        </pc:spChg>
      </pc:sldChg>
      <pc:sldChg chg="modSp new mod">
        <pc:chgData name="Lafferty, Charles James IV CW3 USARMY NG PAARNG (USA)" userId="6c2ca354-4d2d-47ab-bd5d-3fdf72b9fe10" providerId="ADAL" clId="{6FB38B1E-028D-44DD-BAFB-A7CA34B5DE7A}" dt="2024-08-02T13:31:07.904" v="4296" actId="20577"/>
        <pc:sldMkLst>
          <pc:docMk/>
          <pc:sldMk cId="1198056659" sldId="266"/>
        </pc:sldMkLst>
        <pc:spChg chg="mod">
          <ac:chgData name="Lafferty, Charles James IV CW3 USARMY NG PAARNG (USA)" userId="6c2ca354-4d2d-47ab-bd5d-3fdf72b9fe10" providerId="ADAL" clId="{6FB38B1E-028D-44DD-BAFB-A7CA34B5DE7A}" dt="2024-08-02T13:14:14.347" v="1734" actId="20577"/>
          <ac:spMkLst>
            <pc:docMk/>
            <pc:sldMk cId="1198056659" sldId="266"/>
            <ac:spMk id="2" creationId="{7E1C0C29-828E-B28E-0287-F99C8C805473}"/>
          </ac:spMkLst>
        </pc:spChg>
        <pc:spChg chg="mod">
          <ac:chgData name="Lafferty, Charles James IV CW3 USARMY NG PAARNG (USA)" userId="6c2ca354-4d2d-47ab-bd5d-3fdf72b9fe10" providerId="ADAL" clId="{6FB38B1E-028D-44DD-BAFB-A7CA34B5DE7A}" dt="2024-08-02T13:31:07.904" v="4296" actId="20577"/>
          <ac:spMkLst>
            <pc:docMk/>
            <pc:sldMk cId="1198056659" sldId="266"/>
            <ac:spMk id="3" creationId="{D8495129-AD1C-F4A2-F0B5-5D9203B39929}"/>
          </ac:spMkLst>
        </pc:spChg>
      </pc:sldChg>
      <pc:sldChg chg="modSp new mod">
        <pc:chgData name="Lafferty, Charles James IV CW3 USARMY NG PAARNG (USA)" userId="6c2ca354-4d2d-47ab-bd5d-3fdf72b9fe10" providerId="ADAL" clId="{6FB38B1E-028D-44DD-BAFB-A7CA34B5DE7A}" dt="2024-08-02T13:24:22.816" v="3263" actId="20577"/>
        <pc:sldMkLst>
          <pc:docMk/>
          <pc:sldMk cId="4113109192" sldId="267"/>
        </pc:sldMkLst>
        <pc:spChg chg="mod">
          <ac:chgData name="Lafferty, Charles James IV CW3 USARMY NG PAARNG (USA)" userId="6c2ca354-4d2d-47ab-bd5d-3fdf72b9fe10" providerId="ADAL" clId="{6FB38B1E-028D-44DD-BAFB-A7CA34B5DE7A}" dt="2024-08-02T13:17:28.661" v="2251" actId="20577"/>
          <ac:spMkLst>
            <pc:docMk/>
            <pc:sldMk cId="4113109192" sldId="267"/>
            <ac:spMk id="2" creationId="{DE764D6E-600E-E2F7-3363-93504A756D29}"/>
          </ac:spMkLst>
        </pc:spChg>
        <pc:spChg chg="mod">
          <ac:chgData name="Lafferty, Charles James IV CW3 USARMY NG PAARNG (USA)" userId="6c2ca354-4d2d-47ab-bd5d-3fdf72b9fe10" providerId="ADAL" clId="{6FB38B1E-028D-44DD-BAFB-A7CA34B5DE7A}" dt="2024-08-02T13:24:22.816" v="3263" actId="20577"/>
          <ac:spMkLst>
            <pc:docMk/>
            <pc:sldMk cId="4113109192" sldId="267"/>
            <ac:spMk id="3" creationId="{3304EF8F-48FB-D244-37CB-1365C758432F}"/>
          </ac:spMkLst>
        </pc:spChg>
      </pc:sldChg>
      <pc:sldChg chg="modSp new mod">
        <pc:chgData name="Lafferty, Charles James IV CW3 USARMY NG PAARNG (USA)" userId="6c2ca354-4d2d-47ab-bd5d-3fdf72b9fe10" providerId="ADAL" clId="{6FB38B1E-028D-44DD-BAFB-A7CA34B5DE7A}" dt="2024-08-02T13:27:19.998" v="3568" actId="5793"/>
        <pc:sldMkLst>
          <pc:docMk/>
          <pc:sldMk cId="3911596326" sldId="268"/>
        </pc:sldMkLst>
        <pc:spChg chg="mod">
          <ac:chgData name="Lafferty, Charles James IV CW3 USARMY NG PAARNG (USA)" userId="6c2ca354-4d2d-47ab-bd5d-3fdf72b9fe10" providerId="ADAL" clId="{6FB38B1E-028D-44DD-BAFB-A7CA34B5DE7A}" dt="2024-08-02T13:25:39.689" v="3283" actId="20577"/>
          <ac:spMkLst>
            <pc:docMk/>
            <pc:sldMk cId="3911596326" sldId="268"/>
            <ac:spMk id="2" creationId="{67D018C0-FE4D-CC16-9205-BA7DB553FEC2}"/>
          </ac:spMkLst>
        </pc:spChg>
        <pc:spChg chg="mod">
          <ac:chgData name="Lafferty, Charles James IV CW3 USARMY NG PAARNG (USA)" userId="6c2ca354-4d2d-47ab-bd5d-3fdf72b9fe10" providerId="ADAL" clId="{6FB38B1E-028D-44DD-BAFB-A7CA34B5DE7A}" dt="2024-08-02T13:27:19.998" v="3568" actId="5793"/>
          <ac:spMkLst>
            <pc:docMk/>
            <pc:sldMk cId="3911596326" sldId="268"/>
            <ac:spMk id="3" creationId="{3B72B6E4-6806-1126-3D4C-3F1B5D1278A0}"/>
          </ac:spMkLst>
        </pc:spChg>
      </pc:sldChg>
      <pc:sldChg chg="modSp new mod">
        <pc:chgData name="Lafferty, Charles James IV CW3 USARMY NG PAARNG (USA)" userId="6c2ca354-4d2d-47ab-bd5d-3fdf72b9fe10" providerId="ADAL" clId="{6FB38B1E-028D-44DD-BAFB-A7CA34B5DE7A}" dt="2024-08-02T13:30:12.946" v="4184" actId="20577"/>
        <pc:sldMkLst>
          <pc:docMk/>
          <pc:sldMk cId="252822363" sldId="269"/>
        </pc:sldMkLst>
        <pc:spChg chg="mod">
          <ac:chgData name="Lafferty, Charles James IV CW3 USARMY NG PAARNG (USA)" userId="6c2ca354-4d2d-47ab-bd5d-3fdf72b9fe10" providerId="ADAL" clId="{6FB38B1E-028D-44DD-BAFB-A7CA34B5DE7A}" dt="2024-08-02T13:27:29.344" v="3590" actId="20577"/>
          <ac:spMkLst>
            <pc:docMk/>
            <pc:sldMk cId="252822363" sldId="269"/>
            <ac:spMk id="2" creationId="{B6BD4828-0CAA-CA87-0A77-D5373D90EB0B}"/>
          </ac:spMkLst>
        </pc:spChg>
        <pc:spChg chg="mod">
          <ac:chgData name="Lafferty, Charles James IV CW3 USARMY NG PAARNG (USA)" userId="6c2ca354-4d2d-47ab-bd5d-3fdf72b9fe10" providerId="ADAL" clId="{6FB38B1E-028D-44DD-BAFB-A7CA34B5DE7A}" dt="2024-08-02T13:30:12.946" v="4184" actId="20577"/>
          <ac:spMkLst>
            <pc:docMk/>
            <pc:sldMk cId="252822363" sldId="269"/>
            <ac:spMk id="3" creationId="{575AD464-74B4-AA83-EC0D-26959452181F}"/>
          </ac:spMkLst>
        </pc:spChg>
      </pc:sldChg>
      <pc:sldChg chg="modSp new mod">
        <pc:chgData name="Lafferty, Charles James IV CW3 USARMY NG PAARNG (USA)" userId="6c2ca354-4d2d-47ab-bd5d-3fdf72b9fe10" providerId="ADAL" clId="{6FB38B1E-028D-44DD-BAFB-A7CA34B5DE7A}" dt="2024-08-03T15:15:13.893" v="5496" actId="27636"/>
        <pc:sldMkLst>
          <pc:docMk/>
          <pc:sldMk cId="2428514890" sldId="270"/>
        </pc:sldMkLst>
        <pc:spChg chg="mod">
          <ac:chgData name="Lafferty, Charles James IV CW3 USARMY NG PAARNG (USA)" userId="6c2ca354-4d2d-47ab-bd5d-3fdf72b9fe10" providerId="ADAL" clId="{6FB38B1E-028D-44DD-BAFB-A7CA34B5DE7A}" dt="2024-08-02T13:31:38.292" v="4331" actId="20577"/>
          <ac:spMkLst>
            <pc:docMk/>
            <pc:sldMk cId="2428514890" sldId="270"/>
            <ac:spMk id="2" creationId="{66739D8D-CD0C-AEB8-0985-954D9C936711}"/>
          </ac:spMkLst>
        </pc:spChg>
        <pc:spChg chg="mod">
          <ac:chgData name="Lafferty, Charles James IV CW3 USARMY NG PAARNG (USA)" userId="6c2ca354-4d2d-47ab-bd5d-3fdf72b9fe10" providerId="ADAL" clId="{6FB38B1E-028D-44DD-BAFB-A7CA34B5DE7A}" dt="2024-08-03T15:15:13.893" v="5496" actId="27636"/>
          <ac:spMkLst>
            <pc:docMk/>
            <pc:sldMk cId="2428514890" sldId="270"/>
            <ac:spMk id="3" creationId="{1B44E656-083B-97CA-4C95-15C74C729D68}"/>
          </ac:spMkLst>
        </pc:spChg>
      </pc:sldChg>
      <pc:sldChg chg="modSp new mod">
        <pc:chgData name="Lafferty, Charles James IV CW3 USARMY NG PAARNG (USA)" userId="6c2ca354-4d2d-47ab-bd5d-3fdf72b9fe10" providerId="ADAL" clId="{6FB38B1E-028D-44DD-BAFB-A7CA34B5DE7A}" dt="2024-08-03T15:58:39.365" v="8438" actId="20577"/>
        <pc:sldMkLst>
          <pc:docMk/>
          <pc:sldMk cId="1365245318" sldId="271"/>
        </pc:sldMkLst>
        <pc:spChg chg="mod">
          <ac:chgData name="Lafferty, Charles James IV CW3 USARMY NG PAARNG (USA)" userId="6c2ca354-4d2d-47ab-bd5d-3fdf72b9fe10" providerId="ADAL" clId="{6FB38B1E-028D-44DD-BAFB-A7CA34B5DE7A}" dt="2024-08-03T15:01:38.316" v="4801" actId="20577"/>
          <ac:spMkLst>
            <pc:docMk/>
            <pc:sldMk cId="1365245318" sldId="271"/>
            <ac:spMk id="2" creationId="{D7A927E0-9B9D-B943-CE32-55078580B386}"/>
          </ac:spMkLst>
        </pc:spChg>
        <pc:spChg chg="mod">
          <ac:chgData name="Lafferty, Charles James IV CW3 USARMY NG PAARNG (USA)" userId="6c2ca354-4d2d-47ab-bd5d-3fdf72b9fe10" providerId="ADAL" clId="{6FB38B1E-028D-44DD-BAFB-A7CA34B5DE7A}" dt="2024-08-03T15:58:39.365" v="8438" actId="20577"/>
          <ac:spMkLst>
            <pc:docMk/>
            <pc:sldMk cId="1365245318" sldId="271"/>
            <ac:spMk id="3" creationId="{ADE666E4-FFC5-3023-8C47-A5344BBA081F}"/>
          </ac:spMkLst>
        </pc:spChg>
      </pc:sldChg>
      <pc:sldChg chg="delSp modSp new mod">
        <pc:chgData name="Lafferty, Charles James IV CW3 USARMY NG PAARNG (USA)" userId="6c2ca354-4d2d-47ab-bd5d-3fdf72b9fe10" providerId="ADAL" clId="{6FB38B1E-028D-44DD-BAFB-A7CA34B5DE7A}" dt="2024-08-03T15:54:16.164" v="7995" actId="20577"/>
        <pc:sldMkLst>
          <pc:docMk/>
          <pc:sldMk cId="1198703699" sldId="272"/>
        </pc:sldMkLst>
        <pc:spChg chg="del">
          <ac:chgData name="Lafferty, Charles James IV CW3 USARMY NG PAARNG (USA)" userId="6c2ca354-4d2d-47ab-bd5d-3fdf72b9fe10" providerId="ADAL" clId="{6FB38B1E-028D-44DD-BAFB-A7CA34B5DE7A}" dt="2024-08-03T15:03:02.402" v="4834" actId="478"/>
          <ac:spMkLst>
            <pc:docMk/>
            <pc:sldMk cId="1198703699" sldId="272"/>
            <ac:spMk id="2" creationId="{6F19A88B-1018-9C64-03D4-4ECA47118A2E}"/>
          </ac:spMkLst>
        </pc:spChg>
        <pc:spChg chg="mod">
          <ac:chgData name="Lafferty, Charles James IV CW3 USARMY NG PAARNG (USA)" userId="6c2ca354-4d2d-47ab-bd5d-3fdf72b9fe10" providerId="ADAL" clId="{6FB38B1E-028D-44DD-BAFB-A7CA34B5DE7A}" dt="2024-08-03T15:54:16.164" v="7995" actId="20577"/>
          <ac:spMkLst>
            <pc:docMk/>
            <pc:sldMk cId="1198703699" sldId="272"/>
            <ac:spMk id="3" creationId="{B1E0B98F-F0EC-50CE-7927-5DE16FDEEF44}"/>
          </ac:spMkLst>
        </pc:spChg>
      </pc:sldChg>
      <pc:sldChg chg="delSp modSp new mod">
        <pc:chgData name="Lafferty, Charles James IV CW3 USARMY NG PAARNG (USA)" userId="6c2ca354-4d2d-47ab-bd5d-3fdf72b9fe10" providerId="ADAL" clId="{6FB38B1E-028D-44DD-BAFB-A7CA34B5DE7A}" dt="2024-08-03T16:09:32.479" v="10197" actId="20577"/>
        <pc:sldMkLst>
          <pc:docMk/>
          <pc:sldMk cId="3697918933" sldId="273"/>
        </pc:sldMkLst>
        <pc:spChg chg="del">
          <ac:chgData name="Lafferty, Charles James IV CW3 USARMY NG PAARNG (USA)" userId="6c2ca354-4d2d-47ab-bd5d-3fdf72b9fe10" providerId="ADAL" clId="{6FB38B1E-028D-44DD-BAFB-A7CA34B5DE7A}" dt="2024-08-03T15:03:35.293" v="4846" actId="478"/>
          <ac:spMkLst>
            <pc:docMk/>
            <pc:sldMk cId="3697918933" sldId="273"/>
            <ac:spMk id="2" creationId="{CFCEA1FE-5969-0846-6262-010C445F9B6E}"/>
          </ac:spMkLst>
        </pc:spChg>
        <pc:spChg chg="mod">
          <ac:chgData name="Lafferty, Charles James IV CW3 USARMY NG PAARNG (USA)" userId="6c2ca354-4d2d-47ab-bd5d-3fdf72b9fe10" providerId="ADAL" clId="{6FB38B1E-028D-44DD-BAFB-A7CA34B5DE7A}" dt="2024-08-03T16:09:32.479" v="10197" actId="20577"/>
          <ac:spMkLst>
            <pc:docMk/>
            <pc:sldMk cId="3697918933" sldId="273"/>
            <ac:spMk id="3" creationId="{19586FE1-905A-9333-2790-03E39BDB2588}"/>
          </ac:spMkLst>
        </pc:spChg>
      </pc:sldChg>
      <pc:sldChg chg="delSp modSp new mod">
        <pc:chgData name="Lafferty, Charles James IV CW3 USARMY NG PAARNG (USA)" userId="6c2ca354-4d2d-47ab-bd5d-3fdf72b9fe10" providerId="ADAL" clId="{6FB38B1E-028D-44DD-BAFB-A7CA34B5DE7A}" dt="2024-08-03T16:29:20.383" v="10214" actId="20577"/>
        <pc:sldMkLst>
          <pc:docMk/>
          <pc:sldMk cId="514395201" sldId="274"/>
        </pc:sldMkLst>
        <pc:spChg chg="del">
          <ac:chgData name="Lafferty, Charles James IV CW3 USARMY NG PAARNG (USA)" userId="6c2ca354-4d2d-47ab-bd5d-3fdf72b9fe10" providerId="ADAL" clId="{6FB38B1E-028D-44DD-BAFB-A7CA34B5DE7A}" dt="2024-08-03T15:04:13.122" v="4856" actId="478"/>
          <ac:spMkLst>
            <pc:docMk/>
            <pc:sldMk cId="514395201" sldId="274"/>
            <ac:spMk id="2" creationId="{125765F0-9C5C-8299-2AB9-197FC3AFC052}"/>
          </ac:spMkLst>
        </pc:spChg>
        <pc:spChg chg="mod">
          <ac:chgData name="Lafferty, Charles James IV CW3 USARMY NG PAARNG (USA)" userId="6c2ca354-4d2d-47ab-bd5d-3fdf72b9fe10" providerId="ADAL" clId="{6FB38B1E-028D-44DD-BAFB-A7CA34B5DE7A}" dt="2024-08-03T16:29:20.383" v="10214" actId="20577"/>
          <ac:spMkLst>
            <pc:docMk/>
            <pc:sldMk cId="514395201" sldId="274"/>
            <ac:spMk id="3" creationId="{9F7A8FC3-C2F1-6DF8-D515-9DB0691B321B}"/>
          </ac:spMkLst>
        </pc:spChg>
      </pc:sldChg>
      <pc:sldChg chg="delSp modSp new mod">
        <pc:chgData name="Lafferty, Charles James IV CW3 USARMY NG PAARNG (USA)" userId="6c2ca354-4d2d-47ab-bd5d-3fdf72b9fe10" providerId="ADAL" clId="{6FB38B1E-028D-44DD-BAFB-A7CA34B5DE7A}" dt="2024-08-03T15:20:48.306" v="6162" actId="20577"/>
        <pc:sldMkLst>
          <pc:docMk/>
          <pc:sldMk cId="3894328594" sldId="275"/>
        </pc:sldMkLst>
        <pc:spChg chg="del">
          <ac:chgData name="Lafferty, Charles James IV CW3 USARMY NG PAARNG (USA)" userId="6c2ca354-4d2d-47ab-bd5d-3fdf72b9fe10" providerId="ADAL" clId="{6FB38B1E-028D-44DD-BAFB-A7CA34B5DE7A}" dt="2024-08-03T15:15:19.708" v="5497" actId="478"/>
          <ac:spMkLst>
            <pc:docMk/>
            <pc:sldMk cId="3894328594" sldId="275"/>
            <ac:spMk id="2" creationId="{5990E343-06BD-E975-989A-AC00B96E0DD5}"/>
          </ac:spMkLst>
        </pc:spChg>
        <pc:spChg chg="mod">
          <ac:chgData name="Lafferty, Charles James IV CW3 USARMY NG PAARNG (USA)" userId="6c2ca354-4d2d-47ab-bd5d-3fdf72b9fe10" providerId="ADAL" clId="{6FB38B1E-028D-44DD-BAFB-A7CA34B5DE7A}" dt="2024-08-03T15:20:48.306" v="6162" actId="20577"/>
          <ac:spMkLst>
            <pc:docMk/>
            <pc:sldMk cId="3894328594" sldId="275"/>
            <ac:spMk id="3" creationId="{5AE38876-EFB6-C818-C41E-A83765072B7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15C586-AF2E-4FD6-9886-5AB0291B8255}" type="doc">
      <dgm:prSet loTypeId="urn:microsoft.com/office/officeart/2005/8/layout/hList1" loCatId="list" qsTypeId="urn:microsoft.com/office/officeart/2005/8/quickstyle/simple5" qsCatId="simple" csTypeId="urn:microsoft.com/office/officeart/2005/8/colors/colorful2" csCatId="colorful"/>
      <dgm:spPr/>
      <dgm:t>
        <a:bodyPr/>
        <a:lstStyle/>
        <a:p>
          <a:endParaRPr lang="en-US"/>
        </a:p>
      </dgm:t>
    </dgm:pt>
    <dgm:pt modelId="{C064688D-4E9B-4885-BB00-B69CCCEF754B}">
      <dgm:prSet/>
      <dgm:spPr/>
      <dgm:t>
        <a:bodyPr/>
        <a:lstStyle/>
        <a:p>
          <a:r>
            <a:rPr lang="en-US"/>
            <a:t>We aim to test and demonstrate that raising pigs in the woods is a net positive for the land as well as for the farmer</a:t>
          </a:r>
        </a:p>
      </dgm:t>
    </dgm:pt>
    <dgm:pt modelId="{16B6152F-A2CC-426D-8575-C760004B4F99}" type="parTrans" cxnId="{9487E02C-BA37-4BB7-91CC-B6EF74BE8508}">
      <dgm:prSet/>
      <dgm:spPr/>
      <dgm:t>
        <a:bodyPr/>
        <a:lstStyle/>
        <a:p>
          <a:endParaRPr lang="en-US"/>
        </a:p>
      </dgm:t>
    </dgm:pt>
    <dgm:pt modelId="{42743AAF-7EDD-4DB9-99B9-A07FEE17D8A0}" type="sibTrans" cxnId="{9487E02C-BA37-4BB7-91CC-B6EF74BE8508}">
      <dgm:prSet/>
      <dgm:spPr/>
      <dgm:t>
        <a:bodyPr/>
        <a:lstStyle/>
        <a:p>
          <a:endParaRPr lang="en-US"/>
        </a:p>
      </dgm:t>
    </dgm:pt>
    <dgm:pt modelId="{37BEE0B8-4780-4ADF-8BF7-1C0C28263BEE}">
      <dgm:prSet/>
      <dgm:spPr/>
      <dgm:t>
        <a:bodyPr/>
        <a:lstStyle/>
        <a:p>
          <a:r>
            <a:rPr lang="en-US"/>
            <a:t>Using otherwise wasted space</a:t>
          </a:r>
        </a:p>
      </dgm:t>
    </dgm:pt>
    <dgm:pt modelId="{20AA483C-4F85-4E3B-8037-1256F52E664A}" type="parTrans" cxnId="{8ABA2F2F-FF15-4EAE-B46E-7141DE2E9E19}">
      <dgm:prSet/>
      <dgm:spPr/>
      <dgm:t>
        <a:bodyPr/>
        <a:lstStyle/>
        <a:p>
          <a:endParaRPr lang="en-US"/>
        </a:p>
      </dgm:t>
    </dgm:pt>
    <dgm:pt modelId="{6B08BC06-9010-46BF-9A3C-211D77E28E4A}" type="sibTrans" cxnId="{8ABA2F2F-FF15-4EAE-B46E-7141DE2E9E19}">
      <dgm:prSet/>
      <dgm:spPr/>
      <dgm:t>
        <a:bodyPr/>
        <a:lstStyle/>
        <a:p>
          <a:endParaRPr lang="en-US"/>
        </a:p>
      </dgm:t>
    </dgm:pt>
    <dgm:pt modelId="{95EA872C-B53C-424E-A5E3-A862D2225017}">
      <dgm:prSet/>
      <dgm:spPr/>
      <dgm:t>
        <a:bodyPr/>
        <a:lstStyle/>
        <a:p>
          <a:r>
            <a:rPr lang="en-US"/>
            <a:t>Producing a highly profitable and easily marketed meat yield</a:t>
          </a:r>
        </a:p>
      </dgm:t>
    </dgm:pt>
    <dgm:pt modelId="{15D9BB82-5310-4E50-9C96-BE305CDEB929}" type="parTrans" cxnId="{0E9E5BA7-EC84-4CE7-B0CC-F0FA811C73E6}">
      <dgm:prSet/>
      <dgm:spPr/>
      <dgm:t>
        <a:bodyPr/>
        <a:lstStyle/>
        <a:p>
          <a:endParaRPr lang="en-US"/>
        </a:p>
      </dgm:t>
    </dgm:pt>
    <dgm:pt modelId="{786F0D38-CE9C-4949-8125-491A00E0F06E}" type="sibTrans" cxnId="{0E9E5BA7-EC84-4CE7-B0CC-F0FA811C73E6}">
      <dgm:prSet/>
      <dgm:spPr/>
      <dgm:t>
        <a:bodyPr/>
        <a:lstStyle/>
        <a:p>
          <a:endParaRPr lang="en-US"/>
        </a:p>
      </dgm:t>
    </dgm:pt>
    <dgm:pt modelId="{D45EC8B4-41F8-49A1-9A8F-DDFD3183EC67}">
      <dgm:prSet/>
      <dgm:spPr/>
      <dgm:t>
        <a:bodyPr/>
        <a:lstStyle/>
        <a:p>
          <a:r>
            <a:rPr lang="en-US"/>
            <a:t>Increasing grazable acreage without the use of heavy equipment</a:t>
          </a:r>
        </a:p>
      </dgm:t>
    </dgm:pt>
    <dgm:pt modelId="{016044B1-C1DF-4927-B6B8-7C2FCC339143}" type="parTrans" cxnId="{9A1A9D4F-F88A-4CA2-A492-EA4866DF0E7E}">
      <dgm:prSet/>
      <dgm:spPr/>
      <dgm:t>
        <a:bodyPr/>
        <a:lstStyle/>
        <a:p>
          <a:endParaRPr lang="en-US"/>
        </a:p>
      </dgm:t>
    </dgm:pt>
    <dgm:pt modelId="{387AE310-5F80-4A26-BA4E-49CE714E1711}" type="sibTrans" cxnId="{9A1A9D4F-F88A-4CA2-A492-EA4866DF0E7E}">
      <dgm:prSet/>
      <dgm:spPr/>
      <dgm:t>
        <a:bodyPr/>
        <a:lstStyle/>
        <a:p>
          <a:endParaRPr lang="en-US"/>
        </a:p>
      </dgm:t>
    </dgm:pt>
    <dgm:pt modelId="{7602103B-B020-42EF-90B4-266780ACD485}">
      <dgm:prSet/>
      <dgm:spPr/>
      <dgm:t>
        <a:bodyPr/>
        <a:lstStyle/>
        <a:p>
          <a:r>
            <a:rPr lang="en-US"/>
            <a:t>Minimal financial and time invested</a:t>
          </a:r>
        </a:p>
      </dgm:t>
    </dgm:pt>
    <dgm:pt modelId="{9CB15A04-3962-4DD2-BF1B-B4D419D0B6B0}" type="parTrans" cxnId="{119EC903-4DBB-40E0-93ED-91E4E89F0C4D}">
      <dgm:prSet/>
      <dgm:spPr/>
      <dgm:t>
        <a:bodyPr/>
        <a:lstStyle/>
        <a:p>
          <a:endParaRPr lang="en-US"/>
        </a:p>
      </dgm:t>
    </dgm:pt>
    <dgm:pt modelId="{C5D143E5-E427-4DE7-AF05-71657142A0BE}" type="sibTrans" cxnId="{119EC903-4DBB-40E0-93ED-91E4E89F0C4D}">
      <dgm:prSet/>
      <dgm:spPr/>
      <dgm:t>
        <a:bodyPr/>
        <a:lstStyle/>
        <a:p>
          <a:endParaRPr lang="en-US"/>
        </a:p>
      </dgm:t>
    </dgm:pt>
    <dgm:pt modelId="{07001388-2618-4E48-A517-3513E0AB3FBD}">
      <dgm:prSet/>
      <dgm:spPr/>
      <dgm:t>
        <a:bodyPr/>
        <a:lstStyle/>
        <a:p>
          <a:r>
            <a:rPr lang="en-US"/>
            <a:t>Significant effort put into the grant application process</a:t>
          </a:r>
        </a:p>
      </dgm:t>
    </dgm:pt>
    <dgm:pt modelId="{2BEC4B2C-9895-40C9-9A1A-32BD95BEC942}" type="parTrans" cxnId="{EB9B40E2-08DE-45EA-B615-280DB02703F6}">
      <dgm:prSet/>
      <dgm:spPr/>
      <dgm:t>
        <a:bodyPr/>
        <a:lstStyle/>
        <a:p>
          <a:endParaRPr lang="en-US"/>
        </a:p>
      </dgm:t>
    </dgm:pt>
    <dgm:pt modelId="{6923C5BE-07B7-44DC-A7F1-F77D701636BD}" type="sibTrans" cxnId="{EB9B40E2-08DE-45EA-B615-280DB02703F6}">
      <dgm:prSet/>
      <dgm:spPr/>
      <dgm:t>
        <a:bodyPr/>
        <a:lstStyle/>
        <a:p>
          <a:endParaRPr lang="en-US"/>
        </a:p>
      </dgm:t>
    </dgm:pt>
    <dgm:pt modelId="{D5B26F74-4C62-4B31-8924-68E5DC531ED5}">
      <dgm:prSet/>
      <dgm:spPr/>
      <dgm:t>
        <a:bodyPr/>
        <a:lstStyle/>
        <a:p>
          <a:r>
            <a:rPr lang="en-US"/>
            <a:t>Approximately 80 hours of work over 2 months</a:t>
          </a:r>
        </a:p>
      </dgm:t>
    </dgm:pt>
    <dgm:pt modelId="{939D38B8-6F92-46E7-B34D-ACBD9D38615B}" type="parTrans" cxnId="{0598B703-D940-4B69-BD49-A569D852AC5E}">
      <dgm:prSet/>
      <dgm:spPr/>
      <dgm:t>
        <a:bodyPr/>
        <a:lstStyle/>
        <a:p>
          <a:endParaRPr lang="en-US"/>
        </a:p>
      </dgm:t>
    </dgm:pt>
    <dgm:pt modelId="{4E835F17-0867-4870-BACA-8D3B4F309681}" type="sibTrans" cxnId="{0598B703-D940-4B69-BD49-A569D852AC5E}">
      <dgm:prSet/>
      <dgm:spPr/>
      <dgm:t>
        <a:bodyPr/>
        <a:lstStyle/>
        <a:p>
          <a:endParaRPr lang="en-US"/>
        </a:p>
      </dgm:t>
    </dgm:pt>
    <dgm:pt modelId="{2FE5D6FB-C081-4E75-86A1-A253ACA4274C}">
      <dgm:prSet/>
      <dgm:spPr/>
      <dgm:t>
        <a:bodyPr/>
        <a:lstStyle/>
        <a:p>
          <a:r>
            <a:rPr lang="en-US"/>
            <a:t>Many additional hours of online research (reading proposals/watching videos)</a:t>
          </a:r>
        </a:p>
      </dgm:t>
    </dgm:pt>
    <dgm:pt modelId="{618D9381-12B9-4FFA-8F82-CA9F4A6B4AB5}" type="parTrans" cxnId="{D36DCC3D-E773-4952-BC93-4468ADB34442}">
      <dgm:prSet/>
      <dgm:spPr/>
      <dgm:t>
        <a:bodyPr/>
        <a:lstStyle/>
        <a:p>
          <a:endParaRPr lang="en-US"/>
        </a:p>
      </dgm:t>
    </dgm:pt>
    <dgm:pt modelId="{5E81F960-E40F-4E0B-B513-C2115695E1D5}" type="sibTrans" cxnId="{D36DCC3D-E773-4952-BC93-4468ADB34442}">
      <dgm:prSet/>
      <dgm:spPr/>
      <dgm:t>
        <a:bodyPr/>
        <a:lstStyle/>
        <a:p>
          <a:endParaRPr lang="en-US"/>
        </a:p>
      </dgm:t>
    </dgm:pt>
    <dgm:pt modelId="{B8AEE21F-AF3D-4001-B5CE-A85E2AFDD1A0}">
      <dgm:prSet/>
      <dgm:spPr/>
      <dgm:t>
        <a:bodyPr/>
        <a:lstStyle/>
        <a:p>
          <a:r>
            <a:rPr lang="en-US"/>
            <a:t>Coordinating with Technical Advisor and Key Cooperator</a:t>
          </a:r>
        </a:p>
      </dgm:t>
    </dgm:pt>
    <dgm:pt modelId="{9B8F6BAB-0145-4A2C-AE56-3EE63BB8CCD0}" type="parTrans" cxnId="{B0B198B1-9AB0-4B8A-B14A-213FED8A66AB}">
      <dgm:prSet/>
      <dgm:spPr/>
      <dgm:t>
        <a:bodyPr/>
        <a:lstStyle/>
        <a:p>
          <a:endParaRPr lang="en-US"/>
        </a:p>
      </dgm:t>
    </dgm:pt>
    <dgm:pt modelId="{CD915912-0C87-45EF-839C-7BAF9477E166}" type="sibTrans" cxnId="{B0B198B1-9AB0-4B8A-B14A-213FED8A66AB}">
      <dgm:prSet/>
      <dgm:spPr/>
      <dgm:t>
        <a:bodyPr/>
        <a:lstStyle/>
        <a:p>
          <a:endParaRPr lang="en-US"/>
        </a:p>
      </dgm:t>
    </dgm:pt>
    <dgm:pt modelId="{5A5B5973-9141-4E04-AF90-23AD1C99D3AE}">
      <dgm:prSet/>
      <dgm:spPr/>
      <dgm:t>
        <a:bodyPr/>
        <a:lstStyle/>
        <a:p>
          <a:r>
            <a:rPr lang="en-US"/>
            <a:t>Proofreading and Rewriting</a:t>
          </a:r>
        </a:p>
      </dgm:t>
    </dgm:pt>
    <dgm:pt modelId="{C38212AB-6FA3-48DE-8F3B-5A4966C34FB0}" type="parTrans" cxnId="{DE09E0E8-CBD9-4FC0-AD96-6E737D56BD00}">
      <dgm:prSet/>
      <dgm:spPr/>
      <dgm:t>
        <a:bodyPr/>
        <a:lstStyle/>
        <a:p>
          <a:endParaRPr lang="en-US"/>
        </a:p>
      </dgm:t>
    </dgm:pt>
    <dgm:pt modelId="{ECD384A0-2EC3-429F-B27C-429D431F432B}" type="sibTrans" cxnId="{DE09E0E8-CBD9-4FC0-AD96-6E737D56BD00}">
      <dgm:prSet/>
      <dgm:spPr/>
      <dgm:t>
        <a:bodyPr/>
        <a:lstStyle/>
        <a:p>
          <a:endParaRPr lang="en-US"/>
        </a:p>
      </dgm:t>
    </dgm:pt>
    <dgm:pt modelId="{D60F3199-D8C7-4CAC-933F-9835D0AD168E}">
      <dgm:prSet/>
      <dgm:spPr/>
      <dgm:t>
        <a:bodyPr/>
        <a:lstStyle/>
        <a:p>
          <a:r>
            <a:rPr lang="en-US"/>
            <a:t>Reporting Requirements</a:t>
          </a:r>
        </a:p>
      </dgm:t>
    </dgm:pt>
    <dgm:pt modelId="{E644CCEF-87F8-4E97-80BE-B8B34B340350}" type="parTrans" cxnId="{5D88E807-FE5C-4FE5-8A61-D5256E0A45D4}">
      <dgm:prSet/>
      <dgm:spPr/>
      <dgm:t>
        <a:bodyPr/>
        <a:lstStyle/>
        <a:p>
          <a:endParaRPr lang="en-US"/>
        </a:p>
      </dgm:t>
    </dgm:pt>
    <dgm:pt modelId="{94431F26-30A4-45DC-ADE2-8492D9D99A0A}" type="sibTrans" cxnId="{5D88E807-FE5C-4FE5-8A61-D5256E0A45D4}">
      <dgm:prSet/>
      <dgm:spPr/>
      <dgm:t>
        <a:bodyPr/>
        <a:lstStyle/>
        <a:p>
          <a:endParaRPr lang="en-US"/>
        </a:p>
      </dgm:t>
    </dgm:pt>
    <dgm:pt modelId="{A387D9BE-FD96-4A35-857B-113A1F2C98BF}">
      <dgm:prSet/>
      <dgm:spPr/>
      <dgm:t>
        <a:bodyPr/>
        <a:lstStyle/>
        <a:p>
          <a:r>
            <a:rPr lang="en-US"/>
            <a:t>Annual reporting required</a:t>
          </a:r>
        </a:p>
      </dgm:t>
    </dgm:pt>
    <dgm:pt modelId="{1ACE9C86-2F7E-4FE9-8E35-6F4EE5198994}" type="parTrans" cxnId="{9235C1CB-827E-4212-9127-E7C5F6C171DE}">
      <dgm:prSet/>
      <dgm:spPr/>
      <dgm:t>
        <a:bodyPr/>
        <a:lstStyle/>
        <a:p>
          <a:endParaRPr lang="en-US"/>
        </a:p>
      </dgm:t>
    </dgm:pt>
    <dgm:pt modelId="{2E3F0598-0EB8-4CA0-8897-90F6C6F5B072}" type="sibTrans" cxnId="{9235C1CB-827E-4212-9127-E7C5F6C171DE}">
      <dgm:prSet/>
      <dgm:spPr/>
      <dgm:t>
        <a:bodyPr/>
        <a:lstStyle/>
        <a:p>
          <a:endParaRPr lang="en-US"/>
        </a:p>
      </dgm:t>
    </dgm:pt>
    <dgm:pt modelId="{80E40075-07D5-4FA4-81EA-68886AA80F4C}">
      <dgm:prSet/>
      <dgm:spPr/>
      <dgm:t>
        <a:bodyPr/>
        <a:lstStyle/>
        <a:p>
          <a:r>
            <a:rPr lang="en-US"/>
            <a:t>Reimbursement submission is best done quarterly</a:t>
          </a:r>
        </a:p>
      </dgm:t>
    </dgm:pt>
    <dgm:pt modelId="{996CE529-8D74-49AC-B559-E830A2386ACB}" type="parTrans" cxnId="{825ED9F7-0154-4F9A-B889-DBCF3390505D}">
      <dgm:prSet/>
      <dgm:spPr/>
      <dgm:t>
        <a:bodyPr/>
        <a:lstStyle/>
        <a:p>
          <a:endParaRPr lang="en-US"/>
        </a:p>
      </dgm:t>
    </dgm:pt>
    <dgm:pt modelId="{652DB074-A4F7-489B-A300-2F22BC3ABE7C}" type="sibTrans" cxnId="{825ED9F7-0154-4F9A-B889-DBCF3390505D}">
      <dgm:prSet/>
      <dgm:spPr/>
      <dgm:t>
        <a:bodyPr/>
        <a:lstStyle/>
        <a:p>
          <a:endParaRPr lang="en-US"/>
        </a:p>
      </dgm:t>
    </dgm:pt>
    <dgm:pt modelId="{7A6BA7F3-E1A7-4FCA-BACE-05B615ECB91C}" type="pres">
      <dgm:prSet presAssocID="{9F15C586-AF2E-4FD6-9886-5AB0291B8255}" presName="Name0" presStyleCnt="0">
        <dgm:presLayoutVars>
          <dgm:dir/>
          <dgm:animLvl val="lvl"/>
          <dgm:resizeHandles val="exact"/>
        </dgm:presLayoutVars>
      </dgm:prSet>
      <dgm:spPr/>
    </dgm:pt>
    <dgm:pt modelId="{B5AB9FF3-243F-47E6-8B09-9C93E8E83B0A}" type="pres">
      <dgm:prSet presAssocID="{C064688D-4E9B-4885-BB00-B69CCCEF754B}" presName="composite" presStyleCnt="0"/>
      <dgm:spPr/>
    </dgm:pt>
    <dgm:pt modelId="{6C7ABAAF-905A-4DAE-9A30-B1B3CD2A1E82}" type="pres">
      <dgm:prSet presAssocID="{C064688D-4E9B-4885-BB00-B69CCCEF754B}" presName="parTx" presStyleLbl="alignNode1" presStyleIdx="0" presStyleCnt="3">
        <dgm:presLayoutVars>
          <dgm:chMax val="0"/>
          <dgm:chPref val="0"/>
          <dgm:bulletEnabled val="1"/>
        </dgm:presLayoutVars>
      </dgm:prSet>
      <dgm:spPr/>
    </dgm:pt>
    <dgm:pt modelId="{1763341D-A594-40CA-84EB-B5FB7C3EEF73}" type="pres">
      <dgm:prSet presAssocID="{C064688D-4E9B-4885-BB00-B69CCCEF754B}" presName="desTx" presStyleLbl="alignAccFollowNode1" presStyleIdx="0" presStyleCnt="3">
        <dgm:presLayoutVars>
          <dgm:bulletEnabled val="1"/>
        </dgm:presLayoutVars>
      </dgm:prSet>
      <dgm:spPr/>
    </dgm:pt>
    <dgm:pt modelId="{2F7BE82C-9D2A-49C7-BCA2-EF4BBA804B20}" type="pres">
      <dgm:prSet presAssocID="{42743AAF-7EDD-4DB9-99B9-A07FEE17D8A0}" presName="space" presStyleCnt="0"/>
      <dgm:spPr/>
    </dgm:pt>
    <dgm:pt modelId="{91F09189-E049-497A-8A1A-7C0991B63A64}" type="pres">
      <dgm:prSet presAssocID="{07001388-2618-4E48-A517-3513E0AB3FBD}" presName="composite" presStyleCnt="0"/>
      <dgm:spPr/>
    </dgm:pt>
    <dgm:pt modelId="{C2EBA7B1-486F-4FC2-8E79-E180C70EADFC}" type="pres">
      <dgm:prSet presAssocID="{07001388-2618-4E48-A517-3513E0AB3FBD}" presName="parTx" presStyleLbl="alignNode1" presStyleIdx="1" presStyleCnt="3">
        <dgm:presLayoutVars>
          <dgm:chMax val="0"/>
          <dgm:chPref val="0"/>
          <dgm:bulletEnabled val="1"/>
        </dgm:presLayoutVars>
      </dgm:prSet>
      <dgm:spPr/>
    </dgm:pt>
    <dgm:pt modelId="{42B4D60D-D6BB-4870-9BA3-E53DEDF75F13}" type="pres">
      <dgm:prSet presAssocID="{07001388-2618-4E48-A517-3513E0AB3FBD}" presName="desTx" presStyleLbl="alignAccFollowNode1" presStyleIdx="1" presStyleCnt="3">
        <dgm:presLayoutVars>
          <dgm:bulletEnabled val="1"/>
        </dgm:presLayoutVars>
      </dgm:prSet>
      <dgm:spPr/>
    </dgm:pt>
    <dgm:pt modelId="{40D58ADA-2957-4FCE-A6C0-CD1E2D205F4B}" type="pres">
      <dgm:prSet presAssocID="{6923C5BE-07B7-44DC-A7F1-F77D701636BD}" presName="space" presStyleCnt="0"/>
      <dgm:spPr/>
    </dgm:pt>
    <dgm:pt modelId="{3373D9C7-B85F-4C7F-8CA3-B44A8F1C34C0}" type="pres">
      <dgm:prSet presAssocID="{D60F3199-D8C7-4CAC-933F-9835D0AD168E}" presName="composite" presStyleCnt="0"/>
      <dgm:spPr/>
    </dgm:pt>
    <dgm:pt modelId="{0E7A1D3F-7219-4D67-8A5B-EBA9194A98AB}" type="pres">
      <dgm:prSet presAssocID="{D60F3199-D8C7-4CAC-933F-9835D0AD168E}" presName="parTx" presStyleLbl="alignNode1" presStyleIdx="2" presStyleCnt="3">
        <dgm:presLayoutVars>
          <dgm:chMax val="0"/>
          <dgm:chPref val="0"/>
          <dgm:bulletEnabled val="1"/>
        </dgm:presLayoutVars>
      </dgm:prSet>
      <dgm:spPr/>
    </dgm:pt>
    <dgm:pt modelId="{4865B612-BFC1-4E20-A309-664A9D29DB9E}" type="pres">
      <dgm:prSet presAssocID="{D60F3199-D8C7-4CAC-933F-9835D0AD168E}" presName="desTx" presStyleLbl="alignAccFollowNode1" presStyleIdx="2" presStyleCnt="3">
        <dgm:presLayoutVars>
          <dgm:bulletEnabled val="1"/>
        </dgm:presLayoutVars>
      </dgm:prSet>
      <dgm:spPr/>
    </dgm:pt>
  </dgm:ptLst>
  <dgm:cxnLst>
    <dgm:cxn modelId="{0598B703-D940-4B69-BD49-A569D852AC5E}" srcId="{07001388-2618-4E48-A517-3513E0AB3FBD}" destId="{D5B26F74-4C62-4B31-8924-68E5DC531ED5}" srcOrd="0" destOrd="0" parTransId="{939D38B8-6F92-46E7-B34D-ACBD9D38615B}" sibTransId="{4E835F17-0867-4870-BACA-8D3B4F309681}"/>
    <dgm:cxn modelId="{119EC903-4DBB-40E0-93ED-91E4E89F0C4D}" srcId="{C064688D-4E9B-4885-BB00-B69CCCEF754B}" destId="{7602103B-B020-42EF-90B4-266780ACD485}" srcOrd="3" destOrd="0" parTransId="{9CB15A04-3962-4DD2-BF1B-B4D419D0B6B0}" sibTransId="{C5D143E5-E427-4DE7-AF05-71657142A0BE}"/>
    <dgm:cxn modelId="{5D88E807-FE5C-4FE5-8A61-D5256E0A45D4}" srcId="{9F15C586-AF2E-4FD6-9886-5AB0291B8255}" destId="{D60F3199-D8C7-4CAC-933F-9835D0AD168E}" srcOrd="2" destOrd="0" parTransId="{E644CCEF-87F8-4E97-80BE-B8B34B340350}" sibTransId="{94431F26-30A4-45DC-ADE2-8492D9D99A0A}"/>
    <dgm:cxn modelId="{38D66B1A-955A-41D4-AB03-7779DAAA3D67}" type="presOf" srcId="{A387D9BE-FD96-4A35-857B-113A1F2C98BF}" destId="{4865B612-BFC1-4E20-A309-664A9D29DB9E}" srcOrd="0" destOrd="0" presId="urn:microsoft.com/office/officeart/2005/8/layout/hList1"/>
    <dgm:cxn modelId="{9487E02C-BA37-4BB7-91CC-B6EF74BE8508}" srcId="{9F15C586-AF2E-4FD6-9886-5AB0291B8255}" destId="{C064688D-4E9B-4885-BB00-B69CCCEF754B}" srcOrd="0" destOrd="0" parTransId="{16B6152F-A2CC-426D-8575-C760004B4F99}" sibTransId="{42743AAF-7EDD-4DB9-99B9-A07FEE17D8A0}"/>
    <dgm:cxn modelId="{8ABA2F2F-FF15-4EAE-B46E-7141DE2E9E19}" srcId="{C064688D-4E9B-4885-BB00-B69CCCEF754B}" destId="{37BEE0B8-4780-4ADF-8BF7-1C0C28263BEE}" srcOrd="0" destOrd="0" parTransId="{20AA483C-4F85-4E3B-8037-1256F52E664A}" sibTransId="{6B08BC06-9010-46BF-9A3C-211D77E28E4A}"/>
    <dgm:cxn modelId="{83BCB430-29C6-4B8B-8EC2-8A5E0AB4809B}" type="presOf" srcId="{D5B26F74-4C62-4B31-8924-68E5DC531ED5}" destId="{42B4D60D-D6BB-4870-9BA3-E53DEDF75F13}" srcOrd="0" destOrd="0" presId="urn:microsoft.com/office/officeart/2005/8/layout/hList1"/>
    <dgm:cxn modelId="{D36DCC3D-E773-4952-BC93-4468ADB34442}" srcId="{07001388-2618-4E48-A517-3513E0AB3FBD}" destId="{2FE5D6FB-C081-4E75-86A1-A253ACA4274C}" srcOrd="1" destOrd="0" parTransId="{618D9381-12B9-4FFA-8F82-CA9F4A6B4AB5}" sibTransId="{5E81F960-E40F-4E0B-B513-C2115695E1D5}"/>
    <dgm:cxn modelId="{9ED2CB5D-C5D6-4115-9C54-314792B03FAB}" type="presOf" srcId="{5A5B5973-9141-4E04-AF90-23AD1C99D3AE}" destId="{42B4D60D-D6BB-4870-9BA3-E53DEDF75F13}" srcOrd="0" destOrd="3" presId="urn:microsoft.com/office/officeart/2005/8/layout/hList1"/>
    <dgm:cxn modelId="{A2B2A14E-0400-4EE5-A2BB-22CCE845EAAF}" type="presOf" srcId="{D45EC8B4-41F8-49A1-9A8F-DDFD3183EC67}" destId="{1763341D-A594-40CA-84EB-B5FB7C3EEF73}" srcOrd="0" destOrd="2" presId="urn:microsoft.com/office/officeart/2005/8/layout/hList1"/>
    <dgm:cxn modelId="{9A1A9D4F-F88A-4CA2-A492-EA4866DF0E7E}" srcId="{C064688D-4E9B-4885-BB00-B69CCCEF754B}" destId="{D45EC8B4-41F8-49A1-9A8F-DDFD3183EC67}" srcOrd="2" destOrd="0" parTransId="{016044B1-C1DF-4927-B6B8-7C2FCC339143}" sibTransId="{387AE310-5F80-4A26-BA4E-49CE714E1711}"/>
    <dgm:cxn modelId="{95F90D50-CE13-4945-A445-E39435972278}" type="presOf" srcId="{95EA872C-B53C-424E-A5E3-A862D2225017}" destId="{1763341D-A594-40CA-84EB-B5FB7C3EEF73}" srcOrd="0" destOrd="1" presId="urn:microsoft.com/office/officeart/2005/8/layout/hList1"/>
    <dgm:cxn modelId="{310BC253-B8E4-4250-BBD8-43A1892E30CF}" type="presOf" srcId="{B8AEE21F-AF3D-4001-B5CE-A85E2AFDD1A0}" destId="{42B4D60D-D6BB-4870-9BA3-E53DEDF75F13}" srcOrd="0" destOrd="2" presId="urn:microsoft.com/office/officeart/2005/8/layout/hList1"/>
    <dgm:cxn modelId="{33AE017F-1FA1-48AF-9287-AB498DC1E3ED}" type="presOf" srcId="{80E40075-07D5-4FA4-81EA-68886AA80F4C}" destId="{4865B612-BFC1-4E20-A309-664A9D29DB9E}" srcOrd="0" destOrd="1" presId="urn:microsoft.com/office/officeart/2005/8/layout/hList1"/>
    <dgm:cxn modelId="{85ABBE97-FACF-407A-A1D9-D8041693CAC6}" type="presOf" srcId="{C064688D-4E9B-4885-BB00-B69CCCEF754B}" destId="{6C7ABAAF-905A-4DAE-9A30-B1B3CD2A1E82}" srcOrd="0" destOrd="0" presId="urn:microsoft.com/office/officeart/2005/8/layout/hList1"/>
    <dgm:cxn modelId="{2F14B2A0-04AC-4482-ACB6-DA2FD33DCC7C}" type="presOf" srcId="{37BEE0B8-4780-4ADF-8BF7-1C0C28263BEE}" destId="{1763341D-A594-40CA-84EB-B5FB7C3EEF73}" srcOrd="0" destOrd="0" presId="urn:microsoft.com/office/officeart/2005/8/layout/hList1"/>
    <dgm:cxn modelId="{91C953A5-CDA1-41AF-8394-6349FB97AF8C}" type="presOf" srcId="{2FE5D6FB-C081-4E75-86A1-A253ACA4274C}" destId="{42B4D60D-D6BB-4870-9BA3-E53DEDF75F13}" srcOrd="0" destOrd="1" presId="urn:microsoft.com/office/officeart/2005/8/layout/hList1"/>
    <dgm:cxn modelId="{0E9E5BA7-EC84-4CE7-B0CC-F0FA811C73E6}" srcId="{C064688D-4E9B-4885-BB00-B69CCCEF754B}" destId="{95EA872C-B53C-424E-A5E3-A862D2225017}" srcOrd="1" destOrd="0" parTransId="{15D9BB82-5310-4E50-9C96-BE305CDEB929}" sibTransId="{786F0D38-CE9C-4949-8125-491A00E0F06E}"/>
    <dgm:cxn modelId="{C05CA1AC-A3C4-4D4F-A028-228AA724FA89}" type="presOf" srcId="{07001388-2618-4E48-A517-3513E0AB3FBD}" destId="{C2EBA7B1-486F-4FC2-8E79-E180C70EADFC}" srcOrd="0" destOrd="0" presId="urn:microsoft.com/office/officeart/2005/8/layout/hList1"/>
    <dgm:cxn modelId="{B0B198B1-9AB0-4B8A-B14A-213FED8A66AB}" srcId="{07001388-2618-4E48-A517-3513E0AB3FBD}" destId="{B8AEE21F-AF3D-4001-B5CE-A85E2AFDD1A0}" srcOrd="2" destOrd="0" parTransId="{9B8F6BAB-0145-4A2C-AE56-3EE63BB8CCD0}" sibTransId="{CD915912-0C87-45EF-839C-7BAF9477E166}"/>
    <dgm:cxn modelId="{9235C1CB-827E-4212-9127-E7C5F6C171DE}" srcId="{D60F3199-D8C7-4CAC-933F-9835D0AD168E}" destId="{A387D9BE-FD96-4A35-857B-113A1F2C98BF}" srcOrd="0" destOrd="0" parTransId="{1ACE9C86-2F7E-4FE9-8E35-6F4EE5198994}" sibTransId="{2E3F0598-0EB8-4CA0-8897-90F6C6F5B072}"/>
    <dgm:cxn modelId="{945A8DD5-5ED9-41F5-95FD-0E4DD0B24567}" type="presOf" srcId="{9F15C586-AF2E-4FD6-9886-5AB0291B8255}" destId="{7A6BA7F3-E1A7-4FCA-BACE-05B615ECB91C}" srcOrd="0" destOrd="0" presId="urn:microsoft.com/office/officeart/2005/8/layout/hList1"/>
    <dgm:cxn modelId="{C7F9A5D8-1072-43E9-9E01-892C9E9C9003}" type="presOf" srcId="{7602103B-B020-42EF-90B4-266780ACD485}" destId="{1763341D-A594-40CA-84EB-B5FB7C3EEF73}" srcOrd="0" destOrd="3" presId="urn:microsoft.com/office/officeart/2005/8/layout/hList1"/>
    <dgm:cxn modelId="{EB9B40E2-08DE-45EA-B615-280DB02703F6}" srcId="{9F15C586-AF2E-4FD6-9886-5AB0291B8255}" destId="{07001388-2618-4E48-A517-3513E0AB3FBD}" srcOrd="1" destOrd="0" parTransId="{2BEC4B2C-9895-40C9-9A1A-32BD95BEC942}" sibTransId="{6923C5BE-07B7-44DC-A7F1-F77D701636BD}"/>
    <dgm:cxn modelId="{113FE3E4-D241-47CE-A8F7-052BF14AB61E}" type="presOf" srcId="{D60F3199-D8C7-4CAC-933F-9835D0AD168E}" destId="{0E7A1D3F-7219-4D67-8A5B-EBA9194A98AB}" srcOrd="0" destOrd="0" presId="urn:microsoft.com/office/officeart/2005/8/layout/hList1"/>
    <dgm:cxn modelId="{DE09E0E8-CBD9-4FC0-AD96-6E737D56BD00}" srcId="{07001388-2618-4E48-A517-3513E0AB3FBD}" destId="{5A5B5973-9141-4E04-AF90-23AD1C99D3AE}" srcOrd="3" destOrd="0" parTransId="{C38212AB-6FA3-48DE-8F3B-5A4966C34FB0}" sibTransId="{ECD384A0-2EC3-429F-B27C-429D431F432B}"/>
    <dgm:cxn modelId="{825ED9F7-0154-4F9A-B889-DBCF3390505D}" srcId="{D60F3199-D8C7-4CAC-933F-9835D0AD168E}" destId="{80E40075-07D5-4FA4-81EA-68886AA80F4C}" srcOrd="1" destOrd="0" parTransId="{996CE529-8D74-49AC-B559-E830A2386ACB}" sibTransId="{652DB074-A4F7-489B-A300-2F22BC3ABE7C}"/>
    <dgm:cxn modelId="{8C1E19E1-95F6-40B7-8A20-90BF48FCD7DF}" type="presParOf" srcId="{7A6BA7F3-E1A7-4FCA-BACE-05B615ECB91C}" destId="{B5AB9FF3-243F-47E6-8B09-9C93E8E83B0A}" srcOrd="0" destOrd="0" presId="urn:microsoft.com/office/officeart/2005/8/layout/hList1"/>
    <dgm:cxn modelId="{E20AFAD3-530F-4F86-882D-55554A360B37}" type="presParOf" srcId="{B5AB9FF3-243F-47E6-8B09-9C93E8E83B0A}" destId="{6C7ABAAF-905A-4DAE-9A30-B1B3CD2A1E82}" srcOrd="0" destOrd="0" presId="urn:microsoft.com/office/officeart/2005/8/layout/hList1"/>
    <dgm:cxn modelId="{036C3566-12DA-44F2-BA4B-D8D1858E7159}" type="presParOf" srcId="{B5AB9FF3-243F-47E6-8B09-9C93E8E83B0A}" destId="{1763341D-A594-40CA-84EB-B5FB7C3EEF73}" srcOrd="1" destOrd="0" presId="urn:microsoft.com/office/officeart/2005/8/layout/hList1"/>
    <dgm:cxn modelId="{1F1BEA3A-43C5-4B56-A2CB-58CD0F0971F1}" type="presParOf" srcId="{7A6BA7F3-E1A7-4FCA-BACE-05B615ECB91C}" destId="{2F7BE82C-9D2A-49C7-BCA2-EF4BBA804B20}" srcOrd="1" destOrd="0" presId="urn:microsoft.com/office/officeart/2005/8/layout/hList1"/>
    <dgm:cxn modelId="{9AACB03E-960F-4A43-B672-EBD134979368}" type="presParOf" srcId="{7A6BA7F3-E1A7-4FCA-BACE-05B615ECB91C}" destId="{91F09189-E049-497A-8A1A-7C0991B63A64}" srcOrd="2" destOrd="0" presId="urn:microsoft.com/office/officeart/2005/8/layout/hList1"/>
    <dgm:cxn modelId="{494CB94D-5A8C-40B3-BBF9-B220FF275527}" type="presParOf" srcId="{91F09189-E049-497A-8A1A-7C0991B63A64}" destId="{C2EBA7B1-486F-4FC2-8E79-E180C70EADFC}" srcOrd="0" destOrd="0" presId="urn:microsoft.com/office/officeart/2005/8/layout/hList1"/>
    <dgm:cxn modelId="{F3BCC4A1-14F2-40A9-AAA7-E37686759816}" type="presParOf" srcId="{91F09189-E049-497A-8A1A-7C0991B63A64}" destId="{42B4D60D-D6BB-4870-9BA3-E53DEDF75F13}" srcOrd="1" destOrd="0" presId="urn:microsoft.com/office/officeart/2005/8/layout/hList1"/>
    <dgm:cxn modelId="{90757A66-AA2A-4989-8D58-50FD2AE2300A}" type="presParOf" srcId="{7A6BA7F3-E1A7-4FCA-BACE-05B615ECB91C}" destId="{40D58ADA-2957-4FCE-A6C0-CD1E2D205F4B}" srcOrd="3" destOrd="0" presId="urn:microsoft.com/office/officeart/2005/8/layout/hList1"/>
    <dgm:cxn modelId="{141518B0-74CB-47B3-BA2F-BA835F8BC3B9}" type="presParOf" srcId="{7A6BA7F3-E1A7-4FCA-BACE-05B615ECB91C}" destId="{3373D9C7-B85F-4C7F-8CA3-B44A8F1C34C0}" srcOrd="4" destOrd="0" presId="urn:microsoft.com/office/officeart/2005/8/layout/hList1"/>
    <dgm:cxn modelId="{848792E9-94F4-42B8-BE90-E235EA5FB0C5}" type="presParOf" srcId="{3373D9C7-B85F-4C7F-8CA3-B44A8F1C34C0}" destId="{0E7A1D3F-7219-4D67-8A5B-EBA9194A98AB}" srcOrd="0" destOrd="0" presId="urn:microsoft.com/office/officeart/2005/8/layout/hList1"/>
    <dgm:cxn modelId="{E7BF1161-8554-439D-836B-E070DEFAA976}" type="presParOf" srcId="{3373D9C7-B85F-4C7F-8CA3-B44A8F1C34C0}" destId="{4865B612-BFC1-4E20-A309-664A9D29DB9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ABAAF-905A-4DAE-9A30-B1B3CD2A1E82}">
      <dsp:nvSpPr>
        <dsp:cNvPr id="0" name=""/>
        <dsp:cNvSpPr/>
      </dsp:nvSpPr>
      <dsp:spPr>
        <a:xfrm>
          <a:off x="3286" y="478205"/>
          <a:ext cx="3203971" cy="11083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We aim to test and demonstrate that raising pigs in the woods is a net positive for the land as well as for the farmer</a:t>
          </a:r>
        </a:p>
      </dsp:txBody>
      <dsp:txXfrm>
        <a:off x="3286" y="478205"/>
        <a:ext cx="3203971" cy="1108341"/>
      </dsp:txXfrm>
    </dsp:sp>
    <dsp:sp modelId="{1763341D-A594-40CA-84EB-B5FB7C3EEF73}">
      <dsp:nvSpPr>
        <dsp:cNvPr id="0" name=""/>
        <dsp:cNvSpPr/>
      </dsp:nvSpPr>
      <dsp:spPr>
        <a:xfrm>
          <a:off x="3286" y="1586547"/>
          <a:ext cx="3203971" cy="2286585"/>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Using otherwise wasted space</a:t>
          </a:r>
        </a:p>
        <a:p>
          <a:pPr marL="171450" lvl="1" indent="-171450" algn="l" defTabSz="755650">
            <a:lnSpc>
              <a:spcPct val="90000"/>
            </a:lnSpc>
            <a:spcBef>
              <a:spcPct val="0"/>
            </a:spcBef>
            <a:spcAft>
              <a:spcPct val="15000"/>
            </a:spcAft>
            <a:buChar char="•"/>
          </a:pPr>
          <a:r>
            <a:rPr lang="en-US" sz="1700" kern="1200"/>
            <a:t>Producing a highly profitable and easily marketed meat yield</a:t>
          </a:r>
        </a:p>
        <a:p>
          <a:pPr marL="171450" lvl="1" indent="-171450" algn="l" defTabSz="755650">
            <a:lnSpc>
              <a:spcPct val="90000"/>
            </a:lnSpc>
            <a:spcBef>
              <a:spcPct val="0"/>
            </a:spcBef>
            <a:spcAft>
              <a:spcPct val="15000"/>
            </a:spcAft>
            <a:buChar char="•"/>
          </a:pPr>
          <a:r>
            <a:rPr lang="en-US" sz="1700" kern="1200"/>
            <a:t>Increasing grazable acreage without the use of heavy equipment</a:t>
          </a:r>
        </a:p>
        <a:p>
          <a:pPr marL="171450" lvl="1" indent="-171450" algn="l" defTabSz="755650">
            <a:lnSpc>
              <a:spcPct val="90000"/>
            </a:lnSpc>
            <a:spcBef>
              <a:spcPct val="0"/>
            </a:spcBef>
            <a:spcAft>
              <a:spcPct val="15000"/>
            </a:spcAft>
            <a:buChar char="•"/>
          </a:pPr>
          <a:r>
            <a:rPr lang="en-US" sz="1700" kern="1200"/>
            <a:t>Minimal financial and time invested</a:t>
          </a:r>
        </a:p>
      </dsp:txBody>
      <dsp:txXfrm>
        <a:off x="3286" y="1586547"/>
        <a:ext cx="3203971" cy="2286585"/>
      </dsp:txXfrm>
    </dsp:sp>
    <dsp:sp modelId="{C2EBA7B1-486F-4FC2-8E79-E180C70EADFC}">
      <dsp:nvSpPr>
        <dsp:cNvPr id="0" name=""/>
        <dsp:cNvSpPr/>
      </dsp:nvSpPr>
      <dsp:spPr>
        <a:xfrm>
          <a:off x="3655814" y="478205"/>
          <a:ext cx="3203971" cy="1108341"/>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Significant effort put into the grant application process</a:t>
          </a:r>
        </a:p>
      </dsp:txBody>
      <dsp:txXfrm>
        <a:off x="3655814" y="478205"/>
        <a:ext cx="3203971" cy="1108341"/>
      </dsp:txXfrm>
    </dsp:sp>
    <dsp:sp modelId="{42B4D60D-D6BB-4870-9BA3-E53DEDF75F13}">
      <dsp:nvSpPr>
        <dsp:cNvPr id="0" name=""/>
        <dsp:cNvSpPr/>
      </dsp:nvSpPr>
      <dsp:spPr>
        <a:xfrm>
          <a:off x="3655814" y="1586547"/>
          <a:ext cx="3203971" cy="2286585"/>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Approximately 80 hours of work over 2 months</a:t>
          </a:r>
        </a:p>
        <a:p>
          <a:pPr marL="171450" lvl="1" indent="-171450" algn="l" defTabSz="755650">
            <a:lnSpc>
              <a:spcPct val="90000"/>
            </a:lnSpc>
            <a:spcBef>
              <a:spcPct val="0"/>
            </a:spcBef>
            <a:spcAft>
              <a:spcPct val="15000"/>
            </a:spcAft>
            <a:buChar char="•"/>
          </a:pPr>
          <a:r>
            <a:rPr lang="en-US" sz="1700" kern="1200"/>
            <a:t>Many additional hours of online research (reading proposals/watching videos)</a:t>
          </a:r>
        </a:p>
        <a:p>
          <a:pPr marL="171450" lvl="1" indent="-171450" algn="l" defTabSz="755650">
            <a:lnSpc>
              <a:spcPct val="90000"/>
            </a:lnSpc>
            <a:spcBef>
              <a:spcPct val="0"/>
            </a:spcBef>
            <a:spcAft>
              <a:spcPct val="15000"/>
            </a:spcAft>
            <a:buChar char="•"/>
          </a:pPr>
          <a:r>
            <a:rPr lang="en-US" sz="1700" kern="1200"/>
            <a:t>Coordinating with Technical Advisor and Key Cooperator</a:t>
          </a:r>
        </a:p>
        <a:p>
          <a:pPr marL="171450" lvl="1" indent="-171450" algn="l" defTabSz="755650">
            <a:lnSpc>
              <a:spcPct val="90000"/>
            </a:lnSpc>
            <a:spcBef>
              <a:spcPct val="0"/>
            </a:spcBef>
            <a:spcAft>
              <a:spcPct val="15000"/>
            </a:spcAft>
            <a:buChar char="•"/>
          </a:pPr>
          <a:r>
            <a:rPr lang="en-US" sz="1700" kern="1200"/>
            <a:t>Proofreading and Rewriting</a:t>
          </a:r>
        </a:p>
      </dsp:txBody>
      <dsp:txXfrm>
        <a:off x="3655814" y="1586547"/>
        <a:ext cx="3203971" cy="2286585"/>
      </dsp:txXfrm>
    </dsp:sp>
    <dsp:sp modelId="{0E7A1D3F-7219-4D67-8A5B-EBA9194A98AB}">
      <dsp:nvSpPr>
        <dsp:cNvPr id="0" name=""/>
        <dsp:cNvSpPr/>
      </dsp:nvSpPr>
      <dsp:spPr>
        <a:xfrm>
          <a:off x="7308342" y="478205"/>
          <a:ext cx="3203971" cy="1108341"/>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Reporting Requirements</a:t>
          </a:r>
        </a:p>
      </dsp:txBody>
      <dsp:txXfrm>
        <a:off x="7308342" y="478205"/>
        <a:ext cx="3203971" cy="1108341"/>
      </dsp:txXfrm>
    </dsp:sp>
    <dsp:sp modelId="{4865B612-BFC1-4E20-A309-664A9D29DB9E}">
      <dsp:nvSpPr>
        <dsp:cNvPr id="0" name=""/>
        <dsp:cNvSpPr/>
      </dsp:nvSpPr>
      <dsp:spPr>
        <a:xfrm>
          <a:off x="7308342" y="1586547"/>
          <a:ext cx="3203971" cy="2286585"/>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Annual reporting required</a:t>
          </a:r>
        </a:p>
        <a:p>
          <a:pPr marL="171450" lvl="1" indent="-171450" algn="l" defTabSz="755650">
            <a:lnSpc>
              <a:spcPct val="90000"/>
            </a:lnSpc>
            <a:spcBef>
              <a:spcPct val="0"/>
            </a:spcBef>
            <a:spcAft>
              <a:spcPct val="15000"/>
            </a:spcAft>
            <a:buChar char="•"/>
          </a:pPr>
          <a:r>
            <a:rPr lang="en-US" sz="1700" kern="1200"/>
            <a:t>Reimbursement submission is best done quarterly</a:t>
          </a:r>
        </a:p>
      </dsp:txBody>
      <dsp:txXfrm>
        <a:off x="7308342" y="1586547"/>
        <a:ext cx="3203971" cy="228658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B512-5B05-0B18-2690-BD808762D6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06367A-7AA5-A979-8807-8BC6E3175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95FDA1-6A15-99DC-A49F-8154CDE20169}"/>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5" name="Footer Placeholder 4">
            <a:extLst>
              <a:ext uri="{FF2B5EF4-FFF2-40B4-BE49-F238E27FC236}">
                <a16:creationId xmlns:a16="http://schemas.microsoft.com/office/drawing/2014/main" id="{512390FE-09B3-E903-A399-0FAE983CF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C19-DA5D-0702-9D12-ABA2FA72BE25}"/>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2314542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0C71-4804-F9A8-7D87-94694B6423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E1AF16-100F-D28D-A935-557A593873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7F122-C22D-D938-EE66-4ADC4C8058B6}"/>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5" name="Footer Placeholder 4">
            <a:extLst>
              <a:ext uri="{FF2B5EF4-FFF2-40B4-BE49-F238E27FC236}">
                <a16:creationId xmlns:a16="http://schemas.microsoft.com/office/drawing/2014/main" id="{7B182073-DFAA-7D41-6D8F-ABA8035F6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5A62E-2229-B7A0-226D-454F0A7C65C9}"/>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18713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0600C-DFB0-8021-CC68-0586C1AB52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DD391C-71E7-D559-B438-6B809B5A2C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5CA9C-A408-BE56-A323-917EACA3E722}"/>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5" name="Footer Placeholder 4">
            <a:extLst>
              <a:ext uri="{FF2B5EF4-FFF2-40B4-BE49-F238E27FC236}">
                <a16:creationId xmlns:a16="http://schemas.microsoft.com/office/drawing/2014/main" id="{9477465C-4171-E3A9-FBEE-AEA6A3F73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78043-2F8A-5732-5759-C7AAEFACB46D}"/>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3850550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8F00-3C2A-72C1-0FF9-06E0B130F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A7664-7C6C-763E-7DDC-9037665366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B2D3C-C818-C58A-CA92-CE1BF5DB5B8C}"/>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5" name="Footer Placeholder 4">
            <a:extLst>
              <a:ext uri="{FF2B5EF4-FFF2-40B4-BE49-F238E27FC236}">
                <a16:creationId xmlns:a16="http://schemas.microsoft.com/office/drawing/2014/main" id="{9E2D6AEF-8E90-218A-71C1-8A851CAF8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26045-D27D-A4D0-D4F9-164754572300}"/>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194410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039A-F318-6003-9193-B40DB46813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0CAC18-515A-BB07-FD62-3B6DD2AEE0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71666-0A2A-519F-CD14-8D70D91E74B9}"/>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5" name="Footer Placeholder 4">
            <a:extLst>
              <a:ext uri="{FF2B5EF4-FFF2-40B4-BE49-F238E27FC236}">
                <a16:creationId xmlns:a16="http://schemas.microsoft.com/office/drawing/2014/main" id="{FE453382-92BE-74BE-C6A2-ED8EC0D10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4521E-DD71-29F2-BE39-7753A27DC5E0}"/>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410556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37DC-9BB9-8BE1-F305-788308DD9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D177C-36D1-C66B-A9A0-6DFEB03B1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71899-568B-B539-00B2-BBD092D8CB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60C52B-44B4-F89B-56D5-75ED8D41D518}"/>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6" name="Footer Placeholder 5">
            <a:extLst>
              <a:ext uri="{FF2B5EF4-FFF2-40B4-BE49-F238E27FC236}">
                <a16:creationId xmlns:a16="http://schemas.microsoft.com/office/drawing/2014/main" id="{93D8123A-0D9D-3CA0-4558-4A57AD913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619A2-7EDC-6AC2-8F50-B674654277D7}"/>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3464110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2E40-995F-8448-4390-29BE675A9F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01B05E-E6CE-BAE1-9206-857CB84DF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7339D5-FD0A-3266-65D4-EC4E48119F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720DF1-26E7-8572-3002-8A0CD321E0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7AF075-1D89-5DA0-626B-438F84A3FB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1AF7B8-17B0-25E2-B549-61B377468560}"/>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8" name="Footer Placeholder 7">
            <a:extLst>
              <a:ext uri="{FF2B5EF4-FFF2-40B4-BE49-F238E27FC236}">
                <a16:creationId xmlns:a16="http://schemas.microsoft.com/office/drawing/2014/main" id="{69851476-ECD8-1E29-D9D7-F806A6B213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3607A0-B374-2A27-F27E-E1E1070D689F}"/>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2542352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93-865B-F9C1-0778-C299ABE5DB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AE1AE7-1F55-B080-BE5D-DC028C2ADFD1}"/>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4" name="Footer Placeholder 3">
            <a:extLst>
              <a:ext uri="{FF2B5EF4-FFF2-40B4-BE49-F238E27FC236}">
                <a16:creationId xmlns:a16="http://schemas.microsoft.com/office/drawing/2014/main" id="{CFDB2E5B-207C-732E-7DDB-AD09DEE8E7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28472C-C7B7-F6D0-0FA4-CA51B0E51E05}"/>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2146484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2D36B7-5BCC-8C61-7444-BAE2EC1C90A9}"/>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3" name="Footer Placeholder 2">
            <a:extLst>
              <a:ext uri="{FF2B5EF4-FFF2-40B4-BE49-F238E27FC236}">
                <a16:creationId xmlns:a16="http://schemas.microsoft.com/office/drawing/2014/main" id="{1DD291FD-4FF5-5354-6DC6-2C6FF0C048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071C90-72AE-84F7-F9F3-E1BFD21A1B1A}"/>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385653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63F7-536D-FACB-7F6D-5698F797F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8661D5-40D6-82FF-FE2A-1A3F7645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4130DF-1AAA-9C7F-8A3B-BA3BC365D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72666-1F21-1A1A-DA6B-DF8EA6DB23A6}"/>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6" name="Footer Placeholder 5">
            <a:extLst>
              <a:ext uri="{FF2B5EF4-FFF2-40B4-BE49-F238E27FC236}">
                <a16:creationId xmlns:a16="http://schemas.microsoft.com/office/drawing/2014/main" id="{16F26850-55C6-C1A2-A4BF-F664FF79E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E622A-6844-6139-D030-14EB7CAF3171}"/>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321573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A0A5-CB79-8FD8-F2F4-D77B8CD072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9D9A73-A4F3-7040-EC6D-F1CB75E777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06E6AF-384D-766C-A0DB-95177BC8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F2D66-CFE2-0EA3-8A35-1CC099AFC8D0}"/>
              </a:ext>
            </a:extLst>
          </p:cNvPr>
          <p:cNvSpPr>
            <a:spLocks noGrp="1"/>
          </p:cNvSpPr>
          <p:nvPr>
            <p:ph type="dt" sz="half" idx="10"/>
          </p:nvPr>
        </p:nvSpPr>
        <p:spPr/>
        <p:txBody>
          <a:bodyPr/>
          <a:lstStyle/>
          <a:p>
            <a:fld id="{B09CE3F6-4CD8-400A-AAAC-8B95C130D4CF}" type="datetimeFigureOut">
              <a:rPr lang="en-US" smtClean="0"/>
              <a:t>8/1/2024</a:t>
            </a:fld>
            <a:endParaRPr lang="en-US"/>
          </a:p>
        </p:txBody>
      </p:sp>
      <p:sp>
        <p:nvSpPr>
          <p:cNvPr id="6" name="Footer Placeholder 5">
            <a:extLst>
              <a:ext uri="{FF2B5EF4-FFF2-40B4-BE49-F238E27FC236}">
                <a16:creationId xmlns:a16="http://schemas.microsoft.com/office/drawing/2014/main" id="{EADCAAE8-81EE-4E13-FA4D-A978E1432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349F5-A72E-F77E-EA4E-7AD8DF8D1DD3}"/>
              </a:ext>
            </a:extLst>
          </p:cNvPr>
          <p:cNvSpPr>
            <a:spLocks noGrp="1"/>
          </p:cNvSpPr>
          <p:nvPr>
            <p:ph type="sldNum" sz="quarter" idx="12"/>
          </p:nvPr>
        </p:nvSpPr>
        <p:spPr/>
        <p:txBody>
          <a:bodyPr/>
          <a:lstStyle/>
          <a:p>
            <a:fld id="{07A1804D-8FB8-45CA-A76B-00650343EED2}" type="slidenum">
              <a:rPr lang="en-US" smtClean="0"/>
              <a:t>‹#›</a:t>
            </a:fld>
            <a:endParaRPr lang="en-US"/>
          </a:p>
        </p:txBody>
      </p:sp>
    </p:spTree>
    <p:extLst>
      <p:ext uri="{BB962C8B-B14F-4D97-AF65-F5344CB8AC3E}">
        <p14:creationId xmlns:p14="http://schemas.microsoft.com/office/powerpoint/2010/main" val="34062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4564AF-0F7A-1E63-5E9F-7C563B630C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59CBE3-FA49-909D-0C2E-4EA76EB04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B9AAB-5A38-D7B3-FDAD-4D96E2525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CE3F6-4CD8-400A-AAAC-8B95C130D4CF}" type="datetimeFigureOut">
              <a:rPr lang="en-US" smtClean="0"/>
              <a:t>8/1/2024</a:t>
            </a:fld>
            <a:endParaRPr lang="en-US"/>
          </a:p>
        </p:txBody>
      </p:sp>
      <p:sp>
        <p:nvSpPr>
          <p:cNvPr id="5" name="Footer Placeholder 4">
            <a:extLst>
              <a:ext uri="{FF2B5EF4-FFF2-40B4-BE49-F238E27FC236}">
                <a16:creationId xmlns:a16="http://schemas.microsoft.com/office/drawing/2014/main" id="{38B8B1FF-5781-AF09-538A-020F22F5E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842790-8807-211A-234A-B88700C18F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A1804D-8FB8-45CA-A76B-00650343EED2}" type="slidenum">
              <a:rPr lang="en-US" smtClean="0"/>
              <a:t>‹#›</a:t>
            </a:fld>
            <a:endParaRPr lang="en-US"/>
          </a:p>
        </p:txBody>
      </p:sp>
    </p:spTree>
    <p:extLst>
      <p:ext uri="{BB962C8B-B14F-4D97-AF65-F5344CB8AC3E}">
        <p14:creationId xmlns:p14="http://schemas.microsoft.com/office/powerpoint/2010/main" val="1119434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avetfarms.org/thenetwork" TargetMode="External"/><Relationship Id="rId2" Type="http://schemas.openxmlformats.org/officeDocument/2006/relationships/hyperlink" Target="https://www.sare.org/gran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farmvetco.org/" TargetMode="External"/><Relationship Id="rId2" Type="http://schemas.openxmlformats.org/officeDocument/2006/relationships/hyperlink" Target="https://farmland.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skylinepastures.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northeast.sare.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F2EFE8-35D3-788C-608F-D5CAA1DC40FA}"/>
              </a:ext>
            </a:extLst>
          </p:cNvPr>
          <p:cNvSpPr>
            <a:spLocks noGrp="1"/>
          </p:cNvSpPr>
          <p:nvPr>
            <p:ph type="ctrTitle"/>
          </p:nvPr>
        </p:nvSpPr>
        <p:spPr>
          <a:xfrm>
            <a:off x="890338" y="640080"/>
            <a:ext cx="3734014" cy="3566160"/>
          </a:xfrm>
        </p:spPr>
        <p:txBody>
          <a:bodyPr anchor="b">
            <a:normAutofit/>
          </a:bodyPr>
          <a:lstStyle/>
          <a:p>
            <a:pPr algn="l"/>
            <a:r>
              <a:rPr lang="en-US" sz="5000"/>
              <a:t>Silvopasture Pigs</a:t>
            </a:r>
            <a:br>
              <a:rPr lang="en-US" sz="5000"/>
            </a:br>
            <a:r>
              <a:rPr lang="en-US" sz="5000"/>
              <a:t>NE SARE Project FNE-053</a:t>
            </a:r>
          </a:p>
        </p:txBody>
      </p:sp>
      <p:sp>
        <p:nvSpPr>
          <p:cNvPr id="3" name="Subtitle 2">
            <a:extLst>
              <a:ext uri="{FF2B5EF4-FFF2-40B4-BE49-F238E27FC236}">
                <a16:creationId xmlns:a16="http://schemas.microsoft.com/office/drawing/2014/main" id="{CB094DE0-5A04-F597-BABC-2AD635D99C02}"/>
              </a:ext>
            </a:extLst>
          </p:cNvPr>
          <p:cNvSpPr>
            <a:spLocks noGrp="1"/>
          </p:cNvSpPr>
          <p:nvPr>
            <p:ph type="subTitle" idx="1"/>
          </p:nvPr>
        </p:nvSpPr>
        <p:spPr>
          <a:xfrm>
            <a:off x="890339" y="4636008"/>
            <a:ext cx="3734014" cy="1572768"/>
          </a:xfrm>
        </p:spPr>
        <p:txBody>
          <a:bodyPr>
            <a:normAutofit/>
          </a:bodyPr>
          <a:lstStyle/>
          <a:p>
            <a:pPr algn="l"/>
            <a:r>
              <a:rPr lang="en-US" sz="2000"/>
              <a:t>Profitably and Sustainably Converting Underutilized Forested Areas to Fertile Perennial Silvopasture Systems Using Swine</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ssy area with trees around it&#10;&#10;Description automatically generated with low confidence">
            <a:extLst>
              <a:ext uri="{FF2B5EF4-FFF2-40B4-BE49-F238E27FC236}">
                <a16:creationId xmlns:a16="http://schemas.microsoft.com/office/drawing/2014/main" id="{CA3FA0AD-B345-3192-6E16-25C2173F9AF9}"/>
              </a:ext>
            </a:extLst>
          </p:cNvPr>
          <p:cNvPicPr>
            <a:picLocks noChangeAspect="1"/>
          </p:cNvPicPr>
          <p:nvPr/>
        </p:nvPicPr>
        <p:blipFill rotWithShape="1">
          <a:blip r:embed="rId2">
            <a:extLst>
              <a:ext uri="{28A0092B-C50C-407E-A947-70E740481C1C}">
                <a14:useLocalDpi xmlns:a14="http://schemas.microsoft.com/office/drawing/2010/main" val="0"/>
              </a:ext>
            </a:extLst>
          </a:blip>
          <a:srcRect l="20578" r="41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7645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2E229-F31F-6238-A1C6-DB1169A6DD1B}"/>
              </a:ext>
            </a:extLst>
          </p:cNvPr>
          <p:cNvSpPr>
            <a:spLocks noGrp="1"/>
          </p:cNvSpPr>
          <p:nvPr>
            <p:ph type="title"/>
          </p:nvPr>
        </p:nvSpPr>
        <p:spPr/>
        <p:txBody>
          <a:bodyPr/>
          <a:lstStyle/>
          <a:p>
            <a:r>
              <a:rPr lang="en-US" dirty="0"/>
              <a:t>Important considerations while writing</a:t>
            </a:r>
          </a:p>
        </p:txBody>
      </p:sp>
      <p:sp>
        <p:nvSpPr>
          <p:cNvPr id="3" name="Content Placeholder 2">
            <a:extLst>
              <a:ext uri="{FF2B5EF4-FFF2-40B4-BE49-F238E27FC236}">
                <a16:creationId xmlns:a16="http://schemas.microsoft.com/office/drawing/2014/main" id="{AD9648EF-EE44-6A95-2FC2-920347B01231}"/>
              </a:ext>
            </a:extLst>
          </p:cNvPr>
          <p:cNvSpPr>
            <a:spLocks noGrp="1"/>
          </p:cNvSpPr>
          <p:nvPr>
            <p:ph idx="1"/>
          </p:nvPr>
        </p:nvSpPr>
        <p:spPr/>
        <p:txBody>
          <a:bodyPr/>
          <a:lstStyle/>
          <a:p>
            <a:r>
              <a:rPr lang="en-US" dirty="0"/>
              <a:t>Write confidently.  For a research grant, If you have evidence that your project is likely to succeed based on experience or other evidence, then specify that.</a:t>
            </a:r>
          </a:p>
          <a:p>
            <a:r>
              <a:rPr lang="en-US" dirty="0"/>
              <a:t>Use the allotted space but don’t use fluff.  Take your time and fill the word count with useful and persuasive data that furthers your goal.</a:t>
            </a:r>
          </a:p>
          <a:p>
            <a:r>
              <a:rPr lang="en-US" dirty="0"/>
              <a:t>Set deadlines and adhere to them. It’s a terrible shame to put forth the effort of writing a winning proposal and then be disqualified for a late submission.</a:t>
            </a:r>
          </a:p>
          <a:p>
            <a:endParaRPr lang="en-US" dirty="0"/>
          </a:p>
        </p:txBody>
      </p:sp>
    </p:spTree>
    <p:extLst>
      <p:ext uri="{BB962C8B-B14F-4D97-AF65-F5344CB8AC3E}">
        <p14:creationId xmlns:p14="http://schemas.microsoft.com/office/powerpoint/2010/main" val="224476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4D6E-600E-E2F7-3363-93504A756D29}"/>
              </a:ext>
            </a:extLst>
          </p:cNvPr>
          <p:cNvSpPr>
            <a:spLocks noGrp="1"/>
          </p:cNvSpPr>
          <p:nvPr>
            <p:ph type="title"/>
          </p:nvPr>
        </p:nvSpPr>
        <p:spPr/>
        <p:txBody>
          <a:bodyPr/>
          <a:lstStyle/>
          <a:p>
            <a:r>
              <a:rPr lang="en-US" dirty="0"/>
              <a:t>While writing cont.</a:t>
            </a:r>
          </a:p>
        </p:txBody>
      </p:sp>
      <p:sp>
        <p:nvSpPr>
          <p:cNvPr id="3" name="Content Placeholder 2">
            <a:extLst>
              <a:ext uri="{FF2B5EF4-FFF2-40B4-BE49-F238E27FC236}">
                <a16:creationId xmlns:a16="http://schemas.microsoft.com/office/drawing/2014/main" id="{3304EF8F-48FB-D244-37CB-1365C758432F}"/>
              </a:ext>
            </a:extLst>
          </p:cNvPr>
          <p:cNvSpPr>
            <a:spLocks noGrp="1"/>
          </p:cNvSpPr>
          <p:nvPr>
            <p:ph idx="1"/>
          </p:nvPr>
        </p:nvSpPr>
        <p:spPr/>
        <p:txBody>
          <a:bodyPr>
            <a:normAutofit fontScale="92500" lnSpcReduction="10000"/>
          </a:bodyPr>
          <a:lstStyle/>
          <a:p>
            <a:r>
              <a:rPr lang="en-US" dirty="0"/>
              <a:t>It is vital to use clear concise language. The person or panel reading your proposal is likely reading hundreds of them in a week. They are likely not an expert in your particular interest and will not understand jargon or industry-specific terms.  Write your proposal like you were explaining it to a friend at a BBQ.</a:t>
            </a:r>
          </a:p>
          <a:p>
            <a:r>
              <a:rPr lang="en-US" dirty="0"/>
              <a:t>Be compelling and excited in your language. Reviewers likely want to award someone who is motivated, informed, and intelligent so that they have the highest probability of the funds furthering the goal of the program.</a:t>
            </a:r>
          </a:p>
          <a:p>
            <a:r>
              <a:rPr lang="en-US" dirty="0"/>
              <a:t>Never assume that the reviewer knows what you are talking about. Explain processes, goals, etc. in terms that create a picture in the mind. </a:t>
            </a:r>
          </a:p>
          <a:p>
            <a:r>
              <a:rPr lang="en-US" dirty="0"/>
              <a:t>Write your proposal so that it is visually pleasing (bullets, Bold Headings, italics for necessary jargon with explanations)</a:t>
            </a:r>
          </a:p>
        </p:txBody>
      </p:sp>
    </p:spTree>
    <p:extLst>
      <p:ext uri="{BB962C8B-B14F-4D97-AF65-F5344CB8AC3E}">
        <p14:creationId xmlns:p14="http://schemas.microsoft.com/office/powerpoint/2010/main" val="4113109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18C0-FE4D-CC16-9205-BA7DB553FEC2}"/>
              </a:ext>
            </a:extLst>
          </p:cNvPr>
          <p:cNvSpPr>
            <a:spLocks noGrp="1"/>
          </p:cNvSpPr>
          <p:nvPr>
            <p:ph type="title"/>
          </p:nvPr>
        </p:nvSpPr>
        <p:spPr/>
        <p:txBody>
          <a:bodyPr/>
          <a:lstStyle/>
          <a:p>
            <a:r>
              <a:rPr lang="en-US" dirty="0"/>
              <a:t>While writing cont.</a:t>
            </a:r>
          </a:p>
        </p:txBody>
      </p:sp>
      <p:sp>
        <p:nvSpPr>
          <p:cNvPr id="3" name="Content Placeholder 2">
            <a:extLst>
              <a:ext uri="{FF2B5EF4-FFF2-40B4-BE49-F238E27FC236}">
                <a16:creationId xmlns:a16="http://schemas.microsoft.com/office/drawing/2014/main" id="{3B72B6E4-6806-1126-3D4C-3F1B5D1278A0}"/>
              </a:ext>
            </a:extLst>
          </p:cNvPr>
          <p:cNvSpPr>
            <a:spLocks noGrp="1"/>
          </p:cNvSpPr>
          <p:nvPr>
            <p:ph idx="1"/>
          </p:nvPr>
        </p:nvSpPr>
        <p:spPr/>
        <p:txBody>
          <a:bodyPr/>
          <a:lstStyle/>
          <a:p>
            <a:r>
              <a:rPr lang="en-US" dirty="0"/>
              <a:t>After you have drafted your proposal structure, re-read the rules and requirements and then validate that your proposal follows them.</a:t>
            </a:r>
          </a:p>
          <a:p>
            <a:r>
              <a:rPr lang="en-US" dirty="0"/>
              <a:t>Have multiple disinterested and highly critical friends or associates read your proposal from an editorial viewpoint.</a:t>
            </a:r>
          </a:p>
          <a:p>
            <a:pPr marL="0" indent="0">
              <a:buNone/>
            </a:pPr>
            <a:endParaRPr lang="en-US" dirty="0"/>
          </a:p>
        </p:txBody>
      </p:sp>
    </p:spTree>
    <p:extLst>
      <p:ext uri="{BB962C8B-B14F-4D97-AF65-F5344CB8AC3E}">
        <p14:creationId xmlns:p14="http://schemas.microsoft.com/office/powerpoint/2010/main" val="391159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4828-0CAA-CA87-0A77-D5373D90EB0B}"/>
              </a:ext>
            </a:extLst>
          </p:cNvPr>
          <p:cNvSpPr>
            <a:spLocks noGrp="1"/>
          </p:cNvSpPr>
          <p:nvPr>
            <p:ph type="title"/>
          </p:nvPr>
        </p:nvSpPr>
        <p:spPr/>
        <p:txBody>
          <a:bodyPr/>
          <a:lstStyle/>
          <a:p>
            <a:r>
              <a:rPr lang="en-US" dirty="0"/>
              <a:t>Budget Considerations</a:t>
            </a:r>
          </a:p>
        </p:txBody>
      </p:sp>
      <p:sp>
        <p:nvSpPr>
          <p:cNvPr id="3" name="Content Placeholder 2">
            <a:extLst>
              <a:ext uri="{FF2B5EF4-FFF2-40B4-BE49-F238E27FC236}">
                <a16:creationId xmlns:a16="http://schemas.microsoft.com/office/drawing/2014/main" id="{575AD464-74B4-AA83-EC0D-26959452181F}"/>
              </a:ext>
            </a:extLst>
          </p:cNvPr>
          <p:cNvSpPr>
            <a:spLocks noGrp="1"/>
          </p:cNvSpPr>
          <p:nvPr>
            <p:ph idx="1"/>
          </p:nvPr>
        </p:nvSpPr>
        <p:spPr/>
        <p:txBody>
          <a:bodyPr/>
          <a:lstStyle/>
          <a:p>
            <a:r>
              <a:rPr lang="en-US" dirty="0"/>
              <a:t>Work through the entire project in your mind, over and over again, identifying ALL expenses</a:t>
            </a:r>
          </a:p>
          <a:p>
            <a:r>
              <a:rPr lang="en-US" dirty="0"/>
              <a:t>Use excel to document individual line items, no matter now trivial, and add a link to the most economical or appropriate place to purchase them.</a:t>
            </a:r>
          </a:p>
          <a:p>
            <a:r>
              <a:rPr lang="en-US" dirty="0"/>
              <a:t>Depending on the grant, you may be able to factor in labor.  Compensate yourself fairly for your time, but do not over inflate your value.</a:t>
            </a:r>
          </a:p>
          <a:p>
            <a:r>
              <a:rPr lang="en-US" dirty="0"/>
              <a:t>Some grants want you to create one line for incidental small purchases (nuts and bolts, rope, lubricants, etc.)</a:t>
            </a:r>
          </a:p>
        </p:txBody>
      </p:sp>
    </p:spTree>
    <p:extLst>
      <p:ext uri="{BB962C8B-B14F-4D97-AF65-F5344CB8AC3E}">
        <p14:creationId xmlns:p14="http://schemas.microsoft.com/office/powerpoint/2010/main" val="25282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0C29-828E-B28E-0287-F99C8C805473}"/>
              </a:ext>
            </a:extLst>
          </p:cNvPr>
          <p:cNvSpPr>
            <a:spLocks noGrp="1"/>
          </p:cNvSpPr>
          <p:nvPr>
            <p:ph type="title"/>
          </p:nvPr>
        </p:nvSpPr>
        <p:spPr/>
        <p:txBody>
          <a:bodyPr/>
          <a:lstStyle/>
          <a:p>
            <a:r>
              <a:rPr lang="en-US" dirty="0"/>
              <a:t>Set expectations</a:t>
            </a:r>
          </a:p>
        </p:txBody>
      </p:sp>
      <p:sp>
        <p:nvSpPr>
          <p:cNvPr id="3" name="Content Placeholder 2">
            <a:extLst>
              <a:ext uri="{FF2B5EF4-FFF2-40B4-BE49-F238E27FC236}">
                <a16:creationId xmlns:a16="http://schemas.microsoft.com/office/drawing/2014/main" id="{D8495129-AD1C-F4A2-F0B5-5D9203B39929}"/>
              </a:ext>
            </a:extLst>
          </p:cNvPr>
          <p:cNvSpPr>
            <a:spLocks noGrp="1"/>
          </p:cNvSpPr>
          <p:nvPr>
            <p:ph idx="1"/>
          </p:nvPr>
        </p:nvSpPr>
        <p:spPr/>
        <p:txBody>
          <a:bodyPr/>
          <a:lstStyle/>
          <a:p>
            <a:r>
              <a:rPr lang="en-US" dirty="0"/>
              <a:t>Many grants are reimbursement based, so you do the work out of pocket, or with borrowed funds, then prove the work has been completed, provide receipts, and receive a check.  Others give you part of the money up front, and the remainder upon completion.</a:t>
            </a:r>
          </a:p>
          <a:p>
            <a:r>
              <a:rPr lang="en-US" dirty="0"/>
              <a:t>It is beneficial to have a business for a variety of reasons:</a:t>
            </a:r>
          </a:p>
          <a:p>
            <a:pPr lvl="1"/>
            <a:r>
              <a:rPr lang="en-US" dirty="0"/>
              <a:t>You can expense the grant funds within the business to avoid or limit taxes</a:t>
            </a:r>
          </a:p>
          <a:p>
            <a:pPr lvl="1"/>
            <a:r>
              <a:rPr lang="en-US" dirty="0"/>
              <a:t>Many grants (especially agricultural grants) require a business plan, proof of Schedule F filing, etc. to apply.</a:t>
            </a:r>
          </a:p>
          <a:p>
            <a:endParaRPr lang="en-US" dirty="0"/>
          </a:p>
        </p:txBody>
      </p:sp>
    </p:spTree>
    <p:extLst>
      <p:ext uri="{BB962C8B-B14F-4D97-AF65-F5344CB8AC3E}">
        <p14:creationId xmlns:p14="http://schemas.microsoft.com/office/powerpoint/2010/main" val="1198056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9D8D-CD0C-AEB8-0985-954D9C936711}"/>
              </a:ext>
            </a:extLst>
          </p:cNvPr>
          <p:cNvSpPr>
            <a:spLocks noGrp="1"/>
          </p:cNvSpPr>
          <p:nvPr>
            <p:ph type="title"/>
          </p:nvPr>
        </p:nvSpPr>
        <p:spPr/>
        <p:txBody>
          <a:bodyPr/>
          <a:lstStyle/>
          <a:p>
            <a:r>
              <a:rPr lang="en-US" dirty="0"/>
              <a:t>Agricultural Grant Opportunities</a:t>
            </a:r>
          </a:p>
        </p:txBody>
      </p:sp>
      <p:sp>
        <p:nvSpPr>
          <p:cNvPr id="3" name="Content Placeholder 2">
            <a:extLst>
              <a:ext uri="{FF2B5EF4-FFF2-40B4-BE49-F238E27FC236}">
                <a16:creationId xmlns:a16="http://schemas.microsoft.com/office/drawing/2014/main" id="{1B44E656-083B-97CA-4C95-15C74C729D68}"/>
              </a:ext>
            </a:extLst>
          </p:cNvPr>
          <p:cNvSpPr>
            <a:spLocks noGrp="1"/>
          </p:cNvSpPr>
          <p:nvPr>
            <p:ph idx="1"/>
          </p:nvPr>
        </p:nvSpPr>
        <p:spPr/>
        <p:txBody>
          <a:bodyPr>
            <a:normAutofit lnSpcReduction="10000"/>
          </a:bodyPr>
          <a:lstStyle/>
          <a:p>
            <a:r>
              <a:rPr lang="en-US" dirty="0"/>
              <a:t>SARE	</a:t>
            </a:r>
            <a:r>
              <a:rPr lang="en-US" dirty="0">
                <a:hlinkClick r:id="rId2"/>
              </a:rPr>
              <a:t>Grants - Farm Grants – SARE</a:t>
            </a:r>
            <a:endParaRPr lang="en-US" dirty="0"/>
          </a:p>
          <a:p>
            <a:pPr lvl="1"/>
            <a:r>
              <a:rPr lang="en-US" dirty="0"/>
              <a:t>Once on the site select your region and then click on “get a grant”</a:t>
            </a:r>
          </a:p>
          <a:p>
            <a:pPr lvl="2"/>
            <a:r>
              <a:rPr lang="en-US" dirty="0"/>
              <a:t>For instance, NE SARE has six grant categories depending on your goals and organizational level.  I received a Farmer Grant of over 11k. To create and document a silvopasture on about 4 acres of woods using swine</a:t>
            </a:r>
          </a:p>
          <a:p>
            <a:r>
              <a:rPr lang="en-US" dirty="0"/>
              <a:t>PAVFN Force Multiplier Grant </a:t>
            </a:r>
            <a:r>
              <a:rPr lang="en-US" dirty="0">
                <a:hlinkClick r:id="rId3"/>
              </a:rPr>
              <a:t>PA Veteran Farming Network | </a:t>
            </a:r>
            <a:r>
              <a:rPr lang="en-US" dirty="0" err="1">
                <a:hlinkClick r:id="rId3"/>
              </a:rPr>
              <a:t>PAVeteranFarms</a:t>
            </a:r>
            <a:r>
              <a:rPr lang="en-US" dirty="0">
                <a:hlinkClick r:id="rId3"/>
              </a:rPr>
              <a:t> (pavetfarms.org)</a:t>
            </a:r>
            <a:endParaRPr lang="en-US" dirty="0"/>
          </a:p>
          <a:p>
            <a:pPr lvl="1"/>
            <a:r>
              <a:rPr lang="en-US" dirty="0"/>
              <a:t>The PA Veteran Farming Network offers several grants to PA Veterans for farm improvements and business improvements. Their site also serves as a bulletin board for a variety of other opportunities (Grants, reimbursements, education, outreach) to better serve the Pennsylvania Veteran Community</a:t>
            </a:r>
          </a:p>
          <a:p>
            <a:r>
              <a:rPr lang="en-US" dirty="0"/>
              <a:t>FACT </a:t>
            </a:r>
            <a:r>
              <a:rPr lang="en-US" dirty="0">
                <a:solidFill>
                  <a:srgbClr val="FF0000"/>
                </a:solidFill>
              </a:rPr>
              <a:t>ADD LINK</a:t>
            </a:r>
            <a:endParaRPr lang="en-US" dirty="0"/>
          </a:p>
        </p:txBody>
      </p:sp>
    </p:spTree>
    <p:extLst>
      <p:ext uri="{BB962C8B-B14F-4D97-AF65-F5344CB8AC3E}">
        <p14:creationId xmlns:p14="http://schemas.microsoft.com/office/powerpoint/2010/main" val="2428514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38876-EFB6-C818-C41E-A83765072B7A}"/>
              </a:ext>
            </a:extLst>
          </p:cNvPr>
          <p:cNvSpPr>
            <a:spLocks noGrp="1"/>
          </p:cNvSpPr>
          <p:nvPr>
            <p:ph idx="1"/>
          </p:nvPr>
        </p:nvSpPr>
        <p:spPr>
          <a:xfrm>
            <a:off x="838200" y="344129"/>
            <a:ext cx="10515600" cy="5832834"/>
          </a:xfrm>
        </p:spPr>
        <p:txBody>
          <a:bodyPr/>
          <a:lstStyle/>
          <a:p>
            <a:r>
              <a:rPr lang="en-US" dirty="0"/>
              <a:t>American Farmland Trust  </a:t>
            </a:r>
            <a:r>
              <a:rPr lang="en-US" dirty="0">
                <a:hlinkClick r:id="rId2"/>
              </a:rPr>
              <a:t>Home - American Farmland Trust</a:t>
            </a:r>
            <a:endParaRPr lang="en-US" dirty="0"/>
          </a:p>
          <a:p>
            <a:pPr lvl="1"/>
            <a:r>
              <a:rPr lang="en-US" dirty="0"/>
              <a:t>Focused on Regenerative Agriculture, they offer a yearly grant called the Brighter Future Fund, which helps farmers purchase equipment to improve animal welfare, land stewardship, and farm vitality.</a:t>
            </a:r>
          </a:p>
          <a:p>
            <a:r>
              <a:rPr lang="en-US" dirty="0"/>
              <a:t>Farm Vet Co </a:t>
            </a:r>
            <a:r>
              <a:rPr lang="en-US" dirty="0">
                <a:hlinkClick r:id="rId3"/>
              </a:rPr>
              <a:t>https://farmvetco.org/</a:t>
            </a:r>
            <a:r>
              <a:rPr lang="en-US" dirty="0"/>
              <a:t>  </a:t>
            </a:r>
          </a:p>
          <a:p>
            <a:pPr lvl="1"/>
            <a:r>
              <a:rPr lang="en-US" dirty="0"/>
              <a:t>Nationwide veteran organization aiming to help veterans transition from military service to farming. They offer a Fellowship which allows beginning farmers to fund equipment and infrastructure to help get their businesses off the ground.</a:t>
            </a:r>
          </a:p>
          <a:p>
            <a:pPr lvl="1"/>
            <a:r>
              <a:rPr lang="en-US" dirty="0"/>
              <a:t>Home Grown By Heroes: Enables veteran farmers to clearly brand their items as veteran produced to help with market differentiation.</a:t>
            </a:r>
          </a:p>
          <a:p>
            <a:r>
              <a:rPr lang="en-US" dirty="0"/>
              <a:t>Dept of Ag</a:t>
            </a:r>
          </a:p>
          <a:p>
            <a:pPr lvl="1"/>
            <a:r>
              <a:rPr lang="en-US" dirty="0"/>
              <a:t>Tons of different opportunities depending on your business and the state you live in</a:t>
            </a:r>
          </a:p>
          <a:p>
            <a:endParaRPr lang="en-US" dirty="0"/>
          </a:p>
        </p:txBody>
      </p:sp>
    </p:spTree>
    <p:extLst>
      <p:ext uri="{BB962C8B-B14F-4D97-AF65-F5344CB8AC3E}">
        <p14:creationId xmlns:p14="http://schemas.microsoft.com/office/powerpoint/2010/main" val="389432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7E0-9B9D-B943-CE32-55078580B386}"/>
              </a:ext>
            </a:extLst>
          </p:cNvPr>
          <p:cNvSpPr>
            <a:spLocks noGrp="1"/>
          </p:cNvSpPr>
          <p:nvPr>
            <p:ph type="title"/>
          </p:nvPr>
        </p:nvSpPr>
        <p:spPr/>
        <p:txBody>
          <a:bodyPr/>
          <a:lstStyle/>
          <a:p>
            <a:r>
              <a:rPr lang="en-US" dirty="0"/>
              <a:t>10 QUESTIONS</a:t>
            </a:r>
          </a:p>
        </p:txBody>
      </p:sp>
      <p:sp>
        <p:nvSpPr>
          <p:cNvPr id="3" name="Content Placeholder 2">
            <a:extLst>
              <a:ext uri="{FF2B5EF4-FFF2-40B4-BE49-F238E27FC236}">
                <a16:creationId xmlns:a16="http://schemas.microsoft.com/office/drawing/2014/main" id="{ADE666E4-FFC5-3023-8C47-A5344BBA081F}"/>
              </a:ext>
            </a:extLst>
          </p:cNvPr>
          <p:cNvSpPr>
            <a:spLocks noGrp="1"/>
          </p:cNvSpPr>
          <p:nvPr>
            <p:ph idx="1"/>
          </p:nvPr>
        </p:nvSpPr>
        <p:spPr/>
        <p:txBody>
          <a:bodyPr>
            <a:normAutofit lnSpcReduction="10000"/>
          </a:bodyPr>
          <a:lstStyle/>
          <a:p>
            <a:r>
              <a:rPr lang="en-US" sz="1800" kern="0" dirty="0">
                <a:solidFill>
                  <a:srgbClr val="333333"/>
                </a:solidFill>
                <a:effectLst/>
                <a:latin typeface="Lucida Sans Unicode" panose="020B0602030504020204" pitchFamily="34" charset="0"/>
                <a:ea typeface="Calibri" panose="020F0502020204030204" pitchFamily="34" charset="0"/>
              </a:rPr>
              <a:t>1. What are some available grant </a:t>
            </a:r>
            <a:r>
              <a:rPr lang="en-US" sz="1800" kern="0" dirty="0" err="1">
                <a:solidFill>
                  <a:srgbClr val="333333"/>
                </a:solidFill>
                <a:effectLst/>
                <a:latin typeface="Lucida Sans Unicode" panose="020B0602030504020204" pitchFamily="34" charset="0"/>
                <a:ea typeface="Calibri" panose="020F0502020204030204" pitchFamily="34" charset="0"/>
              </a:rPr>
              <a:t>opportunites</a:t>
            </a:r>
            <a:r>
              <a:rPr lang="en-US" sz="1800" kern="0" dirty="0">
                <a:solidFill>
                  <a:srgbClr val="333333"/>
                </a:solidFill>
                <a:effectLst/>
                <a:latin typeface="Lucida Sans Unicode" panose="020B0602030504020204" pitchFamily="34" charset="0"/>
                <a:ea typeface="Calibri" panose="020F0502020204030204" pitchFamily="34" charset="0"/>
              </a:rPr>
              <a:t> for established farmers?</a:t>
            </a:r>
          </a:p>
          <a:p>
            <a:pPr lvl="1"/>
            <a:r>
              <a:rPr lang="en-US" sz="1400" kern="0" dirty="0">
                <a:solidFill>
                  <a:srgbClr val="333333"/>
                </a:solidFill>
                <a:latin typeface="Lucida Sans Unicode" panose="020B0602030504020204" pitchFamily="34" charset="0"/>
                <a:ea typeface="Calibri" panose="020F0502020204030204" pitchFamily="34" charset="0"/>
              </a:rPr>
              <a:t>Slide 15-16</a:t>
            </a:r>
            <a:endParaRPr lang="en-US" sz="1400" kern="0" dirty="0">
              <a:solidFill>
                <a:srgbClr val="333333"/>
              </a:solidFill>
              <a:effectLst/>
              <a:latin typeface="Lucida Sans Unicode" panose="020B0602030504020204" pitchFamily="34" charset="0"/>
              <a:ea typeface="Calibri" panose="020F0502020204030204" pitchFamily="34" charset="0"/>
            </a:endParaRPr>
          </a:p>
          <a:p>
            <a:pPr marL="0" indent="0">
              <a:buNone/>
            </a:pPr>
            <a:endParaRPr lang="en-US" sz="1800" kern="0" dirty="0">
              <a:solidFill>
                <a:srgbClr val="333333"/>
              </a:solidFill>
              <a:effectLst/>
              <a:latin typeface="Lucida Sans Unicode" panose="020B0602030504020204" pitchFamily="34" charset="0"/>
              <a:ea typeface="Calibri" panose="020F0502020204030204" pitchFamily="34" charset="0"/>
            </a:endParaRPr>
          </a:p>
          <a:p>
            <a:r>
              <a:rPr lang="en-US" sz="1800" kern="0" dirty="0">
                <a:solidFill>
                  <a:srgbClr val="333333"/>
                </a:solidFill>
                <a:effectLst/>
                <a:latin typeface="Lucida Sans Unicode" panose="020B0602030504020204" pitchFamily="34" charset="0"/>
                <a:ea typeface="Calibri" panose="020F0502020204030204" pitchFamily="34" charset="0"/>
              </a:rPr>
              <a:t>2. Are there grants for farmers who are under the table or just getting started? </a:t>
            </a:r>
            <a:r>
              <a:rPr lang="en-US" sz="1800" kern="0" dirty="0" err="1">
                <a:solidFill>
                  <a:srgbClr val="333333"/>
                </a:solidFill>
                <a:effectLst/>
                <a:latin typeface="Lucida Sans Unicode" panose="020B0602030504020204" pitchFamily="34" charset="0"/>
                <a:ea typeface="Calibri" panose="020F0502020204030204" pitchFamily="34" charset="0"/>
              </a:rPr>
              <a:t>ie</a:t>
            </a:r>
            <a:r>
              <a:rPr lang="en-US" sz="1800" kern="0" dirty="0">
                <a:solidFill>
                  <a:srgbClr val="333333"/>
                </a:solidFill>
                <a:effectLst/>
                <a:latin typeface="Lucida Sans Unicode" panose="020B0602030504020204" pitchFamily="34" charset="0"/>
                <a:ea typeface="Calibri" panose="020F0502020204030204" pitchFamily="34" charset="0"/>
              </a:rPr>
              <a:t>: never filed a schedule F</a:t>
            </a:r>
          </a:p>
          <a:p>
            <a:pPr lvl="1"/>
            <a:r>
              <a:rPr lang="en-US" sz="1400" kern="0" dirty="0">
                <a:solidFill>
                  <a:srgbClr val="333333"/>
                </a:solidFill>
                <a:effectLst/>
                <a:latin typeface="Lucida Sans Unicode" panose="020B0602030504020204" pitchFamily="34" charset="0"/>
                <a:ea typeface="Calibri" panose="020F0502020204030204" pitchFamily="34" charset="0"/>
              </a:rPr>
              <a:t>These are limited but searching can yield results.  You likely need some sort of distinguishing affiliation. Typically there aren’t grants for homesteaders/hobbyists, etc.  The grants are for growing businesses and usually the panel wants to see some sort of history to prove they are not throwing money away.</a:t>
            </a:r>
          </a:p>
          <a:p>
            <a:pPr lvl="1"/>
            <a:r>
              <a:rPr lang="en-US" sz="1400" kern="0" dirty="0">
                <a:solidFill>
                  <a:srgbClr val="333333"/>
                </a:solidFill>
                <a:latin typeface="Lucida Sans Unicode" panose="020B0602030504020204" pitchFamily="34" charset="0"/>
                <a:ea typeface="Calibri" panose="020F0502020204030204" pitchFamily="34" charset="0"/>
              </a:rPr>
              <a:t>Have a valid, well thought out, and refined business and marketing plan in PDF format.</a:t>
            </a:r>
            <a:endParaRPr lang="en-US" sz="1800" kern="0" dirty="0">
              <a:solidFill>
                <a:srgbClr val="333333"/>
              </a:solidFill>
              <a:latin typeface="Lucida Sans Unicode" panose="020B0602030504020204" pitchFamily="34" charset="0"/>
              <a:ea typeface="Calibri" panose="020F0502020204030204" pitchFamily="34" charset="0"/>
            </a:endParaRPr>
          </a:p>
          <a:p>
            <a:pPr marL="0" indent="0">
              <a:buNone/>
            </a:pPr>
            <a:endParaRPr lang="en-US" sz="1800" kern="0" dirty="0">
              <a:solidFill>
                <a:srgbClr val="333333"/>
              </a:solidFill>
              <a:effectLst/>
              <a:latin typeface="Lucida Sans Unicode" panose="020B0602030504020204" pitchFamily="34" charset="0"/>
              <a:ea typeface="Calibri" panose="020F0502020204030204" pitchFamily="34" charset="0"/>
            </a:endParaRPr>
          </a:p>
          <a:p>
            <a:r>
              <a:rPr lang="en-US" sz="1800" kern="0" dirty="0">
                <a:solidFill>
                  <a:srgbClr val="333333"/>
                </a:solidFill>
                <a:effectLst/>
                <a:latin typeface="Lucida Sans Unicode" panose="020B0602030504020204" pitchFamily="34" charset="0"/>
                <a:ea typeface="Calibri" panose="020F0502020204030204" pitchFamily="34" charset="0"/>
              </a:rPr>
              <a:t>3. What benefits do veterans have over non-veterans when applying for agricultural grants?</a:t>
            </a:r>
          </a:p>
          <a:p>
            <a:pPr lvl="1"/>
            <a:r>
              <a:rPr lang="en-US" sz="1400" kern="0" dirty="0">
                <a:solidFill>
                  <a:srgbClr val="333333"/>
                </a:solidFill>
                <a:latin typeface="Lucida Sans Unicode" panose="020B0602030504020204" pitchFamily="34" charset="0"/>
                <a:ea typeface="Calibri" panose="020F0502020204030204" pitchFamily="34" charset="0"/>
              </a:rPr>
              <a:t>There are MANY agricultural grants that are specifically tailored and limited to “underserved communities”.  Fortunately, Veterans are lumped in with them so we are able to capitalize on that classification. Additionally, veterans are typically more likely to follow through on plans, adapt to challenges, and achieve positive results. (not all…but a good many of them…every population has its duds).</a:t>
            </a:r>
            <a:br>
              <a:rPr lang="en-US" sz="1400" kern="0" dirty="0">
                <a:solidFill>
                  <a:srgbClr val="333333"/>
                </a:solidFill>
                <a:effectLst/>
                <a:latin typeface="Lucida Sans Unicode" panose="020B060203050402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1365245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0B98F-F0EC-50CE-7927-5DE16FDEEF44}"/>
              </a:ext>
            </a:extLst>
          </p:cNvPr>
          <p:cNvSpPr>
            <a:spLocks noGrp="1"/>
          </p:cNvSpPr>
          <p:nvPr>
            <p:ph idx="1"/>
          </p:nvPr>
        </p:nvSpPr>
        <p:spPr>
          <a:xfrm>
            <a:off x="838200" y="363794"/>
            <a:ext cx="10515600" cy="5813169"/>
          </a:xfrm>
        </p:spPr>
        <p:txBody>
          <a:bodyPr/>
          <a:lstStyle/>
          <a:p>
            <a:r>
              <a:rPr lang="en-US" sz="1800" kern="0" dirty="0">
                <a:solidFill>
                  <a:srgbClr val="333333"/>
                </a:solidFill>
                <a:effectLst/>
                <a:latin typeface="Lucida Sans Unicode" panose="020B0602030504020204" pitchFamily="34" charset="0"/>
                <a:ea typeface="Calibri" panose="020F0502020204030204" pitchFamily="34" charset="0"/>
              </a:rPr>
              <a:t>4. What is unique about grants offered through Sustainable Agriculture Research and Education (SARE)?</a:t>
            </a:r>
          </a:p>
          <a:p>
            <a:pPr lvl="1"/>
            <a:r>
              <a:rPr lang="en-US" sz="1400" kern="0" dirty="0">
                <a:solidFill>
                  <a:srgbClr val="333333"/>
                </a:solidFill>
                <a:latin typeface="Lucida Sans Unicode" panose="020B0602030504020204" pitchFamily="34" charset="0"/>
                <a:ea typeface="Calibri" panose="020F0502020204030204" pitchFamily="34" charset="0"/>
              </a:rPr>
              <a:t>One major benefit of SARE grants is that the application can factor in labor for the project. Typically, this is not a component of other grant programs.  </a:t>
            </a:r>
          </a:p>
          <a:p>
            <a:pPr lvl="1"/>
            <a:r>
              <a:rPr lang="en-US" sz="1400" kern="0" dirty="0">
                <a:solidFill>
                  <a:srgbClr val="333333"/>
                </a:solidFill>
                <a:effectLst/>
                <a:latin typeface="Lucida Sans Unicode" panose="020B0602030504020204" pitchFamily="34" charset="0"/>
                <a:ea typeface="Calibri" panose="020F0502020204030204" pitchFamily="34" charset="0"/>
              </a:rPr>
              <a:t>Another benefit is</a:t>
            </a:r>
            <a:r>
              <a:rPr lang="en-US" sz="1400" kern="0" dirty="0">
                <a:solidFill>
                  <a:srgbClr val="333333"/>
                </a:solidFill>
                <a:latin typeface="Lucida Sans Unicode" panose="020B0602030504020204" pitchFamily="34" charset="0"/>
                <a:ea typeface="Calibri" panose="020F0502020204030204" pitchFamily="34" charset="0"/>
              </a:rPr>
              <a:t>, depending on the project, you can have a longer time horizon of 2 years to conduct more detailed research.</a:t>
            </a:r>
            <a:endParaRPr lang="en-US" sz="1800" kern="0" dirty="0">
              <a:solidFill>
                <a:srgbClr val="333333"/>
              </a:solidFill>
              <a:latin typeface="Lucida Sans Unicode" panose="020B0602030504020204" pitchFamily="34" charset="0"/>
              <a:ea typeface="Calibri" panose="020F0502020204030204" pitchFamily="34" charset="0"/>
            </a:endParaRPr>
          </a:p>
          <a:p>
            <a:endParaRPr lang="en-US" sz="1800" kern="0" dirty="0">
              <a:solidFill>
                <a:srgbClr val="333333"/>
              </a:solidFill>
              <a:effectLst/>
              <a:latin typeface="Lucida Sans Unicode" panose="020B0602030504020204" pitchFamily="34" charset="0"/>
              <a:ea typeface="Calibri" panose="020F0502020204030204" pitchFamily="34" charset="0"/>
            </a:endParaRPr>
          </a:p>
          <a:p>
            <a:r>
              <a:rPr lang="en-US" sz="1800" kern="0" dirty="0">
                <a:solidFill>
                  <a:srgbClr val="333333"/>
                </a:solidFill>
                <a:effectLst/>
                <a:latin typeface="Lucida Sans Unicode" panose="020B0602030504020204" pitchFamily="34" charset="0"/>
                <a:ea typeface="Calibri" panose="020F0502020204030204" pitchFamily="34" charset="0"/>
              </a:rPr>
              <a:t>5. What are some potential drawbacks regarding livestock farms and grants through agencies such as NRCS?</a:t>
            </a:r>
          </a:p>
          <a:p>
            <a:pPr lvl="1"/>
            <a:r>
              <a:rPr lang="en-US" sz="1400" kern="0" dirty="0">
                <a:solidFill>
                  <a:srgbClr val="333333"/>
                </a:solidFill>
                <a:latin typeface="Lucida Sans Unicode" panose="020B0602030504020204" pitchFamily="34" charset="0"/>
                <a:ea typeface="Calibri" panose="020F0502020204030204" pitchFamily="34" charset="0"/>
              </a:rPr>
              <a:t>Depending on your </a:t>
            </a:r>
            <a:r>
              <a:rPr lang="en-US" sz="1400" kern="0" dirty="0" err="1">
                <a:solidFill>
                  <a:srgbClr val="333333"/>
                </a:solidFill>
                <a:latin typeface="Lucida Sans Unicode" panose="020B0602030504020204" pitchFamily="34" charset="0"/>
                <a:ea typeface="Calibri" panose="020F0502020204030204" pitchFamily="34" charset="0"/>
              </a:rPr>
              <a:t>opearation</a:t>
            </a:r>
            <a:r>
              <a:rPr lang="en-US" sz="1400" kern="0" dirty="0">
                <a:solidFill>
                  <a:srgbClr val="333333"/>
                </a:solidFill>
                <a:latin typeface="Lucida Sans Unicode" panose="020B0602030504020204" pitchFamily="34" charset="0"/>
                <a:ea typeface="Calibri" panose="020F0502020204030204" pitchFamily="34" charset="0"/>
              </a:rPr>
              <a:t>, certain governmental agencies may be less interested in working with you. For instance, NRCS is not a fan of pastured or forest raised pork, so while I have worked with NRCS, they are only willing to participate with my poultry and ruminants.</a:t>
            </a:r>
            <a:endParaRPr lang="en-US" sz="1400" kern="0" dirty="0">
              <a:solidFill>
                <a:srgbClr val="333333"/>
              </a:solidFill>
              <a:effectLst/>
              <a:latin typeface="Lucida Sans Unicode" panose="020B0602030504020204" pitchFamily="34" charset="0"/>
              <a:ea typeface="Calibri" panose="020F0502020204030204" pitchFamily="34" charset="0"/>
            </a:endParaRPr>
          </a:p>
          <a:p>
            <a:endParaRPr lang="en-US" sz="1800" kern="0" dirty="0">
              <a:solidFill>
                <a:srgbClr val="333333"/>
              </a:solidFill>
              <a:effectLst/>
              <a:latin typeface="Lucida Sans Unicode" panose="020B0602030504020204" pitchFamily="34" charset="0"/>
              <a:ea typeface="Calibri" panose="020F0502020204030204" pitchFamily="34" charset="0"/>
            </a:endParaRPr>
          </a:p>
          <a:p>
            <a:endParaRPr lang="en-US" sz="1800" kern="0" dirty="0">
              <a:solidFill>
                <a:srgbClr val="333333"/>
              </a:solidFill>
              <a:latin typeface="Lucida Sans Unicode" panose="020B0602030504020204" pitchFamily="34" charset="0"/>
              <a:ea typeface="Calibri" panose="020F0502020204030204" pitchFamily="34" charset="0"/>
            </a:endParaRPr>
          </a:p>
          <a:p>
            <a:r>
              <a:rPr lang="en-US" sz="1800" kern="0" dirty="0">
                <a:solidFill>
                  <a:srgbClr val="333333"/>
                </a:solidFill>
                <a:effectLst/>
                <a:latin typeface="Lucida Sans Unicode" panose="020B0602030504020204" pitchFamily="34" charset="0"/>
                <a:ea typeface="Calibri" panose="020F0502020204030204" pitchFamily="34" charset="0"/>
              </a:rPr>
              <a:t>6. How can people put their best foot forward when submitting a grant application?</a:t>
            </a:r>
          </a:p>
          <a:p>
            <a:pPr lvl="1"/>
            <a:r>
              <a:rPr lang="en-US" sz="1400" kern="0" dirty="0">
                <a:solidFill>
                  <a:srgbClr val="333333"/>
                </a:solidFill>
                <a:effectLst/>
                <a:latin typeface="Lucida Sans Unicode" panose="020B0602030504020204" pitchFamily="34" charset="0"/>
                <a:ea typeface="Calibri" panose="020F0502020204030204" pitchFamily="34" charset="0"/>
              </a:rPr>
              <a:t>Do the work – No such thing as free money</a:t>
            </a:r>
          </a:p>
          <a:p>
            <a:pPr lvl="1"/>
            <a:r>
              <a:rPr lang="en-US" sz="1400" kern="0" dirty="0">
                <a:solidFill>
                  <a:srgbClr val="333333"/>
                </a:solidFill>
                <a:latin typeface="Lucida Sans Unicode" panose="020B0602030504020204" pitchFamily="34" charset="0"/>
                <a:ea typeface="Calibri" panose="020F0502020204030204" pitchFamily="34" charset="0"/>
              </a:rPr>
              <a:t>Know your audience and cater your presentation to them.  Write and re-write your proposal until it shines</a:t>
            </a:r>
          </a:p>
          <a:p>
            <a:pPr lvl="1"/>
            <a:r>
              <a:rPr lang="en-US" sz="1400" kern="0" dirty="0">
                <a:solidFill>
                  <a:srgbClr val="333333"/>
                </a:solidFill>
                <a:effectLst/>
                <a:latin typeface="Lucida Sans Unicode" panose="020B0602030504020204" pitchFamily="34" charset="0"/>
                <a:ea typeface="Calibri" panose="020F0502020204030204" pitchFamily="34" charset="0"/>
              </a:rPr>
              <a:t>Set yourself up for success by focusing your efforts where you are most likely to succeed.  </a:t>
            </a:r>
            <a:br>
              <a:rPr lang="en-US" sz="1400" kern="0" dirty="0">
                <a:solidFill>
                  <a:srgbClr val="333333"/>
                </a:solidFill>
                <a:effectLst/>
                <a:latin typeface="Lucida Sans Unicode" panose="020B060203050402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1198703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86FE1-905A-9333-2790-03E39BDB2588}"/>
              </a:ext>
            </a:extLst>
          </p:cNvPr>
          <p:cNvSpPr>
            <a:spLocks noGrp="1"/>
          </p:cNvSpPr>
          <p:nvPr>
            <p:ph idx="1"/>
          </p:nvPr>
        </p:nvSpPr>
        <p:spPr>
          <a:xfrm>
            <a:off x="838200" y="334297"/>
            <a:ext cx="10515600" cy="5842666"/>
          </a:xfrm>
        </p:spPr>
        <p:txBody>
          <a:bodyPr>
            <a:normAutofit fontScale="92500" lnSpcReduction="20000"/>
          </a:bodyPr>
          <a:lstStyle/>
          <a:p>
            <a:r>
              <a:rPr lang="en-US" sz="1800" kern="0" dirty="0">
                <a:solidFill>
                  <a:srgbClr val="333333"/>
                </a:solidFill>
                <a:effectLst/>
                <a:latin typeface="Lucida Sans Unicode" panose="020B0602030504020204" pitchFamily="34" charset="0"/>
                <a:ea typeface="Calibri" panose="020F0502020204030204" pitchFamily="34" charset="0"/>
              </a:rPr>
              <a:t>7. How do you go about researching grants, and how do you spot grants that are likely to be worth your time?</a:t>
            </a:r>
          </a:p>
          <a:p>
            <a:pPr lvl="1"/>
            <a:r>
              <a:rPr lang="en-US" sz="1400" kern="0" dirty="0">
                <a:solidFill>
                  <a:srgbClr val="333333"/>
                </a:solidFill>
                <a:latin typeface="Lucida Sans Unicode" panose="020B0602030504020204" pitchFamily="34" charset="0"/>
                <a:ea typeface="Calibri" panose="020F0502020204030204" pitchFamily="34" charset="0"/>
              </a:rPr>
              <a:t>Google is a great tool.  Search for organizations that are focused on your particular interests and communities.  Then search for opportunities within those narrowed scopes.  Find grants that are supported by your unique strengths to maximize your chances for success.  </a:t>
            </a:r>
          </a:p>
          <a:p>
            <a:pPr lvl="1"/>
            <a:r>
              <a:rPr lang="en-US" sz="1400" kern="0" dirty="0">
                <a:solidFill>
                  <a:srgbClr val="333333"/>
                </a:solidFill>
                <a:latin typeface="Lucida Sans Unicode" panose="020B0602030504020204" pitchFamily="34" charset="0"/>
                <a:ea typeface="Calibri" panose="020F0502020204030204" pitchFamily="34" charset="0"/>
              </a:rPr>
              <a:t>Read about the results of previous awardees and see if those outcomes are similar to what you are looking to achieve.</a:t>
            </a:r>
            <a:endParaRPr lang="en-US" sz="1800" kern="0" dirty="0">
              <a:solidFill>
                <a:srgbClr val="333333"/>
              </a:solidFill>
              <a:latin typeface="Lucida Sans Unicode" panose="020B0602030504020204" pitchFamily="34" charset="0"/>
              <a:ea typeface="Calibri" panose="020F0502020204030204" pitchFamily="34" charset="0"/>
            </a:endParaRPr>
          </a:p>
          <a:p>
            <a:endParaRPr lang="en-US" sz="1800" kern="0" dirty="0">
              <a:solidFill>
                <a:srgbClr val="333333"/>
              </a:solidFill>
              <a:effectLst/>
              <a:latin typeface="Lucida Sans Unicode" panose="020B0602030504020204" pitchFamily="34" charset="0"/>
              <a:ea typeface="Calibri" panose="020F0502020204030204" pitchFamily="34" charset="0"/>
            </a:endParaRPr>
          </a:p>
          <a:p>
            <a:r>
              <a:rPr lang="en-US" sz="1800" kern="0" dirty="0">
                <a:solidFill>
                  <a:srgbClr val="333333"/>
                </a:solidFill>
                <a:effectLst/>
                <a:latin typeface="Lucida Sans Unicode" panose="020B0602030504020204" pitchFamily="34" charset="0"/>
                <a:ea typeface="Calibri" panose="020F0502020204030204" pitchFamily="34" charset="0"/>
              </a:rPr>
              <a:t>8. What is the Pennsylvania Veteran Farming Network, and how does it help PA Veterans and their families with grants and other agricultural opportunities?</a:t>
            </a:r>
          </a:p>
          <a:p>
            <a:pPr lvl="1"/>
            <a:r>
              <a:rPr lang="en-US" sz="1400" kern="0" dirty="0">
                <a:solidFill>
                  <a:srgbClr val="333333"/>
                </a:solidFill>
                <a:latin typeface="Lucida Sans Unicode" panose="020B0602030504020204" pitchFamily="34" charset="0"/>
                <a:ea typeface="Calibri" panose="020F0502020204030204" pitchFamily="34" charset="0"/>
              </a:rPr>
              <a:t>I am proud to serve on the board of PA Veteran Farms.  The organization works hard to provide information and opportunity to PA Veteran farmers, would-be PA veteran farmers, and their families. It is a growing and valuable community and I would encourage anyone that is eligible to apply to join and participate. </a:t>
            </a:r>
          </a:p>
          <a:p>
            <a:pPr lvl="1"/>
            <a:r>
              <a:rPr lang="en-US" sz="1400" kern="0" dirty="0">
                <a:solidFill>
                  <a:srgbClr val="333333"/>
                </a:solidFill>
                <a:effectLst/>
                <a:latin typeface="Lucida Sans Unicode" panose="020B0602030504020204" pitchFamily="34" charset="0"/>
                <a:ea typeface="Calibri" panose="020F0502020204030204" pitchFamily="34" charset="0"/>
              </a:rPr>
              <a:t>We publish a detailed monthly newsletter highlighting member businesses and grant opportunities.</a:t>
            </a:r>
          </a:p>
          <a:p>
            <a:pPr lvl="1"/>
            <a:r>
              <a:rPr lang="en-US" sz="1400" kern="0" dirty="0">
                <a:solidFill>
                  <a:srgbClr val="333333"/>
                </a:solidFill>
                <a:latin typeface="Lucida Sans Unicode" panose="020B0602030504020204" pitchFamily="34" charset="0"/>
                <a:ea typeface="Calibri" panose="020F0502020204030204" pitchFamily="34" charset="0"/>
              </a:rPr>
              <a:t>We host an annual, free to participants, workshop with many knowledgeable speakers.  It is a great networking opportunity as well.</a:t>
            </a:r>
            <a:endParaRPr lang="en-US" sz="1800" kern="0" dirty="0">
              <a:solidFill>
                <a:srgbClr val="333333"/>
              </a:solidFill>
              <a:latin typeface="Lucida Sans Unicode" panose="020B0602030504020204" pitchFamily="34" charset="0"/>
              <a:ea typeface="Calibri" panose="020F0502020204030204" pitchFamily="34" charset="0"/>
            </a:endParaRPr>
          </a:p>
          <a:p>
            <a:endParaRPr lang="en-US" sz="1800" kern="0" dirty="0">
              <a:solidFill>
                <a:srgbClr val="333333"/>
              </a:solidFill>
              <a:effectLst/>
              <a:latin typeface="Lucida Sans Unicode" panose="020B0602030504020204" pitchFamily="34" charset="0"/>
              <a:ea typeface="Calibri" panose="020F0502020204030204" pitchFamily="34" charset="0"/>
            </a:endParaRPr>
          </a:p>
          <a:p>
            <a:r>
              <a:rPr lang="en-US" sz="1800" kern="0" dirty="0">
                <a:solidFill>
                  <a:srgbClr val="333333"/>
                </a:solidFill>
                <a:effectLst/>
                <a:latin typeface="Lucida Sans Unicode" panose="020B0602030504020204" pitchFamily="34" charset="0"/>
                <a:ea typeface="Calibri" panose="020F0502020204030204" pitchFamily="34" charset="0"/>
              </a:rPr>
              <a:t>9. What have you been able to accomplish with grant funds that you otherwise would not have gotten done in as short a period of time?</a:t>
            </a:r>
          </a:p>
          <a:p>
            <a:pPr lvl="1"/>
            <a:r>
              <a:rPr lang="en-US" sz="1400" kern="0" dirty="0">
                <a:solidFill>
                  <a:srgbClr val="333333"/>
                </a:solidFill>
                <a:latin typeface="Lucida Sans Unicode" panose="020B0602030504020204" pitchFamily="34" charset="0"/>
                <a:ea typeface="Calibri" panose="020F0502020204030204" pitchFamily="34" charset="0"/>
              </a:rPr>
              <a:t>Most recently I have been able to purchase a commercial hog feeder and calf shelters that I use as pig houses.  Not only do these infrastructure improvements save me time, but the cost savings in the form of non-wasted feed will pay off the feeder in less than 2 years.  </a:t>
            </a:r>
          </a:p>
          <a:p>
            <a:pPr lvl="1"/>
            <a:r>
              <a:rPr lang="en-US" sz="1400" kern="0" dirty="0">
                <a:solidFill>
                  <a:srgbClr val="333333"/>
                </a:solidFill>
                <a:effectLst/>
                <a:latin typeface="Lucida Sans Unicode" panose="020B0602030504020204" pitchFamily="34" charset="0"/>
                <a:ea typeface="Calibri" panose="020F0502020204030204" pitchFamily="34" charset="0"/>
              </a:rPr>
              <a:t>I have run over 1000 feet of waterline and installed 3 frost free hydrants and one DRINKING POST to distribute water across my farm. Before that we were running hundreds of feed of garden hose and carrying buckets.</a:t>
            </a:r>
          </a:p>
          <a:p>
            <a:pPr lvl="1"/>
            <a:r>
              <a:rPr lang="en-US" sz="1400" kern="0" dirty="0">
                <a:solidFill>
                  <a:srgbClr val="333333"/>
                </a:solidFill>
                <a:effectLst/>
                <a:latin typeface="Lucida Sans Unicode" panose="020B0602030504020204" pitchFamily="34" charset="0"/>
                <a:ea typeface="Calibri" panose="020F0502020204030204" pitchFamily="34" charset="0"/>
              </a:rPr>
              <a:t>I have purchased hundreds of feet of electric net fencing, posts, chargers, waterers, feeders, etc.</a:t>
            </a:r>
          </a:p>
          <a:p>
            <a:pPr lvl="1"/>
            <a:r>
              <a:rPr lang="en-US" sz="1400" kern="0" dirty="0">
                <a:solidFill>
                  <a:srgbClr val="333333"/>
                </a:solidFill>
                <a:latin typeface="Lucida Sans Unicode" panose="020B0602030504020204" pitchFamily="34" charset="0"/>
                <a:ea typeface="Calibri" panose="020F0502020204030204" pitchFamily="34" charset="0"/>
              </a:rPr>
              <a:t>Land survey and fence installation</a:t>
            </a:r>
          </a:p>
          <a:p>
            <a:pPr lvl="1"/>
            <a:r>
              <a:rPr lang="en-US" sz="1400" kern="0" dirty="0">
                <a:solidFill>
                  <a:srgbClr val="333333"/>
                </a:solidFill>
                <a:effectLst/>
                <a:latin typeface="Lucida Sans Unicode" panose="020B0602030504020204" pitchFamily="34" charset="0"/>
                <a:ea typeface="Calibri" panose="020F0502020204030204" pitchFamily="34" charset="0"/>
              </a:rPr>
              <a:t>Silvopasture research project resulting in silvopasture development, marketing opportunities, forestry consultation, and hundreds of tree and shrub plantings.</a:t>
            </a:r>
            <a:br>
              <a:rPr lang="en-US" sz="1400" kern="0" dirty="0">
                <a:solidFill>
                  <a:srgbClr val="333333"/>
                </a:solidFill>
                <a:effectLst/>
                <a:latin typeface="Lucida Sans Unicode" panose="020B060203050402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69791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logo of a rooster and sun&#10;&#10;Description automatically generated">
            <a:extLst>
              <a:ext uri="{FF2B5EF4-FFF2-40B4-BE49-F238E27FC236}">
                <a16:creationId xmlns:a16="http://schemas.microsoft.com/office/drawing/2014/main" id="{E8778A1A-C1EE-D415-1D29-8176E7E8D552}"/>
              </a:ext>
            </a:extLst>
          </p:cNvPr>
          <p:cNvPicPr>
            <a:picLocks noChangeAspect="1"/>
          </p:cNvPicPr>
          <p:nvPr/>
        </p:nvPicPr>
        <p:blipFill rotWithShape="1">
          <a:blip r:embed="rId2">
            <a:extLst>
              <a:ext uri="{28A0092B-C50C-407E-A947-70E740481C1C}">
                <a14:useLocalDpi xmlns:a14="http://schemas.microsoft.com/office/drawing/2010/main" val="0"/>
              </a:ext>
            </a:extLst>
          </a:blip>
          <a:srcRect l="15324" r="14438"/>
          <a:stretch/>
        </p:blipFill>
        <p:spPr>
          <a:xfrm>
            <a:off x="20" y="10"/>
            <a:ext cx="2970445" cy="3383269"/>
          </a:xfrm>
          <a:prstGeom prst="rect">
            <a:avLst/>
          </a:prstGeom>
        </p:spPr>
      </p:pic>
      <p:pic>
        <p:nvPicPr>
          <p:cNvPr id="7" name="Picture 6" descr="A person and person standing together&#10;&#10;Description automatically generated">
            <a:extLst>
              <a:ext uri="{FF2B5EF4-FFF2-40B4-BE49-F238E27FC236}">
                <a16:creationId xmlns:a16="http://schemas.microsoft.com/office/drawing/2014/main" id="{214C8CDD-570A-00FA-5313-21CDA12A675E}"/>
              </a:ext>
            </a:extLst>
          </p:cNvPr>
          <p:cNvPicPr>
            <a:picLocks noChangeAspect="1"/>
          </p:cNvPicPr>
          <p:nvPr/>
        </p:nvPicPr>
        <p:blipFill rotWithShape="1">
          <a:blip r:embed="rId3">
            <a:extLst>
              <a:ext uri="{28A0092B-C50C-407E-A947-70E740481C1C}">
                <a14:useLocalDpi xmlns:a14="http://schemas.microsoft.com/office/drawing/2010/main" val="0"/>
              </a:ext>
            </a:extLst>
          </a:blip>
          <a:srcRect l="19063" r="22330" b="-3"/>
          <a:stretch/>
        </p:blipFill>
        <p:spPr>
          <a:xfrm>
            <a:off x="3072956" y="10"/>
            <a:ext cx="2970465" cy="3383268"/>
          </a:xfrm>
          <a:prstGeom prst="rect">
            <a:avLst/>
          </a:prstGeom>
        </p:spPr>
      </p:pic>
      <p:pic>
        <p:nvPicPr>
          <p:cNvPr id="15" name="Picture 14" descr="An aerial view of a forest&#10;&#10;Description automatically generated">
            <a:extLst>
              <a:ext uri="{FF2B5EF4-FFF2-40B4-BE49-F238E27FC236}">
                <a16:creationId xmlns:a16="http://schemas.microsoft.com/office/drawing/2014/main" id="{811C29B1-B771-6767-9DFA-21D5814DE178}"/>
              </a:ext>
            </a:extLst>
          </p:cNvPr>
          <p:cNvPicPr>
            <a:picLocks noChangeAspect="1"/>
          </p:cNvPicPr>
          <p:nvPr/>
        </p:nvPicPr>
        <p:blipFill rotWithShape="1">
          <a:blip r:embed="rId4">
            <a:extLst>
              <a:ext uri="{28A0092B-C50C-407E-A947-70E740481C1C}">
                <a14:useLocalDpi xmlns:a14="http://schemas.microsoft.com/office/drawing/2010/main" val="0"/>
              </a:ext>
            </a:extLst>
          </a:blip>
          <a:srcRect l="10972" r="28641" b="2"/>
          <a:stretch/>
        </p:blipFill>
        <p:spPr>
          <a:xfrm>
            <a:off x="6145909" y="10"/>
            <a:ext cx="2971800" cy="3383268"/>
          </a:xfrm>
          <a:prstGeom prst="rect">
            <a:avLst/>
          </a:prstGeom>
        </p:spPr>
      </p:pic>
      <p:pic>
        <p:nvPicPr>
          <p:cNvPr id="11" name="Picture 10" descr="A group of pigs in a fenced in area&#10;&#10;Description automatically generated">
            <a:extLst>
              <a:ext uri="{FF2B5EF4-FFF2-40B4-BE49-F238E27FC236}">
                <a16:creationId xmlns:a16="http://schemas.microsoft.com/office/drawing/2014/main" id="{E3E897C4-5E10-E081-14D0-1FBBF243E0E9}"/>
              </a:ext>
            </a:extLst>
          </p:cNvPr>
          <p:cNvPicPr>
            <a:picLocks noChangeAspect="1"/>
          </p:cNvPicPr>
          <p:nvPr/>
        </p:nvPicPr>
        <p:blipFill rotWithShape="1">
          <a:blip r:embed="rId5">
            <a:extLst>
              <a:ext uri="{28A0092B-C50C-407E-A947-70E740481C1C}">
                <a14:useLocalDpi xmlns:a14="http://schemas.microsoft.com/office/drawing/2010/main" val="0"/>
              </a:ext>
            </a:extLst>
          </a:blip>
          <a:srcRect l="19619" r="14505" b="4"/>
          <a:stretch/>
        </p:blipFill>
        <p:spPr>
          <a:xfrm>
            <a:off x="9220200" y="10"/>
            <a:ext cx="2971800" cy="3383268"/>
          </a:xfrm>
          <a:prstGeom prst="rect">
            <a:avLst/>
          </a:prstGeom>
        </p:spPr>
      </p:pic>
      <p:pic>
        <p:nvPicPr>
          <p:cNvPr id="13" name="Picture 12" descr="A group of pigs in a pen&#10;&#10;Description automatically generated">
            <a:extLst>
              <a:ext uri="{FF2B5EF4-FFF2-40B4-BE49-F238E27FC236}">
                <a16:creationId xmlns:a16="http://schemas.microsoft.com/office/drawing/2014/main" id="{2586B80C-D0D3-4565-3110-0E5071307E46}"/>
              </a:ext>
            </a:extLst>
          </p:cNvPr>
          <p:cNvPicPr>
            <a:picLocks noChangeAspect="1"/>
          </p:cNvPicPr>
          <p:nvPr/>
        </p:nvPicPr>
        <p:blipFill rotWithShape="1">
          <a:blip r:embed="rId6">
            <a:extLst>
              <a:ext uri="{28A0092B-C50C-407E-A947-70E740481C1C}">
                <a14:useLocalDpi xmlns:a14="http://schemas.microsoft.com/office/drawing/2010/main" val="0"/>
              </a:ext>
            </a:extLst>
          </a:blip>
          <a:srcRect t="12162" r="-1" b="13206"/>
          <a:stretch/>
        </p:blipFill>
        <p:spPr>
          <a:xfrm>
            <a:off x="-1018" y="3474720"/>
            <a:ext cx="6044438" cy="3383280"/>
          </a:xfrm>
          <a:prstGeom prst="rect">
            <a:avLst/>
          </a:prstGeom>
        </p:spPr>
      </p:pic>
      <p:sp>
        <p:nvSpPr>
          <p:cNvPr id="22" name="Rectangle 21">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A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EA3115-ED1E-3C23-9C5D-A4C3FA231611}"/>
              </a:ext>
            </a:extLst>
          </p:cNvPr>
          <p:cNvSpPr>
            <a:spLocks noGrp="1"/>
          </p:cNvSpPr>
          <p:nvPr>
            <p:ph type="title"/>
          </p:nvPr>
        </p:nvSpPr>
        <p:spPr>
          <a:xfrm>
            <a:off x="6491653" y="3799272"/>
            <a:ext cx="5193748" cy="637124"/>
          </a:xfrm>
        </p:spPr>
        <p:txBody>
          <a:bodyPr>
            <a:normAutofit/>
          </a:bodyPr>
          <a:lstStyle/>
          <a:p>
            <a:r>
              <a:rPr lang="en-US" sz="3200">
                <a:solidFill>
                  <a:srgbClr val="FFFFFF"/>
                </a:solidFill>
              </a:rPr>
              <a:t>Skyline Pastures</a:t>
            </a:r>
          </a:p>
        </p:txBody>
      </p:sp>
      <p:sp>
        <p:nvSpPr>
          <p:cNvPr id="3" name="Content Placeholder 2">
            <a:extLst>
              <a:ext uri="{FF2B5EF4-FFF2-40B4-BE49-F238E27FC236}">
                <a16:creationId xmlns:a16="http://schemas.microsoft.com/office/drawing/2014/main" id="{F202313F-790E-219A-7ED4-4B980C06A40F}"/>
              </a:ext>
            </a:extLst>
          </p:cNvPr>
          <p:cNvSpPr>
            <a:spLocks noGrp="1"/>
          </p:cNvSpPr>
          <p:nvPr>
            <p:ph idx="1"/>
          </p:nvPr>
        </p:nvSpPr>
        <p:spPr>
          <a:xfrm>
            <a:off x="6479648" y="4510585"/>
            <a:ext cx="5366610" cy="1758732"/>
          </a:xfrm>
        </p:spPr>
        <p:txBody>
          <a:bodyPr>
            <a:normAutofit/>
          </a:bodyPr>
          <a:lstStyle/>
          <a:p>
            <a:pPr marL="0" indent="0">
              <a:buNone/>
            </a:pPr>
            <a:r>
              <a:rPr lang="en-US" sz="1500" b="0" i="0" u="none" strike="noStrike" baseline="0" dirty="0">
                <a:solidFill>
                  <a:srgbClr val="FFFFFF"/>
                </a:solidFill>
                <a:latin typeface="Calibri-Light"/>
              </a:rPr>
              <a:t>Skyline pastures is a regenerative-focused pastured meat farm specializing in pastured broilers, pastured turkeys, forest-raised pork, and grass-fed, grass-finished beef. We are located just outside of Hamburg, PA and have been farming commercially for 5 years. The farm is a family operation with myself doing the lion’s share and my wife and 2 kids helping when needed.  </a:t>
            </a:r>
            <a:r>
              <a:rPr lang="en-US" sz="1500" dirty="0">
                <a:solidFill>
                  <a:srgbClr val="FFFFFF"/>
                </a:solidFill>
                <a:latin typeface="Calibri-Light"/>
              </a:rPr>
              <a:t>Visit us at </a:t>
            </a:r>
            <a:r>
              <a:rPr lang="en-US" sz="1500" dirty="0">
                <a:solidFill>
                  <a:srgbClr val="FFFFFF"/>
                </a:solidFill>
                <a:latin typeface="Calibri-Light"/>
                <a:hlinkClick r:id="rId7"/>
              </a:rPr>
              <a:t>https://skylinepastures.com</a:t>
            </a:r>
            <a:endParaRPr lang="en-US" sz="1500" dirty="0">
              <a:solidFill>
                <a:srgbClr val="FFFFFF"/>
              </a:solidFill>
              <a:latin typeface="Calibri-Light"/>
            </a:endParaRPr>
          </a:p>
          <a:p>
            <a:pPr marL="0" indent="0">
              <a:buNone/>
            </a:pPr>
            <a:endParaRPr lang="en-US" sz="1500" dirty="0">
              <a:solidFill>
                <a:srgbClr val="FFFFFF"/>
              </a:solidFill>
            </a:endParaRPr>
          </a:p>
        </p:txBody>
      </p:sp>
    </p:spTree>
    <p:extLst>
      <p:ext uri="{BB962C8B-B14F-4D97-AF65-F5344CB8AC3E}">
        <p14:creationId xmlns:p14="http://schemas.microsoft.com/office/powerpoint/2010/main" val="225257002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7A8FC3-C2F1-6DF8-D515-9DB0691B321B}"/>
              </a:ext>
            </a:extLst>
          </p:cNvPr>
          <p:cNvSpPr>
            <a:spLocks noGrp="1"/>
          </p:cNvSpPr>
          <p:nvPr>
            <p:ph idx="1"/>
          </p:nvPr>
        </p:nvSpPr>
        <p:spPr>
          <a:xfrm>
            <a:off x="838200" y="304800"/>
            <a:ext cx="10515600" cy="5872163"/>
          </a:xfrm>
        </p:spPr>
        <p:txBody>
          <a:bodyPr/>
          <a:lstStyle/>
          <a:p>
            <a:r>
              <a:rPr lang="en-US" sz="1800" kern="0" dirty="0">
                <a:solidFill>
                  <a:srgbClr val="333333"/>
                </a:solidFill>
                <a:effectLst/>
                <a:latin typeface="Lucida Sans Unicode" panose="020B0602030504020204" pitchFamily="34" charset="0"/>
                <a:ea typeface="Calibri" panose="020F0502020204030204" pitchFamily="34" charset="0"/>
              </a:rPr>
              <a:t>10. What are your thoughts on the grant application review process and what are some tips for farmers or homesteaders looking to try their hand?</a:t>
            </a:r>
          </a:p>
          <a:p>
            <a:pPr lvl="1"/>
            <a:r>
              <a:rPr lang="en-US"/>
              <a:t>Slides 9-12</a:t>
            </a:r>
            <a:endParaRPr lang="en-US" dirty="0"/>
          </a:p>
        </p:txBody>
      </p:sp>
    </p:spTree>
    <p:extLst>
      <p:ext uri="{BB962C8B-B14F-4D97-AF65-F5344CB8AC3E}">
        <p14:creationId xmlns:p14="http://schemas.microsoft.com/office/powerpoint/2010/main" val="51439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995C4-9E1F-C2A0-D0F8-AE3B2DCAC507}"/>
              </a:ext>
            </a:extLst>
          </p:cNvPr>
          <p:cNvSpPr>
            <a:spLocks noGrp="1"/>
          </p:cNvSpPr>
          <p:nvPr>
            <p:ph type="title"/>
          </p:nvPr>
        </p:nvSpPr>
        <p:spPr>
          <a:xfrm>
            <a:off x="1171074" y="1396686"/>
            <a:ext cx="3240506" cy="4064628"/>
          </a:xfrm>
        </p:spPr>
        <p:txBody>
          <a:bodyPr>
            <a:normAutofit/>
          </a:bodyPr>
          <a:lstStyle/>
          <a:p>
            <a:r>
              <a:rPr lang="en-US">
                <a:solidFill>
                  <a:srgbClr val="FFFFFF"/>
                </a:solidFill>
              </a:rPr>
              <a:t>What is SARE (Sustainable Agriculture Research and Education)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9FDB446-36B3-787C-AA19-030EC5282352}"/>
              </a:ext>
            </a:extLst>
          </p:cNvPr>
          <p:cNvSpPr>
            <a:spLocks noGrp="1"/>
          </p:cNvSpPr>
          <p:nvPr>
            <p:ph idx="1"/>
          </p:nvPr>
        </p:nvSpPr>
        <p:spPr>
          <a:xfrm>
            <a:off x="5370153" y="1526033"/>
            <a:ext cx="5536397" cy="3935281"/>
          </a:xfrm>
        </p:spPr>
        <p:txBody>
          <a:bodyPr>
            <a:normAutofit/>
          </a:bodyPr>
          <a:lstStyle/>
          <a:p>
            <a:r>
              <a:rPr lang="en-US" sz="2200" dirty="0"/>
              <a:t>The Purpose of SARE, and thus Northeast (NE) SARE and its grant programs is to “explore new concepts in sustainable agriculture conducted through experiments, surveys, prototypes, on-farm demonstrations or other research and education techniques. Farmer Grant projects address issues that affect farming with long-term sustainability in mind”</a:t>
            </a:r>
          </a:p>
          <a:p>
            <a:r>
              <a:rPr lang="en-US" sz="2200" dirty="0"/>
              <a:t>Visit </a:t>
            </a:r>
            <a:r>
              <a:rPr lang="en-US" sz="2200" dirty="0">
                <a:hlinkClick r:id="rId2"/>
              </a:rPr>
              <a:t>https://northeast.sare.org</a:t>
            </a:r>
            <a:r>
              <a:rPr lang="en-US" sz="2200" dirty="0"/>
              <a:t> for more information</a:t>
            </a:r>
          </a:p>
        </p:txBody>
      </p:sp>
    </p:spTree>
    <p:extLst>
      <p:ext uri="{BB962C8B-B14F-4D97-AF65-F5344CB8AC3E}">
        <p14:creationId xmlns:p14="http://schemas.microsoft.com/office/powerpoint/2010/main" val="3760385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CCF6A-2241-843E-8180-9B7745610B43}"/>
              </a:ext>
            </a:extLst>
          </p:cNvPr>
          <p:cNvSpPr>
            <a:spLocks noGrp="1"/>
          </p:cNvSpPr>
          <p:nvPr>
            <p:ph type="title"/>
          </p:nvPr>
        </p:nvSpPr>
        <p:spPr>
          <a:xfrm>
            <a:off x="686834" y="1153572"/>
            <a:ext cx="3200400" cy="4461163"/>
          </a:xfrm>
        </p:spPr>
        <p:txBody>
          <a:bodyPr>
            <a:normAutofit/>
          </a:bodyPr>
          <a:lstStyle/>
          <a:p>
            <a:r>
              <a:rPr lang="en-US">
                <a:solidFill>
                  <a:srgbClr val="FFFFFF"/>
                </a:solidFill>
              </a:rPr>
              <a:t>About NE SARE Farmer Grants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143A88-10EF-6644-96BE-0E66429904D9}"/>
              </a:ext>
            </a:extLst>
          </p:cNvPr>
          <p:cNvSpPr>
            <a:spLocks noGrp="1"/>
          </p:cNvSpPr>
          <p:nvPr>
            <p:ph idx="1"/>
          </p:nvPr>
        </p:nvSpPr>
        <p:spPr>
          <a:xfrm>
            <a:off x="4447308" y="591344"/>
            <a:ext cx="6906491" cy="5585619"/>
          </a:xfrm>
        </p:spPr>
        <p:txBody>
          <a:bodyPr anchor="ctr">
            <a:normAutofit/>
          </a:bodyPr>
          <a:lstStyle/>
          <a:p>
            <a:r>
              <a:rPr lang="en-US" sz="1800" b="0" i="0" u="none" strike="noStrike" baseline="0" dirty="0">
                <a:latin typeface="ArialMT"/>
              </a:rPr>
              <a:t>“typically range from $5,000 to $30,000, depending upon a project’s complexity and duration”</a:t>
            </a:r>
          </a:p>
          <a:p>
            <a:r>
              <a:rPr lang="en-US" sz="1800" b="0" i="0" u="none" strike="noStrike" baseline="0" dirty="0">
                <a:latin typeface="ArialMT"/>
              </a:rPr>
              <a:t>“Applicants should only request the amount of funding that is clearly necessary for the success of their project”</a:t>
            </a:r>
          </a:p>
          <a:p>
            <a:r>
              <a:rPr lang="en-US" sz="1800" dirty="0">
                <a:latin typeface="ArialMT"/>
              </a:rPr>
              <a:t>One thing that is unique about NE SARE Farmer Grants is that you can factor in your labor for conducting the grant research.  </a:t>
            </a:r>
          </a:p>
          <a:p>
            <a:r>
              <a:rPr lang="en-US" sz="1800" dirty="0">
                <a:latin typeface="ArialMT"/>
              </a:rPr>
              <a:t>Ask yourself “What could I test on my farm that will increase viability / sustainability / profitability / animal welfare / etc.”, and then determine everything required, including your time, to get it done.  All of this data will be used to build your grant application and budget worksheet.</a:t>
            </a:r>
          </a:p>
          <a:p>
            <a:r>
              <a:rPr lang="en-US" sz="1800" dirty="0">
                <a:latin typeface="ArialMT"/>
              </a:rPr>
              <a:t>Grants are highly competitive and highly monitored. Put in the work to reap the benefit.</a:t>
            </a:r>
          </a:p>
          <a:p>
            <a:r>
              <a:rPr lang="en-US" sz="1800" dirty="0">
                <a:latin typeface="ArialMT"/>
              </a:rPr>
              <a:t>If awarded a NE SARE Farmer Grant, “</a:t>
            </a:r>
            <a:r>
              <a:rPr lang="en-US" sz="1800" b="0" i="0" u="none" strike="noStrike" baseline="0" dirty="0">
                <a:latin typeface="ArialMT"/>
              </a:rPr>
              <a:t>Funds can be used to conduct the research project including paying farmers for their time, for project-related materials, for project costs like consulting fees or soil tests, and any communications or outreach expenses associated with telling others about project results.”</a:t>
            </a:r>
            <a:endParaRPr lang="en-US" sz="1800" dirty="0"/>
          </a:p>
        </p:txBody>
      </p:sp>
    </p:spTree>
    <p:extLst>
      <p:ext uri="{BB962C8B-B14F-4D97-AF65-F5344CB8AC3E}">
        <p14:creationId xmlns:p14="http://schemas.microsoft.com/office/powerpoint/2010/main" val="322851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3DAA5-D987-9D6E-6DA4-7E069DBDF77D}"/>
              </a:ext>
            </a:extLst>
          </p:cNvPr>
          <p:cNvPicPr>
            <a:picLocks noChangeAspect="1"/>
          </p:cNvPicPr>
          <p:nvPr/>
        </p:nvPicPr>
        <p:blipFill rotWithShape="1">
          <a:blip r:embed="rId2">
            <a:duotone>
              <a:schemeClr val="bg2">
                <a:shade val="45000"/>
                <a:satMod val="135000"/>
              </a:schemeClr>
              <a:prstClr val="white"/>
            </a:duotone>
          </a:blip>
          <a:srcRect/>
          <a:stretch/>
        </p:blipFill>
        <p:spPr>
          <a:xfrm>
            <a:off x="20" y="-27276"/>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5D228-56F0-DEDB-6394-048EDA34AB5D}"/>
              </a:ext>
            </a:extLst>
          </p:cNvPr>
          <p:cNvSpPr>
            <a:spLocks noGrp="1"/>
          </p:cNvSpPr>
          <p:nvPr>
            <p:ph type="title"/>
          </p:nvPr>
        </p:nvSpPr>
        <p:spPr>
          <a:xfrm>
            <a:off x="838200" y="365125"/>
            <a:ext cx="10515600" cy="1325563"/>
          </a:xfrm>
        </p:spPr>
        <p:txBody>
          <a:bodyPr>
            <a:normAutofit/>
          </a:bodyPr>
          <a:lstStyle/>
          <a:p>
            <a:r>
              <a:rPr lang="en-US" dirty="0"/>
              <a:t>Our Silvopasture Pig Project</a:t>
            </a:r>
          </a:p>
        </p:txBody>
      </p:sp>
      <p:graphicFrame>
        <p:nvGraphicFramePr>
          <p:cNvPr id="5" name="Content Placeholder 2">
            <a:extLst>
              <a:ext uri="{FF2B5EF4-FFF2-40B4-BE49-F238E27FC236}">
                <a16:creationId xmlns:a16="http://schemas.microsoft.com/office/drawing/2014/main" id="{C4F818F5-2B6C-B6DE-E28A-3EA5ADADE6F0}"/>
              </a:ext>
            </a:extLst>
          </p:cNvPr>
          <p:cNvGraphicFramePr>
            <a:graphicFrameLocks noGrp="1"/>
          </p:cNvGraphicFramePr>
          <p:nvPr>
            <p:ph idx="1"/>
            <p:extLst>
              <p:ext uri="{D42A27DB-BD31-4B8C-83A1-F6EECF244321}">
                <p14:modId xmlns:p14="http://schemas.microsoft.com/office/powerpoint/2010/main" val="1065629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48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AB13476-CE21-4746-B044-FD491AC84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03A07-67F9-645B-2660-BB377FE579E9}"/>
              </a:ext>
            </a:extLst>
          </p:cNvPr>
          <p:cNvSpPr>
            <a:spLocks noGrp="1"/>
          </p:cNvSpPr>
          <p:nvPr>
            <p:ph type="title"/>
          </p:nvPr>
        </p:nvSpPr>
        <p:spPr>
          <a:xfrm>
            <a:off x="629328" y="429768"/>
            <a:ext cx="4095072" cy="1642533"/>
          </a:xfrm>
        </p:spPr>
        <p:txBody>
          <a:bodyPr anchor="b">
            <a:normAutofit/>
          </a:bodyPr>
          <a:lstStyle/>
          <a:p>
            <a:r>
              <a:rPr lang="en-US" sz="5000"/>
              <a:t>PICS and Data on our project</a:t>
            </a:r>
          </a:p>
        </p:txBody>
      </p:sp>
      <p:sp>
        <p:nvSpPr>
          <p:cNvPr id="3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2316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9DC83-D256-0027-1564-C866D8E04873}"/>
              </a:ext>
            </a:extLst>
          </p:cNvPr>
          <p:cNvSpPr>
            <a:spLocks noGrp="1"/>
          </p:cNvSpPr>
          <p:nvPr>
            <p:ph idx="1"/>
          </p:nvPr>
        </p:nvSpPr>
        <p:spPr>
          <a:xfrm>
            <a:off x="629489" y="2706624"/>
            <a:ext cx="4098951" cy="3386399"/>
          </a:xfrm>
        </p:spPr>
        <p:txBody>
          <a:bodyPr>
            <a:normAutofit/>
          </a:bodyPr>
          <a:lstStyle/>
          <a:p>
            <a:r>
              <a:rPr lang="en-US" sz="2200"/>
              <a:t>Lots of YouTube records at:</a:t>
            </a:r>
          </a:p>
          <a:p>
            <a:pPr marL="0" indent="0">
              <a:buNone/>
            </a:pPr>
            <a:r>
              <a:rPr lang="en-US" sz="2200" b="0" i="0">
                <a:effectLst/>
                <a:highlight>
                  <a:srgbClr val="FFFFFF"/>
                </a:highlight>
                <a:latin typeface="Roboto" panose="02000000000000000000" pitchFamily="2" charset="0"/>
              </a:rPr>
              <a:t>@skylinepastures8445 or just search Skyline Pastures</a:t>
            </a:r>
            <a:endParaRPr lang="en-US" sz="2200"/>
          </a:p>
        </p:txBody>
      </p:sp>
      <p:pic>
        <p:nvPicPr>
          <p:cNvPr id="6" name="Picture 5" descr="A picture containing tree, outdoor, ground, plant&#10;&#10;Description automatically generated">
            <a:extLst>
              <a:ext uri="{FF2B5EF4-FFF2-40B4-BE49-F238E27FC236}">
                <a16:creationId xmlns:a16="http://schemas.microsoft.com/office/drawing/2014/main" id="{19721C91-5831-5802-575D-49822A72B2E2}"/>
              </a:ext>
            </a:extLst>
          </p:cNvPr>
          <p:cNvPicPr>
            <a:picLocks noChangeAspect="1"/>
          </p:cNvPicPr>
          <p:nvPr/>
        </p:nvPicPr>
        <p:blipFill rotWithShape="1">
          <a:blip r:embed="rId2">
            <a:extLst>
              <a:ext uri="{28A0092B-C50C-407E-A947-70E740481C1C}">
                <a14:useLocalDpi xmlns:a14="http://schemas.microsoft.com/office/drawing/2010/main" val="0"/>
              </a:ext>
            </a:extLst>
          </a:blip>
          <a:srcRect l="17687" r="18826" b="-1"/>
          <a:stretch/>
        </p:blipFill>
        <p:spPr>
          <a:xfrm>
            <a:off x="5027601" y="10"/>
            <a:ext cx="3044866" cy="3597029"/>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pic>
      <p:pic>
        <p:nvPicPr>
          <p:cNvPr id="10" name="Picture 9" descr="A grassy area with trees in the background&#10;&#10;Description automatically generated with medium confidence">
            <a:extLst>
              <a:ext uri="{FF2B5EF4-FFF2-40B4-BE49-F238E27FC236}">
                <a16:creationId xmlns:a16="http://schemas.microsoft.com/office/drawing/2014/main" id="{2BEBB89C-85E4-8770-3D07-9CE6FAEEF5EC}"/>
              </a:ext>
            </a:extLst>
          </p:cNvPr>
          <p:cNvPicPr>
            <a:picLocks noChangeAspect="1"/>
          </p:cNvPicPr>
          <p:nvPr/>
        </p:nvPicPr>
        <p:blipFill rotWithShape="1">
          <a:blip r:embed="rId3">
            <a:extLst>
              <a:ext uri="{28A0092B-C50C-407E-A947-70E740481C1C}">
                <a14:useLocalDpi xmlns:a14="http://schemas.microsoft.com/office/drawing/2010/main" val="0"/>
              </a:ext>
            </a:extLst>
          </a:blip>
          <a:srcRect l="25478" r="4" b="4"/>
          <a:stretch/>
        </p:blipFill>
        <p:spPr>
          <a:xfrm>
            <a:off x="5021993" y="3792430"/>
            <a:ext cx="3045969" cy="3065570"/>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pic>
      <p:pic>
        <p:nvPicPr>
          <p:cNvPr id="5" name="Picture 4" descr="A person standing in the woods&#10;&#10;Description automatically generated">
            <a:extLst>
              <a:ext uri="{FF2B5EF4-FFF2-40B4-BE49-F238E27FC236}">
                <a16:creationId xmlns:a16="http://schemas.microsoft.com/office/drawing/2014/main" id="{996C96F6-564D-A5C6-6177-011CFFB8B833}"/>
              </a:ext>
            </a:extLst>
          </p:cNvPr>
          <p:cNvPicPr>
            <a:picLocks noChangeAspect="1"/>
          </p:cNvPicPr>
          <p:nvPr/>
        </p:nvPicPr>
        <p:blipFill rotWithShape="1">
          <a:blip r:embed="rId4">
            <a:extLst>
              <a:ext uri="{28A0092B-C50C-407E-A947-70E740481C1C}">
                <a14:useLocalDpi xmlns:a14="http://schemas.microsoft.com/office/drawing/2010/main" val="0"/>
              </a:ext>
            </a:extLst>
          </a:blip>
          <a:srcRect l="18510" r="10390" b="3"/>
          <a:stretch/>
        </p:blipFill>
        <p:spPr>
          <a:xfrm>
            <a:off x="8263902" y="10"/>
            <a:ext cx="3928092" cy="4143496"/>
          </a:xfrm>
          <a:custGeom>
            <a:avLst/>
            <a:gdLst/>
            <a:ahLst/>
            <a:cxnLst/>
            <a:rect l="l" t="t" r="r" b="b"/>
            <a:pathLst>
              <a:path w="3928092" h="4143506">
                <a:moveTo>
                  <a:pt x="23605" y="0"/>
                </a:moveTo>
                <a:lnTo>
                  <a:pt x="3928092" y="0"/>
                </a:lnTo>
                <a:lnTo>
                  <a:pt x="3928092"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pic>
      <p:pic>
        <p:nvPicPr>
          <p:cNvPr id="7" name="Picture 6" descr="A pig lying on the ground&#10;&#10;Description automatically generated">
            <a:extLst>
              <a:ext uri="{FF2B5EF4-FFF2-40B4-BE49-F238E27FC236}">
                <a16:creationId xmlns:a16="http://schemas.microsoft.com/office/drawing/2014/main" id="{D8613B18-8D7E-E1A9-7EA7-26A12C04B862}"/>
              </a:ext>
            </a:extLst>
          </p:cNvPr>
          <p:cNvPicPr>
            <a:picLocks noChangeAspect="1"/>
          </p:cNvPicPr>
          <p:nvPr/>
        </p:nvPicPr>
        <p:blipFill rotWithShape="1">
          <a:blip r:embed="rId5">
            <a:extLst>
              <a:ext uri="{28A0092B-C50C-407E-A947-70E740481C1C}">
                <a14:useLocalDpi xmlns:a14="http://schemas.microsoft.com/office/drawing/2010/main" val="0"/>
              </a:ext>
            </a:extLst>
          </a:blip>
          <a:srcRect r="-4" b="13755"/>
          <a:stretch/>
        </p:blipFill>
        <p:spPr>
          <a:xfrm>
            <a:off x="8281031" y="4328340"/>
            <a:ext cx="3910971" cy="2529660"/>
          </a:xfrm>
          <a:custGeom>
            <a:avLst/>
            <a:gdLst/>
            <a:ahLst/>
            <a:cxnLst/>
            <a:rect l="l" t="t" r="r" b="b"/>
            <a:pathLst>
              <a:path w="3910971"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71" y="11103"/>
                </a:lnTo>
                <a:lnTo>
                  <a:pt x="3910971"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Tree>
    <p:extLst>
      <p:ext uri="{BB962C8B-B14F-4D97-AF65-F5344CB8AC3E}">
        <p14:creationId xmlns:p14="http://schemas.microsoft.com/office/powerpoint/2010/main" val="11086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ree, outdoor, ground, nature&#10;&#10;Description automatically generated">
            <a:extLst>
              <a:ext uri="{FF2B5EF4-FFF2-40B4-BE49-F238E27FC236}">
                <a16:creationId xmlns:a16="http://schemas.microsoft.com/office/drawing/2014/main" id="{CE397996-2371-F2B0-CCB7-82CF0BD7B7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b="18183"/>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0D2C7-7B6A-D576-5649-D4B31F39818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Good Shot of Before and After Pig Rotation</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075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BF06-B0B9-0CD5-D786-D0FFC83BF85E}"/>
              </a:ext>
            </a:extLst>
          </p:cNvPr>
          <p:cNvSpPr>
            <a:spLocks noGrp="1"/>
          </p:cNvSpPr>
          <p:nvPr>
            <p:ph type="title"/>
          </p:nvPr>
        </p:nvSpPr>
        <p:spPr/>
        <p:txBody>
          <a:bodyPr/>
          <a:lstStyle/>
          <a:p>
            <a:r>
              <a:rPr lang="en-US" dirty="0"/>
              <a:t>GRANT WRITING reference: Presentation by Mike Mitchell for FSU</a:t>
            </a:r>
          </a:p>
        </p:txBody>
      </p:sp>
    </p:spTree>
    <p:extLst>
      <p:ext uri="{BB962C8B-B14F-4D97-AF65-F5344CB8AC3E}">
        <p14:creationId xmlns:p14="http://schemas.microsoft.com/office/powerpoint/2010/main" val="7512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9FD8-011A-35FC-69C8-00B51FA693E9}"/>
              </a:ext>
            </a:extLst>
          </p:cNvPr>
          <p:cNvSpPr>
            <a:spLocks noGrp="1"/>
          </p:cNvSpPr>
          <p:nvPr>
            <p:ph type="title"/>
          </p:nvPr>
        </p:nvSpPr>
        <p:spPr/>
        <p:txBody>
          <a:bodyPr/>
          <a:lstStyle/>
          <a:p>
            <a:r>
              <a:rPr lang="en-US" dirty="0"/>
              <a:t>Important factors in research prior to writing</a:t>
            </a:r>
          </a:p>
        </p:txBody>
      </p:sp>
      <p:sp>
        <p:nvSpPr>
          <p:cNvPr id="3" name="Content Placeholder 2">
            <a:extLst>
              <a:ext uri="{FF2B5EF4-FFF2-40B4-BE49-F238E27FC236}">
                <a16:creationId xmlns:a16="http://schemas.microsoft.com/office/drawing/2014/main" id="{F0189699-B781-07BF-14C2-5125175B2BF4}"/>
              </a:ext>
            </a:extLst>
          </p:cNvPr>
          <p:cNvSpPr>
            <a:spLocks noGrp="1"/>
          </p:cNvSpPr>
          <p:nvPr>
            <p:ph idx="1"/>
          </p:nvPr>
        </p:nvSpPr>
        <p:spPr/>
        <p:txBody>
          <a:bodyPr>
            <a:normAutofit lnSpcReduction="10000"/>
          </a:bodyPr>
          <a:lstStyle/>
          <a:p>
            <a:r>
              <a:rPr lang="en-US" dirty="0"/>
              <a:t>Do your research</a:t>
            </a:r>
          </a:p>
          <a:p>
            <a:pPr lvl="1"/>
            <a:r>
              <a:rPr lang="en-US" dirty="0"/>
              <a:t>Talk to and research the agency funding the grant</a:t>
            </a:r>
          </a:p>
          <a:p>
            <a:pPr lvl="1"/>
            <a:r>
              <a:rPr lang="en-US" dirty="0"/>
              <a:t>Talk to (if possible, and it likely is possible) someone who has previously received the specific grant you are applying for.</a:t>
            </a:r>
          </a:p>
          <a:p>
            <a:pPr lvl="1"/>
            <a:r>
              <a:rPr lang="en-US" dirty="0"/>
              <a:t>Look at as many similar funded grants or projects associated with what you are looking to do and take all of the best parts of each.  Discard what you think is ineffective from your own writing and processes.</a:t>
            </a:r>
          </a:p>
          <a:p>
            <a:pPr lvl="1"/>
            <a:r>
              <a:rPr lang="en-US" dirty="0"/>
              <a:t>Look at the stated goals of the grant, and then next your project to meet those goals. Write your proposal so that the selection board views your project as a perfect fit.</a:t>
            </a:r>
          </a:p>
          <a:p>
            <a:pPr lvl="1"/>
            <a:r>
              <a:rPr lang="en-US" dirty="0"/>
              <a:t>When searching for grant opportunities, prioritize the ones that include you in a limited population (veteran, beginning farmer, underserved demographic, urban, etc.)</a:t>
            </a:r>
          </a:p>
          <a:p>
            <a:endParaRPr lang="en-US" dirty="0"/>
          </a:p>
        </p:txBody>
      </p:sp>
    </p:spTree>
    <p:extLst>
      <p:ext uri="{BB962C8B-B14F-4D97-AF65-F5344CB8AC3E}">
        <p14:creationId xmlns:p14="http://schemas.microsoft.com/office/powerpoint/2010/main" val="3590579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6B57C323323E418175D45F3F03DACF" ma:contentTypeVersion="17" ma:contentTypeDescription="Create a new document." ma:contentTypeScope="" ma:versionID="c3727a4af71ad4b50eb251ae4ec9b8c9">
  <xsd:schema xmlns:xsd="http://www.w3.org/2001/XMLSchema" xmlns:xs="http://www.w3.org/2001/XMLSchema" xmlns:p="http://schemas.microsoft.com/office/2006/metadata/properties" xmlns:ns1="http://schemas.microsoft.com/sharepoint/v3" xmlns:ns3="867952e8-f27d-41ad-8368-5a403911fc15" xmlns:ns4="734b7aee-da6c-423d-b79a-a0b9e65bf378" targetNamespace="http://schemas.microsoft.com/office/2006/metadata/properties" ma:root="true" ma:fieldsID="cc00c1eb660739c704d1f0b9e8c06acf" ns1:_="" ns3:_="" ns4:_="">
    <xsd:import namespace="http://schemas.microsoft.com/sharepoint/v3"/>
    <xsd:import namespace="867952e8-f27d-41ad-8368-5a403911fc15"/>
    <xsd:import namespace="734b7aee-da6c-423d-b79a-a0b9e65bf378"/>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element ref="ns3:MediaServiceOCR"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7952e8-f27d-41ad-8368-5a403911fc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b7aee-da6c-423d-b79a-a0b9e65bf37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867952e8-f27d-41ad-8368-5a403911fc15"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C0D73DF-C9EF-4D4A-814A-2B29F8DA1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7952e8-f27d-41ad-8368-5a403911fc15"/>
    <ds:schemaRef ds:uri="734b7aee-da6c-423d-b79a-a0b9e65bf3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CFD9AE-7259-4B05-AD24-FDC07682D484}">
  <ds:schemaRefs>
    <ds:schemaRef ds:uri="http://schemas.microsoft.com/sharepoint/v3/contenttype/forms"/>
  </ds:schemaRefs>
</ds:datastoreItem>
</file>

<file path=customXml/itemProps3.xml><?xml version="1.0" encoding="utf-8"?>
<ds:datastoreItem xmlns:ds="http://schemas.openxmlformats.org/officeDocument/2006/customXml" ds:itemID="{F21CE2C5-6529-40B8-804D-5FF7FA4BEE14}">
  <ds:schemaRefs>
    <ds:schemaRef ds:uri="http://schemas.microsoft.com/office/2006/metadata/properties"/>
    <ds:schemaRef ds:uri="http://schemas.microsoft.com/office/2006/documentManagement/types"/>
    <ds:schemaRef ds:uri="http://purl.org/dc/terms/"/>
    <ds:schemaRef ds:uri="734b7aee-da6c-423d-b79a-a0b9e65bf378"/>
    <ds:schemaRef ds:uri="http://schemas.microsoft.com/office/infopath/2007/PartnerControls"/>
    <ds:schemaRef ds:uri="http://schemas.microsoft.com/sharepoint/v3"/>
    <ds:schemaRef ds:uri="http://purl.org/dc/elements/1.1/"/>
    <ds:schemaRef ds:uri="http://schemas.openxmlformats.org/package/2006/metadata/core-properties"/>
    <ds:schemaRef ds:uri="867952e8-f27d-41ad-8368-5a403911fc1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2907</TotalTime>
  <Words>2223</Words>
  <Application>Microsoft Office PowerPoint</Application>
  <PresentationFormat>Widescreen</PresentationFormat>
  <Paragraphs>115</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ArialMT</vt:lpstr>
      <vt:lpstr>Calibri</vt:lpstr>
      <vt:lpstr>Calibri Light</vt:lpstr>
      <vt:lpstr>Calibri-Light</vt:lpstr>
      <vt:lpstr>Lucida Sans Unicode</vt:lpstr>
      <vt:lpstr>Roboto</vt:lpstr>
      <vt:lpstr>Office Theme</vt:lpstr>
      <vt:lpstr>Silvopasture Pigs NE SARE Project FNE-053</vt:lpstr>
      <vt:lpstr>Skyline Pastures</vt:lpstr>
      <vt:lpstr>What is SARE (Sustainable Agriculture Research and Education)</vt:lpstr>
      <vt:lpstr>About NE SARE Farmer Grants</vt:lpstr>
      <vt:lpstr>Our Silvopasture Pig Project</vt:lpstr>
      <vt:lpstr>PICS and Data on our project</vt:lpstr>
      <vt:lpstr>Good Shot of Before and After Pig Rotation</vt:lpstr>
      <vt:lpstr>GRANT WRITING reference: Presentation by Mike Mitchell for FSU</vt:lpstr>
      <vt:lpstr>Important factors in research prior to writing</vt:lpstr>
      <vt:lpstr>Important considerations while writing</vt:lpstr>
      <vt:lpstr>While writing cont.</vt:lpstr>
      <vt:lpstr>While writing cont.</vt:lpstr>
      <vt:lpstr>Budget Considerations</vt:lpstr>
      <vt:lpstr>Set expectations</vt:lpstr>
      <vt:lpstr>Agricultural Grant Opportunities</vt:lpstr>
      <vt:lpstr>PowerPoint Presentation</vt:lpstr>
      <vt:lpstr>10 QUESTIONS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Silvopasture Pigs NE SARE Project FNE-053</dc:title>
  <dc:creator>Lafferty, Charles James IV CW3 USARMY NG PAARNG (USA)</dc:creator>
  <cp:lastModifiedBy>Lafferty, Charles James IV CW3 USARMY NG PAARNG (USA)</cp:lastModifiedBy>
  <cp:revision>4</cp:revision>
  <dcterms:created xsi:type="dcterms:W3CDTF">2024-06-05T12:53:38Z</dcterms:created>
  <dcterms:modified xsi:type="dcterms:W3CDTF">2024-08-03T16:29:23Z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0x0101007B6B57C323323E418175D45F3F03DACF</vt:lpwstr>
  </property>
</Properties>
</file>