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94665"/>
  </p:normalViewPr>
  <p:slideViewPr>
    <p:cSldViewPr snapToGrid="0" snapToObjects="1">
      <p:cViewPr varScale="1">
        <p:scale>
          <a:sx n="150" d="100"/>
          <a:sy n="150" d="100"/>
        </p:scale>
        <p:origin x="18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726-E437-CA4F-98E4-F1454C4E2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E55D9-2024-3742-8F26-E5D622A08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DCF8B-6EA5-974D-BA29-F0BE7500F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43AB0-8D0E-934D-B47D-09CA1C0B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4D18A-8FE3-B24D-8534-75EC42C3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9C4CA-3DA3-AB4D-B317-9014C2B5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F7AD0-E178-2A46-8245-370F5357D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71F8B-9C8C-D54F-8D6A-2ABF55D5F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DBF5A-3A4C-2044-9C85-5DCCFD26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04FC9-2A34-FC40-8E02-974057B0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64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C3BC8-9B46-2C4D-BE68-0BD5B3420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17149-8AF8-7B43-BEA4-FB7180A1B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DBD9-10A2-3F4B-8D82-EE1CF3EBF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F047B-EC29-A941-A1DE-681F10DF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81CB0-14F8-3B47-9C75-45CFA2B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1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8B9A-D13B-B44F-B224-CFFE1191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811FB-A46D-E448-9478-9038D4A69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06A00-FFA0-9A40-9B19-39D26D5A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D9CA3-12D3-7147-B0C4-344FA366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8C7D-F4EC-6D4D-80AA-72D8246D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2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D5861-50CE-5148-8D84-1A054AE4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5813-2998-CE41-9F2A-162FDED74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DE10-A00B-814D-8780-FA711627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2872A-4375-6C4E-8A2C-8FF55BECC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0292A-9FAD-6E4F-971C-F1A29C57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75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EE8D1-71D7-E048-A44F-7BD0961E8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FE100-06B9-E44E-A21F-D7B28E59A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5271B-587D-804C-B72D-974CC92F1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83C27-AFD7-CE4F-9316-6EE537544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51F8-9F43-3047-8FEB-E9C7B641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73D65-66FF-384C-A85F-48A1A5D9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1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75E8-059F-C54F-B82A-D5F957A5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EF84-6EEA-974F-B759-3D445DB87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3FA4E-349B-C641-997E-83CB5E9DF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7ACD82-7B66-0B4F-8FFF-BEA65506B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F79B2-DC8F-D94B-ABCB-9B3CD6BDB8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1F514D-F43C-0346-8376-638FDB77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972EA5-E93F-5740-BEBA-0EE02C20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7778A2-8F9D-5240-99EA-C25F7577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0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1DD1A-0A6B-E549-A96E-94BFCE60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9FFD7-2C1E-5349-8E24-45BA772E5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811EC-5712-0747-B8A6-5FF1F29F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BF740-D924-0F4C-B654-8BED2104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9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5FD15F-A4B6-724C-9E97-291E3A0F6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80999-9698-0B47-99A3-BD13BB10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E2506-0DC0-6141-B05C-ED0C81B7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39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B414-43E0-3E4E-9FA9-EC8CE35D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13F3F-D418-3649-B068-553ED3D89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D167EE-0AA8-6649-A312-1299B35E1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17DAA-3FBF-4E42-9902-C211F4DE7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E0252-077E-5942-A43A-632C7A84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AAAD6-B598-BC4F-B865-E499891A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46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C49B-95EA-F444-9CCA-519AE8F0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7AB34-9566-B346-ACC1-8244F7E4E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EBB0F-9095-9A4F-B6D0-E6274EA94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525B7-3E6F-AD42-86D4-80FF07EF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45312-B30D-534D-8C6F-5EF8AFB7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2970A-8911-0544-ACB2-94E0791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1008EB-8F1D-A646-ADB1-80129563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1717D-3928-1E40-8597-27ED7E0A3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33CBE-7110-4043-AE3C-7F81EDBC0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CE45B-59E6-4147-97BE-3309066362EA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E9623-305A-924C-B740-7D779F1CB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4E880-00E9-0D49-8422-D88F8B3C9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05AEF-F9D8-8E4C-AE06-216401F6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3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D34D9-1C2D-5F48-8B43-D2914F588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Site Selection and Cages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7B41A-D653-EA47-83E7-7CF61958F7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98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FC54F-89C5-D641-AED0-4931F879F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Cage Basics 101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91268-F97D-3A49-8B47-249E4BFA6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Mesh to keep fish in and predators out and allow for water flow</a:t>
            </a:r>
          </a:p>
          <a:p>
            <a:r>
              <a:rPr lang="en-US" dirty="0"/>
              <a:t>Moorings or posts to keep it in place</a:t>
            </a:r>
          </a:p>
          <a:p>
            <a:r>
              <a:rPr lang="en-US" dirty="0"/>
              <a:t>Floatation or posts to stop it from sinking</a:t>
            </a:r>
          </a:p>
          <a:p>
            <a:r>
              <a:rPr lang="en-US" dirty="0"/>
              <a:t>Accessibility for feeding your fish </a:t>
            </a:r>
          </a:p>
          <a:p>
            <a:pPr marL="0" indent="0">
              <a:buNone/>
            </a:pPr>
            <a:r>
              <a:rPr lang="en-US" dirty="0"/>
              <a:t>– walkways, boat access, </a:t>
            </a:r>
          </a:p>
          <a:p>
            <a:pPr marL="0" indent="0">
              <a:buNone/>
            </a:pPr>
            <a:r>
              <a:rPr lang="en-US" dirty="0"/>
              <a:t>automatic feeders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E70CD-295C-7948-9C81-8F33AD503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11911"/>
            <a:ext cx="5021998" cy="33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6EE39-B95C-1745-A679-9A1729D2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MERIP Cages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CA401-9827-D241-B564-6A2C00EF1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Designed so that coastal farmers can construct and move them around easily</a:t>
            </a:r>
          </a:p>
          <a:p>
            <a:r>
              <a:rPr lang="en-US" sz="3200" dirty="0"/>
              <a:t>Hold 100-200 fish and should yield about 100 </a:t>
            </a:r>
            <a:r>
              <a:rPr lang="en-US" sz="3200" dirty="0" err="1"/>
              <a:t>lbs</a:t>
            </a:r>
            <a:r>
              <a:rPr lang="en-US" sz="3200" dirty="0"/>
              <a:t> per year or harvest.  Literature reports stocking </a:t>
            </a:r>
            <a:r>
              <a:rPr lang="en-US" sz="3200"/>
              <a:t>250 fish/m</a:t>
            </a:r>
            <a:r>
              <a:rPr lang="en-US" sz="3200" baseline="30000"/>
              <a:t>3</a:t>
            </a:r>
            <a:endParaRPr lang="en-US" sz="3200" dirty="0"/>
          </a:p>
          <a:p>
            <a:r>
              <a:rPr lang="en-US" sz="3200" dirty="0"/>
              <a:t>Constructed of 2” PVC and thick rigid mesh</a:t>
            </a:r>
          </a:p>
          <a:p>
            <a:r>
              <a:rPr lang="en-US" sz="3200" dirty="0"/>
              <a:t>Suitable only for calm conditions (1-2 ft seas)</a:t>
            </a:r>
          </a:p>
          <a:p>
            <a:r>
              <a:rPr lang="en-US" sz="3200" dirty="0"/>
              <a:t>All materials available locally except the mesh</a:t>
            </a:r>
          </a:p>
        </p:txBody>
      </p:sp>
    </p:spTree>
    <p:extLst>
      <p:ext uri="{BB962C8B-B14F-4D97-AF65-F5344CB8AC3E}">
        <p14:creationId xmlns:p14="http://schemas.microsoft.com/office/powerpoint/2010/main" val="64192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1FFA-31B7-CF4F-9345-70A7AF41B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Easy to transport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00B6E7-ED7C-A24E-AFCB-9C21EC26B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931" y="1807284"/>
            <a:ext cx="9290726" cy="4561242"/>
          </a:xfrm>
        </p:spPr>
      </p:pic>
    </p:spTree>
    <p:extLst>
      <p:ext uri="{BB962C8B-B14F-4D97-AF65-F5344CB8AC3E}">
        <p14:creationId xmlns:p14="http://schemas.microsoft.com/office/powerpoint/2010/main" val="512128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6600C-3124-D245-982A-0A597125E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Prototype – soft mesh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4F8204-6637-9E45-B830-D82856EF4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7270" y="2753958"/>
            <a:ext cx="5182984" cy="38855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B31A5-6A77-D341-8B79-19B0C2D8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7"/>
            <a:ext cx="5982148" cy="48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77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0E81C-BCA2-FC49-B0A5-B096031B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Rigid Mesh Cage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99E78-B702-9841-9F58-464A31427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809" y="1804109"/>
            <a:ext cx="6434221" cy="4823612"/>
          </a:xfrm>
        </p:spPr>
      </p:pic>
    </p:spTree>
    <p:extLst>
      <p:ext uri="{BB962C8B-B14F-4D97-AF65-F5344CB8AC3E}">
        <p14:creationId xmlns:p14="http://schemas.microsoft.com/office/powerpoint/2010/main" val="355306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80CF-7802-FB44-B822-E6D97479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309B3-5AFE-1342-A1C9-9E8843F51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3972" y="905963"/>
            <a:ext cx="5797875" cy="434840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432E35-40AB-9C4E-A129-920FCE28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168" y="1314171"/>
            <a:ext cx="688974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6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2FC71-C96E-DB4C-8386-D33B666C2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2B93C9-7E96-4E49-B47F-BAABC48B1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47" y="0"/>
            <a:ext cx="580425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F16FDF-201B-0C4A-AE60-F861F58FA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895" y="1842117"/>
            <a:ext cx="6694105" cy="50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8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2B39-6473-DD42-BCDD-60371247B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DA2D2-D042-324F-861D-E2406616F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design is durable</a:t>
            </a:r>
          </a:p>
          <a:p>
            <a:r>
              <a:rPr lang="en-US" dirty="0"/>
              <a:t>Some cages over one year without removal and only hand cleaning</a:t>
            </a:r>
          </a:p>
          <a:p>
            <a:r>
              <a:rPr lang="en-US" dirty="0"/>
              <a:t>PVC joints can leak if not properly primed and glued</a:t>
            </a:r>
          </a:p>
          <a:p>
            <a:r>
              <a:rPr lang="en-US" dirty="0"/>
              <a:t>No predation</a:t>
            </a:r>
          </a:p>
          <a:p>
            <a:r>
              <a:rPr lang="en-US" dirty="0"/>
              <a:t>Coral growth on mesh needs removing periodically</a:t>
            </a:r>
          </a:p>
          <a:p>
            <a:r>
              <a:rPr lang="en-US" dirty="0"/>
              <a:t>Cost per cage approx. $200 each</a:t>
            </a:r>
          </a:p>
          <a:p>
            <a:r>
              <a:rPr lang="en-US" dirty="0"/>
              <a:t>Durability of mesh and PVC at least 5 years, probably more like 10 </a:t>
            </a:r>
          </a:p>
        </p:txBody>
      </p:sp>
    </p:spTree>
    <p:extLst>
      <p:ext uri="{BB962C8B-B14F-4D97-AF65-F5344CB8AC3E}">
        <p14:creationId xmlns:p14="http://schemas.microsoft.com/office/powerpoint/2010/main" val="2081538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D2BB-0239-E148-ACE7-75842881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48B23-30C9-214E-AB6D-E8F9A7C90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Sites with good flow and shelter close the farmers house are best</a:t>
            </a:r>
          </a:p>
          <a:p>
            <a:r>
              <a:rPr lang="en-US" sz="3200" dirty="0"/>
              <a:t>Any kind of cage that keeps predators out and fish in can work</a:t>
            </a:r>
          </a:p>
          <a:p>
            <a:r>
              <a:rPr lang="en-US" sz="3200" dirty="0"/>
              <a:t>MERIP cage design for small </a:t>
            </a:r>
            <a:r>
              <a:rPr lang="en-US" sz="3200"/>
              <a:t>farmers is working so far </a:t>
            </a:r>
            <a:r>
              <a:rPr lang="en-US" sz="3200" dirty="0"/>
              <a:t>in </a:t>
            </a:r>
            <a:r>
              <a:rPr lang="en-US" sz="3200" dirty="0" err="1"/>
              <a:t>Pohnpei</a:t>
            </a:r>
            <a:endParaRPr lang="en-US" sz="3200" dirty="0"/>
          </a:p>
          <a:p>
            <a:r>
              <a:rPr lang="en-US" sz="3200" dirty="0"/>
              <a:t>More exposed locations may require something more sturdy</a:t>
            </a:r>
          </a:p>
        </p:txBody>
      </p:sp>
    </p:spTree>
    <p:extLst>
      <p:ext uri="{BB962C8B-B14F-4D97-AF65-F5344CB8AC3E}">
        <p14:creationId xmlns:p14="http://schemas.microsoft.com/office/powerpoint/2010/main" val="3392015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AC8F7-E3DA-5448-AF72-B124D26D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Preface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36BBC-FC08-0B4C-94E8-C1C850CA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MERIP is an NGO focused on betterment of rural communities in Micronesia</a:t>
            </a:r>
          </a:p>
          <a:p>
            <a:r>
              <a:rPr lang="en-US" sz="3200" dirty="0"/>
              <a:t>All of our research is based around this final goal</a:t>
            </a:r>
          </a:p>
          <a:p>
            <a:r>
              <a:rPr lang="en-US" sz="3200" dirty="0"/>
              <a:t>Everything we have developed to date is designed so that rural residents of Micronesia might easily adopt and use these methods</a:t>
            </a:r>
          </a:p>
        </p:txBody>
      </p:sp>
    </p:spTree>
    <p:extLst>
      <p:ext uri="{BB962C8B-B14F-4D97-AF65-F5344CB8AC3E}">
        <p14:creationId xmlns:p14="http://schemas.microsoft.com/office/powerpoint/2010/main" val="1087748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795D8-FF01-7341-B8A9-0C4D1AC00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Site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ACD77-977C-DC4C-8D98-B7B3E60CF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reason for farm failure or success – Proximity to the farmers house</a:t>
            </a:r>
          </a:p>
          <a:p>
            <a:r>
              <a:rPr lang="en-US" dirty="0"/>
              <a:t>#2 reason – everything else</a:t>
            </a:r>
          </a:p>
          <a:p>
            <a:r>
              <a:rPr lang="en-US" dirty="0"/>
              <a:t>Most areas of Micronesia have sheltered lagoons, bays or blue holes which are ideal for farming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70DD3-8E66-2944-ADFA-077F56B83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095" y="3616515"/>
            <a:ext cx="6178475" cy="28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FA3C-6204-B149-8FE9-EA047687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tabLst>
                <a:tab pos="4165600" algn="l"/>
              </a:tabLst>
            </a:pPr>
            <a:r>
              <a:rPr lang="en-US" dirty="0"/>
              <a:t>Optimal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E625D-0197-244B-B1AC-E53A1E599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134" y="1684712"/>
            <a:ext cx="10515600" cy="4351338"/>
          </a:xfrm>
        </p:spPr>
        <p:txBody>
          <a:bodyPr/>
          <a:lstStyle/>
          <a:p>
            <a:r>
              <a:rPr lang="en-US" sz="3200" dirty="0"/>
              <a:t>1 </a:t>
            </a:r>
            <a:r>
              <a:rPr lang="en-US" dirty="0"/>
              <a:t>minute paddle from the farmers house</a:t>
            </a:r>
          </a:p>
          <a:p>
            <a:r>
              <a:rPr lang="en-US" dirty="0"/>
              <a:t>Salinity above 12 ppt so not too close to rivers</a:t>
            </a:r>
          </a:p>
          <a:p>
            <a:r>
              <a:rPr lang="en-US" dirty="0"/>
              <a:t>Good flow of water exchange</a:t>
            </a:r>
          </a:p>
          <a:p>
            <a:r>
              <a:rPr lang="en-US" dirty="0"/>
              <a:t>Sheltered from heavy winds</a:t>
            </a:r>
          </a:p>
          <a:p>
            <a:r>
              <a:rPr lang="en-US" dirty="0"/>
              <a:t>Areas close to seagrass</a:t>
            </a:r>
          </a:p>
          <a:p>
            <a:r>
              <a:rPr lang="en-US" dirty="0"/>
              <a:t>Areas where you see rabbitfish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2FA6F-4622-1A45-8CF5-23DBC76AB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29" y="3012141"/>
            <a:ext cx="5858471" cy="367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8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E0FD-8F28-0C43-A3A1-C06506624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9A14E7-2AE1-EA41-BA2D-48A943A55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438" y="236668"/>
            <a:ext cx="7124200" cy="6341854"/>
          </a:xfrm>
        </p:spPr>
      </p:pic>
    </p:spTree>
    <p:extLst>
      <p:ext uri="{BB962C8B-B14F-4D97-AF65-F5344CB8AC3E}">
        <p14:creationId xmlns:p14="http://schemas.microsoft.com/office/powerpoint/2010/main" val="31129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6396-A677-5B49-8532-7CD9DC8E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0C7-F75B-E04B-8268-7ECDA0F47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more exposed your site is to current and wind the stronger your cages must be.</a:t>
            </a:r>
          </a:p>
          <a:p>
            <a:r>
              <a:rPr lang="en-US" dirty="0"/>
              <a:t>Open ocean cages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F0631-3C04-FC49-9775-C788A35B6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306" y="2744594"/>
            <a:ext cx="6218144" cy="38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19E6F-D26E-6E4B-96AE-B12824923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Sheltered Condition Cages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E973BB-3EEB-2E4A-A938-D8D1A688E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99" y="1352288"/>
            <a:ext cx="703391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93675E-BC53-814E-98DB-468BCC47A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35" y="2140772"/>
            <a:ext cx="6180906" cy="41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8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43F58-6A80-4945-9FC1-C20C7E3C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1A48D6-862A-BA44-A9D3-592D46FF6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332" y="190462"/>
            <a:ext cx="673312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0AC89-158F-884F-B818-99A30092F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257" y="2549562"/>
            <a:ext cx="5599585" cy="41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70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A93D-70CD-BF49-9357-D3831BCC6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Palau Milkfish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4787B2-1207-0443-8E8C-69861D8CD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053" y="1690688"/>
            <a:ext cx="6108654" cy="4676567"/>
          </a:xfrm>
        </p:spPr>
      </p:pic>
    </p:spTree>
    <p:extLst>
      <p:ext uri="{BB962C8B-B14F-4D97-AF65-F5344CB8AC3E}">
        <p14:creationId xmlns:p14="http://schemas.microsoft.com/office/powerpoint/2010/main" val="290650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369</Words>
  <Application>Microsoft Macintosh PowerPoint</Application>
  <PresentationFormat>Widescreen</PresentationFormat>
  <Paragraphs>50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Site Selection and Cages</vt:lpstr>
      <vt:lpstr>Preface</vt:lpstr>
      <vt:lpstr>Site Selection</vt:lpstr>
      <vt:lpstr>Optimal Sites</vt:lpstr>
      <vt:lpstr>PowerPoint Presentation</vt:lpstr>
      <vt:lpstr>Cages</vt:lpstr>
      <vt:lpstr>Sheltered Condition Cages</vt:lpstr>
      <vt:lpstr>PowerPoint Presentation</vt:lpstr>
      <vt:lpstr>Palau Milkfish</vt:lpstr>
      <vt:lpstr>Cage Basics 101</vt:lpstr>
      <vt:lpstr>MERIP Cages</vt:lpstr>
      <vt:lpstr>Easy to transport</vt:lpstr>
      <vt:lpstr>Prototype – soft mesh</vt:lpstr>
      <vt:lpstr>Rigid Mesh Cage</vt:lpstr>
      <vt:lpstr>PowerPoint Presentation</vt:lpstr>
      <vt:lpstr>PowerPoint Presentation</vt:lpstr>
      <vt:lpstr>Results</vt:lpstr>
      <vt:lpstr>Summary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Selection and Cages</dc:title>
  <dc:creator>Simon Ellis</dc:creator>
  <cp:lastModifiedBy>Simon Ellis</cp:lastModifiedBy>
  <cp:revision>15</cp:revision>
  <dcterms:created xsi:type="dcterms:W3CDTF">2018-06-12T03:56:27Z</dcterms:created>
  <dcterms:modified xsi:type="dcterms:W3CDTF">2018-06-25T00:15:55Z</dcterms:modified>
</cp:coreProperties>
</file>