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FB87F-280D-4AB2-BE58-F40A0D91BAE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7F8FF-A4D7-4800-ADA2-0804923C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9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used five replicates of each stocking</a:t>
            </a:r>
            <a:r>
              <a:rPr lang="en-US" baseline="0" dirty="0" smtClean="0"/>
              <a:t> density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added the boxes</a:t>
            </a:r>
            <a:r>
              <a:rPr lang="en-US" baseline="0" dirty="0" smtClean="0"/>
              <a:t> to the mean low water mark at the same two sites that we had used in previous field trials – Mud Hole Cove in Beals, and Duck Brook Cove in Cutler.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55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of the red-colored siphons sticking up out of the sediments….it is easy to see why these would present an easy target for so many predators (whether they be fish, birds, or crustaceans)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15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some of the replicate boxes that had</a:t>
            </a:r>
            <a:r>
              <a:rPr lang="en-US" baseline="0" dirty="0" smtClean="0"/>
              <a:t> been seeded with 200 clams, we got back 200 live clams!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4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shows the mean percent survival,</a:t>
            </a:r>
            <a:r>
              <a:rPr lang="en-US" baseline="0" dirty="0" smtClean="0"/>
              <a:t> and the white numbers in each bar represent the actual number of survivors for each replicate, which is why the error bars are so tiny.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97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8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1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0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8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4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2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8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4899A-311D-4128-BD9B-96A74E3E2BA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A31-91CD-422F-B945-C55484FD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9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jpeg"/><Relationship Id="rId11" Type="http://schemas.openxmlformats.org/officeDocument/2006/relationships/image" Target="../media/image34.png"/><Relationship Id="rId5" Type="http://schemas.openxmlformats.org/officeDocument/2006/relationships/image" Target="../media/image31.jpeg"/><Relationship Id="rId10" Type="http://schemas.openxmlformats.org/officeDocument/2006/relationships/image" Target="../media/image29.emf"/><Relationship Id="rId4" Type="http://schemas.microsoft.com/office/2007/relationships/hdphoto" Target="../media/hdphoto4.wdp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hdphoto" Target="../media/hdphoto7.wdp"/><Relationship Id="rId7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emf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35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10" y="633382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59" y="0"/>
            <a:ext cx="4786748" cy="3590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691" y="1"/>
            <a:ext cx="4786747" cy="3590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82" y="0"/>
            <a:ext cx="4938708" cy="3590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061"/>
            <a:ext cx="4965033" cy="37237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3948950" y="3586729"/>
            <a:ext cx="4956998" cy="3298979"/>
            <a:chOff x="3948950" y="3586729"/>
            <a:chExt cx="4956998" cy="3298979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3948950" y="3586729"/>
            <a:ext cx="4956998" cy="32989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SPW 12.0 Graph" r:id="rId9" imgW="5573122" imgH="4258166" progId="SigmaPlotGraphicObject.11">
                    <p:embed/>
                  </p:oleObj>
                </mc:Choice>
                <mc:Fallback>
                  <p:oleObj name="SPW 12.0 Graph" r:id="rId9" imgW="5573122" imgH="4258166" progId="SigmaPlotGraphicObject.11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48950" y="3586729"/>
                          <a:ext cx="4956998" cy="329897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226634" y="3709016"/>
              <a:ext cx="707828" cy="209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7/5/2013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6570" y="3709016"/>
              <a:ext cx="784129" cy="209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11/8/2013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08405" y="4011804"/>
              <a:ext cx="10734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126 </a:t>
              </a:r>
              <a:r>
                <a:rPr lang="en-US" b="1" dirty="0"/>
                <a:t>days</a:t>
              </a:r>
              <a:r>
                <a:rPr lang="en-US" dirty="0"/>
                <a:t>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66970" y="3709016"/>
              <a:ext cx="3860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to</a:t>
              </a:r>
              <a:endParaRPr lang="en-US" b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3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16" y="3586729"/>
            <a:ext cx="4361695" cy="3271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53609" y="4020513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[+7.3 mm]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83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01" y="3262745"/>
            <a:ext cx="4749800" cy="36091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79" y="0"/>
            <a:ext cx="4371109" cy="3278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73" y="-284018"/>
            <a:ext cx="4752109" cy="3564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08" y="0"/>
            <a:ext cx="4371110" cy="3278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925" y="3278332"/>
            <a:ext cx="4772891" cy="3579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47" y="3278332"/>
            <a:ext cx="2684751" cy="35796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9101" y="3278331"/>
            <a:ext cx="3839221" cy="3593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724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7" y="0"/>
            <a:ext cx="51454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" y="0"/>
            <a:ext cx="4605077" cy="345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" y="3429000"/>
            <a:ext cx="4605077" cy="345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3" y="0"/>
            <a:ext cx="3891280" cy="2918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3" y="3876675"/>
            <a:ext cx="3975100" cy="2981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07013" y="2918460"/>
            <a:ext cx="3891280" cy="95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34331" y="3166734"/>
            <a:ext cx="40575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18 April to 29 September 2019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04474" y="2595294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PetScreen® bottom</a:t>
            </a:r>
          </a:p>
          <a:p>
            <a:r>
              <a:rPr lang="en-US" b="1" dirty="0" smtClean="0"/>
              <a:t>0.9mm x 1.7mm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911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0"/>
            <a:ext cx="51399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62" y="0"/>
            <a:ext cx="51399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0858" y="2489981"/>
            <a:ext cx="117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of Net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99918" y="3309425"/>
            <a:ext cx="18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Underside of Net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96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0443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2879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75315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57751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0187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0443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92879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75315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57751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40187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0443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92879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75315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57751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440187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126" y="362085"/>
            <a:ext cx="236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Towards Shore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570719" y="362085"/>
            <a:ext cx="236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Towards Shore</a:t>
            </a:r>
            <a:endParaRPr lang="en-US" sz="2800" b="1" dirty="0"/>
          </a:p>
        </p:txBody>
      </p:sp>
      <p:sp>
        <p:nvSpPr>
          <p:cNvPr id="21" name="Down Arrow 20"/>
          <p:cNvSpPr/>
          <p:nvPr/>
        </p:nvSpPr>
        <p:spPr>
          <a:xfrm rot="10800000">
            <a:off x="10432473" y="1287086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0800000">
            <a:off x="1023635" y="1191213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432127" y="824278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3927616" y="87158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049316" y="309939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809402" y="87158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8294474" y="880917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2374564" y="3099399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5480623" y="860000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5375459" y="312967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8280850" y="312967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7014188" y="3129674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2521023" y="540479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025763" y="540479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8280849" y="545271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5375458" y="540479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6809403" y="548144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7625" y="2875780"/>
            <a:ext cx="1977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# Surfclam</a:t>
            </a:r>
          </a:p>
          <a:p>
            <a:pPr algn="ctr"/>
            <a:r>
              <a:rPr lang="en-US" sz="2400" dirty="0" smtClean="0"/>
              <a:t>juveniles per box. n=5 replicates/</a:t>
            </a:r>
            <a:r>
              <a:rPr lang="en-US" sz="2400" dirty="0" err="1" smtClean="0"/>
              <a:t>trt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9485578" y="3382656"/>
          <a:ext cx="2658634" cy="203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SPW 15.0 Graph" r:id="rId4" imgW="5609888" imgH="4289985" progId="SigmaPlotGraphicObject.15">
                  <p:embed/>
                </p:oleObj>
              </mc:Choice>
              <mc:Fallback>
                <p:oleObj name="SPW 15.0 Graph" r:id="rId4" imgW="5609888" imgH="4289985" progId="SigmaPlotGraphicObject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85578" y="3382656"/>
                        <a:ext cx="2658634" cy="2032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095350" y="3105657"/>
            <a:ext cx="13163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/>
              <a:t>10.1 ± 0.2 mm</a:t>
            </a:r>
          </a:p>
          <a:p>
            <a:pPr algn="ctr"/>
            <a:r>
              <a:rPr lang="en-US" sz="1500" b="1" dirty="0" smtClean="0"/>
              <a:t>N = 120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704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64" y="105508"/>
            <a:ext cx="4051884" cy="57987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15120" y="105508"/>
            <a:ext cx="11068050" cy="6553200"/>
            <a:chOff x="561975" y="152400"/>
            <a:chExt cx="11068050" cy="6553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5" y="152400"/>
              <a:ext cx="11068050" cy="655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4699" y="1627822"/>
              <a:ext cx="4210050" cy="296227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>
            <a:off x="2862775" y="3812345"/>
            <a:ext cx="3713871" cy="14138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00788" y="2820572"/>
            <a:ext cx="5725163" cy="8206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52492" y="5359254"/>
            <a:ext cx="162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Mud Hole Cove</a:t>
            </a:r>
          </a:p>
          <a:p>
            <a:r>
              <a:rPr lang="en-US" dirty="0" smtClean="0"/>
              <a:t>Beals, ME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94368" y="2279150"/>
            <a:ext cx="1767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Duck Brook Cove</a:t>
            </a:r>
          </a:p>
          <a:p>
            <a:r>
              <a:rPr lang="en-US" dirty="0" smtClean="0"/>
              <a:t>Cutler, ME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99910" y="4112759"/>
            <a:ext cx="2629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April 18-19 2019</a:t>
            </a:r>
          </a:p>
          <a:p>
            <a:pPr algn="ctr"/>
            <a:r>
              <a:rPr lang="en-US" sz="2400" b="1" dirty="0" smtClean="0"/>
              <a:t>to</a:t>
            </a:r>
          </a:p>
          <a:p>
            <a:pPr algn="ctr"/>
            <a:r>
              <a:rPr lang="en-US" sz="2400" b="1" dirty="0" smtClean="0"/>
              <a:t>Sept 29/Oct 1 2019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831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9025" y="-296170"/>
            <a:ext cx="51399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8715" y="-296171"/>
            <a:ext cx="51399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5824024"/>
            <a:ext cx="12189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Mud Hole Cove (29 September 2019)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" y="0"/>
            <a:ext cx="51399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95" y="0"/>
            <a:ext cx="513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7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42868" y="37844"/>
          <a:ext cx="8360772" cy="654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SPW 14.0 Graph" r:id="rId4" imgW="5646243" imgH="4418007" progId="SigmaPlotGraphicObject.13">
                  <p:embed/>
                </p:oleObj>
              </mc:Choice>
              <mc:Fallback>
                <p:oleObj name="SPW 14.0 Graph" r:id="rId4" imgW="5646243" imgH="4418007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2868" y="37844"/>
                        <a:ext cx="8360772" cy="6541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05311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98.8%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42782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98.2%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80253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99.1%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42868" y="122250"/>
            <a:ext cx="232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Mud Hole Cove - Beals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27835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9063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0882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5999" y="3404376"/>
            <a:ext cx="4956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48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49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2782" y="3404376"/>
            <a:ext cx="793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97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98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0253" y="3404376"/>
            <a:ext cx="6511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193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9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6" y="0"/>
            <a:ext cx="10322790" cy="6881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1420" y="3694922"/>
            <a:ext cx="907492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chemeClr val="bg1"/>
                </a:solidFill>
              </a:rPr>
              <a:t>B. Beal</a:t>
            </a:r>
            <a:r>
              <a:rPr lang="en-US" sz="3100" b="1" baseline="30000" dirty="0" smtClean="0">
                <a:solidFill>
                  <a:schemeClr val="bg1"/>
                </a:solidFill>
              </a:rPr>
              <a:t>1,2</a:t>
            </a:r>
            <a:r>
              <a:rPr lang="en-US" sz="3100" b="1" dirty="0" smtClean="0">
                <a:solidFill>
                  <a:schemeClr val="bg1"/>
                </a:solidFill>
              </a:rPr>
              <a:t>, K. Pepperman</a:t>
            </a:r>
            <a:r>
              <a:rPr lang="en-US" sz="31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3100" b="1" dirty="0" smtClean="0">
                <a:solidFill>
                  <a:schemeClr val="bg1"/>
                </a:solidFill>
              </a:rPr>
              <a:t>, B. Salter</a:t>
            </a:r>
            <a:r>
              <a:rPr lang="en-US" sz="31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3100" b="1" dirty="0" smtClean="0">
                <a:solidFill>
                  <a:schemeClr val="bg1"/>
                </a:solidFill>
              </a:rPr>
              <a:t>, and T. Houston</a:t>
            </a:r>
            <a:r>
              <a:rPr lang="en-US" sz="3100" b="1" baseline="30000" dirty="0" smtClean="0">
                <a:solidFill>
                  <a:schemeClr val="bg1"/>
                </a:solidFill>
              </a:rPr>
              <a:t>2</a:t>
            </a:r>
            <a:endParaRPr lang="en-US" sz="31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106" y="5662689"/>
            <a:ext cx="4506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b="1" dirty="0" smtClean="0">
                <a:solidFill>
                  <a:schemeClr val="bg1"/>
                </a:solidFill>
              </a:rPr>
              <a:t>University of Maine at Machias</a:t>
            </a:r>
          </a:p>
          <a:p>
            <a:pPr marL="342900" indent="-342900">
              <a:buAutoNum type="arabicParenR"/>
            </a:pPr>
            <a:r>
              <a:rPr lang="en-US" sz="2400" b="1" dirty="0" smtClean="0">
                <a:solidFill>
                  <a:schemeClr val="bg1"/>
                </a:solidFill>
              </a:rPr>
              <a:t>Downeast Institute</a:t>
            </a:r>
          </a:p>
        </p:txBody>
      </p:sp>
      <p:pic>
        <p:nvPicPr>
          <p:cNvPr id="8" name="Picture 13" descr="https://lh6.googleusercontent.com/26nLSVfZvU-PHDYEfpIEhmoLaA_UqZ4Wvlu61Z--7KMeXQ4tjiLO7kB21oIlGmH7FDBfMuKo3nibXkAYdqe2ztOV8b-wiVIZdnzUO6PjURBKLcmTIN31M7oRNJyGznR_f2k0uTAN4TZWpp554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701" y="5334885"/>
            <a:ext cx="2334196" cy="153035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92" y="5334884"/>
            <a:ext cx="1530350" cy="15303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461420" y="48567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/>
              <a:t>Interactive effects of size and intraspecific density on growth and survival of cultured juvenile Arctic surfclam </a:t>
            </a:r>
            <a:r>
              <a:rPr lang="en-US" sz="3500" b="1" i="1" dirty="0"/>
              <a:t>Mactromeris </a:t>
            </a:r>
            <a:r>
              <a:rPr lang="en-US" sz="3500" b="1" i="1" dirty="0" smtClean="0"/>
              <a:t>polynyma</a:t>
            </a:r>
            <a:r>
              <a:rPr lang="en-US" sz="3500" b="1" dirty="0" smtClean="0"/>
              <a:t> </a:t>
            </a:r>
            <a:endParaRPr lang="en-US" sz="3500" b="1" dirty="0"/>
          </a:p>
          <a:p>
            <a:pPr algn="ctr"/>
            <a:r>
              <a:rPr lang="en-US" sz="3500" b="1" dirty="0" smtClean="0"/>
              <a:t>in two eastern Maine intertidal flats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15471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971636" y="119859"/>
          <a:ext cx="4221019" cy="6447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SPW 15.0 Graph" r:id="rId3" imgW="5401114" imgH="10186551" progId="SigmaPlotGraphicObject.15">
                  <p:embed/>
                </p:oleObj>
              </mc:Choice>
              <mc:Fallback>
                <p:oleObj name="SPW 15.0 Graph" r:id="rId3" imgW="5401114" imgH="10186551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1636" y="119859"/>
                        <a:ext cx="4221019" cy="6447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971636" y="0"/>
            <a:ext cx="4221018" cy="387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71636" y="6505835"/>
            <a:ext cx="4221018" cy="387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02182" y="0"/>
            <a:ext cx="387925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86905" y="0"/>
            <a:ext cx="221673" cy="6893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83422" y="-1"/>
            <a:ext cx="387925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33328" y="6444467"/>
            <a:ext cx="188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Shell Length (mm)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994980" y="3244331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 Frequency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77540" y="-55459"/>
            <a:ext cx="13115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18 April 2019</a:t>
            </a:r>
          </a:p>
          <a:p>
            <a:pPr algn="ctr"/>
            <a:r>
              <a:rPr lang="en-US" sz="1400" b="1" dirty="0" smtClean="0"/>
              <a:t>N = 40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86637" y="-43044"/>
            <a:ext cx="1283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29 Sept 2019</a:t>
            </a:r>
          </a:p>
          <a:p>
            <a:pPr algn="ctr"/>
            <a:r>
              <a:rPr lang="en-US" sz="1400" b="1" dirty="0" smtClean="0"/>
              <a:t>N =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0782" y="63328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32.1 ± 0.6 mm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14025" y="277895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30.3 ± 0.6 mm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2207" y="4778537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30.2 ± 0.6 mm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0859" y="2223840"/>
            <a:ext cx="32581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 slight growth penalty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with increasing stocking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density, but mean SL not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statistically significant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between treatments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(P = 0.162)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296" y="0"/>
            <a:ext cx="4007383" cy="29399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42" y="2932842"/>
            <a:ext cx="4009738" cy="26806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34" y="5604197"/>
            <a:ext cx="1664395" cy="12676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29" y="5604163"/>
            <a:ext cx="1544803" cy="1260764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96691" y="5895966"/>
            <a:ext cx="1387436" cy="7945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06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1" y="0"/>
              <a:ext cx="12192000" cy="6858000"/>
              <a:chOff x="0" y="0"/>
              <a:chExt cx="12250039" cy="68580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250039" cy="68580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503920" y="3429000"/>
                <a:ext cx="6174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Beals</a:t>
                </a:r>
                <a:endParaRPr lang="en-US" sz="16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737359" cy="255263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492250" y="1651000"/>
              <a:ext cx="7249446" cy="159258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314450" y="1752600"/>
              <a:ext cx="3470910" cy="1905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14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153" y="0"/>
            <a:ext cx="886706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2391" y="2636196"/>
            <a:ext cx="45719" cy="12645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29200" y="1463040"/>
            <a:ext cx="1674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Gouldsboro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1135" y="5969000"/>
            <a:ext cx="179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Grand Bay Marsh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47" y="0"/>
            <a:ext cx="897681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5891640" y="3364517"/>
            <a:ext cx="48490" cy="540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07960" y="278892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Beals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627122"/>
            <a:ext cx="7198995" cy="5532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4760" y="899160"/>
            <a:ext cx="466198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Three factors (n = 5)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 = Density (25, 50, 100/ft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B = Box Size (2 ft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vs. 4 ft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 = Top thickness (1-in vs. 2-in)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2483" y="4792980"/>
            <a:ext cx="39493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3 x 2 x 2 x 5 = 60 boxes</a:t>
            </a:r>
          </a:p>
          <a:p>
            <a:pPr algn="ctr"/>
            <a:endParaRPr lang="en-US" sz="3200" i="1" dirty="0">
              <a:solidFill>
                <a:schemeClr val="bg1"/>
              </a:solidFill>
            </a:endParaRPr>
          </a:p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Factorial design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www.bio.gc.ca/science/research-recherche/fisheries-pecheries/managed-gere/images/clam-2-e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32" y="2402314"/>
            <a:ext cx="7213600" cy="54076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bio.gc.ca/science/research-recherche/fisheries-pecheries/managed-gere/images/clam-3-e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18" y="-34356"/>
            <a:ext cx="4346133" cy="34040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24856" y="-25120"/>
            <a:ext cx="4530012" cy="3397509"/>
            <a:chOff x="-424856" y="-25120"/>
            <a:chExt cx="4530012" cy="33975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856" y="-25120"/>
              <a:ext cx="4530012" cy="33975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70589" y="1016001"/>
              <a:ext cx="24058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Mactromeris polynyma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Arctic Surf Clam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3" name="Picture 2" descr="http://www.sustainablesushi.net/wp-content/uploads/2008/12/surfclam-sushi-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08" y="2710"/>
            <a:ext cx="5071792" cy="3366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0" y="3382377"/>
            <a:ext cx="5174228" cy="3488323"/>
            <a:chOff x="0" y="3382377"/>
            <a:chExt cx="5174228" cy="3488323"/>
          </a:xfrm>
        </p:grpSpPr>
        <p:grpSp>
          <p:nvGrpSpPr>
            <p:cNvPr id="47" name="Group 46"/>
            <p:cNvGrpSpPr/>
            <p:nvPr/>
          </p:nvGrpSpPr>
          <p:grpSpPr>
            <a:xfrm>
              <a:off x="0" y="3382377"/>
              <a:ext cx="5174228" cy="3488323"/>
              <a:chOff x="0" y="3382377"/>
              <a:chExt cx="5174228" cy="3488323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8000" contrast="3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2377"/>
                <a:ext cx="5174228" cy="34883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1692728" y="5388427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593" y="5486398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112751" y="5535383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09337" y="5633354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33339" y="5785753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67175" y="6041567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76457" y="6155861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480300" y="6253832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423150" y="6417117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423150" y="5372098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5-Point Star 3"/>
              <p:cNvSpPr/>
              <p:nvPr/>
            </p:nvSpPr>
            <p:spPr>
              <a:xfrm>
                <a:off x="4800600" y="5013145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5-Point Star 24"/>
              <p:cNvSpPr/>
              <p:nvPr/>
            </p:nvSpPr>
            <p:spPr>
              <a:xfrm>
                <a:off x="3048318" y="5170713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5-Point Star 25"/>
              <p:cNvSpPr/>
              <p:nvPr/>
            </p:nvSpPr>
            <p:spPr>
              <a:xfrm>
                <a:off x="2388925" y="4611725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2666511" y="3833396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5-Point Star 27"/>
              <p:cNvSpPr/>
              <p:nvPr/>
            </p:nvSpPr>
            <p:spPr>
              <a:xfrm>
                <a:off x="1692728" y="3790671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127667" y="3500145"/>
                <a:ext cx="1704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Natashquan, QC</a:t>
                </a:r>
                <a:endParaRPr lang="en-US" dirty="0"/>
              </a:p>
            </p:txBody>
          </p:sp>
        </p:grpSp>
        <p:sp>
          <p:nvSpPr>
            <p:cNvPr id="48" name="Oval 47"/>
            <p:cNvSpPr/>
            <p:nvPr/>
          </p:nvSpPr>
          <p:spPr>
            <a:xfrm>
              <a:off x="957630" y="6760029"/>
              <a:ext cx="103414" cy="979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191589" y="1016001"/>
            <a:ext cx="35618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14763" y="66603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125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72" y="81388"/>
            <a:ext cx="9008734" cy="66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86" y="2800350"/>
            <a:ext cx="4222444" cy="4222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4618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Why Arctic surfclams, and why </a:t>
            </a:r>
            <a:r>
              <a:rPr lang="en-US" sz="4000" b="1" dirty="0" err="1" smtClean="0">
                <a:solidFill>
                  <a:schemeClr val="bg1"/>
                </a:solidFill>
              </a:rPr>
              <a:t>intertidally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703" y="1675531"/>
            <a:ext cx="107109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Relatively expensive, niche-market species with great flavor and visually appealing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58620" y="3195782"/>
          <a:ext cx="5119404" cy="366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PW 15.0 Graph" r:id="rId4" imgW="5705995" imgH="4511048" progId="SigmaPlotGraphicObject.15">
                  <p:embed/>
                </p:oleObj>
              </mc:Choice>
              <mc:Fallback>
                <p:oleObj name="SPW 15.0 Graph" r:id="rId4" imgW="5705995" imgH="4511048" progId="SigmaPlotGraphicObject.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620" y="3195782"/>
                        <a:ext cx="5119404" cy="3662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1703" y="3435928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Maine Soft-Shell Clam Landings (1950-2022)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094182"/>
            <a:ext cx="5624945" cy="3094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73744" y="3944036"/>
            <a:ext cx="2419928" cy="201342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33557" y="435355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-84%</a:t>
            </a:r>
            <a:endParaRPr lang="en-US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00350"/>
            <a:ext cx="9591675" cy="4057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179" y="5759305"/>
            <a:ext cx="27241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618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Why Arctic surfclams, and why </a:t>
            </a:r>
            <a:r>
              <a:rPr lang="en-US" sz="4000" b="1" dirty="0" err="1" smtClean="0">
                <a:solidFill>
                  <a:schemeClr val="bg1"/>
                </a:solidFill>
              </a:rPr>
              <a:t>intertidally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620" y="1598075"/>
            <a:ext cx="115389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Initially, we thought it possible to diversify commercial species harvested in the intertidal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zone:  soft-shell clams; blue mussels; northern quahogs (hard clams); razor clams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58620" y="3214254"/>
          <a:ext cx="5119404" cy="366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PW 15.0 Graph" r:id="rId3" imgW="5705995" imgH="4511048" progId="SigmaPlotGraphicObject.15">
                  <p:embed/>
                </p:oleObj>
              </mc:Choice>
              <mc:Fallback>
                <p:oleObj name="SPW 15.0 Graph" r:id="rId3" imgW="5705995" imgH="4511048" progId="SigmaPlotGraphicObject.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620" y="3214254"/>
                        <a:ext cx="5119404" cy="3662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1703" y="3435928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Maine Soft-Shell Clam Landings (1950-2022)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094182"/>
            <a:ext cx="5624945" cy="3094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73744" y="3944036"/>
            <a:ext cx="2419928" cy="201342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33557" y="435355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-84%</a:t>
            </a:r>
            <a:endParaRPr lang="en-US" sz="1400" b="1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100065" y="3434809"/>
          <a:ext cx="5119404" cy="345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PW 15.0 Graph" r:id="rId5" imgW="5579291" imgH="4177110" progId="SigmaPlotGraphicObject.15">
                  <p:embed/>
                </p:oleObj>
              </mc:Choice>
              <mc:Fallback>
                <p:oleObj name="SPW 15.0 Graph" r:id="rId5" imgW="5579291" imgH="4177110" progId="SigmaPlotGraphicObject.15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00065" y="3434809"/>
                        <a:ext cx="5119404" cy="3454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748041" y="3435928"/>
            <a:ext cx="404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Maine Blue Mussel Landings (1950-2022)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53964" y="4036291"/>
            <a:ext cx="1443584" cy="2034074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85884" y="437211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-85%</a:t>
            </a:r>
            <a:endParaRPr lang="en-US" sz="1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32" y="5499610"/>
            <a:ext cx="1540625" cy="1252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6104" y="3702661"/>
            <a:ext cx="1645880" cy="12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9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 of Maine's 16 Coun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"/>
            <a:ext cx="4765774" cy="66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55245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74" y="1809750"/>
            <a:ext cx="4296004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638800" y="4305300"/>
            <a:ext cx="2895600" cy="571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5-Point Star 6"/>
          <p:cNvSpPr/>
          <p:nvPr/>
        </p:nvSpPr>
        <p:spPr>
          <a:xfrm>
            <a:off x="8458200" y="48006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61" y="0"/>
            <a:ext cx="11296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9" y="4657434"/>
            <a:ext cx="2038929" cy="2038929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2310678" y="5872308"/>
            <a:ext cx="184727" cy="18472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1722" y="36576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635607">
            <a:off x="694995" y="3596727"/>
            <a:ext cx="16758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100-ft </a:t>
            </a:r>
            <a:r>
              <a:rPr lang="en-US" sz="1300" dirty="0" err="1" smtClean="0"/>
              <a:t>deepwater</a:t>
            </a:r>
            <a:r>
              <a:rPr lang="en-US" sz="1300" dirty="0" smtClean="0"/>
              <a:t> pier</a:t>
            </a:r>
            <a:endParaRPr lang="en-US" sz="1300" dirty="0"/>
          </a:p>
        </p:txBody>
      </p:sp>
      <p:sp>
        <p:nvSpPr>
          <p:cNvPr id="7" name="TextBox 6"/>
          <p:cNvSpPr txBox="1"/>
          <p:nvPr/>
        </p:nvSpPr>
        <p:spPr>
          <a:xfrm rot="21302327">
            <a:off x="5162934" y="2973245"/>
            <a:ext cx="14050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Shellfish Hatchery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302327">
            <a:off x="4767694" y="3560310"/>
            <a:ext cx="8451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Conference</a:t>
            </a:r>
          </a:p>
          <a:p>
            <a:pPr algn="ctr"/>
            <a:r>
              <a:rPr lang="en-US" sz="1100" dirty="0" smtClean="0"/>
              <a:t> Room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 rot="468962">
            <a:off x="9192637" y="2766845"/>
            <a:ext cx="132017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smtClean="0">
                <a:solidFill>
                  <a:schemeClr val="bg1"/>
                </a:solidFill>
              </a:rPr>
              <a:t>Fabrication Shop</a:t>
            </a:r>
            <a:endParaRPr lang="en-US" sz="125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310046">
            <a:off x="7426002" y="3664575"/>
            <a:ext cx="1253228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smtClean="0">
                <a:solidFill>
                  <a:schemeClr val="bg1"/>
                </a:solidFill>
              </a:rPr>
              <a:t>Ecology Wet Lab</a:t>
            </a:r>
            <a:endParaRPr lang="en-US" sz="125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310046">
            <a:off x="6755472" y="3452902"/>
            <a:ext cx="860172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smtClean="0">
                <a:solidFill>
                  <a:schemeClr val="bg1"/>
                </a:solidFill>
              </a:rPr>
              <a:t>Classroom</a:t>
            </a:r>
            <a:endParaRPr lang="en-US" sz="125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5865">
            <a:off x="7975422" y="1785833"/>
            <a:ext cx="103906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smtClean="0">
                <a:solidFill>
                  <a:schemeClr val="bg1"/>
                </a:solidFill>
              </a:rPr>
              <a:t>30-bed dorm</a:t>
            </a:r>
            <a:endParaRPr lang="en-US" sz="125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5865">
            <a:off x="9552094" y="2022356"/>
            <a:ext cx="6012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dirty="0" smtClean="0">
                <a:solidFill>
                  <a:schemeClr val="bg1"/>
                </a:solidFill>
              </a:rPr>
              <a:t>Guest </a:t>
            </a:r>
          </a:p>
          <a:p>
            <a:pPr algn="ctr"/>
            <a:r>
              <a:rPr lang="en-US" sz="1250" dirty="0" smtClean="0">
                <a:solidFill>
                  <a:schemeClr val="bg1"/>
                </a:solidFill>
              </a:rPr>
              <a:t>House</a:t>
            </a:r>
            <a:endParaRPr lang="en-US" sz="12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4" y="0"/>
            <a:ext cx="4322618" cy="3394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9" y="0"/>
            <a:ext cx="4322618" cy="3241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Bro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22" y="0"/>
            <a:ext cx="3706090" cy="324196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ealRear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1615" y="3241964"/>
            <a:ext cx="3390913" cy="36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ingle line of floating tray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9298" y="3241964"/>
            <a:ext cx="2712027" cy="36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25" y="3241964"/>
            <a:ext cx="4821382" cy="36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64" y="3241964"/>
            <a:ext cx="2954502" cy="3939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93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Widescreen</PresentationFormat>
  <Paragraphs>130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SPW 15.0 Graph</vt:lpstr>
      <vt:lpstr>SPW 12.0 Graph</vt:lpstr>
      <vt:lpstr>SPW 14.0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Maine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 Beal</dc:creator>
  <cp:lastModifiedBy> </cp:lastModifiedBy>
  <cp:revision>1</cp:revision>
  <dcterms:created xsi:type="dcterms:W3CDTF">2024-04-28T15:37:06Z</dcterms:created>
  <dcterms:modified xsi:type="dcterms:W3CDTF">2024-04-28T15:37:50Z</dcterms:modified>
</cp:coreProperties>
</file>