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1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1402-5DD4-425D-BD92-F5234DE9F37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A257B-D301-4F71-AC15-A1FEC97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39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1402-5DD4-425D-BD92-F5234DE9F37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A257B-D301-4F71-AC15-A1FEC97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76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1402-5DD4-425D-BD92-F5234DE9F37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A257B-D301-4F71-AC15-A1FEC97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6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1402-5DD4-425D-BD92-F5234DE9F37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A257B-D301-4F71-AC15-A1FEC97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1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1402-5DD4-425D-BD92-F5234DE9F37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A257B-D301-4F71-AC15-A1FEC97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80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1402-5DD4-425D-BD92-F5234DE9F37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A257B-D301-4F71-AC15-A1FEC97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5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1402-5DD4-425D-BD92-F5234DE9F37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A257B-D301-4F71-AC15-A1FEC97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21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1402-5DD4-425D-BD92-F5234DE9F37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A257B-D301-4F71-AC15-A1FEC97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18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1402-5DD4-425D-BD92-F5234DE9F37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A257B-D301-4F71-AC15-A1FEC97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4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1402-5DD4-425D-BD92-F5234DE9F37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A257B-D301-4F71-AC15-A1FEC97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1402-5DD4-425D-BD92-F5234DE9F37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A257B-D301-4F71-AC15-A1FEC97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4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81402-5DD4-425D-BD92-F5234DE9F379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A257B-D301-4F71-AC15-A1FEC97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2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8.png"/><Relationship Id="rId10" Type="http://schemas.openxmlformats.org/officeDocument/2006/relationships/image" Target="../media/image11.png"/><Relationship Id="rId4" Type="http://schemas.openxmlformats.org/officeDocument/2006/relationships/image" Target="../media/image36.emf"/><Relationship Id="rId9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2.jpeg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40.emf"/><Relationship Id="rId10" Type="http://schemas.openxmlformats.org/officeDocument/2006/relationships/image" Target="../media/image45.jpe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2.jpeg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8.jpeg"/><Relationship Id="rId5" Type="http://schemas.openxmlformats.org/officeDocument/2006/relationships/image" Target="../media/image44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0.jpeg"/><Relationship Id="rId5" Type="http://schemas.openxmlformats.org/officeDocument/2006/relationships/image" Target="../media/image11.png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microsoft.com/office/2007/relationships/hdphoto" Target="../media/hdphoto1.wdp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oleObject" Target="../embeddings/oleObject24.bin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8.jpeg"/><Relationship Id="rId5" Type="http://schemas.openxmlformats.org/officeDocument/2006/relationships/image" Target="../media/image92.png"/><Relationship Id="rId4" Type="http://schemas.openxmlformats.org/officeDocument/2006/relationships/image" Target="../media/image57.emf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microsoft.com/office/2007/relationships/hdphoto" Target="../media/hdphoto3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2.wdp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g"/><Relationship Id="rId7" Type="http://schemas.openxmlformats.org/officeDocument/2006/relationships/image" Target="../media/image73.jp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microsoft.com/office/2007/relationships/hdphoto" Target="../media/hdphoto4.wdp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6.jpeg"/><Relationship Id="rId7" Type="http://schemas.openxmlformats.org/officeDocument/2006/relationships/image" Target="../media/image14.emf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7.jpeg"/><Relationship Id="rId5" Type="http://schemas.openxmlformats.org/officeDocument/2006/relationships/image" Target="../media/image13.e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11" Type="http://schemas.openxmlformats.org/officeDocument/2006/relationships/image" Target="../media/image93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92.png"/><Relationship Id="rId4" Type="http://schemas.openxmlformats.org/officeDocument/2006/relationships/image" Target="../media/image22.emf"/><Relationship Id="rId9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emf"/><Relationship Id="rId11" Type="http://schemas.openxmlformats.org/officeDocument/2006/relationships/image" Target="../media/image92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91.png"/><Relationship Id="rId4" Type="http://schemas.openxmlformats.org/officeDocument/2006/relationships/image" Target="../media/image25.emf"/><Relationship Id="rId9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38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095"/>
            <a:ext cx="4585883" cy="5946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344" y="1268381"/>
            <a:ext cx="7707043" cy="4160667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7" idx="1"/>
          </p:cNvCxnSpPr>
          <p:nvPr/>
        </p:nvCxnSpPr>
        <p:spPr>
          <a:xfrm flipH="1" flipV="1">
            <a:off x="8041989" y="2402732"/>
            <a:ext cx="931750" cy="59338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973739" y="2811454"/>
            <a:ext cx="13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Timber Cove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3193407" y="4250987"/>
            <a:ext cx="211274" cy="23346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7797732" y="2744780"/>
            <a:ext cx="74681" cy="666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2" idx="0"/>
          </p:cNvCxnSpPr>
          <p:nvPr/>
        </p:nvCxnSpPr>
        <p:spPr>
          <a:xfrm flipV="1">
            <a:off x="7835073" y="2402732"/>
            <a:ext cx="146877" cy="34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5-Point Star 13"/>
          <p:cNvSpPr/>
          <p:nvPr/>
        </p:nvSpPr>
        <p:spPr>
          <a:xfrm>
            <a:off x="7910892" y="2170677"/>
            <a:ext cx="100013" cy="84419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200" y="712773"/>
            <a:ext cx="17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2022-2023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71194" y="2043128"/>
            <a:ext cx="260520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18-19 June 2022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21 January 2023</a:t>
            </a:r>
          </a:p>
          <a:p>
            <a:pPr algn="ctr"/>
            <a:r>
              <a:rPr lang="en-US" sz="2800" b="1" dirty="0"/>
              <a:t>&amp;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4 Aug 2023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6650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0" y="457200"/>
          <a:ext cx="7940675" cy="593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SPW 15.0 Graph" r:id="rId3" imgW="9395354" imgH="7025435" progId="SigmaPlotGraphicObject.15">
                  <p:embed/>
                </p:oleObj>
              </mc:Choice>
              <mc:Fallback>
                <p:oleObj name="SPW 15.0 Graph" r:id="rId3" imgW="9395354" imgH="7025435" progId="SigmaPlotGraphicObject.15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7940675" cy="5935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00281" y="1870710"/>
            <a:ext cx="350903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Three factors (n = 5)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A = Density (7.5 - 90/ft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B = Box Size (2 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 vs. 4 ft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C = Clam Size (SM vs. LG)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8162" y="1295400"/>
            <a:ext cx="2085975" cy="1838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  <a:r>
              <a:rPr lang="en-US" sz="4000" dirty="0"/>
              <a:t> </a:t>
            </a:r>
            <a:r>
              <a:rPr lang="en-US" sz="4000" b="1" dirty="0"/>
              <a:t>ft</a:t>
            </a:r>
            <a:r>
              <a:rPr lang="en-US" sz="4000" b="1" baseline="30000" dirty="0"/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5618162" y="4867275"/>
            <a:ext cx="2085975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2 ft</a:t>
            </a:r>
            <a:r>
              <a:rPr lang="en-US" sz="4000" b="1" baseline="30000" dirty="0" smtClean="0"/>
              <a:t>2</a:t>
            </a:r>
            <a:endParaRPr lang="en-US" sz="4000" b="1" baseline="30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" y="1"/>
          <a:ext cx="47053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SPW 15.0 Graph" r:id="rId3" imgW="5692246" imgH="8214249" progId="SigmaPlotGraphicObject.15">
                  <p:embed/>
                </p:oleObj>
              </mc:Choice>
              <mc:Fallback>
                <p:oleObj name="SPW 15.0 Graph" r:id="rId3" imgW="5692246" imgH="8214249" progId="SigmaPlotGraphicObject.15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1"/>
                        <a:ext cx="4705350" cy="685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91525" y="573553"/>
            <a:ext cx="366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SMALL	Clams	LARGE Clams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1295400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9.6 ± 0.4 mm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57250" y="4514850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12.9 ± 0.4 mm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788428" y="186035"/>
            <a:ext cx="286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CLAM DENSITY (#/ft</a:t>
            </a:r>
            <a:r>
              <a:rPr lang="en-US" sz="2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2400" i="1" dirty="0" smtClean="0">
                <a:solidFill>
                  <a:schemeClr val="bg1"/>
                </a:solidFill>
              </a:rPr>
              <a:t>)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6850" y="1276350"/>
            <a:ext cx="60144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30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45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60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70286" y="1276350"/>
            <a:ext cx="71045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7.5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30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50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20175" y="4514850"/>
            <a:ext cx="60144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30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60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90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03611" y="4514850"/>
            <a:ext cx="60144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30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50</a:t>
            </a:r>
          </a:p>
          <a:p>
            <a:endParaRPr lang="en-US" sz="800" b="1" dirty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80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6801" y="3601027"/>
            <a:ext cx="663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Density is unique (nested within) to a given Box Size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7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66900" y="-355"/>
          <a:ext cx="8454219" cy="6858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SPW 15.0 Graph" r:id="rId3" imgW="5567053" imgH="4517178" progId="SigmaPlotGraphicObject.15">
                  <p:embed/>
                </p:oleObj>
              </mc:Choice>
              <mc:Fallback>
                <p:oleObj name="SPW 15.0 Graph" r:id="rId3" imgW="5567053" imgH="4517178" progId="SigmaPlotGraphicObject.15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66900" y="-355"/>
                        <a:ext cx="8454219" cy="6858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3862387" y="882937"/>
            <a:ext cx="200025" cy="200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71592" y="291525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Aug 8, 2022</a:t>
            </a:r>
          </a:p>
          <a:p>
            <a:pPr algn="ctr"/>
            <a:r>
              <a:rPr lang="en-US" sz="1600" dirty="0" smtClean="0"/>
              <a:t>18.8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5" name="Oval 4"/>
          <p:cNvSpPr/>
          <p:nvPr/>
        </p:nvSpPr>
        <p:spPr>
          <a:xfrm>
            <a:off x="3843337" y="1489650"/>
            <a:ext cx="200025" cy="20002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76367" y="2010637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Aug 7, 2022</a:t>
            </a:r>
          </a:p>
          <a:p>
            <a:pPr algn="ctr"/>
            <a:r>
              <a:rPr lang="en-US" sz="1600" dirty="0" smtClean="0"/>
              <a:t>15.6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7" name="Oval 6"/>
          <p:cNvSpPr/>
          <p:nvPr/>
        </p:nvSpPr>
        <p:spPr>
          <a:xfrm>
            <a:off x="6743700" y="4495800"/>
            <a:ext cx="171450" cy="1809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68607" y="4511100"/>
            <a:ext cx="1151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Feb 4, 2023</a:t>
            </a:r>
          </a:p>
          <a:p>
            <a:pPr algn="ctr"/>
            <a:r>
              <a:rPr lang="en-US" sz="1600" dirty="0" smtClean="0"/>
              <a:t>-0.01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9" name="Oval 8"/>
          <p:cNvSpPr/>
          <p:nvPr/>
        </p:nvSpPr>
        <p:spPr>
          <a:xfrm>
            <a:off x="6729412" y="4845337"/>
            <a:ext cx="200025" cy="20002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51214" y="4552949"/>
            <a:ext cx="1151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Feb 4, 2023</a:t>
            </a:r>
          </a:p>
          <a:p>
            <a:pPr algn="ctr"/>
            <a:r>
              <a:rPr lang="en-US" sz="1600" dirty="0" smtClean="0"/>
              <a:t>-1.68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11" name="Oval 10"/>
          <p:cNvSpPr/>
          <p:nvPr/>
        </p:nvSpPr>
        <p:spPr>
          <a:xfrm>
            <a:off x="9639300" y="1023937"/>
            <a:ext cx="200025" cy="200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34184" y="395869"/>
            <a:ext cx="117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Jul 26, 2023</a:t>
            </a:r>
          </a:p>
          <a:p>
            <a:pPr algn="ctr"/>
            <a:r>
              <a:rPr lang="en-US" sz="1600" dirty="0" smtClean="0"/>
              <a:t>18.1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13" name="Oval 12"/>
          <p:cNvSpPr/>
          <p:nvPr/>
        </p:nvSpPr>
        <p:spPr>
          <a:xfrm>
            <a:off x="9701212" y="1724887"/>
            <a:ext cx="200025" cy="20002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138165" y="2427150"/>
            <a:ext cx="117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Jul 30, 2023</a:t>
            </a:r>
          </a:p>
          <a:p>
            <a:pPr algn="ctr"/>
            <a:r>
              <a:rPr lang="en-US" sz="1600" dirty="0" smtClean="0"/>
              <a:t>14.4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864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11" y="1487713"/>
            <a:ext cx="6817178" cy="51128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2101" y="2132351"/>
            <a:ext cx="5112884" cy="38236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42862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First Sampling (Gouldsboro - January 2023)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5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4705350" y="4210050"/>
          <a:ext cx="3099197" cy="2365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SPW 15.0 Graph" r:id="rId3" imgW="5608462" imgH="4290052" progId="SigmaPlotGraphicObject.15">
                  <p:embed/>
                </p:oleObj>
              </mc:Choice>
              <mc:Fallback>
                <p:oleObj name="SPW 15.0 Graph" r:id="rId3" imgW="5608462" imgH="4290052" progId="SigmaPlotGraphicObject.15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05350" y="4210050"/>
                        <a:ext cx="3099197" cy="2365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143" y="3176"/>
            <a:ext cx="4576763" cy="363696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6303101" y="1748024"/>
            <a:ext cx="2177319" cy="1472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95250" y="-238125"/>
          <a:ext cx="4648200" cy="679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SPW 15.0 Graph" r:id="rId6" imgW="5577840" imgH="8160949" progId="SigmaPlotGraphicObject.15">
                  <p:embed/>
                </p:oleObj>
              </mc:Choice>
              <mc:Fallback>
                <p:oleObj name="SPW 15.0 Graph" r:id="rId6" imgW="5577840" imgH="8160949" progId="SigmaPlotGraphicObject.15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-238125"/>
                        <a:ext cx="4648200" cy="679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9525" y="6554015"/>
            <a:ext cx="4705350" cy="733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-5000625" y="4124322"/>
            <a:ext cx="9458324" cy="733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1925" y="3276119"/>
            <a:ext cx="4410075" cy="327501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Connector 10"/>
          <p:cNvCxnSpPr/>
          <p:nvPr/>
        </p:nvCxnSpPr>
        <p:spPr>
          <a:xfrm>
            <a:off x="8479737" y="4847320"/>
            <a:ext cx="2496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1425954">
            <a:off x="6906038" y="1492788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16.4 mm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65206" y="421761"/>
            <a:ext cx="1942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Carcinus maenas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20380" y="4529880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65.5 mm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98077" y="4129770"/>
            <a:ext cx="1859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Cancer </a:t>
            </a:r>
            <a:r>
              <a:rPr lang="en-US" sz="2000" i="1" dirty="0" err="1" smtClean="0"/>
              <a:t>irroratus</a:t>
            </a:r>
            <a:endParaRPr lang="en-US" sz="2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124244" y="4584513"/>
                <a:ext cx="13548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1200" b="1" dirty="0" smtClean="0"/>
                  <a:t> =  51.5 ± 4.0 mm</a:t>
                </a:r>
              </a:p>
              <a:p>
                <a:r>
                  <a:rPr lang="en-US" sz="1200" b="1" dirty="0" smtClean="0"/>
                  <a:t>N = 32</a:t>
                </a:r>
                <a:endParaRPr lang="en-US" sz="1200" b="1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244" y="4584513"/>
                <a:ext cx="1354858" cy="461665"/>
              </a:xfrm>
              <a:prstGeom prst="rect">
                <a:avLst/>
              </a:prstGeom>
              <a:blipFill>
                <a:blip r:embed="rId9"/>
                <a:stretch>
                  <a:fillRect l="-450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714874" y="6552959"/>
            <a:ext cx="7477125" cy="733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086850" y="878435"/>
            <a:ext cx="30975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Crabs occurred in 58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of 60 boxes.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Live clams occurred in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27 of 60 (45%) of boxes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03101" y="190928"/>
            <a:ext cx="1860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6.9 ± 2.4/box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89673" y="3223574"/>
            <a:ext cx="1860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0.5 ± 0.2/box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5903" y="166805"/>
            <a:ext cx="2328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Gouldsboro – Jan 2023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45" y="565461"/>
            <a:ext cx="1279559" cy="101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/>
      <p:bldP spid="14" grpId="0"/>
      <p:bldP spid="15" grpId="0"/>
      <p:bldP spid="16" grpId="0"/>
      <p:bldP spid="18" grpId="0"/>
      <p:bldP spid="19" grpId="0" animBg="1"/>
      <p:bldP spid="20" grpId="0"/>
      <p:bldP spid="21" grpId="0"/>
      <p:bldP spid="2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0187" y="4541026"/>
            <a:ext cx="2673213" cy="200491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6969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7082002" cy="428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SPW 15.0 Graph" r:id="rId4" imgW="10637662" imgH="6431454" progId="SigmaPlotGraphicObject.15">
                  <p:embed/>
                </p:oleObj>
              </mc:Choice>
              <mc:Fallback>
                <p:oleObj name="SPW 15.0 Graph" r:id="rId4" imgW="10637662" imgH="6431454" progId="SigmaPlotGraphicObject.15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7082002" cy="42830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019925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394846" y="0"/>
          <a:ext cx="6105525" cy="4289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SPW 15.0 Graph" r:id="rId6" imgW="5577840" imgH="4282377" progId="SigmaPlotGraphicObject.15">
                  <p:embed/>
                </p:oleObj>
              </mc:Choice>
              <mc:Fallback>
                <p:oleObj name="SPW 15.0 Graph" r:id="rId6" imgW="5577840" imgH="4282377" progId="SigmaPlotGraphicObject.15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846" y="0"/>
                        <a:ext cx="6105525" cy="42895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28750" y="755847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9.6 ± 0.4 mm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79412" y="784422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12.9 ± 0.4 mm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74512" y="2832297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22.4 ± 0.7 mm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9089" y="2832297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20.8 ± 0.8 mm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960095" y="55330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 &lt; 0.01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4" y="4283074"/>
            <a:ext cx="3448050" cy="25860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7382" y="4604940"/>
            <a:ext cx="2574925" cy="19311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44" y="4283074"/>
            <a:ext cx="4894091" cy="336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4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0187" y="4617227"/>
            <a:ext cx="2673213" cy="20049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6969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019925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3075"/>
            <a:ext cx="3442556" cy="25860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7383" y="4604940"/>
            <a:ext cx="2574926" cy="193119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45" y="4283074"/>
            <a:ext cx="4831556" cy="33655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0" y="42862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Second Sampling (Gouldsboro - August 2023)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46528" y="1361812"/>
            <a:ext cx="8605304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Live surfclams occurred in 2 of 60 boxes;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Mortality rates exceeded 99.5</a:t>
            </a:r>
            <a:r>
              <a:rPr lang="en-US" sz="3200" dirty="0" smtClean="0">
                <a:solidFill>
                  <a:schemeClr val="bg1"/>
                </a:solidFill>
              </a:rPr>
              <a:t>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Green crabs occurred in 42 of 60 (70%) of boxes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24165" y="1610820"/>
          <a:ext cx="2794226" cy="2136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SPW 15.0 Graph" r:id="rId7" imgW="5608462" imgH="4290052" progId="SigmaPlotGraphicObject.15">
                  <p:embed/>
                </p:oleObj>
              </mc:Choice>
              <mc:Fallback>
                <p:oleObj name="SPW 15.0 Graph" r:id="rId7" imgW="5608462" imgH="4290052" progId="SigmaPlotGraphicObject.15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4165" y="1610820"/>
                        <a:ext cx="2794226" cy="21363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523531" y="1702731"/>
            <a:ext cx="1594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1.7 ± 0.6 crabs/box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8453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204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First Sampling (Beals - January 2023)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33375" y="1233253"/>
          <a:ext cx="5580063" cy="425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SPW 15.0 Graph" r:id="rId3" imgW="5579291" imgH="4259693" progId="SigmaPlotGraphicObject.15">
                  <p:embed/>
                </p:oleObj>
              </mc:Choice>
              <mc:Fallback>
                <p:oleObj name="SPW 15.0 Graph" r:id="rId3" imgW="5579291" imgH="4259693" progId="SigmaPlotGraphicObject.15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3375" y="1233253"/>
                        <a:ext cx="5580063" cy="4259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53" y="1389341"/>
            <a:ext cx="1279559" cy="10151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8371" y="2645220"/>
            <a:ext cx="227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Green crabs occurred</a:t>
            </a:r>
          </a:p>
          <a:p>
            <a:r>
              <a:rPr lang="en-US" b="1" dirty="0" smtClean="0"/>
              <a:t>in 6 of 60 (10%) boxes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58" y="1465543"/>
            <a:ext cx="5018314" cy="3763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33558" y="1465543"/>
            <a:ext cx="501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Rock crabs occurred in 3 of 60 (5%) boxes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54143" y="2090377"/>
            <a:ext cx="1015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45.7 mm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46.5 mm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11.0 mm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5180" y="5648604"/>
            <a:ext cx="10626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Live surfclams were found in all 60 boxes (n = 2 for growth rate analysis)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1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10936" y="341313"/>
          <a:ext cx="10631488" cy="6173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SPW 15.0 Graph" r:id="rId3" imgW="10630006" imgH="6172200" progId="SigmaPlotGraphicObject.15">
                  <p:embed/>
                </p:oleObj>
              </mc:Choice>
              <mc:Fallback>
                <p:oleObj name="SPW 15.0 Graph" r:id="rId3" imgW="10630006" imgH="6172200" progId="SigmaPlotGraphicObject.15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0936" y="341313"/>
                        <a:ext cx="10631488" cy="6173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8600667" y="201117"/>
            <a:ext cx="2982686" cy="630827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26178" y="1474305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9.6 ± 0.4 mm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946411" y="1541105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12.9 ± 0.4 mm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21921" y="4261048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28.7 ± 1.2 mm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37354" y="4312299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30.4 ± 1.1 mm</a:t>
            </a:r>
            <a:endParaRPr lang="en-US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8627" y="341313"/>
            <a:ext cx="3187943" cy="35429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67686" y="323397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 = 0.03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698892" y="4643795"/>
            <a:ext cx="34274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Growth rates of both sizes of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surfclams were ~ 35%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greater at Beals vs. Gouldsboro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8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37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428052">
            <a:off x="4175656" y="2579327"/>
            <a:ext cx="1257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2-inch top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87330" y="3562995"/>
            <a:ext cx="1017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4ft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box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9576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74850" y="995927"/>
            <a:ext cx="5343607" cy="685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500" y="15783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Second Sampling (Beals - August 2023)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72206" y="1680936"/>
          <a:ext cx="5924550" cy="458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SPW 15.0 Graph" r:id="rId3" imgW="5920634" imgH="4579581" progId="SigmaPlotGraphicObject.15">
                  <p:embed/>
                </p:oleObj>
              </mc:Choice>
              <mc:Fallback>
                <p:oleObj name="SPW 15.0 Graph" r:id="rId3" imgW="5920634" imgH="4579581" progId="SigmaPlotGraphicObject.15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2206" y="1680936"/>
                        <a:ext cx="5924550" cy="4583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5987156" y="1681274"/>
            <a:ext cx="620486" cy="51054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174261" y="1672941"/>
          <a:ext cx="5925139" cy="4588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SPW 15.0 Graph" r:id="rId5" imgW="5928289" imgH="4587256" progId="SigmaPlotGraphicObject.15">
                  <p:embed/>
                </p:oleObj>
              </mc:Choice>
              <mc:Fallback>
                <p:oleObj name="SPW 15.0 Graph" r:id="rId5" imgW="5928289" imgH="4587256" progId="SigmaPlotGraphicObject.15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74261" y="1672941"/>
                        <a:ext cx="5925139" cy="4588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672205" y="996154"/>
            <a:ext cx="5314951" cy="685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53144" y="813692"/>
            <a:ext cx="620486" cy="545035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02939" y="1120138"/>
            <a:ext cx="2103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SMALL BOXES (2 ft</a:t>
            </a:r>
            <a:r>
              <a:rPr lang="en-US" b="1" baseline="30000" dirty="0" smtClean="0"/>
              <a:t>2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013137" y="1112143"/>
            <a:ext cx="208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LARGE BOXES (4 ft</a:t>
            </a:r>
            <a:r>
              <a:rPr lang="en-US" b="1" baseline="30000" dirty="0" smtClean="0"/>
              <a:t>2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5987156" y="996154"/>
            <a:ext cx="161458" cy="71358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84658" y="3443040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52.1 ± 10.9%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361437" y="4135033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29.3 ± 11.7%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5987156" y="995927"/>
            <a:ext cx="161335" cy="130912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6" y="1039708"/>
            <a:ext cx="1279559" cy="10151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16" y="1039708"/>
            <a:ext cx="1279559" cy="10151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7392" y="1327285"/>
            <a:ext cx="816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4.8 ± 1.4</a:t>
            </a:r>
          </a:p>
          <a:p>
            <a:r>
              <a:rPr lang="en-US" sz="1400" b="1" dirty="0" smtClean="0"/>
              <a:t>  n = 30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455597" y="1346207"/>
            <a:ext cx="816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8.8 ± 2.4</a:t>
            </a:r>
          </a:p>
          <a:p>
            <a:pPr algn="ctr"/>
            <a:r>
              <a:rPr lang="en-US" sz="1400" b="1" dirty="0"/>
              <a:t>n</a:t>
            </a:r>
            <a:r>
              <a:rPr lang="en-US" sz="1400" b="1" dirty="0" smtClean="0"/>
              <a:t> = 30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162510" y="6333342"/>
            <a:ext cx="5826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Live clams occurred in 44 of 60 (73.3%) boxes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1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0" grpId="0"/>
      <p:bldP spid="13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39024" y="-159808"/>
          <a:ext cx="5235143" cy="3550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SPW 15.0 Graph" r:id="rId3" imgW="5579291" imgH="4259693" progId="SigmaPlotGraphicObject.15">
                  <p:embed/>
                </p:oleObj>
              </mc:Choice>
              <mc:Fallback>
                <p:oleObj name="SPW 15.0 Graph" r:id="rId3" imgW="5579291" imgH="4259693" progId="SigmaPlotGraphicObject.15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9024" y="-159808"/>
                        <a:ext cx="5235143" cy="3550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139024" y="3114248"/>
          <a:ext cx="5235143" cy="3508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SPW 15.0 Graph" r:id="rId5" imgW="5577840" imgH="4206050" progId="SigmaPlotGraphicObject.15">
                  <p:embed/>
                </p:oleObj>
              </mc:Choice>
              <mc:Fallback>
                <p:oleObj name="SPW 15.0 Graph" r:id="rId5" imgW="5577840" imgH="4206050" progId="SigmaPlotGraphicObject.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9024" y="3114248"/>
                        <a:ext cx="5235143" cy="3508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-79899" y="6613867"/>
            <a:ext cx="12271899" cy="315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0082" y="0"/>
            <a:ext cx="727968" cy="661386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17015" y="745532"/>
            <a:ext cx="50822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Size-frequency distributions are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not significantly different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    G = 6.25   </a:t>
            </a:r>
            <a:r>
              <a:rPr lang="en-US" sz="2800" dirty="0" err="1" smtClean="0">
                <a:solidFill>
                  <a:schemeClr val="bg1"/>
                </a:solidFill>
              </a:rPr>
              <a:t>df</a:t>
            </a:r>
            <a:r>
              <a:rPr lang="en-US" sz="2800" dirty="0" smtClean="0">
                <a:solidFill>
                  <a:schemeClr val="bg1"/>
                </a:solidFill>
              </a:rPr>
              <a:t> = 4   P = 0.18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1282" y="1218462"/>
            <a:ext cx="159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Box Size = 2 ft</a:t>
            </a:r>
            <a:r>
              <a:rPr lang="en-US" b="1" baseline="30000" dirty="0" smtClean="0"/>
              <a:t>2</a:t>
            </a:r>
            <a:endParaRPr lang="en-US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4261282" y="4422841"/>
            <a:ext cx="159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Box Size = 4 ft</a:t>
            </a:r>
            <a:r>
              <a:rPr lang="en-US" b="1" baseline="30000" dirty="0" smtClean="0"/>
              <a:t>2</a:t>
            </a:r>
            <a:endParaRPr lang="en-US" b="1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6517015" y="3963591"/>
            <a:ext cx="508825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Mean CW are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not significantly different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    F = 1.54   </a:t>
            </a:r>
            <a:r>
              <a:rPr lang="en-US" sz="2800" dirty="0" err="1" smtClean="0">
                <a:solidFill>
                  <a:schemeClr val="bg1"/>
                </a:solidFill>
              </a:rPr>
              <a:t>df</a:t>
            </a:r>
            <a:r>
              <a:rPr lang="en-US" sz="2800" dirty="0" smtClean="0">
                <a:solidFill>
                  <a:schemeClr val="bg1"/>
                </a:solidFill>
              </a:rPr>
              <a:t> = 1, 45   P = 0.22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62" y="2788394"/>
            <a:ext cx="1279559" cy="101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1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44870" y="-958967"/>
          <a:ext cx="4934998" cy="7751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SPW 15.0 Graph" r:id="rId3" imgW="6118825" imgH="9601342" progId="SigmaPlotGraphicObject.15">
                  <p:embed/>
                </p:oleObj>
              </mc:Choice>
              <mc:Fallback>
                <p:oleObj name="SPW 15.0 Graph" r:id="rId3" imgW="6118825" imgH="9601342" progId="SigmaPlotGraphicObject.15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4870" y="-958967"/>
                        <a:ext cx="4934998" cy="7751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157355" y="385292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29.2 ± 0.6 mm </a:t>
              </a:r>
              <a:endParaRPr lang="en-US" sz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57355" y="3647474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29.2 ± 0.6 mm </a:t>
              </a:r>
              <a:endParaRPr lang="en-US" sz="12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8063" y="546367"/>
            <a:ext cx="4370942" cy="32782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2100" y="-220954"/>
            <a:ext cx="4758091" cy="35685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72" y="3719743"/>
            <a:ext cx="4079144" cy="30593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3927" y="3719743"/>
            <a:ext cx="2967092" cy="30593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704849" y="385292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clams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89310" y="3601307"/>
            <a:ext cx="128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clams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08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7" y="-209016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" y="86130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SUMMARY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85157" y="888262"/>
            <a:ext cx="10287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    Soft-shell clams and other commercially-important intertidal bivalve populations</a:t>
            </a:r>
          </a:p>
          <a:p>
            <a:r>
              <a:rPr lang="en-US" sz="2000" dirty="0" smtClean="0"/>
              <a:t>            in Maine are at/near record lows, due mostly to warming ocean conditions that have</a:t>
            </a:r>
          </a:p>
          <a:p>
            <a:r>
              <a:rPr lang="en-US" sz="2000" dirty="0" smtClean="0"/>
              <a:t>            resulted in heightened predation rates by both endemic and invasive species.</a:t>
            </a:r>
          </a:p>
          <a:p>
            <a:endParaRPr lang="en-US" dirty="0"/>
          </a:p>
          <a:p>
            <a:r>
              <a:rPr lang="en-US" sz="2000" dirty="0" smtClean="0">
                <a:solidFill>
                  <a:schemeClr val="bg1"/>
                </a:solidFill>
              </a:rPr>
              <a:t>           Arctic surfclams are a circumboreal species that can survive and grow in the low intertidal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       zone, but cannot tolerate seawater temperatures exceeding ~ 20</a:t>
            </a:r>
            <a:r>
              <a:rPr lang="en-US" sz="2000" baseline="30000" dirty="0" smtClean="0">
                <a:solidFill>
                  <a:schemeClr val="bg1"/>
                </a:solidFill>
              </a:rPr>
              <a:t>o</a:t>
            </a:r>
            <a:r>
              <a:rPr lang="en-US" sz="2000" dirty="0" smtClean="0">
                <a:solidFill>
                  <a:schemeClr val="bg1"/>
                </a:solidFill>
              </a:rPr>
              <a:t>C, which makes them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       suitable, physiologically, for the environmental conditions that exist in eastern Maine.</a:t>
            </a:r>
          </a:p>
          <a:p>
            <a:endParaRPr lang="en-US" sz="1200" dirty="0"/>
          </a:p>
          <a:p>
            <a:r>
              <a:rPr lang="en-US" sz="2000" dirty="0" smtClean="0"/>
              <a:t>           </a:t>
            </a:r>
            <a:r>
              <a:rPr lang="en-US" sz="2000" dirty="0" smtClean="0">
                <a:solidFill>
                  <a:schemeClr val="bg1"/>
                </a:solidFill>
              </a:rPr>
              <a:t>Refining techniques first attempted in the mid-1990s at the Darling Center (Davis &amp;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       Shumway), the hatchery and nursery phase of </a:t>
            </a:r>
            <a:r>
              <a:rPr lang="en-US" sz="2000" i="1" dirty="0" smtClean="0">
                <a:solidFill>
                  <a:schemeClr val="bg1"/>
                </a:solidFill>
              </a:rPr>
              <a:t>Mactromeris</a:t>
            </a:r>
            <a:r>
              <a:rPr lang="en-US" sz="2000" dirty="0" smtClean="0">
                <a:solidFill>
                  <a:schemeClr val="bg1"/>
                </a:solidFill>
              </a:rPr>
              <a:t> is established.</a:t>
            </a:r>
          </a:p>
          <a:p>
            <a:endParaRPr lang="en-US" sz="1200" dirty="0"/>
          </a:p>
          <a:p>
            <a:r>
              <a:rPr lang="en-US" sz="2000" dirty="0" smtClean="0"/>
              <a:t>           </a:t>
            </a:r>
            <a:r>
              <a:rPr lang="en-US" sz="2000" dirty="0" smtClean="0">
                <a:solidFill>
                  <a:schemeClr val="bg1"/>
                </a:solidFill>
              </a:rPr>
              <a:t>Attempts to grow this species in the field using a variety of techniques have been frustrated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      repeatedly by crustacean predators  - - mainly green crabs, but also rock crabs.</a:t>
            </a:r>
          </a:p>
          <a:p>
            <a:endParaRPr lang="en-US" sz="1200" dirty="0"/>
          </a:p>
          <a:p>
            <a:r>
              <a:rPr lang="en-US" sz="2000" dirty="0" smtClean="0"/>
              <a:t>           Future efforts (!) to rear surfclams in the field will focus on areas in far eastern Maine and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alternate methods to exclude crabs. 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2037"/>
            <a:ext cx="2682413" cy="17455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6947" y="5452037"/>
            <a:ext cx="1842049" cy="17455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8996" y="5451998"/>
            <a:ext cx="1693949" cy="174562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2945" y="5451998"/>
            <a:ext cx="1355060" cy="193155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8005" y="5451998"/>
            <a:ext cx="2054601" cy="174562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2607" y="5451998"/>
            <a:ext cx="2649393" cy="191748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894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1" y="508100"/>
            <a:ext cx="3731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Acknowledgments</a:t>
            </a:r>
          </a:p>
        </p:txBody>
      </p:sp>
      <p:pic>
        <p:nvPicPr>
          <p:cNvPr id="14338" name="Picture 2" descr="http://untconflictmgmtreu.files.wordpress.com/2011/02/nsf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45" y="990502"/>
            <a:ext cx="3273426" cy="32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machias.edu/assets/images/graphic/logos/umm_seal_color_3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619" y="2536606"/>
            <a:ext cx="2794000" cy="281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619" y="1431000"/>
            <a:ext cx="279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931" y="1349147"/>
            <a:ext cx="2682220" cy="1840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931" y="4898898"/>
            <a:ext cx="2682220" cy="1788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5" y="4561208"/>
            <a:ext cx="3256026" cy="2081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6967" y="3384968"/>
            <a:ext cx="3219450" cy="1381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4662" y="5629769"/>
            <a:ext cx="44100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1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924" y="3105834"/>
            <a:ext cx="260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April 2, 2021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4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19" y="3318933"/>
            <a:ext cx="3017781" cy="252580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234" y="5376863"/>
            <a:ext cx="1922034" cy="14811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507461" cy="34003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31066" y="84667"/>
            <a:ext cx="1280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Gouldsboro</a:t>
            </a:r>
          </a:p>
          <a:p>
            <a:r>
              <a:rPr lang="en-US" dirty="0" smtClean="0"/>
              <a:t>n = 20</a:t>
            </a:r>
          </a:p>
          <a:p>
            <a:r>
              <a:rPr lang="en-US" dirty="0" smtClean="0"/>
              <a:t>P = 0.052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0365"/>
            <a:ext cx="4505855" cy="34576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28134" y="3581401"/>
            <a:ext cx="2167466" cy="878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7399" y="3718022"/>
            <a:ext cx="1280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Gouldsboro</a:t>
            </a:r>
          </a:p>
          <a:p>
            <a:r>
              <a:rPr lang="en-US" dirty="0" smtClean="0"/>
              <a:t>n = 30</a:t>
            </a:r>
          </a:p>
          <a:p>
            <a:r>
              <a:rPr lang="en-US" dirty="0" smtClean="0"/>
              <a:t>P &lt; 0.001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505854" y="-1"/>
            <a:ext cx="7686145" cy="3581401"/>
            <a:chOff x="-1" y="2032002"/>
            <a:chExt cx="10087104" cy="48259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645852" y="2677853"/>
              <a:ext cx="4825997" cy="35342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884601" y="2677854"/>
              <a:ext cx="4825996" cy="35342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154434" y="2925329"/>
              <a:ext cx="4825996" cy="30393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5854" y="3581400"/>
            <a:ext cx="4969089" cy="317537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568" y="3762435"/>
            <a:ext cx="1279559" cy="10151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27805" y="4749765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 = 686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4505853" y="6756778"/>
            <a:ext cx="4977557" cy="157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0801" y="5380449"/>
            <a:ext cx="1981200" cy="147755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 flipH="1">
            <a:off x="43884" y="22042"/>
            <a:ext cx="215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27 March to 1 December 2021</a:t>
            </a:r>
            <a:endParaRPr lang="en-US" sz="1200" b="1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6053008" y="5192197"/>
            <a:ext cx="351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3x more in LG v SM boxes (P &lt; 0.01)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9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/>
      <p:bldP spid="14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842" y="3180678"/>
            <a:ext cx="4909227" cy="368192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aphicFrame>
        <p:nvGraphicFramePr>
          <p:cNvPr id="23" name="Object 22"/>
          <p:cNvGraphicFramePr>
            <a:graphicFrameLocks noChangeAspect="1"/>
          </p:cNvGraphicFramePr>
          <p:nvPr>
            <p:extLst/>
          </p:nvPr>
        </p:nvGraphicFramePr>
        <p:xfrm>
          <a:off x="-10519" y="3096412"/>
          <a:ext cx="4520927" cy="3865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SPW 15.0 Graph" r:id="rId4" imgW="4884597" imgH="4175776" progId="SigmaPlotGraphicObject.15">
                  <p:embed/>
                </p:oleObj>
              </mc:Choice>
              <mc:Fallback>
                <p:oleObj name="SPW 15.0 Graph" r:id="rId4" imgW="4884597" imgH="4175776" progId="SigmaPlotGraphicObject.15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0519" y="3096412"/>
                        <a:ext cx="4520927" cy="3865501"/>
                      </a:xfrm>
                      <a:prstGeom prst="rect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-4555" y="-223369"/>
          <a:ext cx="4514964" cy="3631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SPW 15.0 Graph" r:id="rId6" imgW="5402615" imgH="4343353" progId="SigmaPlotGraphicObject.15">
                  <p:embed/>
                </p:oleObj>
              </mc:Choice>
              <mc:Fallback>
                <p:oleObj name="SPW 15.0 Graph" r:id="rId6" imgW="5402615" imgH="4343353" progId="SigmaPlotGraphicObject.15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4555" y="-223369"/>
                        <a:ext cx="4514964" cy="3631601"/>
                      </a:xfrm>
                      <a:prstGeom prst="rect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31066" y="84667"/>
            <a:ext cx="1050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Beals</a:t>
            </a:r>
          </a:p>
          <a:p>
            <a:r>
              <a:rPr lang="en-US" dirty="0" smtClean="0"/>
              <a:t>n = 20</a:t>
            </a:r>
          </a:p>
          <a:p>
            <a:r>
              <a:rPr lang="en-US" dirty="0" smtClean="0"/>
              <a:t>P = 0.259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7399" y="3718022"/>
            <a:ext cx="1050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Beals</a:t>
            </a:r>
          </a:p>
          <a:p>
            <a:r>
              <a:rPr lang="en-US" dirty="0" smtClean="0"/>
              <a:t>n = 30</a:t>
            </a:r>
          </a:p>
          <a:p>
            <a:r>
              <a:rPr lang="en-US" dirty="0" smtClean="0"/>
              <a:t>P = 0.003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59544" y="289017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25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11028" y="289017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50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322048" y="2907016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100</a:t>
            </a:r>
            <a:endParaRPr lang="en-US" sz="1400" b="1" dirty="0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4471843" y="-100408"/>
          <a:ext cx="4903158" cy="386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SPW 15.0 Graph" r:id="rId8" imgW="5403994" imgH="4261135" progId="SigmaPlotGraphicObject.15">
                  <p:embed/>
                </p:oleObj>
              </mc:Choice>
              <mc:Fallback>
                <p:oleObj name="SPW 15.0 Graph" r:id="rId8" imgW="5403994" imgH="4261135" progId="SigmaPlotGraphicObject.15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71843" y="-100408"/>
                        <a:ext cx="4903158" cy="3866062"/>
                      </a:xfrm>
                      <a:prstGeom prst="rect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591486" y="1463291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 = 47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08" y="534822"/>
            <a:ext cx="1279559" cy="10151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26980" y="3589149"/>
            <a:ext cx="3713040" cy="281699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12088" y="411836"/>
            <a:ext cx="3148267" cy="23612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flipH="1">
            <a:off x="-10520" y="-11495"/>
            <a:ext cx="1943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2 April to 3 December 2021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19113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20" grpId="0"/>
      <p:bldP spid="21" grpId="0"/>
      <p:bldP spid="22" grpId="0"/>
      <p:bldP spid="13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37000"/>
                    </a14:imgEffect>
                    <a14:imgEffect>
                      <a14:brightnessContrast bright="-2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88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335" y="-1"/>
            <a:ext cx="3163854" cy="3962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249151" y="3509962"/>
            <a:ext cx="28956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3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7933271" y="-84670"/>
          <a:ext cx="426791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SPW 15.0 Graph" r:id="rId3" imgW="6835034" imgH="10980333" progId="SigmaPlotGraphicObject.15">
                  <p:embed/>
                </p:oleObj>
              </mc:Choice>
              <mc:Fallback>
                <p:oleObj name="SPW 15.0 Graph" r:id="rId3" imgW="6835034" imgH="10980333" progId="SigmaPlotGraphicObject.15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33271" y="-84670"/>
                        <a:ext cx="426791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826937" y="-84889"/>
          <a:ext cx="4555066" cy="6858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SPW 15.0 Graph" r:id="rId5" imgW="6835034" imgH="10980333" progId="SigmaPlotGraphicObject.15">
                  <p:embed/>
                </p:oleObj>
              </mc:Choice>
              <mc:Fallback>
                <p:oleObj name="SPW 15.0 Graph" r:id="rId5" imgW="6835034" imgH="10980333" progId="SigmaPlotGraphicObject.15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6937" y="-84889"/>
                        <a:ext cx="4555066" cy="6858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0" y="-84670"/>
          <a:ext cx="4495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SPW 15.0 Graph" r:id="rId7" imgW="5410271" imgH="8199325" progId="SigmaPlotGraphicObject.15">
                  <p:embed/>
                </p:oleObj>
              </mc:Choice>
              <mc:Fallback>
                <p:oleObj name="SPW 15.0 Graph" r:id="rId7" imgW="5410271" imgH="8199325" progId="SigmaPlotGraphicObject.15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-84670"/>
                        <a:ext cx="44958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326468" y="-84889"/>
            <a:ext cx="25400" cy="6858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373536" y="-84890"/>
            <a:ext cx="25400" cy="6858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205573" y="3327053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21.9 ± 0.4 mm </a:t>
              </a:r>
              <a:endParaRPr lang="en-US" sz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05573" y="1344083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20.9 ± 0.5 mm </a:t>
              </a:r>
              <a:endParaRPr lang="en-US" sz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72906" y="5199843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20.4 ± 0.4 mm </a:t>
              </a:r>
              <a:endParaRPr lang="en-US" sz="12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646465" y="110063"/>
            <a:ext cx="1280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Gouldsboro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335559" y="1337793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12.9 ± 0.2 mm </a:t>
              </a:r>
              <a:endParaRPr lang="en-US" sz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99875" y="4182593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21.0 ± 0.2 mm </a:t>
              </a:r>
              <a:endParaRPr lang="en-US" sz="12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978415" y="42329"/>
            <a:ext cx="8579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 = 27.7</a:t>
            </a:r>
          </a:p>
          <a:p>
            <a:r>
              <a:rPr lang="en-US" sz="1400" b="1" dirty="0" err="1" smtClean="0"/>
              <a:t>df</a:t>
            </a:r>
            <a:r>
              <a:rPr lang="en-US" sz="1400" b="1" dirty="0" smtClean="0"/>
              <a:t> = 10</a:t>
            </a:r>
          </a:p>
          <a:p>
            <a:r>
              <a:rPr lang="en-US" sz="1400" b="1" dirty="0" smtClean="0"/>
              <a:t>P = 0.002</a:t>
            </a:r>
          </a:p>
          <a:p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1036790" y="42329"/>
            <a:ext cx="864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 = 36.6</a:t>
            </a:r>
          </a:p>
          <a:p>
            <a:r>
              <a:rPr lang="en-US" sz="1400" b="1" dirty="0" err="1" smtClean="0"/>
              <a:t>df</a:t>
            </a:r>
            <a:r>
              <a:rPr lang="en-US" sz="1400" b="1" dirty="0" smtClean="0"/>
              <a:t> = 10</a:t>
            </a:r>
          </a:p>
          <a:p>
            <a:r>
              <a:rPr lang="en-US" sz="1400" b="1" dirty="0" smtClean="0"/>
              <a:t>P &lt; 0.001</a:t>
            </a:r>
          </a:p>
          <a:p>
            <a:endParaRPr lang="en-US" sz="14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9212604" y="1320858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8.5 ± 0.3 mm </a:t>
              </a:r>
              <a:endParaRPr lang="en-US" sz="1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199459" y="3310118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8.7 ± 0.4 mm </a:t>
              </a:r>
              <a:endParaRPr lang="en-US" sz="1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100191" y="5225244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7.6 ± 0.3 mm </a:t>
              </a:r>
              <a:endParaRPr lang="en-US" sz="1200" dirty="0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-28208" y="6773329"/>
            <a:ext cx="4498607" cy="279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434920" y="6773329"/>
            <a:ext cx="3921681" cy="279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339666" y="6776295"/>
            <a:ext cx="4498607" cy="279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2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Object 38"/>
          <p:cNvGraphicFramePr>
            <a:graphicFrameLocks noChangeAspect="1"/>
          </p:cNvGraphicFramePr>
          <p:nvPr>
            <p:extLst/>
          </p:nvPr>
        </p:nvGraphicFramePr>
        <p:xfrm>
          <a:off x="8049703" y="-87854"/>
          <a:ext cx="4154998" cy="6715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SPW 15.0 Graph" r:id="rId3" imgW="6835034" imgH="10980333" progId="SigmaPlotGraphicObject.15">
                  <p:embed/>
                </p:oleObj>
              </mc:Choice>
              <mc:Fallback>
                <p:oleObj name="SPW 15.0 Graph" r:id="rId3" imgW="6835034" imgH="10980333" progId="SigmaPlotGraphicObject.15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49703" y="-87854"/>
                        <a:ext cx="4154998" cy="6715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/>
          </p:nvPr>
        </p:nvGraphicFramePr>
        <p:xfrm>
          <a:off x="3881884" y="-87855"/>
          <a:ext cx="4214729" cy="6715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SPW 15.0 Graph" r:id="rId5" imgW="6655195" imgH="10969827" progId="SigmaPlotGraphicObject.15">
                  <p:embed/>
                </p:oleObj>
              </mc:Choice>
              <mc:Fallback>
                <p:oleObj name="SPW 15.0 Graph" r:id="rId5" imgW="6655195" imgH="10969827" progId="SigmaPlotGraphicObject.15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81884" y="-87855"/>
                        <a:ext cx="4214729" cy="6715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4414" y="-84890"/>
          <a:ext cx="3916017" cy="671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SPW 15.0 Graph" r:id="rId7" imgW="5774387" imgH="8404707" progId="SigmaPlotGraphicObject.15">
                  <p:embed/>
                </p:oleObj>
              </mc:Choice>
              <mc:Fallback>
                <p:oleObj name="SPW 15.0 Graph" r:id="rId7" imgW="5774387" imgH="8404707" progId="SigmaPlotGraphicObject.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4414" y="-84890"/>
                        <a:ext cx="3916017" cy="671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326468" y="-84889"/>
            <a:ext cx="25400" cy="6858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373536" y="-84890"/>
            <a:ext cx="25400" cy="6858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6745254" y="2898342"/>
            <a:ext cx="1465588" cy="276999"/>
            <a:chOff x="5191045" y="1437124"/>
            <a:chExt cx="146558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539126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22.3 ± 0.9 mm </a:t>
              </a:r>
              <a:endParaRPr lang="en-US" sz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45254" y="910592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23.4 ± 0.9 mm </a:t>
              </a:r>
              <a:endParaRPr lang="en-US" sz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58135" y="4886093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20.9 ± 0.6 mm </a:t>
              </a:r>
              <a:endParaRPr lang="en-US" sz="12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646465" y="11006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Beals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455304" y="1019459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14.0 ± 0.4 mm </a:t>
              </a:r>
              <a:endParaRPr lang="en-US" sz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98909" y="4058768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22.1 ± 0.5 mm </a:t>
              </a:r>
              <a:endParaRPr lang="en-US" sz="12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978415" y="42329"/>
            <a:ext cx="8579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 = 27.7</a:t>
            </a:r>
          </a:p>
          <a:p>
            <a:r>
              <a:rPr lang="en-US" sz="1400" b="1" dirty="0" err="1" smtClean="0"/>
              <a:t>df</a:t>
            </a:r>
            <a:r>
              <a:rPr lang="en-US" sz="1400" b="1" dirty="0" smtClean="0"/>
              <a:t> = 10</a:t>
            </a:r>
          </a:p>
          <a:p>
            <a:r>
              <a:rPr lang="en-US" sz="1400" b="1" dirty="0" smtClean="0"/>
              <a:t>P = 0.002</a:t>
            </a:r>
          </a:p>
          <a:p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1036790" y="42329"/>
            <a:ext cx="864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 = 52.9</a:t>
            </a:r>
          </a:p>
          <a:p>
            <a:r>
              <a:rPr lang="en-US" sz="1400" b="1" dirty="0" err="1" smtClean="0"/>
              <a:t>df</a:t>
            </a:r>
            <a:r>
              <a:rPr lang="en-US" sz="1400" b="1" dirty="0" smtClean="0"/>
              <a:t> = 10</a:t>
            </a:r>
          </a:p>
          <a:p>
            <a:r>
              <a:rPr lang="en-US" sz="1400" b="1" dirty="0" smtClean="0"/>
              <a:t>P &lt; 0.001</a:t>
            </a:r>
          </a:p>
          <a:p>
            <a:endParaRPr lang="en-US" sz="14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10319926" y="1187591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10.1 ± 0.8 mm </a:t>
              </a:r>
              <a:endParaRPr lang="en-US" sz="1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319926" y="3084820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7.8 ± 0.8 mm </a:t>
              </a:r>
              <a:endParaRPr lang="en-US" sz="1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242189" y="5163092"/>
            <a:ext cx="1433728" cy="276999"/>
            <a:chOff x="5191045" y="1437124"/>
            <a:chExt cx="1433728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045" y="1437124"/>
                  <a:ext cx="37775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/>
            <p:cNvSpPr txBox="1"/>
            <p:nvPr/>
          </p:nvSpPr>
          <p:spPr>
            <a:xfrm>
              <a:off x="5359400" y="1437124"/>
              <a:ext cx="1265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= 6.7 ± 0.6 mm </a:t>
              </a:r>
              <a:endParaRPr lang="en-US" sz="1200" dirty="0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-28208" y="6773329"/>
            <a:ext cx="4498607" cy="279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-28208" y="6609805"/>
            <a:ext cx="12232909" cy="425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339666" y="6776295"/>
            <a:ext cx="4498607" cy="279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2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557" y="712773"/>
            <a:ext cx="6670439" cy="503252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120647" y="2548647"/>
            <a:ext cx="671209" cy="9727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74123" y="2208499"/>
            <a:ext cx="1627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Mud Hole Cove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7575"/>
            <a:ext cx="4652555" cy="6033082"/>
          </a:xfrm>
          <a:prstGeom prst="rect">
            <a:avLst/>
          </a:prstGeom>
        </p:spPr>
      </p:pic>
      <p:sp>
        <p:nvSpPr>
          <p:cNvPr id="10" name="5-Point Star 9"/>
          <p:cNvSpPr/>
          <p:nvPr/>
        </p:nvSpPr>
        <p:spPr>
          <a:xfrm>
            <a:off x="3611696" y="4173166"/>
            <a:ext cx="211274" cy="23346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09294" y="2043128"/>
            <a:ext cx="260520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16-17 June 2022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20 January 2023</a:t>
            </a:r>
          </a:p>
          <a:p>
            <a:pPr algn="ctr"/>
            <a:r>
              <a:rPr lang="en-US" sz="2800" b="1" dirty="0"/>
              <a:t>&amp;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3 Aug 2023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7504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872</Words>
  <Application>Microsoft Office PowerPoint</Application>
  <PresentationFormat>Widescreen</PresentationFormat>
  <Paragraphs>218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Office Theme</vt:lpstr>
      <vt:lpstr>SPW 15.0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Maine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F Beal</dc:creator>
  <cp:lastModifiedBy> </cp:lastModifiedBy>
  <cp:revision>1</cp:revision>
  <dcterms:created xsi:type="dcterms:W3CDTF">2024-01-29T16:04:47Z</dcterms:created>
  <dcterms:modified xsi:type="dcterms:W3CDTF">2024-01-29T16:05:36Z</dcterms:modified>
</cp:coreProperties>
</file>