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98" r:id="rId3"/>
    <p:sldId id="304" r:id="rId4"/>
    <p:sldId id="279" r:id="rId5"/>
    <p:sldId id="280" r:id="rId6"/>
    <p:sldId id="281" r:id="rId7"/>
    <p:sldId id="282" r:id="rId8"/>
    <p:sldId id="283" r:id="rId9"/>
    <p:sldId id="284" r:id="rId10"/>
    <p:sldId id="306" r:id="rId11"/>
    <p:sldId id="285" r:id="rId12"/>
    <p:sldId id="307" r:id="rId13"/>
    <p:sldId id="308" r:id="rId14"/>
    <p:sldId id="295" r:id="rId15"/>
    <p:sldId id="309" r:id="rId16"/>
    <p:sldId id="300" r:id="rId17"/>
    <p:sldId id="291" r:id="rId18"/>
    <p:sldId id="292" r:id="rId19"/>
    <p:sldId id="296" r:id="rId20"/>
    <p:sldId id="297" r:id="rId21"/>
    <p:sldId id="293" r:id="rId22"/>
    <p:sldId id="286" r:id="rId23"/>
    <p:sldId id="289" r:id="rId24"/>
    <p:sldId id="288" r:id="rId25"/>
    <p:sldId id="294" r:id="rId26"/>
    <p:sldId id="290" r:id="rId27"/>
    <p:sldId id="310" r:id="rId28"/>
    <p:sldId id="305"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D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75" autoAdjust="0"/>
  </p:normalViewPr>
  <p:slideViewPr>
    <p:cSldViewPr snapToGrid="0" snapToObjects="1">
      <p:cViewPr varScale="1">
        <p:scale>
          <a:sx n="87" d="100"/>
          <a:sy n="87" d="100"/>
        </p:scale>
        <p:origin x="14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18AA7B0-D8CF-4B4E-BA48-5D26E7C22D3C}" type="datetimeFigureOut">
              <a:rPr lang="en-US" smtClean="0"/>
              <a:t>8/11/2017</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DE831D2B-3E70-44E7-9C88-BC093CBDBB36}" type="slidenum">
              <a:rPr lang="en-US" smtClean="0"/>
              <a:t>‹#›</a:t>
            </a:fld>
            <a:endParaRPr lang="en-US"/>
          </a:p>
        </p:txBody>
      </p:sp>
    </p:spTree>
    <p:extLst>
      <p:ext uri="{BB962C8B-B14F-4D97-AF65-F5344CB8AC3E}">
        <p14:creationId xmlns:p14="http://schemas.microsoft.com/office/powerpoint/2010/main" val="2913942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idx="1"/>
          </p:nvPr>
        </p:nvSpPr>
        <p:spPr>
          <a:xfrm>
            <a:off x="3978133" y="1"/>
            <a:ext cx="3043343" cy="465455"/>
          </a:xfrm>
          <a:prstGeom prst="rect">
            <a:avLst/>
          </a:prstGeom>
        </p:spPr>
        <p:txBody>
          <a:bodyPr vert="horz" lIns="93616" tIns="46808" rIns="93616" bIns="46808" rtlCol="0"/>
          <a:lstStyle>
            <a:lvl1pPr algn="r">
              <a:defRPr sz="1200"/>
            </a:lvl1pPr>
          </a:lstStyle>
          <a:p>
            <a:fld id="{5FED6C19-BC4E-694D-8AE0-F2569E101320}" type="datetimeFigureOut">
              <a:rPr lang="en-US" smtClean="0"/>
              <a:t>8/11/2017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616" tIns="46808" rIns="93616" bIns="468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616" tIns="46808" rIns="93616" bIns="46808"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29"/>
            <a:ext cx="3043343" cy="465455"/>
          </a:xfrm>
          <a:prstGeom prst="rect">
            <a:avLst/>
          </a:prstGeom>
        </p:spPr>
        <p:txBody>
          <a:bodyPr vert="horz" lIns="93616" tIns="46808" rIns="93616" bIns="46808" rtlCol="0" anchor="b"/>
          <a:lstStyle>
            <a:lvl1pPr algn="r">
              <a:defRPr sz="1200"/>
            </a:lvl1pPr>
          </a:lstStyle>
          <a:p>
            <a:fld id="{7A482D62-0B0E-0148-BF51-EB18DAC2CFE1}" type="slidenum">
              <a:rPr lang="en-US" smtClean="0"/>
              <a:t>‹#›</a:t>
            </a:fld>
            <a:endParaRPr lang="en-US"/>
          </a:p>
        </p:txBody>
      </p:sp>
    </p:spTree>
    <p:extLst>
      <p:ext uri="{BB962C8B-B14F-4D97-AF65-F5344CB8AC3E}">
        <p14:creationId xmlns:p14="http://schemas.microsoft.com/office/powerpoint/2010/main" val="10046872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lynwood.org/calendar/farmer-training-workshop-soil-health-field-da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1</a:t>
            </a:fld>
            <a:endParaRPr lang="en-US"/>
          </a:p>
        </p:txBody>
      </p:sp>
    </p:spTree>
    <p:extLst>
      <p:ext uri="{BB962C8B-B14F-4D97-AF65-F5344CB8AC3E}">
        <p14:creationId xmlns:p14="http://schemas.microsoft.com/office/powerpoint/2010/main" val="210479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smtClean="0"/>
              <a:t>IDing</a:t>
            </a:r>
            <a:r>
              <a:rPr lang="en-US" dirty="0" smtClean="0"/>
              <a:t> your limiting factors (what will have a significant impact on pasture plant performance)</a:t>
            </a:r>
            <a:r>
              <a:rPr lang="en-US" b="0" dirty="0" smtClean="0">
                <a:effectLst/>
              </a:rPr>
              <a:t/>
            </a:r>
            <a:br>
              <a:rPr lang="en-US" b="0" dirty="0" smtClean="0">
                <a:effectLst/>
              </a:rPr>
            </a:br>
            <a:r>
              <a:rPr lang="en-US" b="1" dirty="0" smtClean="0"/>
              <a:t>Physical</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1098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Tillage radish – what do you notice in the picture?</a:t>
            </a: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11</a:t>
            </a:fld>
            <a:endParaRPr lang="en-US"/>
          </a:p>
        </p:txBody>
      </p:sp>
    </p:spTree>
    <p:extLst>
      <p:ext uri="{BB962C8B-B14F-4D97-AF65-F5344CB8AC3E}">
        <p14:creationId xmlns:p14="http://schemas.microsoft.com/office/powerpoint/2010/main" val="379632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ties up N</a:t>
            </a:r>
          </a:p>
          <a:p>
            <a:r>
              <a:rPr lang="en-US" dirty="0" smtClean="0"/>
              <a:t>OM feeds microbes</a:t>
            </a: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72559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32934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Our SARE grant supports the development of a pasture improvement demonstration area at Glynwood’s Hudson Valley Farm Business Incubator, located at </a:t>
            </a:r>
            <a:r>
              <a:rPr lang="en-US" sz="1200" b="0" i="0" u="none" strike="noStrike" kern="1200" dirty="0" err="1" smtClean="0">
                <a:solidFill>
                  <a:schemeClr val="tx1"/>
                </a:solidFill>
                <a:effectLst/>
                <a:latin typeface="+mn-lt"/>
                <a:ea typeface="+mn-ea"/>
                <a:cs typeface="+mn-cs"/>
              </a:rPr>
              <a:t>Mohonk</a:t>
            </a:r>
            <a:r>
              <a:rPr lang="en-US" sz="1200" b="0" i="0" u="none" strike="noStrike" kern="1200" dirty="0" smtClean="0">
                <a:solidFill>
                  <a:schemeClr val="tx1"/>
                </a:solidFill>
                <a:effectLst/>
                <a:latin typeface="+mn-lt"/>
                <a:ea typeface="+mn-ea"/>
                <a:cs typeface="+mn-cs"/>
              </a:rPr>
              <a:t> Preserve in New Paltz. The demonstration showcases pasture improvement methods for common soil health constraints in our region, such as soil compaction and poor drainage. The pasture improvement treatments include application of limestone and compost, rotational grazing of ruminant animals, and the use of a </a:t>
            </a:r>
            <a:r>
              <a:rPr lang="en-US" sz="1200" b="0" i="0" u="none" strike="noStrike" kern="1200" dirty="0" err="1" smtClean="0">
                <a:solidFill>
                  <a:schemeClr val="tx1"/>
                </a:solidFill>
                <a:effectLst/>
                <a:latin typeface="+mn-lt"/>
                <a:ea typeface="+mn-ea"/>
                <a:cs typeface="+mn-cs"/>
              </a:rPr>
              <a:t>keyline</a:t>
            </a:r>
            <a:r>
              <a:rPr lang="en-US" sz="1200" b="0" i="0" u="none" strike="noStrike" kern="1200" dirty="0" smtClean="0">
                <a:solidFill>
                  <a:schemeClr val="tx1"/>
                </a:solidFill>
                <a:effectLst/>
                <a:latin typeface="+mn-lt"/>
                <a:ea typeface="+mn-ea"/>
                <a:cs typeface="+mn-cs"/>
              </a:rPr>
              <a:t> plow to mitigate soil compaction issues. The demonstration area includes sixteen plots with every combination of these treatments, plus a control plot. We sent numerous soil samples to the Cornell Soil Health Lab in the fall of 2016 for baseline data from which Glynwood staff and project collaborators will measure outcomes. Each fall, staff will sample soil for follow up analysis to measure the impact of the various treatment. </a:t>
            </a:r>
          </a:p>
        </p:txBody>
      </p:sp>
      <p:sp>
        <p:nvSpPr>
          <p:cNvPr id="4" name="Slide Number Placeholder 3"/>
          <p:cNvSpPr>
            <a:spLocks noGrp="1"/>
          </p:cNvSpPr>
          <p:nvPr>
            <p:ph type="sldNum" sz="quarter" idx="10"/>
          </p:nvPr>
        </p:nvSpPr>
        <p:spPr/>
        <p:txBody>
          <a:bodyPr/>
          <a:lstStyle/>
          <a:p>
            <a:fld id="{7A482D62-0B0E-0148-BF51-EB18DAC2CFE1}" type="slidenum">
              <a:rPr lang="en-US" smtClean="0"/>
              <a:t>14</a:t>
            </a:fld>
            <a:endParaRPr lang="en-US"/>
          </a:p>
        </p:txBody>
      </p:sp>
    </p:spTree>
    <p:extLst>
      <p:ext uri="{BB962C8B-B14F-4D97-AF65-F5344CB8AC3E}">
        <p14:creationId xmlns:p14="http://schemas.microsoft.com/office/powerpoint/2010/main" val="127442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Lime (addresses chemical</a:t>
            </a:r>
            <a:r>
              <a:rPr lang="en-US" baseline="0" dirty="0" smtClean="0"/>
              <a:t> constraints to soil health) – carbonate neutralizes acid, so application will raise </a:t>
            </a:r>
            <a:r>
              <a:rPr lang="en-US" baseline="0" dirty="0" err="1" smtClean="0"/>
              <a:t>pH.</a:t>
            </a:r>
            <a:r>
              <a:rPr lang="en-US" baseline="0" dirty="0" smtClean="0"/>
              <a:t> With pH in 6.2 – 7.0 range, you will have the widest range of nutrients available to your forage.</a:t>
            </a:r>
          </a:p>
          <a:p>
            <a:r>
              <a:rPr lang="en-US" baseline="0" dirty="0" smtClean="0"/>
              <a:t>Compost (addresses biological constraints to soil health) – increases organic matter, a feed source for soil microbes</a:t>
            </a:r>
          </a:p>
          <a:p>
            <a:r>
              <a:rPr lang="en-US" baseline="0" dirty="0" smtClean="0"/>
              <a:t>Rotational grazing (addresses biological constraints to soil health) – increases the diversity of microbes in the soil; concentration of manures builds organic matter</a:t>
            </a:r>
          </a:p>
          <a:p>
            <a:r>
              <a:rPr lang="en-US" baseline="0" dirty="0" smtClean="0"/>
              <a:t>Keyline plow (address physical constraints to soil health) – breaks up surface and subsurface compaction; improves soil drainage and aeration</a:t>
            </a:r>
          </a:p>
          <a:p>
            <a:r>
              <a:rPr lang="en-US" baseline="0" dirty="0" smtClean="0"/>
              <a:t>Why look at these treatments individually and in each possible combination? To see if any of these alone have enough impact to improve soil health less expensively and with less labor. AND to see what kind of soil health impact we get from more comprehensive treatments.</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15</a:t>
            </a:fld>
            <a:endParaRPr lang="en-US"/>
          </a:p>
        </p:txBody>
      </p:sp>
    </p:spTree>
    <p:extLst>
      <p:ext uri="{BB962C8B-B14F-4D97-AF65-F5344CB8AC3E}">
        <p14:creationId xmlns:p14="http://schemas.microsoft.com/office/powerpoint/2010/main" val="341189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Since implementing the project, we have conducted forage species counts in the treatment areas to collect baseline information about the native pasture plants. Over time, we anticipate an increase in the percentage of desirable species as we improve soil health in these pastures. </a:t>
            </a:r>
          </a:p>
          <a:p>
            <a:r>
              <a:rPr lang="en-US" sz="1200" b="0" i="0" u="none" strike="noStrike" kern="1200" dirty="0" smtClean="0">
                <a:solidFill>
                  <a:schemeClr val="tx1"/>
                </a:solidFill>
                <a:effectLst/>
                <a:latin typeface="+mn-lt"/>
                <a:ea typeface="+mn-ea"/>
                <a:cs typeface="+mn-cs"/>
              </a:rPr>
              <a:t>What’s good…(rattle</a:t>
            </a:r>
            <a:r>
              <a:rPr lang="en-US" sz="1200" b="0" i="0" u="none" strike="noStrike" kern="1200" baseline="0" dirty="0" smtClean="0">
                <a:solidFill>
                  <a:schemeClr val="tx1"/>
                </a:solidFill>
                <a:effectLst/>
                <a:latin typeface="+mn-lt"/>
                <a:ea typeface="+mn-ea"/>
                <a:cs typeface="+mn-cs"/>
              </a:rPr>
              <a:t> of some of the desirable grasses and forbs and why)</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What’s bad…(name</a:t>
            </a:r>
            <a:r>
              <a:rPr lang="en-US" sz="1200" b="0" i="0" u="none" strike="noStrike" kern="1200" baseline="0" dirty="0" smtClean="0">
                <a:solidFill>
                  <a:schemeClr val="tx1"/>
                </a:solidFill>
                <a:effectLst/>
                <a:latin typeface="+mn-lt"/>
                <a:ea typeface="+mn-ea"/>
                <a:cs typeface="+mn-cs"/>
              </a:rPr>
              <a:t> some of the undesirable grasses and forbs and why)</a:t>
            </a:r>
          </a:p>
          <a:p>
            <a:r>
              <a:rPr lang="en-US" sz="1200" b="0" i="0" u="none" strike="noStrike" kern="1200" baseline="0" dirty="0" smtClean="0">
                <a:solidFill>
                  <a:schemeClr val="tx1"/>
                </a:solidFill>
                <a:effectLst/>
                <a:latin typeface="+mn-lt"/>
                <a:ea typeface="+mn-ea"/>
                <a:cs typeface="+mn-cs"/>
              </a:rPr>
              <a:t>What are the early returns after grazing?</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16</a:t>
            </a:fld>
            <a:endParaRPr lang="en-US"/>
          </a:p>
        </p:txBody>
      </p:sp>
    </p:spTree>
    <p:extLst>
      <p:ext uri="{BB962C8B-B14F-4D97-AF65-F5344CB8AC3E}">
        <p14:creationId xmlns:p14="http://schemas.microsoft.com/office/powerpoint/2010/main" val="413517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team has also conducted worm counts in the sixteen demonstration plots by digging up 1’ x 1’ sample areas. The process takes</a:t>
            </a:r>
            <a:r>
              <a:rPr lang="en-US" sz="1200" b="0" i="0" u="none" strike="noStrike" kern="1200" baseline="0" dirty="0" smtClean="0">
                <a:solidFill>
                  <a:schemeClr val="tx1"/>
                </a:solidFill>
                <a:effectLst/>
                <a:latin typeface="+mn-lt"/>
                <a:ea typeface="+mn-ea"/>
                <a:cs typeface="+mn-cs"/>
              </a:rPr>
              <a:t> about 10-15 minutes per sample, if you have a digging machine like Dave Llewellyn on your team. </a:t>
            </a:r>
            <a:r>
              <a:rPr lang="en-US" sz="1200" b="0" i="0" u="none" strike="noStrike" kern="1200" dirty="0" smtClean="0">
                <a:solidFill>
                  <a:schemeClr val="tx1"/>
                </a:solidFill>
                <a:effectLst/>
                <a:latin typeface="+mn-lt"/>
                <a:ea typeface="+mn-ea"/>
                <a:cs typeface="+mn-cs"/>
              </a:rPr>
              <a:t>Worm counts in excess of 10 are considered an indicator of good soil health. Glynwood’s initial worm counts averaged 18.5 worms per square foot. We expect those numbers to climb as we mitigate soil health constraints. </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482D62-0B0E-0148-BF51-EB18DAC2CFE1}" type="slidenum">
              <a:rPr lang="en-US" smtClean="0"/>
              <a:t>17</a:t>
            </a:fld>
            <a:endParaRPr lang="en-US"/>
          </a:p>
        </p:txBody>
      </p:sp>
    </p:spTree>
    <p:extLst>
      <p:ext uri="{BB962C8B-B14F-4D97-AF65-F5344CB8AC3E}">
        <p14:creationId xmlns:p14="http://schemas.microsoft.com/office/powerpoint/2010/main" val="271383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expect worm numbers to climb? Deeper root system (more</a:t>
            </a:r>
            <a:r>
              <a:rPr lang="en-US" baseline="0" dirty="0" smtClean="0"/>
              <a:t> habitat for things in the soil food web, more food sources); improved aeration + drainage (worms dig those things); higher pH (preferable to worms); increased organic matter (food for worms)</a:t>
            </a:r>
          </a:p>
          <a:p>
            <a:endParaRPr lang="en-US" baseline="0" dirty="0" smtClean="0"/>
          </a:p>
          <a:p>
            <a:pPr rtl="0"/>
            <a:r>
              <a:rPr lang="en-US" sz="1200" b="0" i="0" u="none" strike="noStrike" kern="1200" baseline="0" dirty="0" smtClean="0">
                <a:solidFill>
                  <a:schemeClr val="tx1"/>
                </a:solidFill>
                <a:effectLst/>
                <a:latin typeface="+mn-lt"/>
                <a:ea typeface="+mn-ea"/>
                <a:cs typeface="+mn-cs"/>
              </a:rPr>
              <a:t>How long does this take? 10-15 min/sample, if you use the buddy system!</a:t>
            </a:r>
            <a:endParaRPr lang="en-US" b="0" dirty="0" smtClean="0">
              <a:effectLst/>
            </a:endParaRP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18</a:t>
            </a:fld>
            <a:endParaRPr lang="en-US"/>
          </a:p>
        </p:txBody>
      </p:sp>
    </p:spTree>
    <p:extLst>
      <p:ext uri="{BB962C8B-B14F-4D97-AF65-F5344CB8AC3E}">
        <p14:creationId xmlns:p14="http://schemas.microsoft.com/office/powerpoint/2010/main" val="520770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50000"/>
              <a:buFont typeface="Lucida Grande"/>
              <a:buChar char="&gt;"/>
            </a:pPr>
            <a:r>
              <a:rPr lang="en-US" dirty="0" smtClean="0">
                <a:latin typeface="Peddana"/>
                <a:cs typeface="Peddana"/>
              </a:rPr>
              <a:t>PK:</a:t>
            </a:r>
            <a:r>
              <a:rPr lang="en-US" baseline="0" dirty="0" smtClean="0">
                <a:latin typeface="Peddana"/>
                <a:cs typeface="Peddana"/>
              </a:rPr>
              <a:t> overview of rotational grazing</a:t>
            </a:r>
            <a:endParaRPr lang="en-US" dirty="0" smtClean="0">
              <a:latin typeface="Peddana"/>
              <a:cs typeface="Peddana"/>
            </a:endParaRPr>
          </a:p>
          <a:p>
            <a:pPr>
              <a:buSzPct val="50000"/>
              <a:buFont typeface="Lucida Grande"/>
              <a:buChar char="&gt;"/>
            </a:pPr>
            <a:endParaRPr lang="en-US" dirty="0" smtClean="0">
              <a:latin typeface="Peddana"/>
              <a:cs typeface="Peddana"/>
            </a:endParaRPr>
          </a:p>
          <a:p>
            <a:pPr>
              <a:buSzPct val="50000"/>
              <a:buFont typeface="Lucida Grande"/>
              <a:buChar char="&gt;"/>
            </a:pPr>
            <a:r>
              <a:rPr lang="en-US" dirty="0" smtClean="0">
                <a:latin typeface="Peddana"/>
                <a:cs typeface="Peddana"/>
              </a:rPr>
              <a:t>How does rotational grazing build soil? By managing animal impact (trampling) and the distribution/concentration</a:t>
            </a:r>
            <a:r>
              <a:rPr lang="en-US" baseline="0" dirty="0" smtClean="0">
                <a:latin typeface="Peddana"/>
                <a:cs typeface="Peddana"/>
              </a:rPr>
              <a:t> of manure and urine.</a:t>
            </a:r>
          </a:p>
          <a:p>
            <a:pPr>
              <a:buSzPct val="50000"/>
              <a:buFont typeface="Lucida Grande"/>
              <a:buChar char="&gt;"/>
            </a:pPr>
            <a:r>
              <a:rPr lang="en-US" baseline="0" dirty="0" smtClean="0">
                <a:latin typeface="Peddana"/>
                <a:cs typeface="Peddana"/>
              </a:rPr>
              <a:t>Estimated DM was _____ </a:t>
            </a:r>
            <a:r>
              <a:rPr lang="en-US" i="1" baseline="0" dirty="0" smtClean="0">
                <a:latin typeface="Peddana"/>
                <a:cs typeface="Peddana"/>
              </a:rPr>
              <a:t>(Shannon, please fill this in).</a:t>
            </a:r>
            <a:endParaRPr lang="en-US" i="1" dirty="0" smtClean="0">
              <a:latin typeface="Peddana"/>
              <a:cs typeface="Peddana"/>
            </a:endParaRPr>
          </a:p>
          <a:p>
            <a:pPr>
              <a:buSzPct val="50000"/>
              <a:buFont typeface="Lucida Grande"/>
              <a:buChar char="&gt;"/>
            </a:pPr>
            <a:r>
              <a:rPr lang="en-US" dirty="0" smtClean="0">
                <a:latin typeface="Peddana"/>
                <a:cs typeface="Peddana"/>
              </a:rPr>
              <a:t>CONTINUOUS GRAZING -- A conventional way of managing grassland is to turn livestock out into a large area for a long period of time.</a:t>
            </a:r>
          </a:p>
          <a:p>
            <a:pPr>
              <a:buSzPct val="50000"/>
              <a:buFont typeface="Lucida Grande"/>
              <a:buChar char="&gt;"/>
            </a:pPr>
            <a:r>
              <a:rPr lang="en-US" dirty="0" smtClean="0">
                <a:latin typeface="Peddana"/>
                <a:cs typeface="Peddana"/>
              </a:rPr>
              <a:t>RECOVERY PERIOD -- Time between </a:t>
            </a:r>
            <a:r>
              <a:rPr lang="en-US" dirty="0" err="1" smtClean="0">
                <a:latin typeface="Peddana"/>
                <a:cs typeface="Peddana"/>
              </a:rPr>
              <a:t>grazings</a:t>
            </a:r>
            <a:r>
              <a:rPr lang="en-US" dirty="0" smtClean="0">
                <a:latin typeface="Peddana"/>
                <a:cs typeface="Peddana"/>
              </a:rPr>
              <a:t> must change with variations in pasture plant growth rate.</a:t>
            </a:r>
          </a:p>
          <a:p>
            <a:pPr>
              <a:buSzPct val="50000"/>
              <a:buFont typeface="Lucida Grande"/>
              <a:buChar char="&gt;"/>
            </a:pPr>
            <a:r>
              <a:rPr lang="en-US" dirty="0" smtClean="0">
                <a:latin typeface="Peddana"/>
                <a:cs typeface="Peddana"/>
              </a:rPr>
              <a:t>SELECTIVE GRAZING -- Animals don’t graze uniformly. Given a chance, all grazing animals are selective in their diet.</a:t>
            </a:r>
          </a:p>
          <a:p>
            <a:pPr>
              <a:buSzPct val="50000"/>
              <a:buFont typeface="Lucida Grande"/>
              <a:buChar char="&gt;"/>
            </a:pPr>
            <a:r>
              <a:rPr lang="en-US" dirty="0" smtClean="0">
                <a:latin typeface="Peddana"/>
                <a:cs typeface="Peddana"/>
              </a:rPr>
              <a:t>MANAGEMENT INTENSIVE ROTATIONAL GRAZING --  A method of improving pasture forage production and livestock performance by rationing high quality forage, and protecting plants that have already been grazed from being eaten until they have adequately recovered. </a:t>
            </a:r>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19</a:t>
            </a:fld>
            <a:endParaRPr lang="en-US"/>
          </a:p>
        </p:txBody>
      </p:sp>
    </p:spTree>
    <p:extLst>
      <p:ext uri="{BB962C8B-B14F-4D97-AF65-F5344CB8AC3E}">
        <p14:creationId xmlns:p14="http://schemas.microsoft.com/office/powerpoint/2010/main" val="396237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Glynwood was recently awarded a Sustainable Agriculture Research and Education (SARE) Partnership Grant to support its project entitled: Increasing Soil Health and Climate Resilience Education for Pasture-Based Livestock Farmers (SARE project ONE17-303).</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project is led by Glynwood, in collaboration with staff from Cornell Cooperative Extension, Natural Resources Conservation Service (NRCS), University of Massachusetts Stockbridge School of Agriculture and regional farmers from Back Paddock Farm and Grass + Grit Farm.</a:t>
            </a:r>
            <a:endParaRPr lang="en-US" b="0" dirty="0" smtClean="0">
              <a:effectLst/>
            </a:endParaRPr>
          </a:p>
          <a:p>
            <a:pPr rtl="0"/>
            <a:r>
              <a:rPr lang="en-US" b="0" dirty="0" smtClean="0">
                <a:effectLst/>
              </a:rPr>
              <a:t>(This,</a:t>
            </a:r>
            <a:r>
              <a:rPr lang="en-US" b="0" baseline="0" dirty="0" smtClean="0">
                <a:effectLst/>
              </a:rPr>
              <a:t> to me, is A/E. Scientists and farmers and service providers working together to advance understanding in agriculture. That’s you, too. If you have experience in this area, please do share, appropriately. No workshop hijacking, though.)</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purpose of the project is to increase the number of practical, tangible and meaningful opportunities to educate regional farmers about soil health and adaptive management via on-site demonstrations, regional workshop presentations and a </a:t>
            </a:r>
            <a:r>
              <a:rPr lang="en-US" sz="1200" b="0" i="0" u="sng" strike="noStrike" kern="1200" dirty="0" smtClean="0">
                <a:solidFill>
                  <a:schemeClr val="tx1"/>
                </a:solidFill>
                <a:effectLst/>
                <a:latin typeface="+mn-lt"/>
                <a:ea typeface="+mn-ea"/>
                <a:cs typeface="+mn-cs"/>
                <a:hlinkClick r:id="rId3"/>
              </a:rPr>
              <a:t>soil health field day</a:t>
            </a:r>
            <a:r>
              <a:rPr lang="en-US" sz="1200" b="0" i="0" u="none" strike="noStrike"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Farmers learn how to: </a:t>
            </a:r>
          </a:p>
          <a:p>
            <a:pPr lvl="0"/>
            <a:r>
              <a:rPr lang="en-US" u="none" strike="noStrike" dirty="0" smtClean="0">
                <a:effectLst/>
              </a:rPr>
              <a:t>Monitor soil health</a:t>
            </a:r>
          </a:p>
          <a:p>
            <a:pPr lvl="0"/>
            <a:r>
              <a:rPr lang="en-US" u="none" strike="noStrike" dirty="0" smtClean="0">
                <a:effectLst/>
              </a:rPr>
              <a:t>Mitigate soil health constraints in pastures</a:t>
            </a:r>
          </a:p>
          <a:p>
            <a:pPr lvl="0"/>
            <a:r>
              <a:rPr lang="en-US" u="none" strike="noStrike" dirty="0" smtClean="0">
                <a:effectLst/>
              </a:rPr>
              <a:t>Adapt management strategies for improved soil health and climate resilience</a:t>
            </a:r>
          </a:p>
          <a:p>
            <a:pPr lvl="1"/>
            <a:r>
              <a:rPr lang="en-US" u="none" strike="noStrike" dirty="0" smtClean="0">
                <a:effectLst/>
              </a:rPr>
              <a:t>Improves farmers quality of life</a:t>
            </a:r>
          </a:p>
          <a:p>
            <a:pPr lvl="1"/>
            <a:r>
              <a:rPr lang="en-US" u="none" strike="noStrike" dirty="0" smtClean="0">
                <a:effectLst/>
              </a:rPr>
              <a:t>Improves pasture plant productivity + bottom line</a:t>
            </a:r>
          </a:p>
          <a:p>
            <a:pPr lvl="1"/>
            <a:r>
              <a:rPr lang="en-US" u="none" strike="noStrike" dirty="0" smtClean="0">
                <a:effectLst/>
              </a:rPr>
              <a:t>Improves risk management via improved productivity in times of environmental stress</a:t>
            </a:r>
          </a:p>
          <a:p>
            <a:pPr lvl="0"/>
            <a:r>
              <a:rPr lang="en-US" u="none" strike="noStrike" dirty="0" smtClean="0">
                <a:effectLst/>
              </a:rPr>
              <a:t>Demonstration will teach the cost-effectiveness and impact of several pasture improvement approaches.</a:t>
            </a:r>
          </a:p>
          <a:p>
            <a:pPr lvl="0"/>
            <a:r>
              <a:rPr lang="en-US" u="none" strike="noStrike" dirty="0" smtClean="0">
                <a:effectLst/>
              </a:rPr>
              <a:t>Soils that are more tolerant of extreme weather events (heavy rain events, longer stretches without rain, extreme temps). </a:t>
            </a:r>
          </a:p>
          <a:p>
            <a:pPr lvl="0"/>
            <a:r>
              <a:rPr lang="en-US" u="none" strike="noStrike" dirty="0" smtClean="0">
                <a:effectLst/>
              </a:rPr>
              <a:t>Selection of warm season forage species to backstop against hot summers and poor mid-summer forage production.</a:t>
            </a:r>
          </a:p>
          <a:p>
            <a:pPr lvl="1"/>
            <a:endParaRPr lang="en-US" u="none" strike="noStrike" dirty="0" smtClean="0">
              <a:effectLst/>
            </a:endParaRPr>
          </a:p>
          <a:p>
            <a:pPr rtl="0"/>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a:t>
            </a:fld>
            <a:endParaRPr lang="en-US"/>
          </a:p>
        </p:txBody>
      </p:sp>
    </p:spTree>
    <p:extLst>
      <p:ext uri="{BB962C8B-B14F-4D97-AF65-F5344CB8AC3E}">
        <p14:creationId xmlns:p14="http://schemas.microsoft.com/office/powerpoint/2010/main" val="258598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50000"/>
              <a:buFont typeface="Lucida Grande"/>
              <a:buChar char="&gt;"/>
            </a:pPr>
            <a:r>
              <a:rPr lang="en-US" dirty="0" smtClean="0">
                <a:latin typeface="Peddana"/>
                <a:cs typeface="Peddana"/>
              </a:rPr>
              <a:t>PASTURE MASS -- Measured in </a:t>
            </a:r>
            <a:r>
              <a:rPr lang="en-US" dirty="0" err="1" smtClean="0">
                <a:latin typeface="Peddana"/>
                <a:cs typeface="Peddana"/>
              </a:rPr>
              <a:t>lbs</a:t>
            </a:r>
            <a:r>
              <a:rPr lang="en-US" dirty="0" smtClean="0">
                <a:latin typeface="Peddana"/>
                <a:cs typeface="Peddana"/>
              </a:rPr>
              <a:t> DM/ acre, mass is product of AVG plant height and plant density. It’s an estimation of the total weight of forage.</a:t>
            </a:r>
          </a:p>
          <a:p>
            <a:pPr>
              <a:buSzPct val="50000"/>
              <a:buFont typeface="Lucida Grande"/>
              <a:buChar char="&gt;"/>
            </a:pPr>
            <a:r>
              <a:rPr lang="en-US" dirty="0" smtClean="0">
                <a:latin typeface="Peddana"/>
                <a:cs typeface="Peddana"/>
              </a:rPr>
              <a:t>NET FORAGE -- The amount of forage that can be actually harvested from a pasture.</a:t>
            </a:r>
          </a:p>
          <a:p>
            <a:pPr>
              <a:buSzPct val="50000"/>
              <a:buFont typeface="Lucida Grande"/>
              <a:buChar char="&gt;"/>
            </a:pPr>
            <a:r>
              <a:rPr lang="en-US" dirty="0" smtClean="0">
                <a:latin typeface="Peddana"/>
                <a:cs typeface="Peddana"/>
              </a:rPr>
              <a:t>STOCKING RATE -- The number of animals for a given property, measured by </a:t>
            </a:r>
            <a:r>
              <a:rPr lang="en-US" dirty="0" err="1" smtClean="0">
                <a:latin typeface="Peddana"/>
                <a:cs typeface="Peddana"/>
              </a:rPr>
              <a:t>lbs</a:t>
            </a:r>
            <a:r>
              <a:rPr lang="en-US" dirty="0" smtClean="0">
                <a:latin typeface="Peddana"/>
                <a:cs typeface="Peddana"/>
              </a:rPr>
              <a:t>/ acre (or maybe head per acre). A statement on what </a:t>
            </a:r>
            <a:r>
              <a:rPr lang="en-US" i="1" dirty="0" smtClean="0">
                <a:latin typeface="Peddana"/>
                <a:cs typeface="Peddana"/>
              </a:rPr>
              <a:t>is</a:t>
            </a:r>
            <a:r>
              <a:rPr lang="en-US" dirty="0" smtClean="0">
                <a:latin typeface="Peddana"/>
                <a:cs typeface="Peddana"/>
              </a:rPr>
              <a:t>, not what </a:t>
            </a:r>
            <a:r>
              <a:rPr lang="en-US" i="1" dirty="0" smtClean="0">
                <a:latin typeface="Peddana"/>
                <a:cs typeface="Peddana"/>
              </a:rPr>
              <a:t>could/should be </a:t>
            </a:r>
            <a:r>
              <a:rPr lang="en-US" dirty="0" smtClean="0">
                <a:latin typeface="Peddana"/>
                <a:cs typeface="Peddana"/>
              </a:rPr>
              <a:t>for a given farm. </a:t>
            </a:r>
          </a:p>
          <a:p>
            <a:pPr>
              <a:buSzPct val="50000"/>
              <a:buFont typeface="Lucida Grande"/>
              <a:buChar char="&gt;"/>
            </a:pPr>
            <a:r>
              <a:rPr lang="en-US" dirty="0" smtClean="0">
                <a:latin typeface="Peddana"/>
                <a:cs typeface="Peddana"/>
              </a:rPr>
              <a:t>STOCKING DENSITY -- The number of animals in an specific area for a period of time, measured in </a:t>
            </a:r>
            <a:r>
              <a:rPr lang="en-US" dirty="0" err="1" smtClean="0">
                <a:latin typeface="Peddana"/>
                <a:cs typeface="Peddana"/>
              </a:rPr>
              <a:t>lbs</a:t>
            </a:r>
            <a:r>
              <a:rPr lang="en-US" dirty="0" smtClean="0">
                <a:latin typeface="Peddana"/>
                <a:cs typeface="Peddana"/>
              </a:rPr>
              <a:t>/acre for a specified period of time (16000lbs/acre/12 hours).</a:t>
            </a:r>
          </a:p>
          <a:p>
            <a:pPr>
              <a:buSzPct val="50000"/>
              <a:buFont typeface="Lucida Grande"/>
              <a:buChar char="&gt;"/>
            </a:pPr>
            <a:r>
              <a:rPr lang="en-US" dirty="0" smtClean="0">
                <a:latin typeface="Peddana"/>
                <a:cs typeface="Peddana"/>
              </a:rPr>
              <a:t>CARRYING CAPACITY -- </a:t>
            </a:r>
            <a:r>
              <a:rPr lang="en-US" i="1" dirty="0" smtClean="0">
                <a:latin typeface="Peddana"/>
                <a:cs typeface="Peddana"/>
              </a:rPr>
              <a:t>This number can change as management improves or worsens land.</a:t>
            </a:r>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20</a:t>
            </a:fld>
            <a:endParaRPr lang="en-US"/>
          </a:p>
        </p:txBody>
      </p:sp>
    </p:spTree>
    <p:extLst>
      <p:ext uri="{BB962C8B-B14F-4D97-AF65-F5344CB8AC3E}">
        <p14:creationId xmlns:p14="http://schemas.microsoft.com/office/powerpoint/2010/main" val="2012005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PK + SO</a:t>
            </a:r>
          </a:p>
          <a:p>
            <a:r>
              <a:rPr lang="en-US" dirty="0" smtClean="0"/>
              <a:t>Shannon, what is the residual?</a:t>
            </a:r>
          </a:p>
          <a:p>
            <a:r>
              <a:rPr lang="en-US" dirty="0" smtClean="0"/>
              <a:t>Ask the audience to describe the desirable impacts you see in the picture. Any undesirable impacts? Is this overgrazed? How do</a:t>
            </a:r>
            <a:r>
              <a:rPr lang="en-US" baseline="0" dirty="0" smtClean="0"/>
              <a:t> you gauge the recovery period?</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21</a:t>
            </a:fld>
            <a:endParaRPr lang="en-US"/>
          </a:p>
        </p:txBody>
      </p:sp>
    </p:spTree>
    <p:extLst>
      <p:ext uri="{BB962C8B-B14F-4D97-AF65-F5344CB8AC3E}">
        <p14:creationId xmlns:p14="http://schemas.microsoft.com/office/powerpoint/2010/main" val="207580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Briefly explain the </a:t>
            </a:r>
            <a:r>
              <a:rPr lang="en-US" baseline="0" dirty="0" err="1" smtClean="0"/>
              <a:t>keyline</a:t>
            </a:r>
            <a:r>
              <a:rPr lang="en-US" baseline="0" dirty="0" smtClean="0"/>
              <a:t> plow. It is a tillage implement designed to renovate pasture and redirect groundwater without creating a lot of surface disturbance. It creates a channel or pathway for drainage and penetration of roots. P.A. </a:t>
            </a:r>
            <a:r>
              <a:rPr lang="en-US" baseline="0" dirty="0" err="1" smtClean="0"/>
              <a:t>Yeomans</a:t>
            </a:r>
            <a:r>
              <a:rPr lang="en-US" baseline="0" dirty="0" smtClean="0"/>
              <a:t> developed the plow design for enacting some of his </a:t>
            </a:r>
            <a:r>
              <a:rPr lang="en-US" baseline="0" dirty="0" err="1" smtClean="0"/>
              <a:t>keyline</a:t>
            </a:r>
            <a:r>
              <a:rPr lang="en-US" baseline="0" dirty="0" smtClean="0"/>
              <a:t> principles: in particular, contour ripping to control rainwater runoff.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We’ve done </a:t>
            </a:r>
            <a:r>
              <a:rPr lang="en-US" dirty="0" err="1" smtClean="0"/>
              <a:t>keyline</a:t>
            </a:r>
            <a:r>
              <a:rPr lang="en-US" baseline="0" dirty="0" smtClean="0"/>
              <a:t> design work on the property, and are pleased with the results. However, this isn’t a workshop on </a:t>
            </a:r>
            <a:r>
              <a:rPr lang="en-US" baseline="0" dirty="0" err="1" smtClean="0"/>
              <a:t>keyline</a:t>
            </a:r>
            <a:r>
              <a:rPr lang="en-US" baseline="0" dirty="0" smtClean="0"/>
              <a:t> design, nor did we write that into the SARE grant.</a:t>
            </a:r>
          </a:p>
          <a:p>
            <a:pPr rtl="0"/>
            <a:endParaRPr lang="en-US" dirty="0" smtClean="0"/>
          </a:p>
          <a:p>
            <a:pPr rtl="0"/>
            <a:r>
              <a:rPr lang="en-US" dirty="0" smtClean="0"/>
              <a:t>For the purposes of this demonstration, we will use the </a:t>
            </a:r>
            <a:r>
              <a:rPr lang="en-US" dirty="0" err="1" smtClean="0"/>
              <a:t>keyline</a:t>
            </a:r>
            <a:r>
              <a:rPr lang="en-US" dirty="0" smtClean="0"/>
              <a:t> for breaking surface and subsurface compaction. So this will</a:t>
            </a:r>
            <a:r>
              <a:rPr lang="en-US" baseline="0" dirty="0" smtClean="0"/>
              <a:t> be done in straight lines.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22</a:t>
            </a:fld>
            <a:endParaRPr lang="en-US"/>
          </a:p>
        </p:txBody>
      </p:sp>
    </p:spTree>
    <p:extLst>
      <p:ext uri="{BB962C8B-B14F-4D97-AF65-F5344CB8AC3E}">
        <p14:creationId xmlns:p14="http://schemas.microsoft.com/office/powerpoint/2010/main" val="1918387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Season Annual Forage…in 2016 we seeded</a:t>
            </a:r>
            <a:r>
              <a:rPr lang="en-US" baseline="0" dirty="0" smtClean="0"/>
              <a:t> </a:t>
            </a:r>
            <a:r>
              <a:rPr lang="en-US" baseline="0" dirty="0" err="1" smtClean="0"/>
              <a:t>Sudex</a:t>
            </a:r>
            <a:r>
              <a:rPr lang="en-US" baseline="0" dirty="0" smtClean="0"/>
              <a:t> (sorghum – Sudan grass) and turnips. Pat describes experience.</a:t>
            </a:r>
            <a:endParaRPr lang="en-US" i="1" baseline="0" dirty="0" smtClean="0"/>
          </a:p>
          <a:p>
            <a:r>
              <a:rPr lang="en-US" sz="1200" b="1" kern="1200" dirty="0" smtClean="0">
                <a:solidFill>
                  <a:schemeClr val="tx1"/>
                </a:solidFill>
                <a:effectLst/>
                <a:latin typeface="+mn-lt"/>
                <a:ea typeface="+mn-ea"/>
                <a:cs typeface="+mn-cs"/>
              </a:rPr>
              <a:t>Background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Farmers in our region have struggled during the hot mid-summer season with poor performance of native pasture plants. As a result, farmers have had inadequate forage for grazing livestock and many have had to feed out hay in the middle of the summer.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warm season annual forage demonstration will highlight the use and benefits of annual warm season forage as a climate resilience/risk management strategy.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Design Process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forage will be grazed three times by Back Paddock Farm. Back Paddock will monitor and record data related to forage output and regrowth. Glynwood staff will track total costs of production and work with Cornell Cooperative Extension to survey native forage production and associated costs and the cost of purchasing hay to feed in mid-summer.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does it cost to produce? What is the forage value? Compare that vs. the value of native forage at that time of year/buying in hay</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“Overall, warm season annual grasses have the potential to produce 6 tons of dry matter per acre.” 2010 Warm Season Annual Forage Performance Trials, Dr. Heather Darby, UVM Extension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23</a:t>
            </a:fld>
            <a:endParaRPr lang="en-US"/>
          </a:p>
        </p:txBody>
      </p:sp>
    </p:spTree>
    <p:extLst>
      <p:ext uri="{BB962C8B-B14F-4D97-AF65-F5344CB8AC3E}">
        <p14:creationId xmlns:p14="http://schemas.microsoft.com/office/powerpoint/2010/main" val="89537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second demonstration component of the SARE grant is the utilization of warm season annual forage as an effective strategy for improving risk management for </a:t>
            </a:r>
            <a:r>
              <a:rPr lang="en-US" sz="1200" b="0" i="0" u="none" strike="noStrike" kern="1200" dirty="0" err="1" smtClean="0">
                <a:solidFill>
                  <a:schemeClr val="tx1"/>
                </a:solidFill>
                <a:effectLst/>
                <a:latin typeface="+mn-lt"/>
                <a:ea typeface="+mn-ea"/>
                <a:cs typeface="+mn-cs"/>
              </a:rPr>
              <a:t>graziers</a:t>
            </a:r>
            <a:r>
              <a:rPr lang="en-US" sz="1200" b="0" i="0" u="none" strike="noStrike" kern="1200" dirty="0" smtClean="0">
                <a:solidFill>
                  <a:schemeClr val="tx1"/>
                </a:solidFill>
                <a:effectLst/>
                <a:latin typeface="+mn-lt"/>
                <a:ea typeface="+mn-ea"/>
                <a:cs typeface="+mn-cs"/>
              </a:rPr>
              <a:t> in the warm season. Glynwood staff recently seeded a mix of brown mid-rib (BMR) sorghum, pearl millet and crimson clover to be grazed by cattle during the hottest stretch of the summer. Pastures in our region are composed predominantly of cool season perennial plants, which slow down in the summer. Too frequently in recent years, intense stretches of heat have forced area farmers to purchase hay when forage has been inadequate in the summer. Production of warm season annual forage is a way to create a backstop in the event of inadequate forage. Glynwood staff and partners will compare the cost of production and value of forage against the market rate for hay in the mid summer. </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24</a:t>
            </a:fld>
            <a:endParaRPr lang="en-US"/>
          </a:p>
        </p:txBody>
      </p:sp>
    </p:spTree>
    <p:extLst>
      <p:ext uri="{BB962C8B-B14F-4D97-AF65-F5344CB8AC3E}">
        <p14:creationId xmlns:p14="http://schemas.microsoft.com/office/powerpoint/2010/main" val="4292723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seeding</a:t>
            </a:r>
            <a:r>
              <a:rPr lang="en-US" baseline="0" dirty="0" smtClean="0"/>
              <a:t> rate we used, as recommended by Dr. </a:t>
            </a:r>
            <a:r>
              <a:rPr lang="en-US" baseline="0" dirty="0" err="1" smtClean="0"/>
              <a:t>Hashemi</a:t>
            </a:r>
            <a:r>
              <a:rPr lang="en-US" baseline="0" dirty="0" smtClean="0"/>
              <a:t>. </a:t>
            </a:r>
          </a:p>
        </p:txBody>
      </p:sp>
      <p:sp>
        <p:nvSpPr>
          <p:cNvPr id="4" name="Slide Number Placeholder 3"/>
          <p:cNvSpPr>
            <a:spLocks noGrp="1"/>
          </p:cNvSpPr>
          <p:nvPr>
            <p:ph type="sldNum" sz="quarter" idx="10"/>
          </p:nvPr>
        </p:nvSpPr>
        <p:spPr/>
        <p:txBody>
          <a:bodyPr/>
          <a:lstStyle/>
          <a:p>
            <a:fld id="{7A482D62-0B0E-0148-BF51-EB18DAC2CFE1}" type="slidenum">
              <a:rPr lang="en-US" smtClean="0"/>
              <a:t>25</a:t>
            </a:fld>
            <a:endParaRPr lang="en-US"/>
          </a:p>
        </p:txBody>
      </p:sp>
    </p:spTree>
    <p:extLst>
      <p:ext uri="{BB962C8B-B14F-4D97-AF65-F5344CB8AC3E}">
        <p14:creationId xmlns:p14="http://schemas.microsoft.com/office/powerpoint/2010/main" val="3543500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 describe your experience grazing warm season annuals. How many animals did you graze?</a:t>
            </a:r>
            <a:r>
              <a:rPr lang="en-US" baseline="0" dirty="0" smtClean="0"/>
              <a:t> Three times? Estimated savings?</a:t>
            </a:r>
            <a:endParaRPr lang="en-US" dirty="0" smtClean="0"/>
          </a:p>
          <a:p>
            <a:r>
              <a:rPr lang="en-US" dirty="0" smtClean="0"/>
              <a:t>Our intent – measure</a:t>
            </a:r>
            <a:r>
              <a:rPr lang="en-US" baseline="0" dirty="0" smtClean="0"/>
              <a:t> outcomes + economic benefit w/ CCE + </a:t>
            </a:r>
            <a:r>
              <a:rPr lang="en-US" baseline="0" dirty="0" err="1" smtClean="0"/>
              <a:t>Umass</a:t>
            </a:r>
            <a:r>
              <a:rPr lang="en-US" baseline="0" dirty="0" smtClean="0"/>
              <a:t>. How much feed did we produce? How much labor? Cost of seed? Value of feed?</a:t>
            </a:r>
          </a:p>
          <a:p>
            <a:r>
              <a:rPr lang="en-US" baseline="0" dirty="0" smtClean="0"/>
              <a:t>Given our variable climate, seeding warm season annuals is a good backstop against a scorching summer. The forage will be high quality and useful, even in a mind summer, but in a hot one – this is a good climate resilience strategy. You’ll have happily grazing animals while others are scrambling to source hay in the summer.</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26</a:t>
            </a:fld>
            <a:endParaRPr lang="en-US"/>
          </a:p>
        </p:txBody>
      </p:sp>
    </p:spTree>
    <p:extLst>
      <p:ext uri="{BB962C8B-B14F-4D97-AF65-F5344CB8AC3E}">
        <p14:creationId xmlns:p14="http://schemas.microsoft.com/office/powerpoint/2010/main" val="283141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You’d be happy too.</a:t>
            </a:r>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27</a:t>
            </a:fld>
            <a:endParaRPr lang="en-US"/>
          </a:p>
        </p:txBody>
      </p:sp>
    </p:spTree>
    <p:extLst>
      <p:ext uri="{BB962C8B-B14F-4D97-AF65-F5344CB8AC3E}">
        <p14:creationId xmlns:p14="http://schemas.microsoft.com/office/powerpoint/2010/main" val="171361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Resources:</a:t>
            </a:r>
          </a:p>
          <a:p>
            <a:pPr rtl="0"/>
            <a:r>
              <a:rPr lang="en-US" sz="1200" b="0" i="0" u="none" strike="noStrike" kern="1200" dirty="0" smtClean="0">
                <a:solidFill>
                  <a:schemeClr val="tx1"/>
                </a:solidFill>
                <a:effectLst/>
                <a:latin typeface="+mn-lt"/>
                <a:ea typeface="+mn-ea"/>
                <a:cs typeface="+mn-cs"/>
              </a:rPr>
              <a:t>First, SARE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is great. This grant is fun – and a nice blend of public + private. </a:t>
            </a:r>
            <a:r>
              <a:rPr lang="en-US" sz="1200" b="0" i="0" u="none" strike="noStrike" kern="1200" dirty="0" smtClean="0">
                <a:solidFill>
                  <a:schemeClr val="tx1"/>
                </a:solidFill>
                <a:effectLst/>
                <a:latin typeface="+mn-lt"/>
                <a:ea typeface="+mn-ea"/>
                <a:cs typeface="+mn-cs"/>
              </a:rPr>
              <a:t>This is agroecology.</a:t>
            </a:r>
            <a:r>
              <a:rPr lang="en-US" sz="1200" b="0" i="0" u="none" strike="noStrike" kern="1200" baseline="0" dirty="0" smtClean="0">
                <a:solidFill>
                  <a:schemeClr val="tx1"/>
                </a:solidFill>
                <a:effectLst/>
                <a:latin typeface="+mn-lt"/>
                <a:ea typeface="+mn-ea"/>
                <a:cs typeface="+mn-cs"/>
              </a:rPr>
              <a:t> We’re learning together and will build on findings each year. We love our design as an educational platform for our program participants.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Glynwood looks forward to reporting on progress in </a:t>
            </a:r>
            <a:r>
              <a:rPr lang="en-US" sz="1200" b="0" i="1" u="none" strike="noStrike" kern="1200" dirty="0" smtClean="0">
                <a:solidFill>
                  <a:schemeClr val="tx1"/>
                </a:solidFill>
                <a:effectLst/>
                <a:latin typeface="+mn-lt"/>
                <a:ea typeface="+mn-ea"/>
                <a:cs typeface="+mn-cs"/>
              </a:rPr>
              <a:t>Increasing Soil Health and Climate Resilience Education for Pasture-Based Livestock Farmers</a:t>
            </a:r>
            <a:r>
              <a:rPr lang="en-US" sz="1200" b="0" i="0" u="none" strike="noStrike" kern="1200" dirty="0" smtClean="0">
                <a:solidFill>
                  <a:schemeClr val="tx1"/>
                </a:solidFill>
                <a:effectLst/>
                <a:latin typeface="+mn-lt"/>
                <a:ea typeface="+mn-ea"/>
                <a:cs typeface="+mn-cs"/>
              </a:rPr>
              <a:t>. For more information on pastured livestock operations, please read our report </a:t>
            </a:r>
            <a:r>
              <a:rPr lang="en-US" sz="1200" b="0" i="1" u="none" strike="noStrike" kern="1200" dirty="0" smtClean="0">
                <a:solidFill>
                  <a:schemeClr val="tx1"/>
                </a:solidFill>
                <a:effectLst/>
                <a:latin typeface="+mn-lt"/>
                <a:ea typeface="+mn-ea"/>
                <a:cs typeface="+mn-cs"/>
              </a:rPr>
              <a:t>Pastured Protein: Ecological, Humane and Healthy Meat from the Hudson Valley</a:t>
            </a:r>
            <a:r>
              <a:rPr lang="en-US" sz="1200" b="0" i="0" u="none" strike="noStrike" kern="1200" dirty="0" smtClean="0">
                <a:solidFill>
                  <a:schemeClr val="tx1"/>
                </a:solidFill>
                <a:effectLst/>
                <a:latin typeface="+mn-lt"/>
                <a:ea typeface="+mn-ea"/>
                <a:cs typeface="+mn-cs"/>
              </a:rPr>
              <a:t>. </a:t>
            </a:r>
            <a:endParaRPr lang="en-US" b="0" dirty="0" smtClean="0">
              <a:effectLst/>
            </a:endParaRPr>
          </a:p>
          <a:p>
            <a:r>
              <a:rPr lang="en-US" dirty="0" smtClean="0"/>
              <a:t>Cornell Soil Health pages</a:t>
            </a:r>
          </a:p>
          <a:p>
            <a:r>
              <a:rPr lang="en-US" dirty="0" smtClean="0"/>
              <a:t>Green Pastures on Your Side of the Fence – Bill Murphy</a:t>
            </a:r>
          </a:p>
          <a:p>
            <a:r>
              <a:rPr lang="en-US" dirty="0" smtClean="0"/>
              <a:t>HMI + Savory</a:t>
            </a:r>
          </a:p>
          <a:p>
            <a:r>
              <a:rPr lang="en-US" dirty="0" smtClean="0"/>
              <a:t>Art + Science</a:t>
            </a:r>
          </a:p>
          <a:p>
            <a:r>
              <a:rPr lang="en-US" dirty="0" smtClean="0"/>
              <a:t>Resilience Agriculture</a:t>
            </a:r>
          </a:p>
          <a:p>
            <a:r>
              <a:rPr lang="en-US" dirty="0" smtClean="0"/>
              <a:t>Adaptation Resources</a:t>
            </a:r>
          </a:p>
          <a:p>
            <a:r>
              <a:rPr lang="en-US" dirty="0" smtClean="0"/>
              <a:t>On Pasture</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28</a:t>
            </a:fld>
            <a:endParaRPr lang="en-US"/>
          </a:p>
        </p:txBody>
      </p:sp>
    </p:spTree>
    <p:extLst>
      <p:ext uri="{BB962C8B-B14F-4D97-AF65-F5344CB8AC3E}">
        <p14:creationId xmlns:p14="http://schemas.microsoft.com/office/powerpoint/2010/main" val="75554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Health</a:t>
            </a:r>
            <a:r>
              <a:rPr lang="en-US" baseline="0" dirty="0" smtClean="0"/>
              <a:t> Field Day, August 23</a:t>
            </a:r>
            <a:r>
              <a:rPr lang="en-US" baseline="30000" dirty="0" smtClean="0"/>
              <a:t>rd</a:t>
            </a:r>
            <a:r>
              <a:rPr lang="en-US" baseline="0" dirty="0" smtClean="0"/>
              <a:t> at the Hudson Valley Farm Business Incubator in New Paltz, NY. Registration at https://glynwood.org/calendar/farmer-training-workshop-soil-health-field-day</a:t>
            </a:r>
          </a:p>
          <a:p>
            <a:r>
              <a:rPr lang="en-US" sz="1200" b="0" i="0" u="none" strike="noStrike" kern="1200" dirty="0" smtClean="0">
                <a:solidFill>
                  <a:schemeClr val="tx1"/>
                </a:solidFill>
                <a:effectLst/>
                <a:latin typeface="+mn-lt"/>
                <a:ea typeface="+mn-ea"/>
                <a:cs typeface="+mn-cs"/>
              </a:rPr>
              <a:t>Fay Benson + Jason </a:t>
            </a:r>
            <a:r>
              <a:rPr lang="en-US" sz="1200" b="0" i="0" u="none" strike="noStrike" kern="1200" dirty="0" err="1" smtClean="0">
                <a:solidFill>
                  <a:schemeClr val="tx1"/>
                </a:solidFill>
                <a:effectLst/>
                <a:latin typeface="+mn-lt"/>
                <a:ea typeface="+mn-ea"/>
                <a:cs typeface="+mn-cs"/>
              </a:rPr>
              <a:t>Detzel</a:t>
            </a:r>
            <a:r>
              <a:rPr lang="en-US" sz="1200" b="0" i="0" u="none" strike="noStrike" kern="1200" dirty="0" smtClean="0">
                <a:solidFill>
                  <a:schemeClr val="tx1"/>
                </a:solidFill>
                <a:effectLst/>
                <a:latin typeface="+mn-lt"/>
                <a:ea typeface="+mn-ea"/>
                <a:cs typeface="+mn-cs"/>
              </a:rPr>
              <a:t>, Cornell Cooperative Extension; Paul Salon, Natural Resources Conservation Service (NRCS); </a:t>
            </a:r>
            <a:r>
              <a:rPr lang="en-US" sz="1200" b="0" i="0" u="none" strike="noStrike" kern="1200" dirty="0" err="1" smtClean="0">
                <a:solidFill>
                  <a:schemeClr val="tx1"/>
                </a:solidFill>
                <a:effectLst/>
                <a:latin typeface="+mn-lt"/>
                <a:ea typeface="+mn-ea"/>
                <a:cs typeface="+mn-cs"/>
              </a:rPr>
              <a:t>Masoud</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Hashemi</a:t>
            </a:r>
            <a:r>
              <a:rPr lang="en-US" sz="1200" b="0" i="0" u="none" strike="noStrike" kern="1200" dirty="0" smtClean="0">
                <a:solidFill>
                  <a:schemeClr val="tx1"/>
                </a:solidFill>
                <a:effectLst/>
                <a:latin typeface="+mn-lt"/>
                <a:ea typeface="+mn-ea"/>
                <a:cs typeface="+mn-cs"/>
              </a:rPr>
              <a:t>, University of Massachusetts Stockbridge School of Agriculture</a:t>
            </a:r>
          </a:p>
          <a:p>
            <a:pPr lvl="0"/>
            <a:r>
              <a:rPr lang="en-US" u="none" strike="noStrike" dirty="0" smtClean="0">
                <a:effectLst/>
              </a:rPr>
              <a:t>Fay Benson, CCE</a:t>
            </a:r>
          </a:p>
          <a:p>
            <a:pPr lvl="1"/>
            <a:r>
              <a:rPr lang="en-US" u="none" strike="noStrike" dirty="0" smtClean="0">
                <a:effectLst/>
              </a:rPr>
              <a:t>Cortland County Cooperative Extension, Regional Dairy and Field Crops Team</a:t>
            </a:r>
          </a:p>
          <a:p>
            <a:pPr lvl="1"/>
            <a:r>
              <a:rPr lang="en-US" u="none" strike="noStrike" dirty="0" smtClean="0">
                <a:effectLst/>
              </a:rPr>
              <a:t>Transports the Soil Health Trailer to the site for the Soil Health Field Day</a:t>
            </a:r>
          </a:p>
          <a:p>
            <a:pPr lvl="1"/>
            <a:r>
              <a:rPr lang="en-US" u="none" strike="noStrike" dirty="0" smtClean="0">
                <a:effectLst/>
              </a:rPr>
              <a:t>Instructs about soil aggregates, water infiltration and soil carbon testing</a:t>
            </a:r>
          </a:p>
          <a:p>
            <a:pPr lvl="0"/>
            <a:r>
              <a:rPr lang="en-US" u="none" strike="noStrike" dirty="0" smtClean="0">
                <a:effectLst/>
              </a:rPr>
              <a:t>Paul Salon, USDA NRCS</a:t>
            </a:r>
          </a:p>
          <a:p>
            <a:pPr lvl="1"/>
            <a:r>
              <a:rPr lang="en-US" u="none" strike="noStrike" dirty="0" smtClean="0">
                <a:effectLst/>
              </a:rPr>
              <a:t>Northeast Soil Health Specialist</a:t>
            </a:r>
          </a:p>
          <a:p>
            <a:pPr lvl="1"/>
            <a:r>
              <a:rPr lang="en-US" u="none" strike="noStrike" dirty="0" smtClean="0">
                <a:effectLst/>
              </a:rPr>
              <a:t>Instructs at the Soil Health Field Day @ soil health overview</a:t>
            </a:r>
          </a:p>
          <a:p>
            <a:pPr lvl="0"/>
            <a:r>
              <a:rPr lang="en-US" u="none" strike="noStrike" dirty="0" err="1" smtClean="0">
                <a:effectLst/>
              </a:rPr>
              <a:t>Massoud</a:t>
            </a:r>
            <a:r>
              <a:rPr lang="en-US" u="none" strike="noStrike" dirty="0" smtClean="0">
                <a:effectLst/>
              </a:rPr>
              <a:t> </a:t>
            </a:r>
            <a:r>
              <a:rPr lang="en-US" u="none" strike="noStrike" dirty="0" err="1" smtClean="0">
                <a:effectLst/>
              </a:rPr>
              <a:t>Hashemi</a:t>
            </a:r>
            <a:r>
              <a:rPr lang="en-US" u="none" strike="noStrike" dirty="0" smtClean="0">
                <a:effectLst/>
              </a:rPr>
              <a:t>, UMass  </a:t>
            </a:r>
          </a:p>
          <a:p>
            <a:pPr lvl="1"/>
            <a:r>
              <a:rPr lang="en-US" u="none" strike="noStrike" dirty="0" smtClean="0">
                <a:effectLst/>
              </a:rPr>
              <a:t>Team Leader: Crops, Dairy, Livestock, Equine; Stockbridge School of Agriculture</a:t>
            </a:r>
          </a:p>
          <a:p>
            <a:pPr lvl="1"/>
            <a:r>
              <a:rPr lang="en-US" u="none" strike="noStrike" dirty="0" smtClean="0">
                <a:effectLst/>
              </a:rPr>
              <a:t>agronomist</a:t>
            </a:r>
          </a:p>
          <a:p>
            <a:pPr lvl="1"/>
            <a:r>
              <a:rPr lang="en-US" u="none" strike="noStrike" dirty="0" smtClean="0">
                <a:effectLst/>
              </a:rPr>
              <a:t>advises project and reviews data</a:t>
            </a:r>
          </a:p>
          <a:p>
            <a:pPr lvl="1"/>
            <a:r>
              <a:rPr lang="en-US" u="none" strike="noStrike" dirty="0" smtClean="0">
                <a:effectLst/>
              </a:rPr>
              <a:t>instructs at Soil Health Field Day</a:t>
            </a:r>
          </a:p>
          <a:p>
            <a:pPr lvl="0"/>
            <a:r>
              <a:rPr lang="en-US" u="none" strike="noStrike" dirty="0" smtClean="0">
                <a:effectLst/>
              </a:rPr>
              <a:t>Jason </a:t>
            </a:r>
            <a:r>
              <a:rPr lang="en-US" u="none" strike="noStrike" dirty="0" err="1" smtClean="0">
                <a:effectLst/>
              </a:rPr>
              <a:t>Detzel</a:t>
            </a:r>
            <a:r>
              <a:rPr lang="en-US" u="none" strike="noStrike" dirty="0" smtClean="0">
                <a:effectLst/>
              </a:rPr>
              <a:t>, CCE </a:t>
            </a:r>
          </a:p>
          <a:p>
            <a:pPr lvl="1"/>
            <a:r>
              <a:rPr lang="en-US" u="none" strike="noStrike" dirty="0" smtClean="0">
                <a:effectLst/>
              </a:rPr>
              <a:t>Livestock Educator</a:t>
            </a:r>
          </a:p>
          <a:p>
            <a:pPr lvl="1"/>
            <a:r>
              <a:rPr lang="en-US" u="none" strike="noStrike" dirty="0" smtClean="0">
                <a:effectLst/>
              </a:rPr>
              <a:t>advises project and reviews data</a:t>
            </a:r>
          </a:p>
          <a:p>
            <a:endParaRPr lang="en-US" dirty="0"/>
          </a:p>
        </p:txBody>
      </p:sp>
      <p:sp>
        <p:nvSpPr>
          <p:cNvPr id="4" name="Slide Number Placeholder 3"/>
          <p:cNvSpPr>
            <a:spLocks noGrp="1"/>
          </p:cNvSpPr>
          <p:nvPr>
            <p:ph type="sldNum" sz="quarter" idx="10"/>
          </p:nvPr>
        </p:nvSpPr>
        <p:spPr/>
        <p:txBody>
          <a:bodyPr/>
          <a:lstStyle/>
          <a:p>
            <a:fld id="{7A482D62-0B0E-0148-BF51-EB18DAC2CFE1}" type="slidenum">
              <a:rPr lang="en-US" smtClean="0"/>
              <a:t>3</a:t>
            </a:fld>
            <a:endParaRPr lang="en-US"/>
          </a:p>
        </p:txBody>
      </p:sp>
    </p:spTree>
    <p:extLst>
      <p:ext uri="{BB962C8B-B14F-4D97-AF65-F5344CB8AC3E}">
        <p14:creationId xmlns:p14="http://schemas.microsoft.com/office/powerpoint/2010/main" val="243348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163">
              <a:defRPr/>
            </a:pPr>
            <a:r>
              <a:rPr lang="en-US" dirty="0" smtClean="0"/>
              <a:t>I’m going to cover things like soil quality, soil health, testing,</a:t>
            </a:r>
            <a:r>
              <a:rPr lang="en-US" baseline="0" dirty="0" smtClean="0"/>
              <a:t> interpretation and how to mitigate soil health constraints. </a:t>
            </a:r>
            <a:r>
              <a:rPr lang="en-US" dirty="0" smtClean="0"/>
              <a:t>Cornell’s Soil Health Assessment; How to test: procedure + cost; Definitions</a:t>
            </a:r>
            <a:br>
              <a:rPr lang="en-US" dirty="0" smtClean="0"/>
            </a:br>
            <a:r>
              <a:rPr lang="en-US" dirty="0" err="1" smtClean="0"/>
              <a:t>IDing</a:t>
            </a:r>
            <a:r>
              <a:rPr lang="en-US" dirty="0" smtClean="0"/>
              <a:t> and mitigating your limiting factors (what will have a significant impact on pasture plant performance)</a:t>
            </a:r>
            <a:br>
              <a:rPr lang="en-US" dirty="0" smtClean="0"/>
            </a:br>
            <a:endParaRPr lang="en-US" dirty="0" smtClean="0"/>
          </a:p>
          <a:p>
            <a:pPr rtl="0"/>
            <a:r>
              <a:rPr lang="en-US" dirty="0" smtClean="0"/>
              <a:t>Define soil quality: (Take suggestions.)</a:t>
            </a:r>
            <a:endParaRPr lang="en-US" b="0" dirty="0" smtClean="0">
              <a:effectLst/>
            </a:endParaRPr>
          </a:p>
          <a:p>
            <a:pPr rtl="0"/>
            <a:r>
              <a:rPr lang="en-US" i="1" dirty="0" smtClean="0"/>
              <a:t>How well the soil can sustain plant and animal health. </a:t>
            </a:r>
            <a:endParaRPr lang="en-US" b="0" dirty="0" smtClean="0">
              <a:effectLst/>
            </a:endParaRPr>
          </a:p>
          <a:p>
            <a:pPr rtl="0"/>
            <a:r>
              <a:rPr lang="en-US" i="1" dirty="0" smtClean="0"/>
              <a:t>The capacity of a soil to function.</a:t>
            </a:r>
            <a:endParaRPr lang="en-US" b="0" dirty="0" smtClean="0">
              <a:effectLst/>
            </a:endParaRPr>
          </a:p>
          <a:p>
            <a:pPr rtl="0"/>
            <a:r>
              <a:rPr lang="en-US" dirty="0" smtClean="0"/>
              <a:t>And how does it do that? Does the soil breathe? Drain? Is it teeming with microbes? Is it nutrient-rich?</a:t>
            </a:r>
            <a:endParaRPr lang="en-US" b="0" dirty="0" smtClean="0">
              <a:effectLst/>
            </a:endParaRPr>
          </a:p>
          <a:p>
            <a:pPr rtl="0"/>
            <a:endParaRPr lang="en-US" dirty="0" smtClean="0"/>
          </a:p>
          <a:p>
            <a:pPr rtl="0"/>
            <a:r>
              <a:rPr lang="en-US" dirty="0" smtClean="0"/>
              <a:t>What are your soils’ characteristics?</a:t>
            </a:r>
            <a:endParaRPr lang="en-US" b="0" dirty="0" smtClean="0">
              <a:effectLst/>
            </a:endParaRPr>
          </a:p>
          <a:p>
            <a:pPr rtl="0"/>
            <a:r>
              <a:rPr lang="en-US" i="1" dirty="0" smtClean="0"/>
              <a:t>% of sand, silt, clay</a:t>
            </a:r>
            <a:r>
              <a:rPr lang="en-US" dirty="0" smtClean="0"/>
              <a:t> </a:t>
            </a:r>
            <a:endParaRPr lang="en-US" b="0" dirty="0" smtClean="0">
              <a:effectLst/>
            </a:endParaRPr>
          </a:p>
          <a:p>
            <a:pPr rtl="0"/>
            <a:r>
              <a:rPr lang="en-US" i="1" dirty="0" smtClean="0"/>
              <a:t>Soil depth </a:t>
            </a:r>
            <a:endParaRPr lang="en-US" b="0" dirty="0" smtClean="0">
              <a:effectLst/>
            </a:endParaRPr>
          </a:p>
          <a:p>
            <a:pPr rtl="0"/>
            <a:r>
              <a:rPr lang="en-US" i="1" dirty="0" smtClean="0"/>
              <a:t>Drainage</a:t>
            </a:r>
            <a:endParaRPr lang="en-US" b="0" dirty="0" smtClean="0">
              <a:effectLst/>
            </a:endParaRPr>
          </a:p>
          <a:p>
            <a:endParaRPr lang="en-US" dirty="0" smtClean="0"/>
          </a:p>
          <a:p>
            <a:r>
              <a:rPr lang="en-US" dirty="0" smtClean="0"/>
              <a:t>Soil health: chemical, physical, biological</a:t>
            </a:r>
          </a:p>
          <a:p>
            <a:r>
              <a:rPr lang="en-US" dirty="0" smtClean="0"/>
              <a:t>Read instructions for sampling; fill out Submission</a:t>
            </a:r>
            <a:r>
              <a:rPr lang="en-US" baseline="0" dirty="0" smtClean="0"/>
              <a:t> Form</a:t>
            </a:r>
            <a:r>
              <a:rPr lang="en-US" dirty="0" smtClean="0"/>
              <a:t>.  Cornell:</a:t>
            </a:r>
            <a:r>
              <a:rPr lang="en-US" baseline="0" dirty="0" smtClean="0"/>
              <a:t> 3-6 cups (aggregate sample), store it cool. Read sampling instructions before sampling and shipping. Cost? Cornell ($95 for Standard)</a:t>
            </a:r>
          </a:p>
          <a:p>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4</a:t>
            </a:fld>
            <a:endParaRPr lang="en-US"/>
          </a:p>
        </p:txBody>
      </p:sp>
    </p:spTree>
    <p:extLst>
      <p:ext uri="{BB962C8B-B14F-4D97-AF65-F5344CB8AC3E}">
        <p14:creationId xmlns:p14="http://schemas.microsoft.com/office/powerpoint/2010/main" val="249297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DIY section!</a:t>
            </a:r>
          </a:p>
          <a:p>
            <a:r>
              <a:rPr lang="en-US" dirty="0" smtClean="0"/>
              <a:t>Contact</a:t>
            </a:r>
            <a:r>
              <a:rPr lang="en-US" baseline="0" dirty="0" smtClean="0"/>
              <a:t> CCE to see where you can borrow one. Use the appropriate tip for your soil type.  Record readings at surface, 3” and 6” depth. This is recorded on the Cornell submission sheet.</a:t>
            </a:r>
          </a:p>
          <a:p>
            <a:r>
              <a:rPr lang="en-US" baseline="0" dirty="0" smtClean="0"/>
              <a:t>Use the buddy system! It is hard to push + read + record.</a:t>
            </a: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5</a:t>
            </a:fld>
            <a:endParaRPr lang="en-US"/>
          </a:p>
        </p:txBody>
      </p:sp>
    </p:spTree>
    <p:extLst>
      <p:ext uri="{BB962C8B-B14F-4D97-AF65-F5344CB8AC3E}">
        <p14:creationId xmlns:p14="http://schemas.microsoft.com/office/powerpoint/2010/main" val="194276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result cover sheet: note the sidebar</a:t>
            </a:r>
            <a:r>
              <a:rPr lang="en-US" baseline="0" dirty="0" smtClean="0"/>
              <a:t>, which categorizes the indicators of soil health as physical, biological or chemical. They also provide an overall rating based on these twelve indicator, which is not pictured. In this case, it is an 87 / Optimal.</a:t>
            </a: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6</a:t>
            </a:fld>
            <a:endParaRPr lang="en-US"/>
          </a:p>
        </p:txBody>
      </p:sp>
    </p:spTree>
    <p:extLst>
      <p:ext uri="{BB962C8B-B14F-4D97-AF65-F5344CB8AC3E}">
        <p14:creationId xmlns:p14="http://schemas.microsoft.com/office/powerpoint/2010/main" val="49418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factors impact these indicators?</a:t>
            </a:r>
          </a:p>
          <a:p>
            <a:pPr marL="228600" indent="-228600">
              <a:buAutoNum type="arabicPeriod"/>
            </a:pPr>
            <a:r>
              <a:rPr lang="en-US" dirty="0" smtClean="0"/>
              <a:t>Particle size; biological/fungal</a:t>
            </a:r>
            <a:r>
              <a:rPr lang="en-US" baseline="0" dirty="0" smtClean="0"/>
              <a:t> communities; practices; roots</a:t>
            </a:r>
          </a:p>
          <a:p>
            <a:pPr marL="228600" indent="-228600">
              <a:buAutoNum type="arabicPeriod" startAt="2"/>
            </a:pPr>
            <a:r>
              <a:rPr lang="en-US" baseline="0" dirty="0" smtClean="0"/>
              <a:t>Ground cover; practices/timing; compaction</a:t>
            </a:r>
          </a:p>
          <a:p>
            <a:pPr marL="228600" indent="-228600">
              <a:buAutoNum type="arabicPeriod" startAt="3"/>
            </a:pPr>
            <a:r>
              <a:rPr lang="en-US" baseline="0" dirty="0" smtClean="0"/>
              <a:t>Practices/timing; compaction; poor soil structure/biological activity</a:t>
            </a:r>
          </a:p>
          <a:p>
            <a:pPr marL="0" indent="0">
              <a:buNone/>
            </a:pPr>
            <a:r>
              <a:rPr lang="en-US" baseline="0" dirty="0" smtClean="0"/>
              <a:t>4.   Ground cover; soil structure; roots; biological activity</a:t>
            </a:r>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7</a:t>
            </a:fld>
            <a:endParaRPr lang="en-US"/>
          </a:p>
        </p:txBody>
      </p:sp>
    </p:spTree>
    <p:extLst>
      <p:ext uri="{BB962C8B-B14F-4D97-AF65-F5344CB8AC3E}">
        <p14:creationId xmlns:p14="http://schemas.microsoft.com/office/powerpoint/2010/main" val="264059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Respiration</a:t>
            </a:r>
            <a:r>
              <a:rPr lang="en-US" baseline="0" dirty="0" smtClean="0"/>
              <a:t> – CO2 burst testing</a:t>
            </a:r>
            <a:endParaRPr lang="en-US" dirty="0" smtClean="0"/>
          </a:p>
        </p:txBody>
      </p:sp>
      <p:sp>
        <p:nvSpPr>
          <p:cNvPr id="4" name="Slide Number Placeholder 3"/>
          <p:cNvSpPr>
            <a:spLocks noGrp="1"/>
          </p:cNvSpPr>
          <p:nvPr>
            <p:ph type="sldNum" sz="quarter" idx="10"/>
          </p:nvPr>
        </p:nvSpPr>
        <p:spPr/>
        <p:txBody>
          <a:bodyPr/>
          <a:lstStyle/>
          <a:p>
            <a:fld id="{2A8DE272-7595-4409-8214-90A045716B54}" type="slidenum">
              <a:rPr lang="en-US" smtClean="0"/>
              <a:t>8</a:t>
            </a:fld>
            <a:endParaRPr lang="en-US"/>
          </a:p>
        </p:txBody>
      </p:sp>
    </p:spTree>
    <p:extLst>
      <p:ext uri="{BB962C8B-B14F-4D97-AF65-F5344CB8AC3E}">
        <p14:creationId xmlns:p14="http://schemas.microsoft.com/office/powerpoint/2010/main" val="260199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DE272-7595-4409-8214-90A045716B54}" type="slidenum">
              <a:rPr lang="en-US" smtClean="0"/>
              <a:t>9</a:t>
            </a:fld>
            <a:endParaRPr lang="en-US"/>
          </a:p>
        </p:txBody>
      </p:sp>
    </p:spTree>
    <p:extLst>
      <p:ext uri="{BB962C8B-B14F-4D97-AF65-F5344CB8AC3E}">
        <p14:creationId xmlns:p14="http://schemas.microsoft.com/office/powerpoint/2010/main" val="304217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09ED7E-1920-8748-B9C3-76CF7E437FC5}"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105864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9ED7E-1920-8748-B9C3-76CF7E437FC5}"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2465771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9ED7E-1920-8748-B9C3-76CF7E437FC5}"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221088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9ED7E-1920-8748-B9C3-76CF7E437FC5}"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311863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09ED7E-1920-8748-B9C3-76CF7E437FC5}"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61834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09ED7E-1920-8748-B9C3-76CF7E437FC5}"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93307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09ED7E-1920-8748-B9C3-76CF7E437FC5}" type="datetimeFigureOut">
              <a:rPr lang="en-US" smtClean="0"/>
              <a:t>8/11/2017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218369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09ED7E-1920-8748-B9C3-76CF7E437FC5}" type="datetimeFigureOut">
              <a:rPr lang="en-US" smtClean="0"/>
              <a:t>8/11/2017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154851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9ED7E-1920-8748-B9C3-76CF7E437FC5}" type="datetimeFigureOut">
              <a:rPr lang="en-US" smtClean="0"/>
              <a:t>8/11/2017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246896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9ED7E-1920-8748-B9C3-76CF7E437FC5}"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33045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9ED7E-1920-8748-B9C3-76CF7E437FC5}"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3844-C50C-804F-9D4A-7D7539A3191B}" type="slidenum">
              <a:rPr lang="en-US" smtClean="0"/>
              <a:t>‹#›</a:t>
            </a:fld>
            <a:endParaRPr lang="en-US"/>
          </a:p>
        </p:txBody>
      </p:sp>
    </p:spTree>
    <p:extLst>
      <p:ext uri="{BB962C8B-B14F-4D97-AF65-F5344CB8AC3E}">
        <p14:creationId xmlns:p14="http://schemas.microsoft.com/office/powerpoint/2010/main" val="121859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9ED7E-1920-8748-B9C3-76CF7E437FC5}" type="datetimeFigureOut">
              <a:rPr lang="en-US" smtClean="0"/>
              <a:t>8/11/2017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03844-C50C-804F-9D4A-7D7539A3191B}" type="slidenum">
              <a:rPr lang="en-US" smtClean="0"/>
              <a:t>‹#›</a:t>
            </a:fld>
            <a:endParaRPr lang="en-US"/>
          </a:p>
        </p:txBody>
      </p:sp>
    </p:spTree>
    <p:extLst>
      <p:ext uri="{BB962C8B-B14F-4D97-AF65-F5344CB8AC3E}">
        <p14:creationId xmlns:p14="http://schemas.microsoft.com/office/powerpoint/2010/main" val="212205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fontScale="90000"/>
          </a:bodyPr>
          <a:lstStyle/>
          <a:p>
            <a:r>
              <a:rPr lang="en-US" dirty="0" smtClean="0">
                <a:latin typeface="Peddana"/>
                <a:cs typeface="Peddana"/>
              </a:rPr>
              <a:t>Soil Health and Climate Resilience for Pasture-Based Livestock Farmers</a:t>
            </a:r>
            <a:br>
              <a:rPr lang="en-US" dirty="0" smtClean="0">
                <a:latin typeface="Peddana"/>
                <a:cs typeface="Peddana"/>
              </a:rPr>
            </a:br>
            <a:endParaRPr lang="en-US" dirty="0">
              <a:latin typeface="Peddana"/>
              <a:cs typeface="Peddana"/>
            </a:endParaRPr>
          </a:p>
        </p:txBody>
      </p:sp>
      <p:sp>
        <p:nvSpPr>
          <p:cNvPr id="3" name="Subtitle 2"/>
          <p:cNvSpPr>
            <a:spLocks noGrp="1"/>
          </p:cNvSpPr>
          <p:nvPr>
            <p:ph type="subTitle" idx="1"/>
          </p:nvPr>
        </p:nvSpPr>
        <p:spPr>
          <a:xfrm>
            <a:off x="1355075" y="4786943"/>
            <a:ext cx="6400800" cy="1752600"/>
          </a:xfrm>
        </p:spPr>
        <p:txBody>
          <a:bodyPr/>
          <a:lstStyle/>
          <a:p>
            <a:r>
              <a:rPr lang="en-US" dirty="0" smtClean="0">
                <a:solidFill>
                  <a:schemeClr val="bg1"/>
                </a:solidFill>
                <a:latin typeface="Peddana"/>
                <a:cs typeface="Peddana"/>
              </a:rPr>
              <a:t>Dave Llewellyn,</a:t>
            </a:r>
          </a:p>
          <a:p>
            <a:r>
              <a:rPr lang="en-US" dirty="0" smtClean="0">
                <a:solidFill>
                  <a:schemeClr val="bg1"/>
                </a:solidFill>
                <a:latin typeface="Peddana"/>
                <a:cs typeface="Peddana"/>
              </a:rPr>
              <a:t>Shannon O’Sullivan</a:t>
            </a:r>
          </a:p>
          <a:p>
            <a:r>
              <a:rPr lang="en-US" dirty="0" smtClean="0">
                <a:solidFill>
                  <a:schemeClr val="bg1"/>
                </a:solidFill>
                <a:latin typeface="Peddana"/>
                <a:cs typeface="Peddana"/>
              </a:rPr>
              <a:t>and Pat Knapp</a:t>
            </a:r>
          </a:p>
          <a:p>
            <a:endParaRPr lang="en-US" dirty="0">
              <a:solidFill>
                <a:schemeClr val="bg1"/>
              </a:solidFill>
              <a:latin typeface="Peddana"/>
              <a:cs typeface="Peddana"/>
            </a:endParaRPr>
          </a:p>
        </p:txBody>
      </p:sp>
    </p:spTree>
    <p:extLst>
      <p:ext uri="{BB962C8B-B14F-4D97-AF65-F5344CB8AC3E}">
        <p14:creationId xmlns:p14="http://schemas.microsoft.com/office/powerpoint/2010/main" val="2021399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a:t>
            </a:r>
            <a:br>
              <a:rPr lang="en-US" dirty="0" smtClean="0"/>
            </a:br>
            <a:r>
              <a:rPr lang="en-US" dirty="0" smtClean="0"/>
              <a:t>Physical Constraints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i="1" dirty="0"/>
              <a:t>Available Water Capacity</a:t>
            </a:r>
            <a:r>
              <a:rPr lang="en-US" dirty="0"/>
              <a:t> - build soil to hold more water via rotational grazing, add stable, finished compost (manure is ok); reduce tillage if you are in the re-seeding practice</a:t>
            </a:r>
          </a:p>
          <a:p>
            <a:pPr marL="0" indent="0">
              <a:buNone/>
            </a:pPr>
            <a:r>
              <a:rPr lang="en-US" i="1" dirty="0"/>
              <a:t>Surface Hardness</a:t>
            </a:r>
            <a:r>
              <a:rPr lang="en-US" dirty="0"/>
              <a:t> - stay off wet fields; control/minimize vehicle access and lighten loads; chisel or </a:t>
            </a:r>
            <a:r>
              <a:rPr lang="en-US" dirty="0" err="1"/>
              <a:t>keyline</a:t>
            </a:r>
            <a:endParaRPr lang="en-US" dirty="0"/>
          </a:p>
          <a:p>
            <a:pPr marL="0" indent="0">
              <a:buNone/>
            </a:pPr>
            <a:r>
              <a:rPr lang="en-US" i="1" dirty="0"/>
              <a:t>Subsurface Hardness </a:t>
            </a:r>
            <a:r>
              <a:rPr lang="en-US" dirty="0"/>
              <a:t>- reduce/eliminate use of moldboard plow; use chisel or </a:t>
            </a:r>
            <a:r>
              <a:rPr lang="en-US" dirty="0" err="1"/>
              <a:t>keyline</a:t>
            </a:r>
            <a:r>
              <a:rPr lang="en-US" dirty="0"/>
              <a:t>; forage (tillage) radish</a:t>
            </a:r>
          </a:p>
          <a:p>
            <a:pPr marL="0" indent="0" fontAlgn="base">
              <a:buNone/>
            </a:pPr>
            <a:r>
              <a:rPr lang="en-US" dirty="0"/>
              <a:t>Compaction is a top constraint given the agricultural history of pasture/hayfields</a:t>
            </a:r>
          </a:p>
          <a:p>
            <a:pPr marL="457200" lvl="1" indent="0" fontAlgn="base">
              <a:buNone/>
            </a:pPr>
            <a:r>
              <a:rPr lang="en-US" dirty="0" smtClean="0"/>
              <a:t>-Stunts </a:t>
            </a:r>
            <a:r>
              <a:rPr lang="en-US" dirty="0"/>
              <a:t>root growth</a:t>
            </a:r>
          </a:p>
          <a:p>
            <a:pPr marL="457200" lvl="1" indent="0" fontAlgn="base">
              <a:buNone/>
            </a:pPr>
            <a:r>
              <a:rPr lang="en-US" dirty="0" smtClean="0"/>
              <a:t>-Poor </a:t>
            </a:r>
            <a:r>
              <a:rPr lang="en-US" dirty="0"/>
              <a:t>drainage </a:t>
            </a:r>
          </a:p>
          <a:p>
            <a:pPr marL="0" indent="0">
              <a:buNone/>
            </a:pPr>
            <a:r>
              <a:rPr lang="en-US" i="1" dirty="0"/>
              <a:t>Aggregate Stability - add fresh organic materials; reduce tillage</a:t>
            </a:r>
            <a:endParaRPr lang="en-US" dirty="0"/>
          </a:p>
          <a:p>
            <a:pPr marL="0" indent="0">
              <a:buNone/>
            </a:pPr>
            <a:r>
              <a:rPr lang="en-US" dirty="0"/>
              <a:t/>
            </a:r>
            <a:br>
              <a:rPr lang="en-US" dirty="0"/>
            </a:br>
            <a:endParaRPr lang="en-US" dirty="0"/>
          </a:p>
          <a:p>
            <a:pPr marL="0" indent="0">
              <a:buNone/>
            </a:pPr>
            <a:endParaRPr lang="en-US" dirty="0"/>
          </a:p>
        </p:txBody>
      </p:sp>
    </p:spTree>
    <p:extLst>
      <p:ext uri="{BB962C8B-B14F-4D97-AF65-F5344CB8AC3E}">
        <p14:creationId xmlns:p14="http://schemas.microsoft.com/office/powerpoint/2010/main" val="8184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857251"/>
            <a:ext cx="6296140" cy="5593814"/>
          </a:xfrm>
          <a:prstGeom prst="rect">
            <a:avLst/>
          </a:prstGeom>
        </p:spPr>
      </p:pic>
    </p:spTree>
    <p:extLst>
      <p:ext uri="{BB962C8B-B14F-4D97-AF65-F5344CB8AC3E}">
        <p14:creationId xmlns:p14="http://schemas.microsoft.com/office/powerpoint/2010/main" val="3235606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Biological Constraints</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Organic </a:t>
            </a:r>
            <a:r>
              <a:rPr lang="en-US" i="1" dirty="0"/>
              <a:t>Matter</a:t>
            </a:r>
            <a:r>
              <a:rPr lang="en-US" dirty="0"/>
              <a:t> - add manure, compost; reduce tillage</a:t>
            </a:r>
          </a:p>
          <a:p>
            <a:pPr marL="0" indent="0">
              <a:buNone/>
            </a:pPr>
            <a:r>
              <a:rPr lang="en-US" i="1" dirty="0"/>
              <a:t>ACE Soil Protein Index</a:t>
            </a:r>
            <a:r>
              <a:rPr lang="en-US" dirty="0"/>
              <a:t> - make sure your N source is lower in C; manure is good; reduce tillage</a:t>
            </a:r>
          </a:p>
          <a:p>
            <a:pPr marL="0" indent="0">
              <a:buNone/>
            </a:pPr>
            <a:r>
              <a:rPr lang="en-US" i="1" dirty="0"/>
              <a:t>Respiration </a:t>
            </a:r>
            <a:r>
              <a:rPr lang="en-US" dirty="0"/>
              <a:t>- reduce compaction w/ chisel or </a:t>
            </a:r>
            <a:r>
              <a:rPr lang="en-US" dirty="0" err="1"/>
              <a:t>keyline</a:t>
            </a:r>
            <a:r>
              <a:rPr lang="en-US" dirty="0"/>
              <a:t>; increase diverse OM</a:t>
            </a:r>
          </a:p>
          <a:p>
            <a:pPr marL="0" indent="0">
              <a:buNone/>
            </a:pPr>
            <a:r>
              <a:rPr lang="en-US" i="1" dirty="0"/>
              <a:t>Active Carbon</a:t>
            </a:r>
            <a:r>
              <a:rPr lang="en-US" dirty="0"/>
              <a:t> - add manure, compost; reduce tillage</a:t>
            </a:r>
          </a:p>
          <a:p>
            <a:pPr marL="0" indent="0">
              <a:buNone/>
            </a:pPr>
            <a:endParaRPr lang="en-US" dirty="0"/>
          </a:p>
        </p:txBody>
      </p:sp>
    </p:spTree>
    <p:extLst>
      <p:ext uri="{BB962C8B-B14F-4D97-AF65-F5344CB8AC3E}">
        <p14:creationId xmlns:p14="http://schemas.microsoft.com/office/powerpoint/2010/main" val="2504166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Chemical Constraints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i="1" dirty="0" smtClean="0"/>
              <a:t>pH </a:t>
            </a:r>
            <a:r>
              <a:rPr lang="en-US" dirty="0"/>
              <a:t>- lime, but check Mg levels first; Hi-Cal lime most likely; soil testing, get agronomic advice </a:t>
            </a:r>
          </a:p>
          <a:p>
            <a:pPr marL="0" indent="0">
              <a:buNone/>
            </a:pPr>
            <a:r>
              <a:rPr lang="en-US" i="1" dirty="0"/>
              <a:t>Phosphorus </a:t>
            </a:r>
            <a:r>
              <a:rPr lang="en-US" dirty="0"/>
              <a:t>- add P per soil test if it is low; adjust pH to 6.2 - 6.8; if it is high, stop adding OM (talk to CCE about cover crops that extract P; buckwheat?)</a:t>
            </a:r>
          </a:p>
          <a:p>
            <a:pPr marL="0" indent="0">
              <a:buNone/>
            </a:pPr>
            <a:r>
              <a:rPr lang="en-US" i="1" dirty="0"/>
              <a:t>Potassium </a:t>
            </a:r>
            <a:r>
              <a:rPr lang="en-US" dirty="0"/>
              <a:t>- add K per soil test via manure, compost or fertilizer; if it is high, extract via cover crops or hay </a:t>
            </a:r>
          </a:p>
          <a:p>
            <a:pPr marL="0" indent="0">
              <a:buNone/>
            </a:pPr>
            <a:r>
              <a:rPr lang="en-US" i="1" dirty="0"/>
              <a:t>Minor Elements </a:t>
            </a:r>
            <a:r>
              <a:rPr lang="en-US" dirty="0"/>
              <a:t>- add via fertilizer if low per soil test, get agronomic advice; build soil, reduce tillage to build mycorrhizal fungal population </a:t>
            </a:r>
          </a:p>
          <a:p>
            <a:pPr marL="0" indent="0">
              <a:buNone/>
            </a:pPr>
            <a:endParaRPr lang="en-US" b="1" dirty="0"/>
          </a:p>
        </p:txBody>
      </p:sp>
    </p:spTree>
    <p:extLst>
      <p:ext uri="{BB962C8B-B14F-4D97-AF65-F5344CB8AC3E}">
        <p14:creationId xmlns:p14="http://schemas.microsoft.com/office/powerpoint/2010/main" val="2877054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Pasture Improvement </a:t>
            </a:r>
            <a:br>
              <a:rPr lang="en-US" dirty="0" smtClean="0"/>
            </a:br>
            <a:r>
              <a:rPr lang="en-US" dirty="0" smtClean="0"/>
              <a:t>Demonstration Design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7997493"/>
              </p:ext>
            </p:extLst>
          </p:nvPr>
        </p:nvGraphicFramePr>
        <p:xfrm>
          <a:off x="-165246" y="1916935"/>
          <a:ext cx="8962213" cy="4054207"/>
        </p:xfrm>
        <a:graphic>
          <a:graphicData uri="http://schemas.openxmlformats.org/drawingml/2006/table">
            <a:tbl>
              <a:tblPr/>
              <a:tblGrid>
                <a:gridCol w="527189"/>
                <a:gridCol w="527189"/>
                <a:gridCol w="527189"/>
                <a:gridCol w="527189"/>
                <a:gridCol w="527189"/>
                <a:gridCol w="527189"/>
                <a:gridCol w="527189"/>
                <a:gridCol w="527189"/>
                <a:gridCol w="527189"/>
                <a:gridCol w="527189"/>
                <a:gridCol w="527189"/>
                <a:gridCol w="527189"/>
                <a:gridCol w="527189"/>
                <a:gridCol w="527189"/>
                <a:gridCol w="527189"/>
                <a:gridCol w="527189"/>
                <a:gridCol w="527189"/>
              </a:tblGrid>
              <a:tr h="399757">
                <a:tc>
                  <a:txBody>
                    <a:bodyPr/>
                    <a:lstStyle/>
                    <a:p>
                      <a:pPr algn="l" fontAlgn="b"/>
                      <a:endParaRPr lang="en-US" sz="1000" b="0" i="0" u="none" strike="noStrike" dirty="0">
                        <a:solidFill>
                          <a:srgbClr val="000000"/>
                        </a:solidFill>
                        <a:effectLst/>
                        <a:latin typeface="Calibri" panose="020F0502020204030204" pitchFamily="34" charset="0"/>
                      </a:endParaRPr>
                    </a:p>
                  </a:txBody>
                  <a:tcPr marL="8855" marR="8855" marT="8855" marB="0" anchor="b">
                    <a:lnL>
                      <a:noFill/>
                    </a:lnL>
                    <a:lnR>
                      <a:noFill/>
                    </a:lnR>
                    <a:lnT>
                      <a:noFill/>
                    </a:lnT>
                    <a:lnB>
                      <a:noFill/>
                    </a:lnB>
                  </a:tcPr>
                </a:tc>
                <a:tc>
                  <a:txBody>
                    <a:bodyPr/>
                    <a:lstStyle/>
                    <a:p>
                      <a:pPr algn="l" fontAlgn="b"/>
                      <a:r>
                        <a:rPr lang="en-US" sz="1300" b="1" i="0" u="none" strike="noStrike">
                          <a:solidFill>
                            <a:srgbClr val="000000"/>
                          </a:solidFill>
                          <a:effectLst/>
                          <a:latin typeface="Calibri" panose="020F0502020204030204" pitchFamily="34" charset="0"/>
                        </a:rPr>
                        <a:t>A</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B</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C</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D</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dirty="0">
                          <a:solidFill>
                            <a:srgbClr val="000000"/>
                          </a:solidFill>
                          <a:effectLst/>
                          <a:latin typeface="Calibri" panose="020F0502020204030204" pitchFamily="34" charset="0"/>
                        </a:rPr>
                        <a:t>E</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F</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G</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effectLst/>
                          <a:latin typeface="Calibri" panose="020F0502020204030204" pitchFamily="34" charset="0"/>
                        </a:rPr>
                        <a:t>H</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3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r>
              <a:tr h="309812">
                <a:tc>
                  <a:txBody>
                    <a:bodyPr/>
                    <a:lstStyle/>
                    <a:p>
                      <a:pPr algn="l" fontAlgn="b"/>
                      <a:endParaRPr lang="en-US" sz="1000" b="0" i="0" u="none" strike="noStrike">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rowSpan="4" gridSpan="2">
                  <a:txBody>
                    <a:bodyPr/>
                    <a:lstStyle/>
                    <a:p>
                      <a:pPr algn="ctr" fontAlgn="b"/>
                      <a:r>
                        <a:rPr lang="en-US" sz="1000" b="0" i="0" u="none" strike="noStrike">
                          <a:solidFill>
                            <a:srgbClr val="000000"/>
                          </a:solidFill>
                          <a:effectLst/>
                          <a:latin typeface="Calibri" panose="020F0502020204030204" pitchFamily="34" charset="0"/>
                        </a:rPr>
                        <a:t>amended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amended, grazed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dirty="0">
                          <a:solidFill>
                            <a:srgbClr val="000000"/>
                          </a:solidFill>
                          <a:effectLst/>
                          <a:latin typeface="Calibri" panose="020F0502020204030204" pitchFamily="34" charset="0"/>
                        </a:rPr>
                        <a:t>amended, composted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dirty="0">
                          <a:solidFill>
                            <a:srgbClr val="000000"/>
                          </a:solidFill>
                          <a:effectLst/>
                          <a:latin typeface="Calibri" panose="020F0502020204030204" pitchFamily="34" charset="0"/>
                        </a:rPr>
                        <a:t>amended, composted, grazed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amended, composted, grazed, keylined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amendeded, keylined, composted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amended, keylined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amended, keylined, grazed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r>
              <a:tr h="309812">
                <a:tc>
                  <a:txBody>
                    <a:bodyPr/>
                    <a:lstStyle/>
                    <a:p>
                      <a:pPr algn="l" fontAlgn="b"/>
                      <a:endParaRPr lang="en-US" sz="1000" b="0" i="0" u="none" strike="noStrike">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99757">
                <a:tc>
                  <a:txBody>
                    <a:bodyPr/>
                    <a:lstStyle/>
                    <a:p>
                      <a:pPr algn="r" fontAlgn="b"/>
                      <a:r>
                        <a:rPr lang="en-US" sz="1300" b="1" i="0" u="none" strike="noStrike">
                          <a:solidFill>
                            <a:srgbClr val="000000"/>
                          </a:solidFill>
                          <a:effectLst/>
                          <a:latin typeface="Calibri" panose="020F0502020204030204" pitchFamily="34" charset="0"/>
                        </a:rPr>
                        <a:t>1</a:t>
                      </a: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616293">
                <a:tc>
                  <a:txBody>
                    <a:bodyPr/>
                    <a:lstStyle/>
                    <a:p>
                      <a:pPr algn="l" fontAlgn="b"/>
                      <a:endParaRPr lang="en-US" sz="1000" b="0" i="0" u="none" strike="noStrike">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09812">
                <a:tc>
                  <a:txBody>
                    <a:bodyPr/>
                    <a:lstStyle/>
                    <a:p>
                      <a:pPr algn="l" fontAlgn="b"/>
                      <a:endParaRPr lang="en-US" sz="1000" b="0" i="0" u="none" strike="noStrike">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rowSpan="4" gridSpan="2">
                  <a:txBody>
                    <a:bodyPr/>
                    <a:lstStyle/>
                    <a:p>
                      <a:pPr algn="ctr" fontAlgn="b"/>
                      <a:r>
                        <a:rPr lang="en-US" sz="1000" b="0" i="0" u="none" strike="noStrike">
                          <a:solidFill>
                            <a:srgbClr val="000000"/>
                          </a:solidFill>
                          <a:effectLst/>
                          <a:latin typeface="Calibri" panose="020F0502020204030204" pitchFamily="34" charset="0"/>
                        </a:rPr>
                        <a:t>control</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dirty="0">
                          <a:solidFill>
                            <a:srgbClr val="000000"/>
                          </a:solidFill>
                          <a:effectLst/>
                          <a:latin typeface="Calibri" panose="020F0502020204030204" pitchFamily="34" charset="0"/>
                        </a:rPr>
                        <a:t>grazed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composted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grazed, composted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grazed, composted. Keylined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keylined, composted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keylined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algn="ctr" fontAlgn="b"/>
                      <a:r>
                        <a:rPr lang="en-US" sz="1000" b="0" i="0" u="none" strike="noStrike">
                          <a:solidFill>
                            <a:srgbClr val="000000"/>
                          </a:solidFill>
                          <a:effectLst/>
                          <a:latin typeface="Calibri" panose="020F0502020204030204" pitchFamily="34" charset="0"/>
                        </a:rPr>
                        <a:t>keylined, grazed</a:t>
                      </a:r>
                    </a:p>
                  </a:txBody>
                  <a:tcPr marL="8855" marR="8855" marT="8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en-US"/>
                    </a:p>
                  </a:txBody>
                  <a:tcPr/>
                </a:tc>
              </a:tr>
              <a:tr h="309812">
                <a:tc>
                  <a:txBody>
                    <a:bodyPr/>
                    <a:lstStyle/>
                    <a:p>
                      <a:pPr algn="l" fontAlgn="b"/>
                      <a:endParaRPr lang="en-US" sz="1000" b="0" i="0" u="none" strike="noStrike">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99757">
                <a:tc>
                  <a:txBody>
                    <a:bodyPr/>
                    <a:lstStyle/>
                    <a:p>
                      <a:pPr algn="r" fontAlgn="b"/>
                      <a:r>
                        <a:rPr lang="en-US" sz="1300" b="1" i="0" u="none" strike="noStrike">
                          <a:solidFill>
                            <a:srgbClr val="000000"/>
                          </a:solidFill>
                          <a:effectLst/>
                          <a:latin typeface="Calibri" panose="020F0502020204030204" pitchFamily="34" charset="0"/>
                        </a:rPr>
                        <a:t>2</a:t>
                      </a: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999395">
                <a:tc>
                  <a:txBody>
                    <a:bodyPr/>
                    <a:lstStyle/>
                    <a:p>
                      <a:pPr algn="l" fontAlgn="b"/>
                      <a:endParaRPr lang="en-US" sz="1000" b="0" i="0" u="none" strike="noStrike" dirty="0">
                        <a:solidFill>
                          <a:srgbClr val="000000"/>
                        </a:solidFill>
                        <a:effectLst/>
                        <a:latin typeface="Calibri" panose="020F0502020204030204" pitchFamily="34" charset="0"/>
                      </a:endParaRPr>
                    </a:p>
                  </a:txBody>
                  <a:tcPr marL="8855" marR="8855" marT="885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bl>
          </a:graphicData>
        </a:graphic>
      </p:graphicFrame>
    </p:spTree>
    <p:extLst>
      <p:ext uri="{BB962C8B-B14F-4D97-AF65-F5344CB8AC3E}">
        <p14:creationId xmlns:p14="http://schemas.microsoft.com/office/powerpoint/2010/main" val="204000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these treatments?</a:t>
            </a:r>
            <a:endParaRPr lang="en-US" dirty="0"/>
          </a:p>
        </p:txBody>
      </p:sp>
      <p:sp>
        <p:nvSpPr>
          <p:cNvPr id="3" name="Content Placeholder 2"/>
          <p:cNvSpPr>
            <a:spLocks noGrp="1"/>
          </p:cNvSpPr>
          <p:nvPr>
            <p:ph idx="1"/>
          </p:nvPr>
        </p:nvSpPr>
        <p:spPr/>
        <p:txBody>
          <a:bodyPr/>
          <a:lstStyle/>
          <a:p>
            <a:r>
              <a:rPr lang="en-US" dirty="0" smtClean="0"/>
              <a:t>Lime application</a:t>
            </a:r>
          </a:p>
          <a:p>
            <a:r>
              <a:rPr lang="en-US" dirty="0" smtClean="0"/>
              <a:t>Compost application</a:t>
            </a:r>
          </a:p>
          <a:p>
            <a:r>
              <a:rPr lang="en-US" dirty="0" smtClean="0"/>
              <a:t>Rotational grazing</a:t>
            </a:r>
          </a:p>
          <a:p>
            <a:r>
              <a:rPr lang="en-US" dirty="0" smtClean="0"/>
              <a:t>Keyline plow</a:t>
            </a:r>
            <a:endParaRPr lang="en-US" dirty="0"/>
          </a:p>
        </p:txBody>
      </p:sp>
    </p:spTree>
    <p:extLst>
      <p:ext uri="{BB962C8B-B14F-4D97-AF65-F5344CB8AC3E}">
        <p14:creationId xmlns:p14="http://schemas.microsoft.com/office/powerpoint/2010/main" val="3671657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Forage Species ID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55350207"/>
              </p:ext>
            </p:extLst>
          </p:nvPr>
        </p:nvGraphicFramePr>
        <p:xfrm>
          <a:off x="1784734" y="1600205"/>
          <a:ext cx="5340722" cy="5232135"/>
        </p:xfrm>
        <a:graphic>
          <a:graphicData uri="http://schemas.openxmlformats.org/drawingml/2006/table">
            <a:tbl>
              <a:tblPr/>
              <a:tblGrid>
                <a:gridCol w="706690"/>
                <a:gridCol w="579254"/>
                <a:gridCol w="579254"/>
                <a:gridCol w="579254"/>
                <a:gridCol w="579254"/>
                <a:gridCol w="579254"/>
                <a:gridCol w="579254"/>
                <a:gridCol w="579254"/>
                <a:gridCol w="579254"/>
              </a:tblGrid>
              <a:tr h="181915">
                <a:tc>
                  <a:txBody>
                    <a:bodyPr/>
                    <a:lstStyle/>
                    <a:p>
                      <a:pPr rtl="0" fontAlgn="b"/>
                      <a:r>
                        <a:rPr lang="en-US" sz="900" b="1" dirty="0">
                          <a:effectLst/>
                        </a:rPr>
                        <a:t>Species</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1A</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1B</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1C</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1D</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1F</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1G</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1">
                          <a:effectLst/>
                        </a:rPr>
                        <a:t>1H</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Orchard grass</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Timothy</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6</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Smooth broome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Tall fescue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6</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Sedge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White clover</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Birdsfoot trefoil</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dirty="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26</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Wild strawberry</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dirty="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Bed straw</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Buttercup</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0">
                <a:tc>
                  <a:txBody>
                    <a:bodyPr/>
                    <a:lstStyle/>
                    <a:p>
                      <a:pPr rtl="0" fontAlgn="b"/>
                      <a:r>
                        <a:rPr lang="en-US" sz="900">
                          <a:effectLst/>
                        </a:rPr>
                        <a:t>Milkweed</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Plaintain</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Queen Anne's Lace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dandelion</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lemon sorrel</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a:effectLst/>
                        </a:rPr>
                        <a:t>multi-flora rose</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onion grass</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r>
                        <a:rPr lang="en-US" sz="900">
                          <a:effectLst/>
                        </a:rPr>
                        <a:t>red clover</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15</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0</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1915">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900">
                        <a:effectLst/>
                      </a:endParaRP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41646">
                <a:tc>
                  <a:txBody>
                    <a:bodyPr/>
                    <a:lstStyle/>
                    <a:p>
                      <a:pPr rtl="0" fontAlgn="b"/>
                      <a:r>
                        <a:rPr lang="en-US" sz="900" b="1" i="1">
                          <a:effectLst/>
                        </a:rPr>
                        <a:t>worm count</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17</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19</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11</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32</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13</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dirty="0">
                          <a:effectLst/>
                        </a:rPr>
                        <a:t>18</a:t>
                      </a:r>
                    </a:p>
                  </a:txBody>
                  <a:tcPr marL="14323" marR="14323" marT="9548" marB="95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55880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dig worms!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9661" y="1600200"/>
            <a:ext cx="3944677" cy="5259570"/>
          </a:xfrm>
        </p:spPr>
      </p:pic>
    </p:spTree>
    <p:extLst>
      <p:ext uri="{BB962C8B-B14F-4D97-AF65-F5344CB8AC3E}">
        <p14:creationId xmlns:p14="http://schemas.microsoft.com/office/powerpoint/2010/main" val="3055119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047434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Rotational Grazing</a:t>
            </a:r>
            <a:br>
              <a:rPr lang="en-US" dirty="0" smtClean="0"/>
            </a:br>
            <a:r>
              <a:rPr lang="en-US" dirty="0" smtClean="0"/>
              <a:t>Before</a:t>
            </a:r>
            <a:endParaRPr lang="en-US" dirty="0"/>
          </a:p>
        </p:txBody>
      </p:sp>
      <p:pic>
        <p:nvPicPr>
          <p:cNvPr id="3074" name="Picture 2" descr="https://lh3.googleusercontent.com/rtXnT7wFn5wbTM0TH8Kd_a_Bsa2oR-VhmfbxAU8D6vqgkb7p9ba1rUUFmv5bk38f6GIQ2Agm2AMLnkkKiGy5Zf1Wq4cnhdI5B0o9R4npa_8-qcOfBO892Y2xTc05H6ZV5XqAoXgCkmB0B76oNh_5ZrZlIAJDRKwWn5CezzAdJPamvvEAIg9A7sp5q4HaCMQFwcyEGbf__ODRIJRAhJhpR0scu-p3SGnQhuj9pzouqBkTtnsNMbiav2-WrdFExODlCQY2_Bqo8rQ67yL8hx1UCuYaeG5ypUez57b41V-w1Qn9e44WzFWNTg7mimLgWKZvQWHIJHi54PkGVd4YOtcG7CK5oHPdIsrlU5dPSFWHTHfPkpverh8DbSTj2SFBMPu1K-5rk1eVN1R2FLH3cpqd6QG7aCeh_INqxYoUw3UAFXwGVKpkEtrogdu_5ZM2bWcntEW5Kywc1NTvN5K3tmRlZxfu-f8lHRnJ8P6fZlWK99WhEinvTYF50c_e9hwZaYm9qStEknzrgSHJfsos5N5u-bzIy2pErOcav3SJwxObyM2tk57Nv5zrpbPVNFuhem1H1NFEExTn2y4beJiTZ9sHsdCSq0fDpB68wSsjFHxtXQMGP49zZX6cwT2D=w1369-h770-n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3999"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08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SARE Partnership Grant</a:t>
            </a:r>
            <a:endParaRPr lang="en-US" dirty="0"/>
          </a:p>
        </p:txBody>
      </p:sp>
      <p:sp>
        <p:nvSpPr>
          <p:cNvPr id="3" name="Content Placeholder 2"/>
          <p:cNvSpPr>
            <a:spLocks noGrp="1"/>
          </p:cNvSpPr>
          <p:nvPr>
            <p:ph idx="1"/>
          </p:nvPr>
        </p:nvSpPr>
        <p:spPr/>
        <p:txBody>
          <a:bodyPr/>
          <a:lstStyle/>
          <a:p>
            <a:r>
              <a:rPr lang="en-US" dirty="0" smtClean="0"/>
              <a:t>Project </a:t>
            </a:r>
            <a:r>
              <a:rPr lang="en-US" dirty="0"/>
              <a:t>Number: ONE17-303</a:t>
            </a:r>
          </a:p>
          <a:p>
            <a:r>
              <a:rPr lang="en-US" dirty="0"/>
              <a:t>Increasing soil health and climate resilience education for pasture-based livestock farmers</a:t>
            </a:r>
          </a:p>
          <a:p>
            <a:r>
              <a:rPr lang="en-US" dirty="0"/>
              <a:t>https://projects.sare.org/sare_project/one17-303/</a:t>
            </a:r>
          </a:p>
          <a:p>
            <a:endParaRPr lang="en-US" dirty="0"/>
          </a:p>
        </p:txBody>
      </p:sp>
    </p:spTree>
    <p:extLst>
      <p:ext uri="{BB962C8B-B14F-4D97-AF65-F5344CB8AC3E}">
        <p14:creationId xmlns:p14="http://schemas.microsoft.com/office/powerpoint/2010/main" val="2599873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Rotational Grazing </a:t>
            </a:r>
            <a:br>
              <a:rPr lang="en-US" dirty="0" smtClean="0"/>
            </a:br>
            <a:r>
              <a:rPr lang="en-US" dirty="0" smtClean="0"/>
              <a:t>During</a:t>
            </a:r>
            <a:endParaRPr lang="en-US" dirty="0"/>
          </a:p>
        </p:txBody>
      </p:sp>
      <p:pic>
        <p:nvPicPr>
          <p:cNvPr id="4098" name="Picture 2" descr="https://lh3.googleusercontent.com/OXj_38ESCYevVGf55efCMlZ_gdJuWzz7CwSgFINTfxiMlC1RtLa8hKoIF5acvuAFBg1JlGrKB3anDRBI2bi3l-Jso_dEya8FnqvfTU8Y5QG2L-DWDm5qKrNZaegz44N4iiZuQToS3BR2qdCAUPOLN8zvnJFBNHXSGD0hP8cAN17FO4GPNU_OvpdMvuVG227_TCrygDRRN5fO3Za0NI7sOjbVU2VMQFKl4cTY8_Wt1dFXt5Y5AgedB3ATWCqc7xMpbC60YDp8XizduACuixJfcNE3crAOG-eqepYi7L3_7NzSnRVHPFt9zIvXUMy7wQNFaQxNgCdAZZu6pn_lGKege_B28FSDmAN-L8sKhcDjkvhRGTuxPhjFhoV3SwygTEJcGaa0IlszJ-UZTfc5QLml7lq5q8V4jT7VTkuzey47h5txJ4kVP9vF0y_lfTYC-e8dqAr_hER2hPr6O3_0IGl_3Dphxydt7VF8pBIXgux0PcXkoRScwqPhqpKfQWY8JKHa9MlrFY0Ubu9RVgSy5vpSh-mPokEuRbxe2EGHXZ4B39qqh5FGn0Qktk8GrZoTH5V-hVm_5vHXdq5OrqhRdnaHMHxJyNHg6zYvaDGWZQ_Ca7w0IHPb1t7FzqSb=w1369-h770-n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979" y="1600200"/>
            <a:ext cx="934795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2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Rotational Grazing </a:t>
            </a:r>
            <a:br>
              <a:rPr lang="en-US" dirty="0" smtClean="0"/>
            </a:br>
            <a:r>
              <a:rPr lang="en-US" dirty="0" smtClean="0"/>
              <a:t>After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9661" y="1598430"/>
            <a:ext cx="3944677" cy="5259570"/>
          </a:xfrm>
        </p:spPr>
      </p:pic>
    </p:spTree>
    <p:extLst>
      <p:ext uri="{BB962C8B-B14F-4D97-AF65-F5344CB8AC3E}">
        <p14:creationId xmlns:p14="http://schemas.microsoft.com/office/powerpoint/2010/main" val="1320628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124" y="766591"/>
            <a:ext cx="4430158" cy="5906877"/>
          </a:xfrm>
          <a:prstGeom prst="rect">
            <a:avLst/>
          </a:prstGeom>
        </p:spPr>
      </p:pic>
    </p:spTree>
    <p:extLst>
      <p:ext uri="{BB962C8B-B14F-4D97-AF65-F5344CB8AC3E}">
        <p14:creationId xmlns:p14="http://schemas.microsoft.com/office/powerpoint/2010/main" val="1031808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887" y="0"/>
            <a:ext cx="11522514" cy="6858000"/>
          </a:xfrm>
        </p:spPr>
      </p:pic>
    </p:spTree>
    <p:extLst>
      <p:ext uri="{BB962C8B-B14F-4D97-AF65-F5344CB8AC3E}">
        <p14:creationId xmlns:p14="http://schemas.microsoft.com/office/powerpoint/2010/main" val="3630753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7453" y="1600200"/>
            <a:ext cx="5469094" cy="4525963"/>
          </a:xfrm>
        </p:spPr>
      </p:pic>
    </p:spTree>
    <p:extLst>
      <p:ext uri="{BB962C8B-B14F-4D97-AF65-F5344CB8AC3E}">
        <p14:creationId xmlns:p14="http://schemas.microsoft.com/office/powerpoint/2010/main" val="1518353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5156" y="-470120"/>
            <a:ext cx="5673687" cy="7564916"/>
          </a:xfrm>
        </p:spPr>
      </p:pic>
    </p:spTree>
    <p:extLst>
      <p:ext uri="{BB962C8B-B14F-4D97-AF65-F5344CB8AC3E}">
        <p14:creationId xmlns:p14="http://schemas.microsoft.com/office/powerpoint/2010/main" val="3212497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2444" y="-117580"/>
            <a:ext cx="5299112" cy="7065483"/>
          </a:xfrm>
        </p:spPr>
      </p:pic>
    </p:spTree>
    <p:extLst>
      <p:ext uri="{BB962C8B-B14F-4D97-AF65-F5344CB8AC3E}">
        <p14:creationId xmlns:p14="http://schemas.microsoft.com/office/powerpoint/2010/main" val="3524382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961" y="0"/>
            <a:ext cx="10712485" cy="6858000"/>
          </a:xfrm>
        </p:spPr>
      </p:pic>
    </p:spTree>
    <p:extLst>
      <p:ext uri="{BB962C8B-B14F-4D97-AF65-F5344CB8AC3E}">
        <p14:creationId xmlns:p14="http://schemas.microsoft.com/office/powerpoint/2010/main" val="197344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Resources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725" y="1600200"/>
            <a:ext cx="5228549" cy="4525963"/>
          </a:xfrm>
        </p:spPr>
      </p:pic>
    </p:spTree>
    <p:extLst>
      <p:ext uri="{BB962C8B-B14F-4D97-AF65-F5344CB8AC3E}">
        <p14:creationId xmlns:p14="http://schemas.microsoft.com/office/powerpoint/2010/main" val="404505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Soil Health Field Day</a:t>
            </a:r>
            <a:br>
              <a:rPr lang="en-US" dirty="0" smtClean="0"/>
            </a:br>
            <a:r>
              <a:rPr lang="en-US" dirty="0" smtClean="0"/>
              <a:t>August 23rd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8644" y="1569052"/>
            <a:ext cx="3966711" cy="5288948"/>
          </a:xfrm>
        </p:spPr>
      </p:pic>
    </p:spTree>
    <p:extLst>
      <p:ext uri="{BB962C8B-B14F-4D97-AF65-F5344CB8AC3E}">
        <p14:creationId xmlns:p14="http://schemas.microsoft.com/office/powerpoint/2010/main" val="235534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Health Testing</a:t>
            </a:r>
            <a:endParaRPr lang="en-US" dirty="0"/>
          </a:p>
        </p:txBody>
      </p:sp>
      <p:sp>
        <p:nvSpPr>
          <p:cNvPr id="3" name="Content Placeholder 2"/>
          <p:cNvSpPr>
            <a:spLocks noGrp="1"/>
          </p:cNvSpPr>
          <p:nvPr>
            <p:ph idx="1"/>
          </p:nvPr>
        </p:nvSpPr>
        <p:spPr/>
        <p:txBody>
          <a:bodyPr/>
          <a:lstStyle/>
          <a:p>
            <a:pPr marL="0" indent="0">
              <a:buNone/>
            </a:pPr>
            <a:r>
              <a:rPr lang="en-US" dirty="0" smtClean="0"/>
              <a:t>Cornell’s Soil Health Assessment, $50-150</a:t>
            </a:r>
          </a:p>
          <a:p>
            <a:r>
              <a:rPr lang="en-US" dirty="0"/>
              <a:t>http://soilhealth.cals.cornell.edu/</a:t>
            </a:r>
          </a:p>
          <a:p>
            <a:pPr marL="0" indent="0">
              <a:buNone/>
            </a:pPr>
            <a:endParaRPr lang="en-US" dirty="0" smtClean="0"/>
          </a:p>
          <a:p>
            <a:pPr marL="0" indent="0">
              <a:buNone/>
            </a:pPr>
            <a:r>
              <a:rPr lang="en-US" dirty="0" smtClean="0"/>
              <a:t>Woods End, $55</a:t>
            </a:r>
          </a:p>
          <a:p>
            <a:r>
              <a:rPr lang="en-US" dirty="0"/>
              <a:t>https://woodsend.org/soil-health-test/</a:t>
            </a:r>
            <a:endParaRPr lang="en-US" dirty="0" smtClean="0"/>
          </a:p>
          <a:p>
            <a:pPr marL="0" indent="0">
              <a:buNone/>
            </a:pPr>
            <a:endParaRPr lang="en-US" dirty="0"/>
          </a:p>
        </p:txBody>
      </p:sp>
    </p:spTree>
    <p:extLst>
      <p:ext uri="{BB962C8B-B14F-4D97-AF65-F5344CB8AC3E}">
        <p14:creationId xmlns:p14="http://schemas.microsoft.com/office/powerpoint/2010/main" val="305372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solidFill>
                  <a:srgbClr val="1E1814"/>
                </a:solidFill>
                <a:latin typeface="Comic Sans MS" panose="030F0702030302020204" pitchFamily="66" charset="0"/>
              </a:rPr>
              <a:t>Soil Penetrometer</a:t>
            </a:r>
            <a:r>
              <a:rPr lang="en-US" dirty="0" smtClean="0">
                <a:solidFill>
                  <a:srgbClr val="1E1814"/>
                </a:solidFill>
              </a:rPr>
              <a:t/>
            </a:r>
            <a:br>
              <a:rPr lang="en-US" dirty="0" smtClean="0">
                <a:solidFill>
                  <a:srgbClr val="1E1814"/>
                </a:solidFill>
              </a:rPr>
            </a:br>
            <a:endParaRPr lang="en-US" dirty="0">
              <a:solidFill>
                <a:srgbClr val="1E1814"/>
              </a:solidFill>
            </a:endParaRPr>
          </a:p>
        </p:txBody>
      </p:sp>
      <p:sp>
        <p:nvSpPr>
          <p:cNvPr id="3" name="Content Placeholder 2"/>
          <p:cNvSpPr>
            <a:spLocks noGrp="1"/>
          </p:cNvSpPr>
          <p:nvPr>
            <p:ph sz="half" idx="1"/>
          </p:nvPr>
        </p:nvSpPr>
        <p:spPr/>
        <p:txBody>
          <a:bodyPr>
            <a:normAutofit/>
          </a:bodyPr>
          <a:lstStyle/>
          <a:p>
            <a:pPr marL="0" indent="0" algn="ctr">
              <a:buNone/>
            </a:pPr>
            <a:r>
              <a:rPr lang="en-US" sz="3000" dirty="0">
                <a:solidFill>
                  <a:schemeClr val="accent2">
                    <a:lumMod val="50000"/>
                  </a:schemeClr>
                </a:solidFill>
                <a:latin typeface="Comic Sans MS" panose="030F0702030302020204" pitchFamily="66" charset="0"/>
              </a:rPr>
              <a:t>Soil Penetrometer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6" y="1732146"/>
            <a:ext cx="3520892" cy="35208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505" y="1732146"/>
            <a:ext cx="2768849" cy="3691798"/>
          </a:xfrm>
          <a:prstGeom prst="rect">
            <a:avLst/>
          </a:prstGeom>
        </p:spPr>
      </p:pic>
    </p:spTree>
    <p:extLst>
      <p:ext uri="{BB962C8B-B14F-4D97-AF65-F5344CB8AC3E}">
        <p14:creationId xmlns:p14="http://schemas.microsoft.com/office/powerpoint/2010/main" val="572610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771571451"/>
              </p:ext>
            </p:extLst>
          </p:nvPr>
        </p:nvGraphicFramePr>
        <p:xfrm>
          <a:off x="1068636" y="-440675"/>
          <a:ext cx="7138929" cy="8306718"/>
        </p:xfrm>
        <a:graphic>
          <a:graphicData uri="http://schemas.openxmlformats.org/presentationml/2006/ole">
            <mc:AlternateContent xmlns:mc="http://schemas.openxmlformats.org/markup-compatibility/2006">
              <mc:Choice xmlns:v="urn:schemas-microsoft-com:vml" Requires="v">
                <p:oleObj spid="_x0000_s1113" name="Acrobat Document" r:id="rId4" imgW="5829300" imgH="7543800" progId="AcroExch.Document.11">
                  <p:embed/>
                </p:oleObj>
              </mc:Choice>
              <mc:Fallback>
                <p:oleObj name="Acrobat Document" r:id="rId4" imgW="5829300" imgH="7543800" progId="AcroExch.Document.11">
                  <p:embed/>
                  <p:pic>
                    <p:nvPicPr>
                      <p:cNvPr id="0" name=""/>
                      <p:cNvPicPr/>
                      <p:nvPr/>
                    </p:nvPicPr>
                    <p:blipFill>
                      <a:blip r:embed="rId5"/>
                      <a:stretch>
                        <a:fillRect/>
                      </a:stretch>
                    </p:blipFill>
                    <p:spPr>
                      <a:xfrm>
                        <a:off x="1068636" y="-440675"/>
                        <a:ext cx="7138929" cy="8306718"/>
                      </a:xfrm>
                      <a:prstGeom prst="rect">
                        <a:avLst/>
                      </a:prstGeom>
                    </p:spPr>
                  </p:pic>
                </p:oleObj>
              </mc:Fallback>
            </mc:AlternateContent>
          </a:graphicData>
        </a:graphic>
      </p:graphicFrame>
    </p:spTree>
    <p:extLst>
      <p:ext uri="{BB962C8B-B14F-4D97-AF65-F5344CB8AC3E}">
        <p14:creationId xmlns:p14="http://schemas.microsoft.com/office/powerpoint/2010/main" val="277847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Indicators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Available Water Capacity:</a:t>
            </a:r>
            <a:r>
              <a:rPr lang="en-US" dirty="0" smtClean="0"/>
              <a:t> measures </a:t>
            </a:r>
            <a:r>
              <a:rPr lang="en-US" dirty="0"/>
              <a:t>the porosity of the soil. Indicates how much plant-available water the soil can hold.</a:t>
            </a:r>
          </a:p>
          <a:p>
            <a:pPr marL="0" indent="0">
              <a:buNone/>
            </a:pPr>
            <a:r>
              <a:rPr lang="en-US" b="1" dirty="0"/>
              <a:t>Surface </a:t>
            </a:r>
            <a:r>
              <a:rPr lang="en-US" b="1" dirty="0" smtClean="0"/>
              <a:t>Hardness:</a:t>
            </a:r>
            <a:r>
              <a:rPr lang="en-US" dirty="0" smtClean="0"/>
              <a:t> </a:t>
            </a:r>
            <a:r>
              <a:rPr lang="en-US" dirty="0"/>
              <a:t>Surface = top 6”</a:t>
            </a:r>
          </a:p>
          <a:p>
            <a:pPr marL="0" indent="0">
              <a:buNone/>
            </a:pPr>
            <a:r>
              <a:rPr lang="en-US" b="1" dirty="0" smtClean="0"/>
              <a:t>Subsurface Hardness: </a:t>
            </a:r>
            <a:r>
              <a:rPr lang="en-US" dirty="0"/>
              <a:t>Subsurface = 6-18” depth</a:t>
            </a:r>
          </a:p>
          <a:p>
            <a:pPr marL="0" indent="0">
              <a:buNone/>
            </a:pPr>
            <a:r>
              <a:rPr lang="en-US" b="1" dirty="0" smtClean="0"/>
              <a:t>Aggregate Stability: </a:t>
            </a:r>
            <a:r>
              <a:rPr lang="en-US" dirty="0"/>
              <a:t>how well soil crumbs hold together w/ rainfall or flooding</a:t>
            </a:r>
          </a:p>
          <a:p>
            <a:pPr marL="0" indent="0">
              <a:buNone/>
            </a:pPr>
            <a:endParaRPr lang="en-US" dirty="0"/>
          </a:p>
        </p:txBody>
      </p:sp>
    </p:spTree>
    <p:extLst>
      <p:ext uri="{BB962C8B-B14F-4D97-AF65-F5344CB8AC3E}">
        <p14:creationId xmlns:p14="http://schemas.microsoft.com/office/powerpoint/2010/main" val="482219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Indicators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Organic </a:t>
            </a:r>
            <a:r>
              <a:rPr lang="en-US" b="1" dirty="0"/>
              <a:t>Matter: </a:t>
            </a:r>
            <a:r>
              <a:rPr lang="en-US" dirty="0" smtClean="0"/>
              <a:t>OM is a measure </a:t>
            </a:r>
            <a:r>
              <a:rPr lang="en-US" dirty="0"/>
              <a:t>of carbonaceous material in the </a:t>
            </a:r>
            <a:r>
              <a:rPr lang="en-US" dirty="0" smtClean="0"/>
              <a:t>soil</a:t>
            </a:r>
          </a:p>
          <a:p>
            <a:pPr marL="0" indent="0">
              <a:buNone/>
            </a:pPr>
            <a:r>
              <a:rPr lang="en-US" b="1" dirty="0" smtClean="0"/>
              <a:t>ACE Soil Protein Index: </a:t>
            </a:r>
            <a:r>
              <a:rPr lang="en-US" dirty="0"/>
              <a:t>amount of OM present as proteins; organically bound N (ACE refers to the extracting process)</a:t>
            </a:r>
          </a:p>
          <a:p>
            <a:pPr marL="0" indent="0">
              <a:buNone/>
            </a:pPr>
            <a:r>
              <a:rPr lang="en-US" b="1" dirty="0" smtClean="0"/>
              <a:t>Respiration: </a:t>
            </a:r>
            <a:r>
              <a:rPr lang="en-US" dirty="0"/>
              <a:t>measures the metabolic activity of the soil </a:t>
            </a:r>
            <a:r>
              <a:rPr lang="en-US" dirty="0" smtClean="0"/>
              <a:t>microbes</a:t>
            </a:r>
          </a:p>
          <a:p>
            <a:pPr marL="0" indent="0">
              <a:buNone/>
            </a:pPr>
            <a:r>
              <a:rPr lang="en-US" b="1" dirty="0" smtClean="0"/>
              <a:t>Active Carbon: </a:t>
            </a:r>
            <a:r>
              <a:rPr lang="en-US" dirty="0"/>
              <a:t>portion of OM that’s easily used as food by microbes; influenced by mgmt. more than adding OM (diverse sources is good)</a:t>
            </a:r>
          </a:p>
          <a:p>
            <a:pPr marL="0" indent="0">
              <a:buNone/>
            </a:pPr>
            <a:endParaRPr lang="en-US" dirty="0"/>
          </a:p>
        </p:txBody>
      </p:sp>
    </p:spTree>
    <p:extLst>
      <p:ext uri="{BB962C8B-B14F-4D97-AF65-F5344CB8AC3E}">
        <p14:creationId xmlns:p14="http://schemas.microsoft.com/office/powerpoint/2010/main" val="3723662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Indicators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pH: </a:t>
            </a:r>
            <a:r>
              <a:rPr lang="en-US" dirty="0"/>
              <a:t>measure of how acid the soil is; determines what nutrients a plant can take up (6.2-6.8)</a:t>
            </a:r>
          </a:p>
          <a:p>
            <a:pPr marL="0" indent="0">
              <a:buNone/>
            </a:pPr>
            <a:r>
              <a:rPr lang="en-US" b="1" dirty="0" smtClean="0"/>
              <a:t>Phosphorus: </a:t>
            </a:r>
            <a:r>
              <a:rPr lang="en-US" dirty="0"/>
              <a:t>little soil disturbance is helpful to maintain mycorrhizal fungi (assuming you have P)</a:t>
            </a:r>
          </a:p>
          <a:p>
            <a:pPr marL="0" indent="0">
              <a:buNone/>
            </a:pPr>
            <a:r>
              <a:rPr lang="en-US" b="1" dirty="0" smtClean="0"/>
              <a:t>Potassium: </a:t>
            </a:r>
            <a:r>
              <a:rPr lang="en-US" dirty="0"/>
              <a:t>important for yield and tolerance to temp swings</a:t>
            </a:r>
          </a:p>
          <a:p>
            <a:pPr marL="0" indent="0">
              <a:buNone/>
            </a:pPr>
            <a:r>
              <a:rPr lang="en-US" b="1" dirty="0" smtClean="0"/>
              <a:t>Minor Elements: </a:t>
            </a:r>
            <a:r>
              <a:rPr lang="en-US" dirty="0"/>
              <a:t>get a thorough soil analysis; seek agronomic advice</a:t>
            </a:r>
          </a:p>
          <a:p>
            <a:pPr marL="0" indent="0">
              <a:buNone/>
            </a:pPr>
            <a:endParaRPr lang="en-US" b="1" dirty="0"/>
          </a:p>
        </p:txBody>
      </p:sp>
    </p:spTree>
    <p:extLst>
      <p:ext uri="{BB962C8B-B14F-4D97-AF65-F5344CB8AC3E}">
        <p14:creationId xmlns:p14="http://schemas.microsoft.com/office/powerpoint/2010/main" val="409065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2523</TotalTime>
  <Words>2818</Words>
  <Application>Microsoft Office PowerPoint</Application>
  <PresentationFormat>On-screen Show (4:3)</PresentationFormat>
  <Paragraphs>421</Paragraphs>
  <Slides>28</Slides>
  <Notes>28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Calibri</vt:lpstr>
      <vt:lpstr>Comic Sans MS</vt:lpstr>
      <vt:lpstr>Lucida Grande</vt:lpstr>
      <vt:lpstr>Peddana</vt:lpstr>
      <vt:lpstr>Office Theme</vt:lpstr>
      <vt:lpstr>Acrobat Document</vt:lpstr>
      <vt:lpstr>Soil Health and Climate Resilience for Pasture-Based Livestock Farmers </vt:lpstr>
      <vt:lpstr>SARE Partnership Grant</vt:lpstr>
      <vt:lpstr>Soil Health Field Day August 23rd</vt:lpstr>
      <vt:lpstr>Soil Health Testing</vt:lpstr>
      <vt:lpstr>Soil Penetrometer </vt:lpstr>
      <vt:lpstr>PowerPoint Presentation</vt:lpstr>
      <vt:lpstr>Physical Indicators</vt:lpstr>
      <vt:lpstr>Biological Indicators</vt:lpstr>
      <vt:lpstr>Chemical Indicators</vt:lpstr>
      <vt:lpstr>On  Physical Constraints</vt:lpstr>
      <vt:lpstr>PowerPoint Presentation</vt:lpstr>
      <vt:lpstr>On Biological Constraints </vt:lpstr>
      <vt:lpstr>On Chemical Constraints</vt:lpstr>
      <vt:lpstr>Pasture Improvement  Demonstration Design</vt:lpstr>
      <vt:lpstr>Why these treatments?</vt:lpstr>
      <vt:lpstr>Forage Species ID</vt:lpstr>
      <vt:lpstr>We dig worms!</vt:lpstr>
      <vt:lpstr>PowerPoint Presentation</vt:lpstr>
      <vt:lpstr>Rotational Grazing Before</vt:lpstr>
      <vt:lpstr>Rotational Grazing  During</vt:lpstr>
      <vt:lpstr>Rotational Grazing  After</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Sprout Creek Farm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Management Intensive Rotational Grazing</dc:title>
  <dc:creator>Patrick Knapp</dc:creator>
  <cp:lastModifiedBy>David Llewellyn</cp:lastModifiedBy>
  <cp:revision>98</cp:revision>
  <cp:lastPrinted>2017-08-11T14:00:00Z</cp:lastPrinted>
  <dcterms:created xsi:type="dcterms:W3CDTF">2016-11-29T19:47:12Z</dcterms:created>
  <dcterms:modified xsi:type="dcterms:W3CDTF">2017-08-11T15:30:25Z</dcterms:modified>
</cp:coreProperties>
</file>