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1"/>
  </p:notesMasterIdLst>
  <p:sldIdLst>
    <p:sldId id="257" r:id="rId3"/>
    <p:sldId id="297" r:id="rId4"/>
    <p:sldId id="295" r:id="rId5"/>
    <p:sldId id="296" r:id="rId6"/>
    <p:sldId id="299" r:id="rId7"/>
    <p:sldId id="273" r:id="rId8"/>
    <p:sldId id="294" r:id="rId9"/>
    <p:sldId id="298"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1463" autoAdjust="0"/>
  </p:normalViewPr>
  <p:slideViewPr>
    <p:cSldViewPr>
      <p:cViewPr varScale="1">
        <p:scale>
          <a:sx n="117" d="100"/>
          <a:sy n="117" d="100"/>
        </p:scale>
        <p:origin x="376" y="176"/>
      </p:cViewPr>
      <p:guideLst>
        <p:guide orient="horz" pos="2160"/>
        <p:guide pos="2880"/>
      </p:guideLst>
    </p:cSldViewPr>
  </p:slideViewPr>
  <p:notesTextViewPr>
    <p:cViewPr>
      <p:scale>
        <a:sx n="3" d="2"/>
        <a:sy n="3" d="2"/>
      </p:scale>
      <p:origin x="0" y="-1984"/>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3B54FA-5880-443F-BBBD-6E531F62559D}" type="datetimeFigureOut">
              <a:rPr lang="en-US" smtClean="0"/>
              <a:t>12/10/19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15C35-00A1-46FC-BC6B-E4246910004A}" type="slidenum">
              <a:rPr lang="en-US" smtClean="0"/>
              <a:t>‹#›</a:t>
            </a:fld>
            <a:endParaRPr lang="en-US"/>
          </a:p>
        </p:txBody>
      </p:sp>
    </p:spTree>
    <p:extLst>
      <p:ext uri="{BB962C8B-B14F-4D97-AF65-F5344CB8AC3E}">
        <p14:creationId xmlns:p14="http://schemas.microsoft.com/office/powerpoint/2010/main" val="608163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We</a:t>
            </a:r>
            <a:r>
              <a:rPr lang="en-US" baseline="0" dirty="0" smtClean="0"/>
              <a:t> have over 10 years experience incorporating high school students into real-world agricultural experiences through our Prairie Farm Corps. We hire a team of 16 students to grow personally and professionally on our farm, through hard work, team building, and cooking and eating lunch daily as a team. </a:t>
            </a:r>
          </a:p>
          <a:p>
            <a:pPr marL="171450" indent="-171450">
              <a:buFont typeface="Arial" charset="0"/>
              <a:buChar char="•"/>
            </a:pPr>
            <a:r>
              <a:rPr lang="en-US" baseline="0" dirty="0" smtClean="0"/>
              <a:t>We are currently working to expand our educational programming with high school students to allow students to spend time on the farm during the school year. </a:t>
            </a:r>
          </a:p>
          <a:p>
            <a:pPr marL="171450" indent="-171450">
              <a:buFont typeface="Arial" charset="0"/>
              <a:buChar char="•"/>
            </a:pPr>
            <a:r>
              <a:rPr lang="en-US" baseline="0" dirty="0" smtClean="0"/>
              <a:t>Our partnership with Round Lake High School is a manifestation of that, utilizing a “digging into soil health” curriculum that immerses RLHS students into soil health on our farm, soil health at Valent Labs, and taking the information they learn to analyze a real-world challenge and give real feedback to our farm about steps we should take to have healthier soil. The experiment we are about to explain will be the basis for the analysis and questions they will be asking in their classroom. </a:t>
            </a:r>
          </a:p>
          <a:p>
            <a:pPr marL="171450" indent="-171450">
              <a:buFont typeface="Arial" charset="0"/>
              <a:buChar char="•"/>
            </a:pPr>
            <a:r>
              <a:rPr lang="en-US" baseline="0" dirty="0" smtClean="0"/>
              <a:t>Students from </a:t>
            </a:r>
            <a:r>
              <a:rPr lang="en-US" baseline="0" smtClean="0"/>
              <a:t>the Prairie </a:t>
            </a:r>
            <a:r>
              <a:rPr lang="en-US" baseline="0" dirty="0" smtClean="0"/>
              <a:t>Farm Corps will be actively involved in </a:t>
            </a:r>
            <a:r>
              <a:rPr lang="en-US" baseline="0" smtClean="0"/>
              <a:t>the implementation of the tomato field trial, as well. </a:t>
            </a:r>
            <a:endParaRPr lang="en-US" dirty="0"/>
          </a:p>
        </p:txBody>
      </p:sp>
      <p:sp>
        <p:nvSpPr>
          <p:cNvPr id="4" name="Slide Number Placeholder 3"/>
          <p:cNvSpPr>
            <a:spLocks noGrp="1"/>
          </p:cNvSpPr>
          <p:nvPr>
            <p:ph type="sldNum" sz="quarter" idx="10"/>
          </p:nvPr>
        </p:nvSpPr>
        <p:spPr/>
        <p:txBody>
          <a:bodyPr/>
          <a:lstStyle/>
          <a:p>
            <a:fld id="{7E515C35-00A1-46FC-BC6B-E4246910004A}" type="slidenum">
              <a:rPr lang="en-US" smtClean="0"/>
              <a:t>5</a:t>
            </a:fld>
            <a:endParaRPr lang="en-US"/>
          </a:p>
        </p:txBody>
      </p:sp>
    </p:spTree>
    <p:extLst>
      <p:ext uri="{BB962C8B-B14F-4D97-AF65-F5344CB8AC3E}">
        <p14:creationId xmlns:p14="http://schemas.microsoft.com/office/powerpoint/2010/main" val="75734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15C35-00A1-46FC-BC6B-E4246910004A}" type="slidenum">
              <a:rPr lang="en-US" smtClean="0"/>
              <a:t>6</a:t>
            </a:fld>
            <a:endParaRPr lang="en-US"/>
          </a:p>
        </p:txBody>
      </p:sp>
    </p:spTree>
    <p:extLst>
      <p:ext uri="{BB962C8B-B14F-4D97-AF65-F5344CB8AC3E}">
        <p14:creationId xmlns:p14="http://schemas.microsoft.com/office/powerpoint/2010/main" val="3545171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515C35-00A1-46FC-BC6B-E4246910004A}" type="slidenum">
              <a:rPr lang="en-US" smtClean="0"/>
              <a:t>7</a:t>
            </a:fld>
            <a:endParaRPr lang="en-US"/>
          </a:p>
        </p:txBody>
      </p:sp>
    </p:spTree>
    <p:extLst>
      <p:ext uri="{BB962C8B-B14F-4D97-AF65-F5344CB8AC3E}">
        <p14:creationId xmlns:p14="http://schemas.microsoft.com/office/powerpoint/2010/main" val="655299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tiff"/><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2229556"/>
            <a:ext cx="8243887" cy="1560008"/>
          </a:xfrm>
        </p:spPr>
        <p:txBody>
          <a:bodyPr anchor="ctr" anchorCtr="0"/>
          <a:lstStyle>
            <a:lvl1pPr>
              <a:defRPr sz="3200" cap="none" baseline="0"/>
            </a:lvl1pPr>
          </a:lstStyle>
          <a:p>
            <a:r>
              <a:rPr lang="en-US" dirty="0"/>
              <a:t>Click to edit master title style</a:t>
            </a:r>
          </a:p>
        </p:txBody>
      </p:sp>
      <p:sp>
        <p:nvSpPr>
          <p:cNvPr id="3" name="Subtitle 2"/>
          <p:cNvSpPr>
            <a:spLocks noGrp="1"/>
          </p:cNvSpPr>
          <p:nvPr>
            <p:ph type="subTitle" idx="1" hasCustomPrompt="1"/>
          </p:nvPr>
        </p:nvSpPr>
        <p:spPr>
          <a:xfrm>
            <a:off x="457201" y="3916564"/>
            <a:ext cx="7545404" cy="528436"/>
          </a:xfrm>
        </p:spPr>
        <p:txBody>
          <a:bodyPr/>
          <a:lstStyle>
            <a:lvl1pPr marL="0" indent="0" algn="l">
              <a:buNone/>
              <a:defRPr cap="none" baseline="0">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p:nvSpPr>
        <p:spPr>
          <a:xfrm>
            <a:off x="5687834" y="5912555"/>
            <a:ext cx="3127554" cy="369332"/>
          </a:xfrm>
          <a:prstGeom prst="rect">
            <a:avLst/>
          </a:prstGeom>
          <a:noFill/>
        </p:spPr>
        <p:txBody>
          <a:bodyPr wrap="none"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800" b="1" i="0" dirty="0">
                <a:solidFill>
                  <a:schemeClr val="bg1"/>
                </a:solidFill>
                <a:effectLst>
                  <a:outerShdw blurRad="38100" dist="38100" dir="2700000" algn="tl">
                    <a:srgbClr val="000000">
                      <a:alpha val="43137"/>
                    </a:srgbClr>
                  </a:outerShdw>
                </a:effectLst>
                <a:latin typeface="+mn-lt"/>
                <a:cs typeface="News Gothic MT"/>
              </a:rPr>
              <a:t>Creative</a:t>
            </a:r>
            <a:r>
              <a:rPr lang="en-US" sz="1800" b="1" i="0" baseline="0" dirty="0">
                <a:solidFill>
                  <a:schemeClr val="bg1"/>
                </a:solidFill>
                <a:effectLst>
                  <a:outerShdw blurRad="38100" dist="38100" dir="2700000" algn="tl">
                    <a:srgbClr val="000000">
                      <a:alpha val="43137"/>
                    </a:srgbClr>
                  </a:outerShdw>
                </a:effectLst>
                <a:latin typeface="+mn-lt"/>
                <a:cs typeface="News Gothic MT"/>
              </a:rPr>
              <a:t> Hybrid Chemistry</a:t>
            </a:r>
            <a:endParaRPr lang="en-US" sz="1800" b="1" i="0" dirty="0">
              <a:solidFill>
                <a:schemeClr val="bg1"/>
              </a:solidFill>
              <a:effectLst>
                <a:outerShdw blurRad="38100" dist="38100" dir="2700000" algn="tl">
                  <a:srgbClr val="000000">
                    <a:alpha val="43137"/>
                  </a:srgbClr>
                </a:outerShdw>
              </a:effectLst>
              <a:latin typeface="+mn-lt"/>
              <a:cs typeface="News Gothic MT"/>
            </a:endParaRPr>
          </a:p>
        </p:txBody>
      </p:sp>
      <p:pic>
        <p:nvPicPr>
          <p:cNvPr id="11" name="Picture 10" descr="wedbe globe 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5855" y="815623"/>
            <a:ext cx="839533" cy="832104"/>
          </a:xfrm>
          <a:prstGeom prst="rect">
            <a:avLst/>
          </a:prstGeom>
        </p:spPr>
      </p:pic>
      <p:pic>
        <p:nvPicPr>
          <p:cNvPr id="8" name="Picture 7" descr="wedbe-globe-blu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2605" y="815623"/>
            <a:ext cx="812783" cy="812783"/>
          </a:xfrm>
          <a:prstGeom prst="rect">
            <a:avLst/>
          </a:prstGeom>
        </p:spPr>
      </p:pic>
      <p:pic>
        <p:nvPicPr>
          <p:cNvPr id="2051" name="Picture 3" descr="C:\Users\u00020099\Desktop\sumitomo3.T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1" y="1020132"/>
            <a:ext cx="3479800" cy="38299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888643" y="1346121"/>
            <a:ext cx="3121367" cy="307777"/>
          </a:xfrm>
          <a:prstGeom prst="rect">
            <a:avLst/>
          </a:prstGeom>
          <a:noFill/>
        </p:spPr>
        <p:txBody>
          <a:bodyPr wrap="none" rtlCol="0">
            <a:spAutoFit/>
          </a:bodyPr>
          <a:lstStyle/>
          <a:p>
            <a:r>
              <a:rPr kumimoji="1" lang="en-US" altLang="ja-JP" sz="1400" dirty="0">
                <a:solidFill>
                  <a:srgbClr val="404040"/>
                </a:solidFill>
              </a:rPr>
              <a:t>AgroSolutions</a:t>
            </a:r>
            <a:r>
              <a:rPr kumimoji="1" lang="en-US" altLang="ja-JP" sz="1400" baseline="0" dirty="0">
                <a:solidFill>
                  <a:srgbClr val="404040"/>
                </a:solidFill>
              </a:rPr>
              <a:t> Division - International</a:t>
            </a:r>
            <a:endParaRPr kumimoji="1" lang="ja-JP" altLang="en-US" sz="1400" dirty="0">
              <a:solidFill>
                <a:srgbClr val="404040"/>
              </a:solidFill>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84000" y="941353"/>
            <a:ext cx="2162556" cy="589788"/>
          </a:xfrm>
          <a:prstGeom prst="rect">
            <a:avLst/>
          </a:prstGeom>
        </p:spPr>
      </p:pic>
    </p:spTree>
    <p:extLst>
      <p:ext uri="{BB962C8B-B14F-4D97-AF65-F5344CB8AC3E}">
        <p14:creationId xmlns:p14="http://schemas.microsoft.com/office/powerpoint/2010/main" val="4024730602"/>
      </p:ext>
    </p:extLst>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5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12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385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56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35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61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609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45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68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1475B1E7-52AF-4A64-BC57-1B7102944D5A}" type="slidenum">
              <a:rPr lang="en-US" smtClean="0"/>
              <a:t>‹#›</a:t>
            </a:fld>
            <a:endParaRPr lang="en-US"/>
          </a:p>
        </p:txBody>
      </p:sp>
      <p:sp>
        <p:nvSpPr>
          <p:cNvPr id="7" name="Footer Placeholder 4"/>
          <p:cNvSpPr>
            <a:spLocks noGrp="1"/>
          </p:cNvSpPr>
          <p:nvPr>
            <p:ph type="ftr" sz="quarter" idx="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Tree>
    <p:extLst>
      <p:ext uri="{BB962C8B-B14F-4D97-AF65-F5344CB8AC3E}">
        <p14:creationId xmlns:p14="http://schemas.microsoft.com/office/powerpoint/2010/main" val="353634859"/>
      </p:ext>
    </p:extLst>
  </p:cSld>
  <p:clrMapOvr>
    <a:masterClrMapping/>
  </p:clrMapOvr>
  <p:transition spd="slow">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3A816-462B-401E-9A0B-0045E91CD104}" type="datetimeFigureOut">
              <a:rPr lang="en-US" smtClean="0">
                <a:solidFill>
                  <a:prstClr val="black">
                    <a:tint val="75000"/>
                  </a:prstClr>
                </a:solidFill>
              </a:rPr>
              <a:pPr/>
              <a:t>12/10/19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442DCC-CA48-4325-A619-384837DE91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9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8614" y="1761066"/>
            <a:ext cx="3887608" cy="4191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4333" y="1775178"/>
            <a:ext cx="4096453" cy="4191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1475B1E7-52AF-4A64-BC57-1B7102944D5A}" type="slidenum">
              <a:rPr lang="en-US" smtClean="0"/>
              <a:t>‹#›</a:t>
            </a:fld>
            <a:endParaRPr lang="en-US"/>
          </a:p>
        </p:txBody>
      </p:sp>
      <p:sp>
        <p:nvSpPr>
          <p:cNvPr id="8" name="Footer Placeholder 4"/>
          <p:cNvSpPr>
            <a:spLocks noGrp="1"/>
          </p:cNvSpPr>
          <p:nvPr>
            <p:ph type="ftr" sz="quarter" idx="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Tree>
    <p:extLst>
      <p:ext uri="{BB962C8B-B14F-4D97-AF65-F5344CB8AC3E}">
        <p14:creationId xmlns:p14="http://schemas.microsoft.com/office/powerpoint/2010/main" val="907205756"/>
      </p:ext>
    </p:extLst>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5500" y="1587500"/>
            <a:ext cx="3683000" cy="635000"/>
          </a:xfrm>
        </p:spPr>
        <p:txBody>
          <a:bodyPr anchor="b">
            <a:normAutofit/>
          </a:bodyPr>
          <a:lstStyle>
            <a:lvl1pPr marL="0" indent="0">
              <a:buNone/>
              <a:defRPr sz="1400" b="0" cap="all" spc="4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5500" y="2286000"/>
            <a:ext cx="3683000" cy="3810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0" y="1587500"/>
            <a:ext cx="3683000" cy="635000"/>
          </a:xfrm>
        </p:spPr>
        <p:txBody>
          <a:bodyPr anchor="b">
            <a:normAutofit/>
          </a:bodyPr>
          <a:lstStyle>
            <a:lvl1pPr marL="0" indent="0">
              <a:buNone/>
              <a:defRPr sz="1400" b="0" i="0" cap="all" spc="4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86001"/>
            <a:ext cx="3673475" cy="38100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1475B1E7-52AF-4A64-BC57-1B7102944D5A}" type="slidenum">
              <a:rPr lang="en-US" smtClean="0"/>
              <a:t>‹#›</a:t>
            </a:fld>
            <a:endParaRPr lang="en-US"/>
          </a:p>
        </p:txBody>
      </p:sp>
      <p:sp>
        <p:nvSpPr>
          <p:cNvPr id="10" name="Footer Placeholder 4"/>
          <p:cNvSpPr>
            <a:spLocks noGrp="1"/>
          </p:cNvSpPr>
          <p:nvPr>
            <p:ph type="ftr" sz="quarter" idx="1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Tree>
    <p:extLst>
      <p:ext uri="{BB962C8B-B14F-4D97-AF65-F5344CB8AC3E}">
        <p14:creationId xmlns:p14="http://schemas.microsoft.com/office/powerpoint/2010/main" val="3209129164"/>
      </p:ext>
    </p:extLst>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914399"/>
            <a:ext cx="8243887" cy="761999"/>
          </a:xfrm>
        </p:spPr>
        <p:txBody>
          <a:bodyPr/>
          <a:lstStyle/>
          <a:p>
            <a:r>
              <a:rPr lang="en-US"/>
              <a:t>Click to edit Master title style</a:t>
            </a:r>
            <a:endParaRPr lang="en-US" dirty="0"/>
          </a:p>
        </p:txBody>
      </p:sp>
      <p:sp>
        <p:nvSpPr>
          <p:cNvPr id="5" name="Slide Number Placeholder 5"/>
          <p:cNvSpPr>
            <a:spLocks noGrp="1"/>
          </p:cNvSpPr>
          <p:nvPr>
            <p:ph type="sldNum" sz="quarter" idx="12"/>
          </p:nvPr>
        </p:nvSpPr>
        <p:spPr/>
        <p:txBody>
          <a:bodyPr/>
          <a:lstStyle>
            <a:lvl1pPr>
              <a:defRPr/>
            </a:lvl1pPr>
          </a:lstStyle>
          <a:p>
            <a:fld id="{1475B1E7-52AF-4A64-BC57-1B7102944D5A}" type="slidenum">
              <a:rPr lang="en-US" smtClean="0"/>
              <a:t>‹#›</a:t>
            </a:fld>
            <a:endParaRPr lang="en-US"/>
          </a:p>
        </p:txBody>
      </p:sp>
      <p:sp>
        <p:nvSpPr>
          <p:cNvPr id="6" name="Footer Placeholder 4"/>
          <p:cNvSpPr>
            <a:spLocks noGrp="1"/>
          </p:cNvSpPr>
          <p:nvPr>
            <p:ph type="ftr" sz="quarter" idx="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Tree>
    <p:extLst>
      <p:ext uri="{BB962C8B-B14F-4D97-AF65-F5344CB8AC3E}">
        <p14:creationId xmlns:p14="http://schemas.microsoft.com/office/powerpoint/2010/main" val="2860525962"/>
      </p:ext>
    </p:extLst>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1475B1E7-52AF-4A64-BC57-1B7102944D5A}" type="slidenum">
              <a:rPr lang="en-US" smtClean="0"/>
              <a:t>‹#›</a:t>
            </a:fld>
            <a:endParaRPr lang="en-US"/>
          </a:p>
        </p:txBody>
      </p:sp>
      <p:sp>
        <p:nvSpPr>
          <p:cNvPr id="5" name="Footer Placeholder 4"/>
          <p:cNvSpPr>
            <a:spLocks noGrp="1"/>
          </p:cNvSpPr>
          <p:nvPr>
            <p:ph type="ftr" sz="quarter" idx="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Tree>
    <p:extLst>
      <p:ext uri="{BB962C8B-B14F-4D97-AF65-F5344CB8AC3E}">
        <p14:creationId xmlns:p14="http://schemas.microsoft.com/office/powerpoint/2010/main" val="3492434279"/>
      </p:ext>
    </p:extLst>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1475B1E7-52AF-4A64-BC57-1B7102944D5A}" type="slidenum">
              <a:rPr lang="en-US" smtClean="0"/>
              <a:t>‹#›</a:t>
            </a:fld>
            <a:endParaRPr lang="en-US"/>
          </a:p>
        </p:txBody>
      </p:sp>
    </p:spTree>
    <p:extLst>
      <p:ext uri="{BB962C8B-B14F-4D97-AF65-F5344CB8AC3E}">
        <p14:creationId xmlns:p14="http://schemas.microsoft.com/office/powerpoint/2010/main" val="467994290"/>
      </p:ext>
    </p:extLst>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No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1475B1E7-52AF-4A64-BC57-1B7102944D5A}" type="slidenum">
              <a:rPr lang="en-US" smtClean="0"/>
              <a:t>‹#›</a:t>
            </a:fld>
            <a:endParaRPr lang="en-US"/>
          </a:p>
        </p:txBody>
      </p:sp>
      <p:sp>
        <p:nvSpPr>
          <p:cNvPr id="6" name="Text Placeholder 2"/>
          <p:cNvSpPr>
            <a:spLocks noGrp="1"/>
          </p:cNvSpPr>
          <p:nvPr>
            <p:ph idx="1"/>
          </p:nvPr>
        </p:nvSpPr>
        <p:spPr bwMode="auto">
          <a:xfrm>
            <a:off x="457200" y="1876778"/>
            <a:ext cx="8243888" cy="40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Footer Placeholder 4"/>
          <p:cNvSpPr>
            <a:spLocks noGrp="1"/>
          </p:cNvSpPr>
          <p:nvPr>
            <p:ph type="ftr" sz="quarter" idx="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Tree>
    <p:extLst>
      <p:ext uri="{BB962C8B-B14F-4D97-AF65-F5344CB8AC3E}">
        <p14:creationId xmlns:p14="http://schemas.microsoft.com/office/powerpoint/2010/main" val="195861777"/>
      </p:ext>
    </p:extLst>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Title Slide - Combined Word Cloud - no animation">
    <p:spTree>
      <p:nvGrpSpPr>
        <p:cNvPr id="1" name=""/>
        <p:cNvGrpSpPr/>
        <p:nvPr/>
      </p:nvGrpSpPr>
      <p:grpSpPr>
        <a:xfrm>
          <a:off x="0" y="0"/>
          <a:ext cx="0" cy="0"/>
          <a:chOff x="0" y="0"/>
          <a:chExt cx="0" cy="0"/>
        </a:xfrm>
      </p:grpSpPr>
      <p:sp>
        <p:nvSpPr>
          <p:cNvPr id="2" name="Title 1"/>
          <p:cNvSpPr>
            <a:spLocks noGrp="1"/>
          </p:cNvSpPr>
          <p:nvPr>
            <p:ph type="ctrTitle"/>
          </p:nvPr>
        </p:nvSpPr>
        <p:spPr>
          <a:xfrm>
            <a:off x="550333" y="1366838"/>
            <a:ext cx="7978880" cy="584776"/>
          </a:xfrm>
        </p:spPr>
        <p:txBody>
          <a:bodyPr wrap="square" anchor="b" anchorCtr="0">
            <a:spAutoFit/>
          </a:bodyPr>
          <a:lstStyle>
            <a:lvl1pPr algn="r">
              <a:defRPr sz="3200" b="1">
                <a:latin typeface="+mj-lt"/>
              </a:defRPr>
            </a:lvl1pPr>
          </a:lstStyle>
          <a:p>
            <a:r>
              <a:rPr lang="en-US"/>
              <a:t>Click to edit Master title style</a:t>
            </a:r>
            <a:endParaRPr lang="en-US" dirty="0"/>
          </a:p>
        </p:txBody>
      </p:sp>
      <p:sp>
        <p:nvSpPr>
          <p:cNvPr id="9" name="Rectangle 8"/>
          <p:cNvSpPr/>
          <p:nvPr/>
        </p:nvSpPr>
        <p:spPr>
          <a:xfrm>
            <a:off x="550333" y="2201333"/>
            <a:ext cx="7982480" cy="45719"/>
          </a:xfrm>
          <a:prstGeom prst="rect">
            <a:avLst/>
          </a:prstGeom>
          <a:solidFill>
            <a:srgbClr val="004080"/>
          </a:solidFill>
          <a:ln>
            <a:noFill/>
          </a:ln>
        </p:spPr>
        <p:style>
          <a:lnRef idx="2">
            <a:schemeClr val="accent6">
              <a:shade val="50000"/>
            </a:schemeClr>
          </a:lnRef>
          <a:fillRef idx="1">
            <a:schemeClr val="accent6"/>
          </a:fillRef>
          <a:effectRef idx="0">
            <a:schemeClr val="accent6"/>
          </a:effectRef>
          <a:fontRef idx="minor">
            <a:schemeClr val="lt1"/>
          </a:fontRef>
        </p:style>
        <p:txBody>
          <a:bodyPr lIns="91424" tIns="45712" rIns="91424" bIns="45712" rtlCol="0" anchor="ctr"/>
          <a:lstStyle/>
          <a:p>
            <a:pPr algn="ctr" defTabSz="914239" fontAlgn="auto">
              <a:spcBef>
                <a:spcPts val="0"/>
              </a:spcBef>
              <a:spcAft>
                <a:spcPts val="0"/>
              </a:spcAft>
            </a:pPr>
            <a:endParaRPr lang="en-US" dirty="0">
              <a:solidFill>
                <a:srgbClr val="FFFFFF"/>
              </a:solidFill>
            </a:endParaRPr>
          </a:p>
        </p:txBody>
      </p:sp>
      <p:sp>
        <p:nvSpPr>
          <p:cNvPr id="8" name="Subtitle 2"/>
          <p:cNvSpPr>
            <a:spLocks noGrp="1"/>
          </p:cNvSpPr>
          <p:nvPr>
            <p:ph type="subTitle" idx="1"/>
          </p:nvPr>
        </p:nvSpPr>
        <p:spPr>
          <a:xfrm>
            <a:off x="550333" y="2497667"/>
            <a:ext cx="7982480" cy="246221"/>
          </a:xfrm>
        </p:spPr>
        <p:txBody>
          <a:bodyPr wrap="square" lIns="0" tIns="0" rIns="0" bIns="0">
            <a:spAutoFit/>
          </a:bodyPr>
          <a:lstStyle>
            <a:lvl1pPr marL="0" indent="0" algn="r">
              <a:buNone/>
              <a:defRPr b="1">
                <a:solidFill>
                  <a:schemeClr val="tx1"/>
                </a:solidFill>
                <a:latin typeface="+mj-lt"/>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73847992"/>
      </p:ext>
    </p:extLst>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eg"/><Relationship Id="rId13" Type="http://schemas.openxmlformats.org/officeDocument/2006/relationships/image" Target="../media/image3.tiff"/><Relationship Id="rId1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14399"/>
            <a:ext cx="8243887" cy="7619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876778"/>
            <a:ext cx="8243888" cy="40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647700" y="6612212"/>
            <a:ext cx="2066698" cy="193675"/>
          </a:xfrm>
          <a:prstGeom prst="rect">
            <a:avLst/>
          </a:prstGeom>
        </p:spPr>
        <p:txBody>
          <a:bodyPr vert="horz" wrap="square" lIns="91440" tIns="45720" rIns="91440" bIns="45720" numCol="1" anchor="ctr" anchorCtr="0" compatLnSpc="1">
            <a:prstTxWarp prst="textNoShape">
              <a:avLst/>
            </a:prstTxWarp>
          </a:bodyPr>
          <a:lstStyle>
            <a:lvl1pPr>
              <a:defRPr sz="800" b="0">
                <a:solidFill>
                  <a:srgbClr val="004080"/>
                </a:solidFill>
              </a:defRPr>
            </a:lvl1pPr>
          </a:lstStyle>
          <a:p>
            <a:endParaRPr lang="en-US"/>
          </a:p>
        </p:txBody>
      </p:sp>
      <p:sp>
        <p:nvSpPr>
          <p:cNvPr id="6" name="Slide Number Placeholder 5"/>
          <p:cNvSpPr>
            <a:spLocks noGrp="1"/>
          </p:cNvSpPr>
          <p:nvPr>
            <p:ph type="sldNum" sz="quarter" idx="4"/>
          </p:nvPr>
        </p:nvSpPr>
        <p:spPr>
          <a:xfrm>
            <a:off x="250825" y="6532563"/>
            <a:ext cx="396875" cy="230187"/>
          </a:xfrm>
          <a:prstGeom prst="rect">
            <a:avLst/>
          </a:prstGeom>
        </p:spPr>
        <p:txBody>
          <a:bodyPr vert="horz" wrap="square" lIns="91440" tIns="45720" rIns="91440" bIns="45720" numCol="1" anchor="t" anchorCtr="0" compatLnSpc="1">
            <a:prstTxWarp prst="textNoShape">
              <a:avLst/>
            </a:prstTxWarp>
            <a:spAutoFit/>
          </a:bodyPr>
          <a:lstStyle>
            <a:lvl1pPr>
              <a:defRPr sz="900">
                <a:solidFill>
                  <a:srgbClr val="004080"/>
                </a:solidFill>
              </a:defRPr>
            </a:lvl1pPr>
          </a:lstStyle>
          <a:p>
            <a:fld id="{1475B1E7-52AF-4A64-BC57-1B7102944D5A}" type="slidenum">
              <a:rPr lang="en-US" smtClean="0"/>
              <a:t>‹#›</a:t>
            </a:fld>
            <a:endParaRPr lang="en-US"/>
          </a:p>
        </p:txBody>
      </p:sp>
      <p:sp>
        <p:nvSpPr>
          <p:cNvPr id="10" name="TextBox 9"/>
          <p:cNvSpPr txBox="1"/>
          <p:nvPr/>
        </p:nvSpPr>
        <p:spPr>
          <a:xfrm>
            <a:off x="5997222" y="6604000"/>
            <a:ext cx="184666" cy="369332"/>
          </a:xfrm>
          <a:prstGeom prst="rect">
            <a:avLst/>
          </a:prstGeom>
          <a:noFill/>
        </p:spPr>
        <p:txBody>
          <a:bodyPr wrap="none" rtlCol="0">
            <a:spAutoFit/>
          </a:bodyPr>
          <a:lstStyle/>
          <a:p>
            <a:endParaRPr lang="en-US" dirty="0"/>
          </a:p>
        </p:txBody>
      </p:sp>
      <p:sp>
        <p:nvSpPr>
          <p:cNvPr id="11" name="TextBox 10"/>
          <p:cNvSpPr txBox="1"/>
          <p:nvPr/>
        </p:nvSpPr>
        <p:spPr>
          <a:xfrm>
            <a:off x="6822535" y="6450111"/>
            <a:ext cx="1992853" cy="261610"/>
          </a:xfrm>
          <a:prstGeom prst="rect">
            <a:avLst/>
          </a:prstGeom>
          <a:noFill/>
        </p:spPr>
        <p:txBody>
          <a:bodyPr wrap="none" rtlCol="0">
            <a:spAutoFit/>
          </a:bodyPr>
          <a:lstStyle/>
          <a:p>
            <a:r>
              <a:rPr lang="en-US" sz="1100" b="1" i="0" dirty="0">
                <a:solidFill>
                  <a:schemeClr val="bg1"/>
                </a:solidFill>
                <a:effectLst>
                  <a:outerShdw blurRad="38100" dist="38100" dir="2700000" algn="tl">
                    <a:srgbClr val="000000">
                      <a:alpha val="43137"/>
                    </a:srgbClr>
                  </a:outerShdw>
                </a:effectLst>
                <a:latin typeface="+mn-lt"/>
                <a:cs typeface="News Gothic MT"/>
              </a:rPr>
              <a:t>Creative Hybrid Chemistry</a:t>
            </a:r>
          </a:p>
        </p:txBody>
      </p:sp>
      <p:pic>
        <p:nvPicPr>
          <p:cNvPr id="13" name="Picture 12" descr="wedbe-globe-blue.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257604" y="147475"/>
            <a:ext cx="557784" cy="557784"/>
          </a:xfrm>
          <a:prstGeom prst="rect">
            <a:avLst/>
          </a:prstGeom>
        </p:spPr>
      </p:pic>
      <p:pic>
        <p:nvPicPr>
          <p:cNvPr id="14" name="Picture 3" descr="C:\Users\u00020099\Desktop\sumitomo3.TI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57201" y="234250"/>
            <a:ext cx="3479800" cy="382993"/>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888643" y="560239"/>
            <a:ext cx="3121367" cy="307777"/>
          </a:xfrm>
          <a:prstGeom prst="rect">
            <a:avLst/>
          </a:prstGeom>
          <a:noFill/>
        </p:spPr>
        <p:txBody>
          <a:bodyPr wrap="none" rtlCol="0">
            <a:spAutoFit/>
          </a:bodyPr>
          <a:lstStyle/>
          <a:p>
            <a:r>
              <a:rPr kumimoji="1" lang="en-US" altLang="ja-JP" sz="1400" dirty="0">
                <a:solidFill>
                  <a:srgbClr val="404040"/>
                </a:solidFill>
              </a:rPr>
              <a:t>AgroSolutions</a:t>
            </a:r>
            <a:r>
              <a:rPr kumimoji="1" lang="en-US" altLang="ja-JP" sz="1400" baseline="0" dirty="0">
                <a:solidFill>
                  <a:srgbClr val="404040"/>
                </a:solidFill>
              </a:rPr>
              <a:t> Division - International</a:t>
            </a:r>
            <a:endParaRPr kumimoji="1" lang="ja-JP" altLang="en-US" sz="1400" dirty="0">
              <a:solidFill>
                <a:srgbClr val="404040"/>
              </a:solidFill>
            </a:endParaRPr>
          </a:p>
        </p:txBody>
      </p:sp>
      <p:pic>
        <p:nvPicPr>
          <p:cNvPr id="15" name="Picture 1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024030" y="198403"/>
            <a:ext cx="2162556" cy="589788"/>
          </a:xfrm>
          <a:prstGeom prst="rect">
            <a:avLst/>
          </a:prstGeom>
        </p:spPr>
      </p:pic>
      <p:sp>
        <p:nvSpPr>
          <p:cNvPr id="18" name="Footer Placeholder 4"/>
          <p:cNvSpPr txBox="1">
            <a:spLocks/>
          </p:cNvSpPr>
          <p:nvPr/>
        </p:nvSpPr>
        <p:spPr>
          <a:xfrm>
            <a:off x="403225" y="6445249"/>
            <a:ext cx="2895600" cy="19367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900" b="1" kern="1200">
                <a:solidFill>
                  <a:srgbClr val="004080"/>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dirty="0"/>
              <a:t>Confidential - Internal Use Only</a:t>
            </a:r>
          </a:p>
        </p:txBody>
      </p:sp>
    </p:spTree>
    <p:extLst>
      <p:ext uri="{BB962C8B-B14F-4D97-AF65-F5344CB8AC3E}">
        <p14:creationId xmlns:p14="http://schemas.microsoft.com/office/powerpoint/2010/main" val="354097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slow">
    <p:cover dir="r"/>
  </p:transition>
  <p:txStyles>
    <p:titleStyle>
      <a:lvl1pPr algn="l" defTabSz="457200" rtl="0" eaLnBrk="1" fontAlgn="base" hangingPunct="1">
        <a:spcBef>
          <a:spcPct val="0"/>
        </a:spcBef>
        <a:spcAft>
          <a:spcPct val="0"/>
        </a:spcAft>
        <a:defRPr sz="2400" b="1" kern="1200" cap="all">
          <a:solidFill>
            <a:srgbClr val="404040"/>
          </a:solidFill>
          <a:latin typeface="+mj-lt"/>
          <a:ea typeface="ＭＳ Ｐゴシック" charset="0"/>
          <a:cs typeface="ＭＳ Ｐゴシック" charset="0"/>
        </a:defRPr>
      </a:lvl1pPr>
      <a:lvl2pPr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400" b="1">
          <a:solidFill>
            <a:srgbClr val="404040"/>
          </a:solidFill>
          <a:latin typeface="Arial" charset="0"/>
          <a:ea typeface="ＭＳ Ｐゴシック" charset="0"/>
          <a:cs typeface="ＭＳ Ｐゴシック" charset="0"/>
        </a:defRPr>
      </a:lvl9pPr>
    </p:titleStyle>
    <p:bodyStyle>
      <a:lvl1pPr marL="177800" indent="-177800" algn="l" defTabSz="457200" rtl="0" eaLnBrk="1" fontAlgn="base" hangingPunct="1">
        <a:spcBef>
          <a:spcPct val="20000"/>
        </a:spcBef>
        <a:spcAft>
          <a:spcPct val="0"/>
        </a:spcAft>
        <a:buClr>
          <a:srgbClr val="5F9A78"/>
        </a:buClr>
        <a:buFont typeface="Wingdings" pitchFamily="2" charset="2"/>
        <a:buChar char="§"/>
        <a:defRPr sz="1600" kern="1200">
          <a:solidFill>
            <a:srgbClr val="404040"/>
          </a:solidFill>
          <a:latin typeface="+mn-lt"/>
          <a:ea typeface="ＭＳ Ｐゴシック" charset="0"/>
          <a:cs typeface="ＭＳ Ｐゴシック" charset="0"/>
        </a:defRPr>
      </a:lvl1pPr>
      <a:lvl2pPr marL="357188" indent="-179388" algn="l" defTabSz="457200" rtl="0" eaLnBrk="1" fontAlgn="base" hangingPunct="1">
        <a:spcBef>
          <a:spcPct val="20000"/>
        </a:spcBef>
        <a:spcAft>
          <a:spcPct val="0"/>
        </a:spcAft>
        <a:buClr>
          <a:srgbClr val="5F9A78"/>
        </a:buClr>
        <a:buFont typeface="Wingdings" pitchFamily="2" charset="2"/>
        <a:buChar char="§"/>
        <a:defRPr sz="1600" kern="1200">
          <a:solidFill>
            <a:srgbClr val="404040"/>
          </a:solidFill>
          <a:latin typeface="+mn-lt"/>
          <a:ea typeface="ＭＳ Ｐゴシック" charset="0"/>
          <a:cs typeface="+mn-cs"/>
        </a:defRPr>
      </a:lvl2pPr>
      <a:lvl3pPr marL="534988" indent="-177800" algn="l" defTabSz="457200" rtl="0" eaLnBrk="1" fontAlgn="base" hangingPunct="1">
        <a:spcBef>
          <a:spcPct val="20000"/>
        </a:spcBef>
        <a:spcAft>
          <a:spcPct val="0"/>
        </a:spcAft>
        <a:buClr>
          <a:srgbClr val="5F9A78"/>
        </a:buClr>
        <a:buFont typeface="Wingdings" pitchFamily="2" charset="2"/>
        <a:buChar char="§"/>
        <a:defRPr sz="1600" kern="1200">
          <a:solidFill>
            <a:srgbClr val="404040"/>
          </a:solidFill>
          <a:latin typeface="+mn-lt"/>
          <a:ea typeface="ＭＳ Ｐゴシック" charset="0"/>
          <a:cs typeface="+mn-cs"/>
        </a:defRPr>
      </a:lvl3pPr>
      <a:lvl4pPr marL="712788" indent="-177800" algn="l" defTabSz="457200" rtl="0" eaLnBrk="1" fontAlgn="base" hangingPunct="1">
        <a:spcBef>
          <a:spcPct val="20000"/>
        </a:spcBef>
        <a:spcAft>
          <a:spcPct val="0"/>
        </a:spcAft>
        <a:buClr>
          <a:srgbClr val="5F9A78"/>
        </a:buClr>
        <a:buFont typeface="Wingdings" pitchFamily="2" charset="2"/>
        <a:buChar char="§"/>
        <a:defRPr sz="1600" kern="1200">
          <a:solidFill>
            <a:srgbClr val="404040"/>
          </a:solidFill>
          <a:latin typeface="+mn-lt"/>
          <a:ea typeface="ＭＳ Ｐゴシック" charset="0"/>
          <a:cs typeface="+mn-cs"/>
        </a:defRPr>
      </a:lvl4pPr>
      <a:lvl5pPr marL="901700" indent="-188913" algn="l" defTabSz="457200" rtl="0" eaLnBrk="1" fontAlgn="base" hangingPunct="1">
        <a:spcBef>
          <a:spcPct val="20000"/>
        </a:spcBef>
        <a:spcAft>
          <a:spcPct val="0"/>
        </a:spcAft>
        <a:buClr>
          <a:srgbClr val="5F9A78"/>
        </a:buClr>
        <a:buFont typeface="Wingdings" pitchFamily="2" charset="2"/>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3823A816-462B-401E-9A0B-0045E91CD104}" type="datetimeFigureOut">
              <a:rPr lang="en-US" smtClean="0">
                <a:solidFill>
                  <a:prstClr val="black">
                    <a:tint val="75000"/>
                  </a:prstClr>
                </a:solidFill>
                <a:latin typeface="Calibri"/>
                <a:ea typeface="+mn-ea"/>
              </a:rPr>
              <a:pPr defTabSz="914400" fontAlgn="auto">
                <a:spcBef>
                  <a:spcPts val="0"/>
                </a:spcBef>
                <a:spcAft>
                  <a:spcPts val="0"/>
                </a:spcAft>
              </a:pPr>
              <a:t>12/10/19</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8C442DCC-CA48-4325-A619-384837DE91E2}" type="slidenum">
              <a:rPr lang="en-US" smtClean="0">
                <a:solidFill>
                  <a:prstClr val="black">
                    <a:tint val="75000"/>
                  </a:prstClr>
                </a:solidFill>
                <a:latin typeface="Calibri"/>
                <a:ea typeface="+mn-ea"/>
              </a:rPr>
              <a:pPr defTabSz="914400"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50949622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 Id="rId3"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11.xml"/><Relationship Id="rId2" Type="http://schemas.openxmlformats.org/officeDocument/2006/relationships/hyperlink" Target="http://www.google.com/url?sa=i&amp;rct=j&amp;q=&amp;esrc=s&amp;source=images&amp;cd=&amp;ved=0ahUKEwjSybeTh-DZAhVKwVkKHY1mA7kQjRwIBg&amp;url=http://www.cedarbasin.com/9702-infiltration.html&amp;psig=AOvVaw2QLEp2vSmPzztcrk4C0NUt&amp;ust=152071288664263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3949EE-633E-4AC9-AFCF-8798CF5CF20E}"/>
              </a:ext>
            </a:extLst>
          </p:cNvPr>
          <p:cNvSpPr>
            <a:spLocks noGrp="1"/>
          </p:cNvSpPr>
          <p:nvPr>
            <p:ph type="ctrTitle"/>
          </p:nvPr>
        </p:nvSpPr>
        <p:spPr/>
        <p:txBody>
          <a:bodyPr>
            <a:normAutofit/>
          </a:bodyPr>
          <a:lstStyle/>
          <a:p>
            <a:r>
              <a:rPr lang="en-US" dirty="0"/>
              <a:t>Proposed soil health trial</a:t>
            </a:r>
          </a:p>
        </p:txBody>
      </p:sp>
      <p:sp>
        <p:nvSpPr>
          <p:cNvPr id="3" name="Subtitle 2">
            <a:extLst>
              <a:ext uri="{FF2B5EF4-FFF2-40B4-BE49-F238E27FC236}">
                <a16:creationId xmlns:a16="http://schemas.microsoft.com/office/drawing/2014/main" xmlns="" id="{0C1134CD-2D92-4023-929B-00C0A080B4A4}"/>
              </a:ext>
            </a:extLst>
          </p:cNvPr>
          <p:cNvSpPr>
            <a:spLocks noGrp="1"/>
          </p:cNvSpPr>
          <p:nvPr>
            <p:ph type="subTitle" idx="1"/>
          </p:nvPr>
        </p:nvSpPr>
        <p:spPr/>
        <p:txBody>
          <a:bodyPr/>
          <a:lstStyle/>
          <a:p>
            <a:r>
              <a:rPr lang="en-US" dirty="0"/>
              <a:t>Prairie Crossing Farm, Libertyville, IL</a:t>
            </a:r>
          </a:p>
        </p:txBody>
      </p:sp>
    </p:spTree>
    <p:extLst>
      <p:ext uri="{BB962C8B-B14F-4D97-AF65-F5344CB8AC3E}">
        <p14:creationId xmlns:p14="http://schemas.microsoft.com/office/powerpoint/2010/main" val="3342116659"/>
      </p:ext>
    </p:extLst>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1E4642-D0C7-4FBD-B204-375F99407ED8}"/>
              </a:ext>
            </a:extLst>
          </p:cNvPr>
          <p:cNvSpPr>
            <a:spLocks noGrp="1"/>
          </p:cNvSpPr>
          <p:nvPr>
            <p:ph type="title"/>
          </p:nvPr>
        </p:nvSpPr>
        <p:spPr/>
        <p:txBody>
          <a:bodyPr/>
          <a:lstStyle/>
          <a:p>
            <a:r>
              <a:rPr lang="en-US" dirty="0"/>
              <a:t>The Challenge of designing sustainable agroecosystems that meet needs of society</a:t>
            </a:r>
          </a:p>
        </p:txBody>
      </p:sp>
      <p:pic>
        <p:nvPicPr>
          <p:cNvPr id="1026" name="Picture 2" descr="Image result for soybean production Illinois">
            <a:extLst>
              <a:ext uri="{FF2B5EF4-FFF2-40B4-BE49-F238E27FC236}">
                <a16:creationId xmlns:a16="http://schemas.microsoft.com/office/drawing/2014/main" xmlns="" id="{5186E8F0-2D8E-4AD8-9234-668FFCB86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50" y="1981200"/>
            <a:ext cx="409575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healthy, diverse prairie">
            <a:extLst>
              <a:ext uri="{FF2B5EF4-FFF2-40B4-BE49-F238E27FC236}">
                <a16:creationId xmlns:a16="http://schemas.microsoft.com/office/drawing/2014/main" xmlns="" id="{9B136679-1790-4075-A0FE-80AD371C5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4164995" cy="31194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3B8303D-26A2-44C7-8E84-44C13D07FE8A}"/>
              </a:ext>
            </a:extLst>
          </p:cNvPr>
          <p:cNvSpPr/>
          <p:nvPr/>
        </p:nvSpPr>
        <p:spPr>
          <a:xfrm>
            <a:off x="838200" y="2133600"/>
            <a:ext cx="2057400" cy="381000"/>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Illinois prairie</a:t>
            </a:r>
          </a:p>
        </p:txBody>
      </p:sp>
      <p:sp>
        <p:nvSpPr>
          <p:cNvPr id="6" name="Rectangle 5">
            <a:extLst>
              <a:ext uri="{FF2B5EF4-FFF2-40B4-BE49-F238E27FC236}">
                <a16:creationId xmlns:a16="http://schemas.microsoft.com/office/drawing/2014/main" xmlns="" id="{2E8EF7DB-36E4-4179-9F80-E22741350B12}"/>
              </a:ext>
            </a:extLst>
          </p:cNvPr>
          <p:cNvSpPr/>
          <p:nvPr/>
        </p:nvSpPr>
        <p:spPr>
          <a:xfrm>
            <a:off x="5562600" y="1938236"/>
            <a:ext cx="2362200" cy="500164"/>
          </a:xfrm>
          <a:prstGeom prst="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Illinois soybean production</a:t>
            </a:r>
          </a:p>
        </p:txBody>
      </p:sp>
      <p:cxnSp>
        <p:nvCxnSpPr>
          <p:cNvPr id="5" name="Straight Arrow Connector 4">
            <a:extLst>
              <a:ext uri="{FF2B5EF4-FFF2-40B4-BE49-F238E27FC236}">
                <a16:creationId xmlns:a16="http://schemas.microsoft.com/office/drawing/2014/main" xmlns="" id="{0C6594FC-B87C-4F7A-A00A-6D879D605001}"/>
              </a:ext>
            </a:extLst>
          </p:cNvPr>
          <p:cNvCxnSpPr>
            <a:stCxn id="1028" idx="3"/>
          </p:cNvCxnSpPr>
          <p:nvPr/>
        </p:nvCxnSpPr>
        <p:spPr>
          <a:xfrm flipV="1">
            <a:off x="4393595" y="3505200"/>
            <a:ext cx="578455" cy="357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xmlns="" id="{29AFB95F-3536-4F2D-B14A-7CA1D103AC4F}"/>
              </a:ext>
            </a:extLst>
          </p:cNvPr>
          <p:cNvSpPr txBox="1"/>
          <p:nvPr/>
        </p:nvSpPr>
        <p:spPr>
          <a:xfrm>
            <a:off x="4572000" y="4572000"/>
            <a:ext cx="4495800" cy="1569660"/>
          </a:xfrm>
          <a:prstGeom prst="rect">
            <a:avLst/>
          </a:prstGeom>
          <a:noFill/>
        </p:spPr>
        <p:txBody>
          <a:bodyPr wrap="square" rtlCol="0">
            <a:spAutoFit/>
          </a:bodyPr>
          <a:lstStyle/>
          <a:p>
            <a:r>
              <a:rPr lang="en-US" sz="2400" dirty="0"/>
              <a:t>Focus of this work:</a:t>
            </a:r>
          </a:p>
          <a:p>
            <a:r>
              <a:rPr lang="en-US" sz="2400" i="1" dirty="0"/>
              <a:t>Improving nutrient use efficiency in practical organic systems</a:t>
            </a:r>
          </a:p>
        </p:txBody>
      </p:sp>
    </p:spTree>
    <p:extLst>
      <p:ext uri="{BB962C8B-B14F-4D97-AF65-F5344CB8AC3E}">
        <p14:creationId xmlns:p14="http://schemas.microsoft.com/office/powerpoint/2010/main" val="2395391647"/>
      </p:ext>
    </p:extLst>
  </p:cSld>
  <p:clrMapOvr>
    <a:masterClrMapping/>
  </p:clrMapOvr>
  <p:transition spd="slow">
    <p:cover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ED84957-BA1D-41CF-AAB6-370FE7BD3BB3}"/>
              </a:ext>
            </a:extLst>
          </p:cNvPr>
          <p:cNvSpPr>
            <a:spLocks noGrp="1"/>
          </p:cNvSpPr>
          <p:nvPr>
            <p:ph type="title"/>
          </p:nvPr>
        </p:nvSpPr>
        <p:spPr>
          <a:xfrm>
            <a:off x="457201" y="609600"/>
            <a:ext cx="8243887" cy="761999"/>
          </a:xfrm>
        </p:spPr>
        <p:txBody>
          <a:bodyPr/>
          <a:lstStyle/>
          <a:p>
            <a:r>
              <a:rPr lang="en-US" dirty="0"/>
              <a:t>Nutrient acquisition In no-till systems</a:t>
            </a:r>
          </a:p>
        </p:txBody>
      </p:sp>
      <p:pic>
        <p:nvPicPr>
          <p:cNvPr id="5" name="Picture 4">
            <a:extLst>
              <a:ext uri="{FF2B5EF4-FFF2-40B4-BE49-F238E27FC236}">
                <a16:creationId xmlns:a16="http://schemas.microsoft.com/office/drawing/2014/main" xmlns="" id="{B39C27FA-0635-4659-96BA-D0E895497F9F}"/>
              </a:ext>
            </a:extLst>
          </p:cNvPr>
          <p:cNvPicPr>
            <a:picLocks noChangeAspect="1"/>
          </p:cNvPicPr>
          <p:nvPr/>
        </p:nvPicPr>
        <p:blipFill>
          <a:blip r:embed="rId2"/>
          <a:stretch>
            <a:fillRect/>
          </a:stretch>
        </p:blipFill>
        <p:spPr>
          <a:xfrm>
            <a:off x="1161298" y="1660188"/>
            <a:ext cx="3449800" cy="3216613"/>
          </a:xfrm>
          <a:prstGeom prst="rect">
            <a:avLst/>
          </a:prstGeom>
        </p:spPr>
      </p:pic>
      <p:pic>
        <p:nvPicPr>
          <p:cNvPr id="6" name="Picture 5">
            <a:extLst>
              <a:ext uri="{FF2B5EF4-FFF2-40B4-BE49-F238E27FC236}">
                <a16:creationId xmlns:a16="http://schemas.microsoft.com/office/drawing/2014/main" xmlns="" id="{5E4A6464-181F-42FE-9F0F-403E84CDDFCD}"/>
              </a:ext>
            </a:extLst>
          </p:cNvPr>
          <p:cNvPicPr>
            <a:picLocks noChangeAspect="1"/>
          </p:cNvPicPr>
          <p:nvPr/>
        </p:nvPicPr>
        <p:blipFill>
          <a:blip r:embed="rId3"/>
          <a:stretch>
            <a:fillRect/>
          </a:stretch>
        </p:blipFill>
        <p:spPr>
          <a:xfrm>
            <a:off x="5130556" y="1660187"/>
            <a:ext cx="3442942" cy="3216613"/>
          </a:xfrm>
          <a:prstGeom prst="rect">
            <a:avLst/>
          </a:prstGeom>
        </p:spPr>
      </p:pic>
      <p:grpSp>
        <p:nvGrpSpPr>
          <p:cNvPr id="31" name="Group 30">
            <a:extLst>
              <a:ext uri="{FF2B5EF4-FFF2-40B4-BE49-F238E27FC236}">
                <a16:creationId xmlns:a16="http://schemas.microsoft.com/office/drawing/2014/main" xmlns="" id="{9F9F46A4-0BAF-4D82-B849-C113754877A2}"/>
              </a:ext>
            </a:extLst>
          </p:cNvPr>
          <p:cNvGrpSpPr/>
          <p:nvPr/>
        </p:nvGrpSpPr>
        <p:grpSpPr>
          <a:xfrm>
            <a:off x="5738535" y="1469688"/>
            <a:ext cx="2226984" cy="2971800"/>
            <a:chOff x="6245157" y="2107659"/>
            <a:chExt cx="2226984" cy="2971800"/>
          </a:xfrm>
        </p:grpSpPr>
        <p:grpSp>
          <p:nvGrpSpPr>
            <p:cNvPr id="17" name="Group 16">
              <a:extLst>
                <a:ext uri="{FF2B5EF4-FFF2-40B4-BE49-F238E27FC236}">
                  <a16:creationId xmlns:a16="http://schemas.microsoft.com/office/drawing/2014/main" xmlns="" id="{A6685A9B-D9FB-4ECC-8F17-E194514D6022}"/>
                </a:ext>
              </a:extLst>
            </p:cNvPr>
            <p:cNvGrpSpPr/>
            <p:nvPr/>
          </p:nvGrpSpPr>
          <p:grpSpPr>
            <a:xfrm>
              <a:off x="7214030" y="2107659"/>
              <a:ext cx="6485" cy="2971800"/>
              <a:chOff x="8070715" y="2133600"/>
              <a:chExt cx="6485" cy="2971800"/>
            </a:xfrm>
          </p:grpSpPr>
          <p:cxnSp>
            <p:nvCxnSpPr>
              <p:cNvPr id="8" name="Straight Connector 7">
                <a:extLst>
                  <a:ext uri="{FF2B5EF4-FFF2-40B4-BE49-F238E27FC236}">
                    <a16:creationId xmlns:a16="http://schemas.microsoft.com/office/drawing/2014/main" xmlns="" id="{604D6E2A-3201-42C3-AE4B-DB87786661F8}"/>
                  </a:ext>
                </a:extLst>
              </p:cNvPr>
              <p:cNvCxnSpPr>
                <a:cxnSpLocks/>
              </p:cNvCxnSpPr>
              <p:nvPr/>
            </p:nvCxnSpPr>
            <p:spPr>
              <a:xfrm>
                <a:off x="8077200" y="2133600"/>
                <a:ext cx="0" cy="4572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926BCF70-7E88-4EF5-A593-45EEC75EEF63}"/>
                  </a:ext>
                </a:extLst>
              </p:cNvPr>
              <p:cNvCxnSpPr>
                <a:cxnSpLocks/>
              </p:cNvCxnSpPr>
              <p:nvPr/>
            </p:nvCxnSpPr>
            <p:spPr>
              <a:xfrm>
                <a:off x="8077200" y="2590800"/>
                <a:ext cx="0" cy="457200"/>
              </a:xfrm>
              <a:prstGeom prst="line">
                <a:avLst/>
              </a:prstGeom>
              <a:ln w="1270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448B1A61-4ABC-494E-9AE4-0789313C8240}"/>
                  </a:ext>
                </a:extLst>
              </p:cNvPr>
              <p:cNvCxnSpPr>
                <a:cxnSpLocks/>
              </p:cNvCxnSpPr>
              <p:nvPr/>
            </p:nvCxnSpPr>
            <p:spPr>
              <a:xfrm>
                <a:off x="8077200" y="3038272"/>
                <a:ext cx="0" cy="457200"/>
              </a:xfrm>
              <a:prstGeom prst="line">
                <a:avLst/>
              </a:prstGeom>
              <a:ln w="889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78B6164D-60DC-4F63-AAFE-34E167BC0235}"/>
                  </a:ext>
                </a:extLst>
              </p:cNvPr>
              <p:cNvCxnSpPr>
                <a:cxnSpLocks/>
              </p:cNvCxnSpPr>
              <p:nvPr/>
            </p:nvCxnSpPr>
            <p:spPr>
              <a:xfrm>
                <a:off x="8070715" y="3429000"/>
                <a:ext cx="0" cy="457200"/>
              </a:xfrm>
              <a:prstGeom prst="line">
                <a:avLst/>
              </a:prstGeom>
              <a:ln w="508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665C806D-3C85-44D7-BA44-3EB720C339A0}"/>
                  </a:ext>
                </a:extLst>
              </p:cNvPr>
              <p:cNvCxnSpPr>
                <a:cxnSpLocks/>
              </p:cNvCxnSpPr>
              <p:nvPr/>
            </p:nvCxnSpPr>
            <p:spPr>
              <a:xfrm>
                <a:off x="8077200" y="3886200"/>
                <a:ext cx="0" cy="685800"/>
              </a:xfrm>
              <a:prstGeom prst="line">
                <a:avLst/>
              </a:prstGeom>
              <a:ln w="254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50EA4406-8449-460B-B7B7-9B2B6904E39A}"/>
                  </a:ext>
                </a:extLst>
              </p:cNvPr>
              <p:cNvCxnSpPr>
                <a:cxnSpLocks/>
              </p:cNvCxnSpPr>
              <p:nvPr/>
            </p:nvCxnSpPr>
            <p:spPr>
              <a:xfrm>
                <a:off x="8070715" y="4419600"/>
                <a:ext cx="0" cy="68580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grpSp>
        <p:sp>
          <p:nvSpPr>
            <p:cNvPr id="21" name="Freeform: Shape 20">
              <a:extLst>
                <a:ext uri="{FF2B5EF4-FFF2-40B4-BE49-F238E27FC236}">
                  <a16:creationId xmlns:a16="http://schemas.microsoft.com/office/drawing/2014/main" xmlns="" id="{FDDD84A2-BF34-46F3-BC0A-F13C11A04D32}"/>
                </a:ext>
              </a:extLst>
            </p:cNvPr>
            <p:cNvSpPr/>
            <p:nvPr/>
          </p:nvSpPr>
          <p:spPr>
            <a:xfrm>
              <a:off x="7285366" y="2707532"/>
              <a:ext cx="1186775" cy="2344366"/>
            </a:xfrm>
            <a:custGeom>
              <a:avLst/>
              <a:gdLst>
                <a:gd name="connsiteX0" fmla="*/ 0 w 1186775"/>
                <a:gd name="connsiteY0" fmla="*/ 0 h 2344366"/>
                <a:gd name="connsiteX1" fmla="*/ 817124 w 1186775"/>
                <a:gd name="connsiteY1" fmla="*/ 457200 h 2344366"/>
                <a:gd name="connsiteX2" fmla="*/ 1118681 w 1186775"/>
                <a:gd name="connsiteY2" fmla="*/ 1712068 h 2344366"/>
                <a:gd name="connsiteX3" fmla="*/ 1186775 w 1186775"/>
                <a:gd name="connsiteY3" fmla="*/ 2344366 h 2344366"/>
                <a:gd name="connsiteX4" fmla="*/ 1186775 w 1186775"/>
                <a:gd name="connsiteY4" fmla="*/ 2344366 h 234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775" h="2344366">
                  <a:moveTo>
                    <a:pt x="0" y="0"/>
                  </a:moveTo>
                  <a:cubicBezTo>
                    <a:pt x="315338" y="85927"/>
                    <a:pt x="630677" y="171855"/>
                    <a:pt x="817124" y="457200"/>
                  </a:cubicBezTo>
                  <a:cubicBezTo>
                    <a:pt x="1003571" y="742545"/>
                    <a:pt x="1057073" y="1397540"/>
                    <a:pt x="1118681" y="1712068"/>
                  </a:cubicBezTo>
                  <a:cubicBezTo>
                    <a:pt x="1180289" y="2026596"/>
                    <a:pt x="1186775" y="2344366"/>
                    <a:pt x="1186775" y="2344366"/>
                  </a:cubicBezTo>
                  <a:lnTo>
                    <a:pt x="1186775" y="2344366"/>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018B80E7-318C-432A-95BB-C6EB2AD98195}"/>
                </a:ext>
              </a:extLst>
            </p:cNvPr>
            <p:cNvSpPr/>
            <p:nvPr/>
          </p:nvSpPr>
          <p:spPr>
            <a:xfrm>
              <a:off x="6245157" y="2881828"/>
              <a:ext cx="904673" cy="1836087"/>
            </a:xfrm>
            <a:custGeom>
              <a:avLst/>
              <a:gdLst>
                <a:gd name="connsiteX0" fmla="*/ 904673 w 904673"/>
                <a:gd name="connsiteY0" fmla="*/ 7287 h 1836087"/>
                <a:gd name="connsiteX1" fmla="*/ 291830 w 904673"/>
                <a:gd name="connsiteY1" fmla="*/ 279661 h 1836087"/>
                <a:gd name="connsiteX2" fmla="*/ 0 w 904673"/>
                <a:gd name="connsiteY2" fmla="*/ 1836087 h 1836087"/>
                <a:gd name="connsiteX3" fmla="*/ 0 w 904673"/>
                <a:gd name="connsiteY3" fmla="*/ 1836087 h 1836087"/>
                <a:gd name="connsiteX4" fmla="*/ 0 w 904673"/>
                <a:gd name="connsiteY4" fmla="*/ 1836087 h 183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73" h="1836087">
                  <a:moveTo>
                    <a:pt x="904673" y="7287"/>
                  </a:moveTo>
                  <a:cubicBezTo>
                    <a:pt x="673641" y="-8926"/>
                    <a:pt x="442609" y="-25139"/>
                    <a:pt x="291830" y="279661"/>
                  </a:cubicBezTo>
                  <a:cubicBezTo>
                    <a:pt x="141051" y="584461"/>
                    <a:pt x="0" y="1836087"/>
                    <a:pt x="0" y="1836087"/>
                  </a:cubicBezTo>
                  <a:lnTo>
                    <a:pt x="0" y="1836087"/>
                  </a:lnTo>
                  <a:lnTo>
                    <a:pt x="0" y="1836087"/>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46A672CE-BB91-4E69-8CE4-573CEE7F4A1D}"/>
                </a:ext>
              </a:extLst>
            </p:cNvPr>
            <p:cNvCxnSpPr/>
            <p:nvPr/>
          </p:nvCxnSpPr>
          <p:spPr>
            <a:xfrm>
              <a:off x="7285366" y="2564859"/>
              <a:ext cx="410834" cy="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xmlns="" id="{A8533D9C-2D4B-450E-A755-6EEF3A126C8B}"/>
                </a:ext>
              </a:extLst>
            </p:cNvPr>
            <p:cNvCxnSpPr/>
            <p:nvPr/>
          </p:nvCxnSpPr>
          <p:spPr>
            <a:xfrm flipH="1">
              <a:off x="6858000" y="2564859"/>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xmlns="" id="{45FCC722-B3CD-485D-AECF-1AA8B48695C4}"/>
                </a:ext>
              </a:extLst>
            </p:cNvPr>
            <p:cNvCxnSpPr/>
            <p:nvPr/>
          </p:nvCxnSpPr>
          <p:spPr>
            <a:xfrm flipH="1">
              <a:off x="7285366" y="2397055"/>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sp>
          <p:nvSpPr>
            <p:cNvPr id="29" name="Freeform: Shape 28">
              <a:extLst>
                <a:ext uri="{FF2B5EF4-FFF2-40B4-BE49-F238E27FC236}">
                  <a16:creationId xmlns:a16="http://schemas.microsoft.com/office/drawing/2014/main" xmlns="" id="{AA2BFBCD-652E-4F12-8C4E-82112E857B7F}"/>
                </a:ext>
              </a:extLst>
            </p:cNvPr>
            <p:cNvSpPr/>
            <p:nvPr/>
          </p:nvSpPr>
          <p:spPr>
            <a:xfrm>
              <a:off x="6556443" y="3161489"/>
              <a:ext cx="612842" cy="1215958"/>
            </a:xfrm>
            <a:custGeom>
              <a:avLst/>
              <a:gdLst>
                <a:gd name="connsiteX0" fmla="*/ 612842 w 612842"/>
                <a:gd name="connsiteY0" fmla="*/ 0 h 1215958"/>
                <a:gd name="connsiteX1" fmla="*/ 107004 w 612842"/>
                <a:gd name="connsiteY1" fmla="*/ 593388 h 1215958"/>
                <a:gd name="connsiteX2" fmla="*/ 0 w 612842"/>
                <a:gd name="connsiteY2" fmla="*/ 1215958 h 1215958"/>
                <a:gd name="connsiteX3" fmla="*/ 0 w 612842"/>
                <a:gd name="connsiteY3" fmla="*/ 1215958 h 1215958"/>
              </a:gdLst>
              <a:ahLst/>
              <a:cxnLst>
                <a:cxn ang="0">
                  <a:pos x="connsiteX0" y="connsiteY0"/>
                </a:cxn>
                <a:cxn ang="0">
                  <a:pos x="connsiteX1" y="connsiteY1"/>
                </a:cxn>
                <a:cxn ang="0">
                  <a:pos x="connsiteX2" y="connsiteY2"/>
                </a:cxn>
                <a:cxn ang="0">
                  <a:pos x="connsiteX3" y="connsiteY3"/>
                </a:cxn>
              </a:cxnLst>
              <a:rect l="l" t="t" r="r" b="b"/>
              <a:pathLst>
                <a:path w="612842" h="1215958">
                  <a:moveTo>
                    <a:pt x="612842" y="0"/>
                  </a:moveTo>
                  <a:cubicBezTo>
                    <a:pt x="410993" y="195364"/>
                    <a:pt x="209144" y="390728"/>
                    <a:pt x="107004" y="593388"/>
                  </a:cubicBezTo>
                  <a:cubicBezTo>
                    <a:pt x="4864" y="796048"/>
                    <a:pt x="0" y="1215958"/>
                    <a:pt x="0" y="1215958"/>
                  </a:cubicBezTo>
                  <a:lnTo>
                    <a:pt x="0" y="1215958"/>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56DFA028-8C35-4475-A957-314AEB02FAA5}"/>
                </a:ext>
              </a:extLst>
            </p:cNvPr>
            <p:cNvSpPr/>
            <p:nvPr/>
          </p:nvSpPr>
          <p:spPr>
            <a:xfrm>
              <a:off x="7247106" y="3523704"/>
              <a:ext cx="758758" cy="1524951"/>
            </a:xfrm>
            <a:custGeom>
              <a:avLst/>
              <a:gdLst>
                <a:gd name="connsiteX0" fmla="*/ 0 w 758758"/>
                <a:gd name="connsiteY0" fmla="*/ 36619 h 1524951"/>
                <a:gd name="connsiteX1" fmla="*/ 428017 w 758758"/>
                <a:gd name="connsiteY1" fmla="*/ 192262 h 1524951"/>
                <a:gd name="connsiteX2" fmla="*/ 758758 w 758758"/>
                <a:gd name="connsiteY2" fmla="*/ 1524951 h 1524951"/>
                <a:gd name="connsiteX3" fmla="*/ 758758 w 758758"/>
                <a:gd name="connsiteY3" fmla="*/ 1524951 h 1524951"/>
              </a:gdLst>
              <a:ahLst/>
              <a:cxnLst>
                <a:cxn ang="0">
                  <a:pos x="connsiteX0" y="connsiteY0"/>
                </a:cxn>
                <a:cxn ang="0">
                  <a:pos x="connsiteX1" y="connsiteY1"/>
                </a:cxn>
                <a:cxn ang="0">
                  <a:pos x="connsiteX2" y="connsiteY2"/>
                </a:cxn>
                <a:cxn ang="0">
                  <a:pos x="connsiteX3" y="connsiteY3"/>
                </a:cxn>
              </a:cxnLst>
              <a:rect l="l" t="t" r="r" b="b"/>
              <a:pathLst>
                <a:path w="758758" h="1524951">
                  <a:moveTo>
                    <a:pt x="0" y="36619"/>
                  </a:moveTo>
                  <a:cubicBezTo>
                    <a:pt x="150778" y="-9587"/>
                    <a:pt x="301557" y="-55793"/>
                    <a:pt x="428017" y="192262"/>
                  </a:cubicBezTo>
                  <a:cubicBezTo>
                    <a:pt x="554477" y="440317"/>
                    <a:pt x="758758" y="1524951"/>
                    <a:pt x="758758" y="1524951"/>
                  </a:cubicBezTo>
                  <a:lnTo>
                    <a:pt x="758758" y="1524951"/>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xmlns="" id="{C7536FC2-8EE7-4EED-970F-2D579ED8767E}"/>
              </a:ext>
            </a:extLst>
          </p:cNvPr>
          <p:cNvGrpSpPr/>
          <p:nvPr/>
        </p:nvGrpSpPr>
        <p:grpSpPr>
          <a:xfrm>
            <a:off x="1774514" y="1469688"/>
            <a:ext cx="2226984" cy="2971800"/>
            <a:chOff x="6245157" y="2107659"/>
            <a:chExt cx="2226984" cy="2971800"/>
          </a:xfrm>
        </p:grpSpPr>
        <p:grpSp>
          <p:nvGrpSpPr>
            <p:cNvPr id="33" name="Group 32">
              <a:extLst>
                <a:ext uri="{FF2B5EF4-FFF2-40B4-BE49-F238E27FC236}">
                  <a16:creationId xmlns:a16="http://schemas.microsoft.com/office/drawing/2014/main" xmlns="" id="{BEB27AD3-9C17-4C0B-A34F-EE579AFC0CAD}"/>
                </a:ext>
              </a:extLst>
            </p:cNvPr>
            <p:cNvGrpSpPr/>
            <p:nvPr/>
          </p:nvGrpSpPr>
          <p:grpSpPr>
            <a:xfrm>
              <a:off x="7214030" y="2107659"/>
              <a:ext cx="6485" cy="2971800"/>
              <a:chOff x="8070715" y="2133600"/>
              <a:chExt cx="6485" cy="2971800"/>
            </a:xfrm>
          </p:grpSpPr>
          <p:cxnSp>
            <p:nvCxnSpPr>
              <p:cNvPr id="41" name="Straight Connector 40">
                <a:extLst>
                  <a:ext uri="{FF2B5EF4-FFF2-40B4-BE49-F238E27FC236}">
                    <a16:creationId xmlns:a16="http://schemas.microsoft.com/office/drawing/2014/main" xmlns="" id="{384DC8AA-ECD0-461E-B0B0-D958A0E27F49}"/>
                  </a:ext>
                </a:extLst>
              </p:cNvPr>
              <p:cNvCxnSpPr>
                <a:cxnSpLocks/>
              </p:cNvCxnSpPr>
              <p:nvPr/>
            </p:nvCxnSpPr>
            <p:spPr>
              <a:xfrm>
                <a:off x="8077200" y="2133600"/>
                <a:ext cx="0" cy="4572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xmlns="" id="{9850E4B9-4F0B-46F6-9502-33D68B5206AC}"/>
                  </a:ext>
                </a:extLst>
              </p:cNvPr>
              <p:cNvCxnSpPr>
                <a:cxnSpLocks/>
              </p:cNvCxnSpPr>
              <p:nvPr/>
            </p:nvCxnSpPr>
            <p:spPr>
              <a:xfrm>
                <a:off x="8077200" y="2590800"/>
                <a:ext cx="0" cy="457200"/>
              </a:xfrm>
              <a:prstGeom prst="line">
                <a:avLst/>
              </a:prstGeom>
              <a:ln w="1270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9E88F639-8E79-4493-A721-80D7D13AC2A5}"/>
                  </a:ext>
                </a:extLst>
              </p:cNvPr>
              <p:cNvCxnSpPr>
                <a:cxnSpLocks/>
              </p:cNvCxnSpPr>
              <p:nvPr/>
            </p:nvCxnSpPr>
            <p:spPr>
              <a:xfrm>
                <a:off x="8077200" y="3038272"/>
                <a:ext cx="0" cy="457200"/>
              </a:xfrm>
              <a:prstGeom prst="line">
                <a:avLst/>
              </a:prstGeom>
              <a:ln w="889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xmlns="" id="{21232BD2-34B7-4493-A1AB-92A95A33CA63}"/>
                  </a:ext>
                </a:extLst>
              </p:cNvPr>
              <p:cNvCxnSpPr>
                <a:cxnSpLocks/>
              </p:cNvCxnSpPr>
              <p:nvPr/>
            </p:nvCxnSpPr>
            <p:spPr>
              <a:xfrm>
                <a:off x="8070715" y="3429000"/>
                <a:ext cx="0" cy="457200"/>
              </a:xfrm>
              <a:prstGeom prst="line">
                <a:avLst/>
              </a:prstGeom>
              <a:ln w="508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xmlns="" id="{D3C8EFF4-AEF7-4C3F-B26E-B96629672FEF}"/>
                  </a:ext>
                </a:extLst>
              </p:cNvPr>
              <p:cNvCxnSpPr>
                <a:cxnSpLocks/>
              </p:cNvCxnSpPr>
              <p:nvPr/>
            </p:nvCxnSpPr>
            <p:spPr>
              <a:xfrm>
                <a:off x="8077200" y="3886200"/>
                <a:ext cx="0" cy="685800"/>
              </a:xfrm>
              <a:prstGeom prst="line">
                <a:avLst/>
              </a:prstGeom>
              <a:ln w="254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xmlns="" id="{591A1096-111B-4BC4-83A0-AD88B2E76A8A}"/>
                  </a:ext>
                </a:extLst>
              </p:cNvPr>
              <p:cNvCxnSpPr>
                <a:cxnSpLocks/>
              </p:cNvCxnSpPr>
              <p:nvPr/>
            </p:nvCxnSpPr>
            <p:spPr>
              <a:xfrm>
                <a:off x="8070715" y="4419600"/>
                <a:ext cx="0" cy="68580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grpSp>
        <p:sp>
          <p:nvSpPr>
            <p:cNvPr id="34" name="Freeform: Shape 33">
              <a:extLst>
                <a:ext uri="{FF2B5EF4-FFF2-40B4-BE49-F238E27FC236}">
                  <a16:creationId xmlns:a16="http://schemas.microsoft.com/office/drawing/2014/main" xmlns="" id="{8A14808A-65C3-414C-9A42-0C89341B61AF}"/>
                </a:ext>
              </a:extLst>
            </p:cNvPr>
            <p:cNvSpPr/>
            <p:nvPr/>
          </p:nvSpPr>
          <p:spPr>
            <a:xfrm>
              <a:off x="7285366" y="2707532"/>
              <a:ext cx="1186775" cy="2344366"/>
            </a:xfrm>
            <a:custGeom>
              <a:avLst/>
              <a:gdLst>
                <a:gd name="connsiteX0" fmla="*/ 0 w 1186775"/>
                <a:gd name="connsiteY0" fmla="*/ 0 h 2344366"/>
                <a:gd name="connsiteX1" fmla="*/ 817124 w 1186775"/>
                <a:gd name="connsiteY1" fmla="*/ 457200 h 2344366"/>
                <a:gd name="connsiteX2" fmla="*/ 1118681 w 1186775"/>
                <a:gd name="connsiteY2" fmla="*/ 1712068 h 2344366"/>
                <a:gd name="connsiteX3" fmla="*/ 1186775 w 1186775"/>
                <a:gd name="connsiteY3" fmla="*/ 2344366 h 2344366"/>
                <a:gd name="connsiteX4" fmla="*/ 1186775 w 1186775"/>
                <a:gd name="connsiteY4" fmla="*/ 2344366 h 234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775" h="2344366">
                  <a:moveTo>
                    <a:pt x="0" y="0"/>
                  </a:moveTo>
                  <a:cubicBezTo>
                    <a:pt x="315338" y="85927"/>
                    <a:pt x="630677" y="171855"/>
                    <a:pt x="817124" y="457200"/>
                  </a:cubicBezTo>
                  <a:cubicBezTo>
                    <a:pt x="1003571" y="742545"/>
                    <a:pt x="1057073" y="1397540"/>
                    <a:pt x="1118681" y="1712068"/>
                  </a:cubicBezTo>
                  <a:cubicBezTo>
                    <a:pt x="1180289" y="2026596"/>
                    <a:pt x="1186775" y="2344366"/>
                    <a:pt x="1186775" y="2344366"/>
                  </a:cubicBezTo>
                  <a:lnTo>
                    <a:pt x="1186775" y="2344366"/>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8C8F6817-E349-435F-BBCD-1FFFE5F30EE6}"/>
                </a:ext>
              </a:extLst>
            </p:cNvPr>
            <p:cNvSpPr/>
            <p:nvPr/>
          </p:nvSpPr>
          <p:spPr>
            <a:xfrm>
              <a:off x="6245157" y="2881828"/>
              <a:ext cx="904673" cy="1836087"/>
            </a:xfrm>
            <a:custGeom>
              <a:avLst/>
              <a:gdLst>
                <a:gd name="connsiteX0" fmla="*/ 904673 w 904673"/>
                <a:gd name="connsiteY0" fmla="*/ 7287 h 1836087"/>
                <a:gd name="connsiteX1" fmla="*/ 291830 w 904673"/>
                <a:gd name="connsiteY1" fmla="*/ 279661 h 1836087"/>
                <a:gd name="connsiteX2" fmla="*/ 0 w 904673"/>
                <a:gd name="connsiteY2" fmla="*/ 1836087 h 1836087"/>
                <a:gd name="connsiteX3" fmla="*/ 0 w 904673"/>
                <a:gd name="connsiteY3" fmla="*/ 1836087 h 1836087"/>
                <a:gd name="connsiteX4" fmla="*/ 0 w 904673"/>
                <a:gd name="connsiteY4" fmla="*/ 1836087 h 183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73" h="1836087">
                  <a:moveTo>
                    <a:pt x="904673" y="7287"/>
                  </a:moveTo>
                  <a:cubicBezTo>
                    <a:pt x="673641" y="-8926"/>
                    <a:pt x="442609" y="-25139"/>
                    <a:pt x="291830" y="279661"/>
                  </a:cubicBezTo>
                  <a:cubicBezTo>
                    <a:pt x="141051" y="584461"/>
                    <a:pt x="0" y="1836087"/>
                    <a:pt x="0" y="1836087"/>
                  </a:cubicBezTo>
                  <a:lnTo>
                    <a:pt x="0" y="1836087"/>
                  </a:lnTo>
                  <a:lnTo>
                    <a:pt x="0" y="1836087"/>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xmlns="" id="{FBB7417D-F68C-4583-A65A-C3120A07763F}"/>
                </a:ext>
              </a:extLst>
            </p:cNvPr>
            <p:cNvCxnSpPr/>
            <p:nvPr/>
          </p:nvCxnSpPr>
          <p:spPr>
            <a:xfrm>
              <a:off x="7285366" y="2564859"/>
              <a:ext cx="410834" cy="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xmlns="" id="{88EDAF55-6847-4994-82D8-EA26AFB6200B}"/>
                </a:ext>
              </a:extLst>
            </p:cNvPr>
            <p:cNvCxnSpPr/>
            <p:nvPr/>
          </p:nvCxnSpPr>
          <p:spPr>
            <a:xfrm flipH="1">
              <a:off x="6858000" y="2564859"/>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xmlns="" id="{E19B86EF-BAF9-4802-A6DA-3839A47A9358}"/>
                </a:ext>
              </a:extLst>
            </p:cNvPr>
            <p:cNvCxnSpPr/>
            <p:nvPr/>
          </p:nvCxnSpPr>
          <p:spPr>
            <a:xfrm flipH="1">
              <a:off x="7285366" y="2397055"/>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sp>
          <p:nvSpPr>
            <p:cNvPr id="39" name="Freeform: Shape 38">
              <a:extLst>
                <a:ext uri="{FF2B5EF4-FFF2-40B4-BE49-F238E27FC236}">
                  <a16:creationId xmlns:a16="http://schemas.microsoft.com/office/drawing/2014/main" xmlns="" id="{86F3F41B-518D-418F-AE02-24FF0B67C232}"/>
                </a:ext>
              </a:extLst>
            </p:cNvPr>
            <p:cNvSpPr/>
            <p:nvPr/>
          </p:nvSpPr>
          <p:spPr>
            <a:xfrm>
              <a:off x="6556443" y="3161489"/>
              <a:ext cx="612842" cy="1215958"/>
            </a:xfrm>
            <a:custGeom>
              <a:avLst/>
              <a:gdLst>
                <a:gd name="connsiteX0" fmla="*/ 612842 w 612842"/>
                <a:gd name="connsiteY0" fmla="*/ 0 h 1215958"/>
                <a:gd name="connsiteX1" fmla="*/ 107004 w 612842"/>
                <a:gd name="connsiteY1" fmla="*/ 593388 h 1215958"/>
                <a:gd name="connsiteX2" fmla="*/ 0 w 612842"/>
                <a:gd name="connsiteY2" fmla="*/ 1215958 h 1215958"/>
                <a:gd name="connsiteX3" fmla="*/ 0 w 612842"/>
                <a:gd name="connsiteY3" fmla="*/ 1215958 h 1215958"/>
              </a:gdLst>
              <a:ahLst/>
              <a:cxnLst>
                <a:cxn ang="0">
                  <a:pos x="connsiteX0" y="connsiteY0"/>
                </a:cxn>
                <a:cxn ang="0">
                  <a:pos x="connsiteX1" y="connsiteY1"/>
                </a:cxn>
                <a:cxn ang="0">
                  <a:pos x="connsiteX2" y="connsiteY2"/>
                </a:cxn>
                <a:cxn ang="0">
                  <a:pos x="connsiteX3" y="connsiteY3"/>
                </a:cxn>
              </a:cxnLst>
              <a:rect l="l" t="t" r="r" b="b"/>
              <a:pathLst>
                <a:path w="612842" h="1215958">
                  <a:moveTo>
                    <a:pt x="612842" y="0"/>
                  </a:moveTo>
                  <a:cubicBezTo>
                    <a:pt x="410993" y="195364"/>
                    <a:pt x="209144" y="390728"/>
                    <a:pt x="107004" y="593388"/>
                  </a:cubicBezTo>
                  <a:cubicBezTo>
                    <a:pt x="4864" y="796048"/>
                    <a:pt x="0" y="1215958"/>
                    <a:pt x="0" y="1215958"/>
                  </a:cubicBezTo>
                  <a:lnTo>
                    <a:pt x="0" y="1215958"/>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xmlns="" id="{A31BDED9-284B-41AA-9143-3C82772B6964}"/>
                </a:ext>
              </a:extLst>
            </p:cNvPr>
            <p:cNvSpPr/>
            <p:nvPr/>
          </p:nvSpPr>
          <p:spPr>
            <a:xfrm>
              <a:off x="7247106" y="3523704"/>
              <a:ext cx="758758" cy="1524951"/>
            </a:xfrm>
            <a:custGeom>
              <a:avLst/>
              <a:gdLst>
                <a:gd name="connsiteX0" fmla="*/ 0 w 758758"/>
                <a:gd name="connsiteY0" fmla="*/ 36619 h 1524951"/>
                <a:gd name="connsiteX1" fmla="*/ 428017 w 758758"/>
                <a:gd name="connsiteY1" fmla="*/ 192262 h 1524951"/>
                <a:gd name="connsiteX2" fmla="*/ 758758 w 758758"/>
                <a:gd name="connsiteY2" fmla="*/ 1524951 h 1524951"/>
                <a:gd name="connsiteX3" fmla="*/ 758758 w 758758"/>
                <a:gd name="connsiteY3" fmla="*/ 1524951 h 1524951"/>
              </a:gdLst>
              <a:ahLst/>
              <a:cxnLst>
                <a:cxn ang="0">
                  <a:pos x="connsiteX0" y="connsiteY0"/>
                </a:cxn>
                <a:cxn ang="0">
                  <a:pos x="connsiteX1" y="connsiteY1"/>
                </a:cxn>
                <a:cxn ang="0">
                  <a:pos x="connsiteX2" y="connsiteY2"/>
                </a:cxn>
                <a:cxn ang="0">
                  <a:pos x="connsiteX3" y="connsiteY3"/>
                </a:cxn>
              </a:cxnLst>
              <a:rect l="l" t="t" r="r" b="b"/>
              <a:pathLst>
                <a:path w="758758" h="1524951">
                  <a:moveTo>
                    <a:pt x="0" y="36619"/>
                  </a:moveTo>
                  <a:cubicBezTo>
                    <a:pt x="150778" y="-9587"/>
                    <a:pt x="301557" y="-55793"/>
                    <a:pt x="428017" y="192262"/>
                  </a:cubicBezTo>
                  <a:cubicBezTo>
                    <a:pt x="554477" y="440317"/>
                    <a:pt x="758758" y="1524951"/>
                    <a:pt x="758758" y="1524951"/>
                  </a:cubicBezTo>
                  <a:lnTo>
                    <a:pt x="758758" y="1524951"/>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Left Brace 46">
            <a:extLst>
              <a:ext uri="{FF2B5EF4-FFF2-40B4-BE49-F238E27FC236}">
                <a16:creationId xmlns:a16="http://schemas.microsoft.com/office/drawing/2014/main" xmlns="" id="{2D0925CC-170D-408D-BFF8-9271CAF58A76}"/>
              </a:ext>
            </a:extLst>
          </p:cNvPr>
          <p:cNvSpPr/>
          <p:nvPr/>
        </p:nvSpPr>
        <p:spPr>
          <a:xfrm>
            <a:off x="801140" y="1660187"/>
            <a:ext cx="360158" cy="4572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xmlns="" id="{DA5C7CAE-D435-4291-A50A-2FDC166B865F}"/>
              </a:ext>
            </a:extLst>
          </p:cNvPr>
          <p:cNvSpPr txBox="1"/>
          <p:nvPr/>
        </p:nvSpPr>
        <p:spPr>
          <a:xfrm>
            <a:off x="381000" y="1622088"/>
            <a:ext cx="572498" cy="523220"/>
          </a:xfrm>
          <a:prstGeom prst="rect">
            <a:avLst/>
          </a:prstGeom>
          <a:noFill/>
        </p:spPr>
        <p:txBody>
          <a:bodyPr wrap="square" rtlCol="0">
            <a:spAutoFit/>
          </a:bodyPr>
          <a:lstStyle/>
          <a:p>
            <a:r>
              <a:rPr lang="en-US" sz="1400" dirty="0"/>
              <a:t>Dry zone</a:t>
            </a:r>
          </a:p>
        </p:txBody>
      </p:sp>
      <p:sp>
        <p:nvSpPr>
          <p:cNvPr id="49" name="TextBox 48">
            <a:extLst>
              <a:ext uri="{FF2B5EF4-FFF2-40B4-BE49-F238E27FC236}">
                <a16:creationId xmlns:a16="http://schemas.microsoft.com/office/drawing/2014/main" xmlns="" id="{F7EBD60E-3BB2-40A7-8F3D-D8F570B5CB8B}"/>
              </a:ext>
            </a:extLst>
          </p:cNvPr>
          <p:cNvSpPr txBox="1"/>
          <p:nvPr/>
        </p:nvSpPr>
        <p:spPr>
          <a:xfrm>
            <a:off x="3462216" y="1820362"/>
            <a:ext cx="1142764" cy="553998"/>
          </a:xfrm>
          <a:prstGeom prst="rect">
            <a:avLst/>
          </a:prstGeom>
          <a:noFill/>
        </p:spPr>
        <p:txBody>
          <a:bodyPr wrap="square" rtlCol="0">
            <a:spAutoFit/>
          </a:bodyPr>
          <a:lstStyle/>
          <a:p>
            <a:r>
              <a:rPr lang="en-US" sz="1000" i="1" dirty="0"/>
              <a:t>Organic nutrient sources mixed in plow-layer</a:t>
            </a:r>
          </a:p>
        </p:txBody>
      </p:sp>
      <p:sp>
        <p:nvSpPr>
          <p:cNvPr id="50" name="TextBox 49">
            <a:extLst>
              <a:ext uri="{FF2B5EF4-FFF2-40B4-BE49-F238E27FC236}">
                <a16:creationId xmlns:a16="http://schemas.microsoft.com/office/drawing/2014/main" xmlns="" id="{261C2AA9-26EA-4380-9D28-C5278ED8F18B}"/>
              </a:ext>
            </a:extLst>
          </p:cNvPr>
          <p:cNvSpPr txBox="1"/>
          <p:nvPr/>
        </p:nvSpPr>
        <p:spPr>
          <a:xfrm>
            <a:off x="7480343" y="1669577"/>
            <a:ext cx="1142764" cy="707886"/>
          </a:xfrm>
          <a:prstGeom prst="rect">
            <a:avLst/>
          </a:prstGeom>
          <a:noFill/>
        </p:spPr>
        <p:txBody>
          <a:bodyPr wrap="square" rtlCol="0">
            <a:spAutoFit/>
          </a:bodyPr>
          <a:lstStyle/>
          <a:p>
            <a:r>
              <a:rPr lang="en-US" sz="1000" i="1" dirty="0"/>
              <a:t>Organic nutrient sources perched at top of A horizon</a:t>
            </a:r>
          </a:p>
        </p:txBody>
      </p:sp>
      <p:cxnSp>
        <p:nvCxnSpPr>
          <p:cNvPr id="54" name="Straight Arrow Connector 53">
            <a:extLst>
              <a:ext uri="{FF2B5EF4-FFF2-40B4-BE49-F238E27FC236}">
                <a16:creationId xmlns:a16="http://schemas.microsoft.com/office/drawing/2014/main" xmlns="" id="{550B62CB-40FA-467D-BCB7-8E85D78D26FE}"/>
              </a:ext>
            </a:extLst>
          </p:cNvPr>
          <p:cNvCxnSpPr/>
          <p:nvPr/>
        </p:nvCxnSpPr>
        <p:spPr>
          <a:xfrm flipV="1">
            <a:off x="1486898" y="3107988"/>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xmlns="" id="{5D2BC65F-5854-4701-804D-F8CB9FF0BFD4}"/>
              </a:ext>
            </a:extLst>
          </p:cNvPr>
          <p:cNvCxnSpPr/>
          <p:nvPr/>
        </p:nvCxnSpPr>
        <p:spPr>
          <a:xfrm flipV="1">
            <a:off x="1628600" y="2460286"/>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xmlns="" id="{2F72CCF9-727B-473F-B296-CB2CE4C2EA86}"/>
              </a:ext>
            </a:extLst>
          </p:cNvPr>
          <p:cNvCxnSpPr>
            <a:cxnSpLocks/>
          </p:cNvCxnSpPr>
          <p:nvPr/>
        </p:nvCxnSpPr>
        <p:spPr>
          <a:xfrm flipH="1" flipV="1">
            <a:off x="3609148" y="2490952"/>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xmlns="" id="{7F8B9707-4C0B-4635-B239-43497A078432}"/>
              </a:ext>
            </a:extLst>
          </p:cNvPr>
          <p:cNvCxnSpPr>
            <a:cxnSpLocks/>
          </p:cNvCxnSpPr>
          <p:nvPr/>
        </p:nvCxnSpPr>
        <p:spPr>
          <a:xfrm flipH="1" flipV="1">
            <a:off x="3855584" y="3241744"/>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xmlns="" id="{7EF476CD-6A8C-4708-820D-F80D8D0F6051}"/>
              </a:ext>
            </a:extLst>
          </p:cNvPr>
          <p:cNvCxnSpPr>
            <a:cxnSpLocks/>
          </p:cNvCxnSpPr>
          <p:nvPr/>
        </p:nvCxnSpPr>
        <p:spPr>
          <a:xfrm flipH="1" flipV="1">
            <a:off x="7808254" y="3310649"/>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xmlns="" id="{15978936-14E8-4EEC-B8D6-64A2AE0C7E08}"/>
              </a:ext>
            </a:extLst>
          </p:cNvPr>
          <p:cNvCxnSpPr>
            <a:cxnSpLocks/>
          </p:cNvCxnSpPr>
          <p:nvPr/>
        </p:nvCxnSpPr>
        <p:spPr>
          <a:xfrm flipH="1" flipV="1">
            <a:off x="7658287" y="2650786"/>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xmlns="" id="{4A48F21E-69A1-4BCE-B9E0-D9FA709EBEB4}"/>
              </a:ext>
            </a:extLst>
          </p:cNvPr>
          <p:cNvCxnSpPr/>
          <p:nvPr/>
        </p:nvCxnSpPr>
        <p:spPr>
          <a:xfrm flipV="1">
            <a:off x="5381855" y="3240934"/>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xmlns="" id="{53D86AFC-9FEF-49DA-8C3C-4767419559BB}"/>
              </a:ext>
            </a:extLst>
          </p:cNvPr>
          <p:cNvCxnSpPr/>
          <p:nvPr/>
        </p:nvCxnSpPr>
        <p:spPr>
          <a:xfrm flipV="1">
            <a:off x="5523557" y="2593232"/>
            <a:ext cx="457200" cy="381000"/>
          </a:xfrm>
          <a:prstGeom prst="straightConnector1">
            <a:avLst/>
          </a:prstGeom>
          <a:ln w="50800">
            <a:solidFill>
              <a:srgbClr val="00B0F0">
                <a:alpha val="50000"/>
              </a:srgbClr>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xmlns="" id="{22FC60F2-D8E0-469F-BFEC-E6116E1361B7}"/>
              </a:ext>
            </a:extLst>
          </p:cNvPr>
          <p:cNvSpPr txBox="1"/>
          <p:nvPr/>
        </p:nvSpPr>
        <p:spPr>
          <a:xfrm>
            <a:off x="4427899" y="4226044"/>
            <a:ext cx="1054477" cy="430887"/>
          </a:xfrm>
          <a:prstGeom prst="rect">
            <a:avLst/>
          </a:prstGeom>
          <a:solidFill>
            <a:srgbClr val="FFFF00"/>
          </a:solidFill>
        </p:spPr>
        <p:txBody>
          <a:bodyPr wrap="square" rtlCol="0">
            <a:spAutoFit/>
          </a:bodyPr>
          <a:lstStyle/>
          <a:p>
            <a:r>
              <a:rPr lang="en-US" sz="1050" dirty="0"/>
              <a:t>Transpiration stream</a:t>
            </a:r>
          </a:p>
        </p:txBody>
      </p:sp>
      <p:cxnSp>
        <p:nvCxnSpPr>
          <p:cNvPr id="64" name="Straight Arrow Connector 63">
            <a:extLst>
              <a:ext uri="{FF2B5EF4-FFF2-40B4-BE49-F238E27FC236}">
                <a16:creationId xmlns:a16="http://schemas.microsoft.com/office/drawing/2014/main" xmlns="" id="{4B1545FB-D004-425B-9B0F-CEF5F43DAA2D}"/>
              </a:ext>
            </a:extLst>
          </p:cNvPr>
          <p:cNvCxnSpPr>
            <a:cxnSpLocks/>
          </p:cNvCxnSpPr>
          <p:nvPr/>
        </p:nvCxnSpPr>
        <p:spPr>
          <a:xfrm flipV="1">
            <a:off x="5296898" y="3488989"/>
            <a:ext cx="313557" cy="737055"/>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xmlns="" id="{7BBEF956-0E62-4492-8B6E-4AFF2D0098CB}"/>
              </a:ext>
            </a:extLst>
          </p:cNvPr>
          <p:cNvCxnSpPr>
            <a:cxnSpLocks/>
          </p:cNvCxnSpPr>
          <p:nvPr/>
        </p:nvCxnSpPr>
        <p:spPr>
          <a:xfrm flipH="1" flipV="1">
            <a:off x="4228961" y="3571675"/>
            <a:ext cx="467094" cy="652563"/>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Freeform: Shape 67">
            <a:extLst>
              <a:ext uri="{FF2B5EF4-FFF2-40B4-BE49-F238E27FC236}">
                <a16:creationId xmlns:a16="http://schemas.microsoft.com/office/drawing/2014/main" xmlns="" id="{ECE0FB85-5D6A-43D9-B3BD-9ECE5D126068}"/>
              </a:ext>
            </a:extLst>
          </p:cNvPr>
          <p:cNvSpPr/>
          <p:nvPr/>
        </p:nvSpPr>
        <p:spPr>
          <a:xfrm>
            <a:off x="5747613" y="1845688"/>
            <a:ext cx="359923" cy="554613"/>
          </a:xfrm>
          <a:custGeom>
            <a:avLst/>
            <a:gdLst>
              <a:gd name="connsiteX0" fmla="*/ 359923 w 359923"/>
              <a:gd name="connsiteY0" fmla="*/ 554613 h 554613"/>
              <a:gd name="connsiteX1" fmla="*/ 291830 w 359923"/>
              <a:gd name="connsiteY1" fmla="*/ 476791 h 554613"/>
              <a:gd name="connsiteX2" fmla="*/ 301557 w 359923"/>
              <a:gd name="connsiteY2" fmla="*/ 447609 h 554613"/>
              <a:gd name="connsiteX3" fmla="*/ 272374 w 359923"/>
              <a:gd name="connsiteY3" fmla="*/ 311421 h 554613"/>
              <a:gd name="connsiteX4" fmla="*/ 184825 w 359923"/>
              <a:gd name="connsiteY4" fmla="*/ 272511 h 554613"/>
              <a:gd name="connsiteX5" fmla="*/ 155642 w 359923"/>
              <a:gd name="connsiteY5" fmla="*/ 262783 h 554613"/>
              <a:gd name="connsiteX6" fmla="*/ 126459 w 359923"/>
              <a:gd name="connsiteY6" fmla="*/ 253055 h 554613"/>
              <a:gd name="connsiteX7" fmla="*/ 97276 w 359923"/>
              <a:gd name="connsiteY7" fmla="*/ 136323 h 554613"/>
              <a:gd name="connsiteX8" fmla="*/ 107004 w 359923"/>
              <a:gd name="connsiteY8" fmla="*/ 107140 h 554613"/>
              <a:gd name="connsiteX9" fmla="*/ 68094 w 359923"/>
              <a:gd name="connsiteY9" fmla="*/ 39047 h 554613"/>
              <a:gd name="connsiteX10" fmla="*/ 48638 w 359923"/>
              <a:gd name="connsiteY10" fmla="*/ 9864 h 554613"/>
              <a:gd name="connsiteX11" fmla="*/ 0 w 359923"/>
              <a:gd name="connsiteY11" fmla="*/ 136 h 55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923" h="554613">
                <a:moveTo>
                  <a:pt x="359923" y="554613"/>
                </a:moveTo>
                <a:cubicBezTo>
                  <a:pt x="359805" y="554495"/>
                  <a:pt x="295048" y="496095"/>
                  <a:pt x="291830" y="476791"/>
                </a:cubicBezTo>
                <a:cubicBezTo>
                  <a:pt x="290144" y="466677"/>
                  <a:pt x="298315" y="457336"/>
                  <a:pt x="301557" y="447609"/>
                </a:cubicBezTo>
                <a:cubicBezTo>
                  <a:pt x="294646" y="364673"/>
                  <a:pt x="318599" y="348401"/>
                  <a:pt x="272374" y="311421"/>
                </a:cubicBezTo>
                <a:cubicBezTo>
                  <a:pt x="239341" y="284995"/>
                  <a:pt x="231104" y="287937"/>
                  <a:pt x="184825" y="272511"/>
                </a:cubicBezTo>
                <a:lnTo>
                  <a:pt x="155642" y="262783"/>
                </a:lnTo>
                <a:lnTo>
                  <a:pt x="126459" y="253055"/>
                </a:lnTo>
                <a:cubicBezTo>
                  <a:pt x="80631" y="184312"/>
                  <a:pt x="80312" y="212663"/>
                  <a:pt x="97276" y="136323"/>
                </a:cubicBezTo>
                <a:cubicBezTo>
                  <a:pt x="99500" y="126313"/>
                  <a:pt x="103761" y="116868"/>
                  <a:pt x="107004" y="107140"/>
                </a:cubicBezTo>
                <a:cubicBezTo>
                  <a:pt x="91218" y="59784"/>
                  <a:pt x="104900" y="90575"/>
                  <a:pt x="68094" y="39047"/>
                </a:cubicBezTo>
                <a:cubicBezTo>
                  <a:pt x="61299" y="29533"/>
                  <a:pt x="57767" y="17167"/>
                  <a:pt x="48638" y="9864"/>
                </a:cubicBezTo>
                <a:cubicBezTo>
                  <a:pt x="33914" y="-1915"/>
                  <a:pt x="16673" y="136"/>
                  <a:pt x="0" y="136"/>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xmlns="" id="{DD359B3E-C103-4E57-B55D-292AE873D9F2}"/>
              </a:ext>
            </a:extLst>
          </p:cNvPr>
          <p:cNvSpPr/>
          <p:nvPr/>
        </p:nvSpPr>
        <p:spPr>
          <a:xfrm>
            <a:off x="5912983" y="1884735"/>
            <a:ext cx="149321" cy="223736"/>
          </a:xfrm>
          <a:custGeom>
            <a:avLst/>
            <a:gdLst>
              <a:gd name="connsiteX0" fmla="*/ 0 w 149321"/>
              <a:gd name="connsiteY0" fmla="*/ 223736 h 223736"/>
              <a:gd name="connsiteX1" fmla="*/ 87549 w 149321"/>
              <a:gd name="connsiteY1" fmla="*/ 184825 h 223736"/>
              <a:gd name="connsiteX2" fmla="*/ 77821 w 149321"/>
              <a:gd name="connsiteY2" fmla="*/ 145915 h 223736"/>
              <a:gd name="connsiteX3" fmla="*/ 87549 w 149321"/>
              <a:gd name="connsiteY3" fmla="*/ 87549 h 223736"/>
              <a:gd name="connsiteX4" fmla="*/ 116732 w 149321"/>
              <a:gd name="connsiteY4" fmla="*/ 68093 h 223736"/>
              <a:gd name="connsiteX5" fmla="*/ 145915 w 149321"/>
              <a:gd name="connsiteY5" fmla="*/ 58366 h 223736"/>
              <a:gd name="connsiteX6" fmla="*/ 145915 w 149321"/>
              <a:gd name="connsiteY6" fmla="*/ 0 h 22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321" h="223736">
                <a:moveTo>
                  <a:pt x="0" y="223736"/>
                </a:moveTo>
                <a:cubicBezTo>
                  <a:pt x="29058" y="219585"/>
                  <a:pt x="81182" y="229399"/>
                  <a:pt x="87549" y="184825"/>
                </a:cubicBezTo>
                <a:cubicBezTo>
                  <a:pt x="89440" y="171590"/>
                  <a:pt x="81064" y="158885"/>
                  <a:pt x="77821" y="145915"/>
                </a:cubicBezTo>
                <a:cubicBezTo>
                  <a:pt x="81064" y="126460"/>
                  <a:pt x="78728" y="105190"/>
                  <a:pt x="87549" y="87549"/>
                </a:cubicBezTo>
                <a:cubicBezTo>
                  <a:pt x="92778" y="77092"/>
                  <a:pt x="106275" y="73322"/>
                  <a:pt x="116732" y="68093"/>
                </a:cubicBezTo>
                <a:cubicBezTo>
                  <a:pt x="125903" y="63507"/>
                  <a:pt x="141876" y="67791"/>
                  <a:pt x="145915" y="58366"/>
                </a:cubicBezTo>
                <a:cubicBezTo>
                  <a:pt x="153579" y="40484"/>
                  <a:pt x="145915" y="19455"/>
                  <a:pt x="145915"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xmlns="" id="{E2DBB5E3-22C2-4218-9217-BB8EA9B0ED17}"/>
              </a:ext>
            </a:extLst>
          </p:cNvPr>
          <p:cNvSpPr/>
          <p:nvPr/>
        </p:nvSpPr>
        <p:spPr>
          <a:xfrm>
            <a:off x="5514149" y="1883880"/>
            <a:ext cx="311285" cy="128722"/>
          </a:xfrm>
          <a:custGeom>
            <a:avLst/>
            <a:gdLst>
              <a:gd name="connsiteX0" fmla="*/ 311285 w 311285"/>
              <a:gd name="connsiteY0" fmla="*/ 127314 h 128722"/>
              <a:gd name="connsiteX1" fmla="*/ 155643 w 311285"/>
              <a:gd name="connsiteY1" fmla="*/ 117587 h 128722"/>
              <a:gd name="connsiteX2" fmla="*/ 145915 w 311285"/>
              <a:gd name="connsiteY2" fmla="*/ 59221 h 128722"/>
              <a:gd name="connsiteX3" fmla="*/ 97277 w 311285"/>
              <a:gd name="connsiteY3" fmla="*/ 30038 h 128722"/>
              <a:gd name="connsiteX4" fmla="*/ 77821 w 311285"/>
              <a:gd name="connsiteY4" fmla="*/ 10582 h 128722"/>
              <a:gd name="connsiteX5" fmla="*/ 0 w 311285"/>
              <a:gd name="connsiteY5" fmla="*/ 855 h 12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85" h="128722">
                <a:moveTo>
                  <a:pt x="311285" y="127314"/>
                </a:moveTo>
                <a:cubicBezTo>
                  <a:pt x="259404" y="124072"/>
                  <a:pt x="203710" y="137379"/>
                  <a:pt x="155643" y="117587"/>
                </a:cubicBezTo>
                <a:cubicBezTo>
                  <a:pt x="137405" y="110077"/>
                  <a:pt x="152840" y="77689"/>
                  <a:pt x="145915" y="59221"/>
                </a:cubicBezTo>
                <a:cubicBezTo>
                  <a:pt x="138284" y="38872"/>
                  <a:pt x="113835" y="35557"/>
                  <a:pt x="97277" y="30038"/>
                </a:cubicBezTo>
                <a:cubicBezTo>
                  <a:pt x="90792" y="23553"/>
                  <a:pt x="85686" y="15301"/>
                  <a:pt x="77821" y="10582"/>
                </a:cubicBezTo>
                <a:cubicBezTo>
                  <a:pt x="53065" y="-4272"/>
                  <a:pt x="27573" y="855"/>
                  <a:pt x="0" y="855"/>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xmlns="" id="{F928141E-33B7-4040-834F-29403C1021D3}"/>
              </a:ext>
            </a:extLst>
          </p:cNvPr>
          <p:cNvSpPr/>
          <p:nvPr/>
        </p:nvSpPr>
        <p:spPr>
          <a:xfrm>
            <a:off x="5347702" y="1855552"/>
            <a:ext cx="672285" cy="680936"/>
          </a:xfrm>
          <a:custGeom>
            <a:avLst/>
            <a:gdLst>
              <a:gd name="connsiteX0" fmla="*/ 672285 w 672285"/>
              <a:gd name="connsiteY0" fmla="*/ 680936 h 680936"/>
              <a:gd name="connsiteX1" fmla="*/ 623647 w 672285"/>
              <a:gd name="connsiteY1" fmla="*/ 651753 h 680936"/>
              <a:gd name="connsiteX2" fmla="*/ 594464 w 672285"/>
              <a:gd name="connsiteY2" fmla="*/ 642025 h 680936"/>
              <a:gd name="connsiteX3" fmla="*/ 584736 w 672285"/>
              <a:gd name="connsiteY3" fmla="*/ 612842 h 680936"/>
              <a:gd name="connsiteX4" fmla="*/ 497187 w 672285"/>
              <a:gd name="connsiteY4" fmla="*/ 564204 h 680936"/>
              <a:gd name="connsiteX5" fmla="*/ 419366 w 672285"/>
              <a:gd name="connsiteY5" fmla="*/ 554476 h 680936"/>
              <a:gd name="connsiteX6" fmla="*/ 166447 w 672285"/>
              <a:gd name="connsiteY6" fmla="*/ 544749 h 680936"/>
              <a:gd name="connsiteX7" fmla="*/ 146992 w 672285"/>
              <a:gd name="connsiteY7" fmla="*/ 525293 h 680936"/>
              <a:gd name="connsiteX8" fmla="*/ 137264 w 672285"/>
              <a:gd name="connsiteY8" fmla="*/ 437745 h 680936"/>
              <a:gd name="connsiteX9" fmla="*/ 127536 w 672285"/>
              <a:gd name="connsiteY9" fmla="*/ 398834 h 680936"/>
              <a:gd name="connsiteX10" fmla="*/ 98353 w 672285"/>
              <a:gd name="connsiteY10" fmla="*/ 379379 h 680936"/>
              <a:gd name="connsiteX11" fmla="*/ 78898 w 672285"/>
              <a:gd name="connsiteY11" fmla="*/ 350196 h 680936"/>
              <a:gd name="connsiteX12" fmla="*/ 10805 w 672285"/>
              <a:gd name="connsiteY12" fmla="*/ 291830 h 680936"/>
              <a:gd name="connsiteX13" fmla="*/ 20532 w 672285"/>
              <a:gd name="connsiteY13" fmla="*/ 262647 h 680936"/>
              <a:gd name="connsiteX14" fmla="*/ 49715 w 672285"/>
              <a:gd name="connsiteY14" fmla="*/ 252919 h 680936"/>
              <a:gd name="connsiteX15" fmla="*/ 30260 w 672285"/>
              <a:gd name="connsiteY15" fmla="*/ 145915 h 680936"/>
              <a:gd name="connsiteX16" fmla="*/ 1077 w 672285"/>
              <a:gd name="connsiteY16" fmla="*/ 87549 h 680936"/>
              <a:gd name="connsiteX17" fmla="*/ 1077 w 672285"/>
              <a:gd name="connsiteY17" fmla="*/ 0 h 680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2285" h="680936">
                <a:moveTo>
                  <a:pt x="672285" y="680936"/>
                </a:moveTo>
                <a:cubicBezTo>
                  <a:pt x="656072" y="671208"/>
                  <a:pt x="640558" y="660209"/>
                  <a:pt x="623647" y="651753"/>
                </a:cubicBezTo>
                <a:cubicBezTo>
                  <a:pt x="614476" y="647167"/>
                  <a:pt x="601715" y="649276"/>
                  <a:pt x="594464" y="642025"/>
                </a:cubicBezTo>
                <a:cubicBezTo>
                  <a:pt x="587213" y="634774"/>
                  <a:pt x="591987" y="620093"/>
                  <a:pt x="584736" y="612842"/>
                </a:cubicBezTo>
                <a:cubicBezTo>
                  <a:pt x="566785" y="594892"/>
                  <a:pt x="527087" y="569641"/>
                  <a:pt x="497187" y="564204"/>
                </a:cubicBezTo>
                <a:cubicBezTo>
                  <a:pt x="471466" y="559527"/>
                  <a:pt x="445463" y="556011"/>
                  <a:pt x="419366" y="554476"/>
                </a:cubicBezTo>
                <a:cubicBezTo>
                  <a:pt x="335143" y="549522"/>
                  <a:pt x="250753" y="547991"/>
                  <a:pt x="166447" y="544749"/>
                </a:cubicBezTo>
                <a:cubicBezTo>
                  <a:pt x="159962" y="538264"/>
                  <a:pt x="149405" y="534141"/>
                  <a:pt x="146992" y="525293"/>
                </a:cubicBezTo>
                <a:cubicBezTo>
                  <a:pt x="139266" y="496965"/>
                  <a:pt x="141729" y="466766"/>
                  <a:pt x="137264" y="437745"/>
                </a:cubicBezTo>
                <a:cubicBezTo>
                  <a:pt x="135231" y="424531"/>
                  <a:pt x="134952" y="409958"/>
                  <a:pt x="127536" y="398834"/>
                </a:cubicBezTo>
                <a:cubicBezTo>
                  <a:pt x="121051" y="389106"/>
                  <a:pt x="108081" y="385864"/>
                  <a:pt x="98353" y="379379"/>
                </a:cubicBezTo>
                <a:cubicBezTo>
                  <a:pt x="91868" y="369651"/>
                  <a:pt x="86506" y="359073"/>
                  <a:pt x="78898" y="350196"/>
                </a:cubicBezTo>
                <a:cubicBezTo>
                  <a:pt x="47447" y="313503"/>
                  <a:pt x="45226" y="314777"/>
                  <a:pt x="10805" y="291830"/>
                </a:cubicBezTo>
                <a:cubicBezTo>
                  <a:pt x="14047" y="282102"/>
                  <a:pt x="13282" y="269898"/>
                  <a:pt x="20532" y="262647"/>
                </a:cubicBezTo>
                <a:cubicBezTo>
                  <a:pt x="27783" y="255396"/>
                  <a:pt x="47491" y="262929"/>
                  <a:pt x="49715" y="252919"/>
                </a:cubicBezTo>
                <a:cubicBezTo>
                  <a:pt x="52809" y="238994"/>
                  <a:pt x="42725" y="170846"/>
                  <a:pt x="30260" y="145915"/>
                </a:cubicBezTo>
                <a:cubicBezTo>
                  <a:pt x="17636" y="120667"/>
                  <a:pt x="3522" y="116889"/>
                  <a:pt x="1077" y="87549"/>
                </a:cubicBezTo>
                <a:cubicBezTo>
                  <a:pt x="-1347" y="58467"/>
                  <a:pt x="1077" y="29183"/>
                  <a:pt x="1077"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xmlns="" id="{EE96AB4C-8CFF-4853-9DA6-ED18941BD2BD}"/>
              </a:ext>
            </a:extLst>
          </p:cNvPr>
          <p:cNvSpPr/>
          <p:nvPr/>
        </p:nvSpPr>
        <p:spPr>
          <a:xfrm>
            <a:off x="5222319" y="1972284"/>
            <a:ext cx="136188" cy="155642"/>
          </a:xfrm>
          <a:custGeom>
            <a:avLst/>
            <a:gdLst>
              <a:gd name="connsiteX0" fmla="*/ 136188 w 136188"/>
              <a:gd name="connsiteY0" fmla="*/ 155642 h 155642"/>
              <a:gd name="connsiteX1" fmla="*/ 87549 w 136188"/>
              <a:gd name="connsiteY1" fmla="*/ 126459 h 155642"/>
              <a:gd name="connsiteX2" fmla="*/ 68094 w 136188"/>
              <a:gd name="connsiteY2" fmla="*/ 68093 h 155642"/>
              <a:gd name="connsiteX3" fmla="*/ 58366 w 136188"/>
              <a:gd name="connsiteY3" fmla="*/ 38910 h 155642"/>
              <a:gd name="connsiteX4" fmla="*/ 29183 w 136188"/>
              <a:gd name="connsiteY4" fmla="*/ 9727 h 155642"/>
              <a:gd name="connsiteX5" fmla="*/ 0 w 136188"/>
              <a:gd name="connsiteY5" fmla="*/ 0 h 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188" h="155642">
                <a:moveTo>
                  <a:pt x="136188" y="155642"/>
                </a:moveTo>
                <a:cubicBezTo>
                  <a:pt x="119975" y="145914"/>
                  <a:pt x="99157" y="141384"/>
                  <a:pt x="87549" y="126459"/>
                </a:cubicBezTo>
                <a:cubicBezTo>
                  <a:pt x="74958" y="110271"/>
                  <a:pt x="74579" y="87548"/>
                  <a:pt x="68094" y="68093"/>
                </a:cubicBezTo>
                <a:cubicBezTo>
                  <a:pt x="64851" y="58365"/>
                  <a:pt x="65617" y="46161"/>
                  <a:pt x="58366" y="38910"/>
                </a:cubicBezTo>
                <a:cubicBezTo>
                  <a:pt x="48638" y="29182"/>
                  <a:pt x="40630" y="17358"/>
                  <a:pt x="29183" y="9727"/>
                </a:cubicBezTo>
                <a:cubicBezTo>
                  <a:pt x="20651" y="4039"/>
                  <a:pt x="0" y="0"/>
                  <a:pt x="0"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xmlns="" id="{7B50B4E5-F53B-4340-982D-C7A38556491D}"/>
              </a:ext>
            </a:extLst>
          </p:cNvPr>
          <p:cNvSpPr/>
          <p:nvPr/>
        </p:nvSpPr>
        <p:spPr>
          <a:xfrm>
            <a:off x="5455783" y="1952029"/>
            <a:ext cx="87549" cy="282902"/>
          </a:xfrm>
          <a:custGeom>
            <a:avLst/>
            <a:gdLst>
              <a:gd name="connsiteX0" fmla="*/ 0 w 87549"/>
              <a:gd name="connsiteY0" fmla="*/ 282902 h 282902"/>
              <a:gd name="connsiteX1" fmla="*/ 68094 w 87549"/>
              <a:gd name="connsiteY1" fmla="*/ 273174 h 282902"/>
              <a:gd name="connsiteX2" fmla="*/ 87549 w 87549"/>
              <a:gd name="connsiteY2" fmla="*/ 214808 h 282902"/>
              <a:gd name="connsiteX3" fmla="*/ 77821 w 87549"/>
              <a:gd name="connsiteY3" fmla="*/ 49438 h 282902"/>
              <a:gd name="connsiteX4" fmla="*/ 48638 w 87549"/>
              <a:gd name="connsiteY4" fmla="*/ 799 h 282902"/>
              <a:gd name="connsiteX5" fmla="*/ 38911 w 87549"/>
              <a:gd name="connsiteY5" fmla="*/ 799 h 28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49" h="282902">
                <a:moveTo>
                  <a:pt x="0" y="282902"/>
                </a:moveTo>
                <a:cubicBezTo>
                  <a:pt x="22698" y="279659"/>
                  <a:pt x="49995" y="287251"/>
                  <a:pt x="68094" y="273174"/>
                </a:cubicBezTo>
                <a:cubicBezTo>
                  <a:pt x="84282" y="260583"/>
                  <a:pt x="87549" y="214808"/>
                  <a:pt x="87549" y="214808"/>
                </a:cubicBezTo>
                <a:cubicBezTo>
                  <a:pt x="84306" y="159685"/>
                  <a:pt x="83315" y="104383"/>
                  <a:pt x="77821" y="49438"/>
                </a:cubicBezTo>
                <a:cubicBezTo>
                  <a:pt x="75730" y="28530"/>
                  <a:pt x="65920" y="12321"/>
                  <a:pt x="48638" y="799"/>
                </a:cubicBezTo>
                <a:cubicBezTo>
                  <a:pt x="45940" y="-1000"/>
                  <a:pt x="42153" y="799"/>
                  <a:pt x="38911" y="799"/>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xmlns="" id="{42598B71-3C0C-43EE-A361-D886B00ED147}"/>
              </a:ext>
            </a:extLst>
          </p:cNvPr>
          <p:cNvSpPr txBox="1"/>
          <p:nvPr/>
        </p:nvSpPr>
        <p:spPr>
          <a:xfrm>
            <a:off x="4859012" y="1287157"/>
            <a:ext cx="1845942" cy="400110"/>
          </a:xfrm>
          <a:prstGeom prst="rect">
            <a:avLst/>
          </a:prstGeom>
          <a:noFill/>
        </p:spPr>
        <p:txBody>
          <a:bodyPr wrap="square" rtlCol="0">
            <a:spAutoFit/>
          </a:bodyPr>
          <a:lstStyle/>
          <a:p>
            <a:r>
              <a:rPr lang="en-US" sz="1000" i="1" dirty="0"/>
              <a:t>Increased dependence on AMF to acquire nutrients</a:t>
            </a:r>
          </a:p>
        </p:txBody>
      </p:sp>
      <p:sp>
        <p:nvSpPr>
          <p:cNvPr id="76" name="TextBox 75">
            <a:extLst>
              <a:ext uri="{FF2B5EF4-FFF2-40B4-BE49-F238E27FC236}">
                <a16:creationId xmlns:a16="http://schemas.microsoft.com/office/drawing/2014/main" xmlns="" id="{325ECE32-2F04-488F-BB08-EEE115A55141}"/>
              </a:ext>
            </a:extLst>
          </p:cNvPr>
          <p:cNvSpPr txBox="1"/>
          <p:nvPr/>
        </p:nvSpPr>
        <p:spPr>
          <a:xfrm>
            <a:off x="953498" y="4953001"/>
            <a:ext cx="3777478" cy="954107"/>
          </a:xfrm>
          <a:prstGeom prst="rect">
            <a:avLst/>
          </a:prstGeom>
          <a:noFill/>
        </p:spPr>
        <p:txBody>
          <a:bodyPr wrap="square" rtlCol="0">
            <a:spAutoFit/>
          </a:bodyPr>
          <a:lstStyle/>
          <a:p>
            <a:r>
              <a:rPr lang="en-US" sz="1400" i="1" dirty="0"/>
              <a:t>In tilled systems, organic nutrient sources are regularly redistributed in soil profile. Mineralized nutrients are swept into the plant in the transpiration stream</a:t>
            </a:r>
          </a:p>
        </p:txBody>
      </p:sp>
      <p:sp>
        <p:nvSpPr>
          <p:cNvPr id="77" name="TextBox 76">
            <a:extLst>
              <a:ext uri="{FF2B5EF4-FFF2-40B4-BE49-F238E27FC236}">
                <a16:creationId xmlns:a16="http://schemas.microsoft.com/office/drawing/2014/main" xmlns="" id="{5C3CD7A9-C9DE-4A32-BC33-1566706FDFAF}"/>
              </a:ext>
            </a:extLst>
          </p:cNvPr>
          <p:cNvSpPr txBox="1"/>
          <p:nvPr/>
        </p:nvSpPr>
        <p:spPr>
          <a:xfrm>
            <a:off x="5222319" y="4957468"/>
            <a:ext cx="3705774" cy="954107"/>
          </a:xfrm>
          <a:prstGeom prst="rect">
            <a:avLst/>
          </a:prstGeom>
          <a:noFill/>
        </p:spPr>
        <p:txBody>
          <a:bodyPr wrap="square" rtlCol="0">
            <a:spAutoFit/>
          </a:bodyPr>
          <a:lstStyle/>
          <a:p>
            <a:r>
              <a:rPr lang="en-US" sz="1400" i="1" dirty="0"/>
              <a:t>In no-till systems, nutrient sources become perched too high in the profile to be reliably swept into the transpiration stream upon mineralization</a:t>
            </a:r>
          </a:p>
        </p:txBody>
      </p:sp>
    </p:spTree>
    <p:extLst>
      <p:ext uri="{BB962C8B-B14F-4D97-AF65-F5344CB8AC3E}">
        <p14:creationId xmlns:p14="http://schemas.microsoft.com/office/powerpoint/2010/main" val="2231983272"/>
      </p:ext>
    </p:extLst>
  </p:cSld>
  <p:clrMapOvr>
    <a:masterClrMapping/>
  </p:clrMapOvr>
  <p:transition spd="slow">
    <p:cover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ADF0A-A421-4E86-B1DC-8C347EC024C6}"/>
              </a:ext>
            </a:extLst>
          </p:cNvPr>
          <p:cNvSpPr>
            <a:spLocks noGrp="1"/>
          </p:cNvSpPr>
          <p:nvPr>
            <p:ph type="title"/>
          </p:nvPr>
        </p:nvSpPr>
        <p:spPr>
          <a:xfrm>
            <a:off x="447472" y="609600"/>
            <a:ext cx="8381999" cy="761999"/>
          </a:xfrm>
        </p:spPr>
        <p:txBody>
          <a:bodyPr/>
          <a:lstStyle/>
          <a:p>
            <a:r>
              <a:rPr lang="en-US" dirty="0"/>
              <a:t>Legacy of tillage cripples AMF </a:t>
            </a:r>
            <a:r>
              <a:rPr lang="en-US" i="1" dirty="0"/>
              <a:t>genetically</a:t>
            </a:r>
          </a:p>
        </p:txBody>
      </p:sp>
      <p:sp>
        <p:nvSpPr>
          <p:cNvPr id="3" name="Rectangle 2">
            <a:extLst>
              <a:ext uri="{FF2B5EF4-FFF2-40B4-BE49-F238E27FC236}">
                <a16:creationId xmlns:a16="http://schemas.microsoft.com/office/drawing/2014/main" xmlns="" id="{498D8446-EDB5-4CC5-A903-0294E99959FB}"/>
              </a:ext>
            </a:extLst>
          </p:cNvPr>
          <p:cNvSpPr/>
          <p:nvPr/>
        </p:nvSpPr>
        <p:spPr>
          <a:xfrm>
            <a:off x="381001" y="1687902"/>
            <a:ext cx="3352800" cy="35052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D09955B5-AE8B-4EA0-BBF5-BBBC496CB6F3}"/>
              </a:ext>
            </a:extLst>
          </p:cNvPr>
          <p:cNvSpPr/>
          <p:nvPr/>
        </p:nvSpPr>
        <p:spPr>
          <a:xfrm>
            <a:off x="5410200" y="1687902"/>
            <a:ext cx="3352800" cy="35052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9D890639-C045-4D5E-89C7-8EE24BDD9153}"/>
              </a:ext>
            </a:extLst>
          </p:cNvPr>
          <p:cNvGrpSpPr/>
          <p:nvPr/>
        </p:nvGrpSpPr>
        <p:grpSpPr>
          <a:xfrm>
            <a:off x="381000" y="1459300"/>
            <a:ext cx="2226984" cy="2971800"/>
            <a:chOff x="6245157" y="2107659"/>
            <a:chExt cx="2226984" cy="2971800"/>
          </a:xfrm>
        </p:grpSpPr>
        <p:grpSp>
          <p:nvGrpSpPr>
            <p:cNvPr id="6" name="Group 5">
              <a:extLst>
                <a:ext uri="{FF2B5EF4-FFF2-40B4-BE49-F238E27FC236}">
                  <a16:creationId xmlns:a16="http://schemas.microsoft.com/office/drawing/2014/main" xmlns="" id="{9D2E972B-4CB2-44E1-8075-57B4E755EEEB}"/>
                </a:ext>
              </a:extLst>
            </p:cNvPr>
            <p:cNvGrpSpPr/>
            <p:nvPr/>
          </p:nvGrpSpPr>
          <p:grpSpPr>
            <a:xfrm>
              <a:off x="7214030" y="2107659"/>
              <a:ext cx="6485" cy="2971800"/>
              <a:chOff x="8070715" y="2133600"/>
              <a:chExt cx="6485" cy="2971800"/>
            </a:xfrm>
          </p:grpSpPr>
          <p:cxnSp>
            <p:nvCxnSpPr>
              <p:cNvPr id="14" name="Straight Connector 13">
                <a:extLst>
                  <a:ext uri="{FF2B5EF4-FFF2-40B4-BE49-F238E27FC236}">
                    <a16:creationId xmlns:a16="http://schemas.microsoft.com/office/drawing/2014/main" xmlns="" id="{C6EB3528-0FA9-4BEA-A46A-DEC872416901}"/>
                  </a:ext>
                </a:extLst>
              </p:cNvPr>
              <p:cNvCxnSpPr>
                <a:cxnSpLocks/>
              </p:cNvCxnSpPr>
              <p:nvPr/>
            </p:nvCxnSpPr>
            <p:spPr>
              <a:xfrm>
                <a:off x="8077200" y="2133600"/>
                <a:ext cx="0" cy="4572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C3664E1F-86A6-46DF-841B-678251A4F52D}"/>
                  </a:ext>
                </a:extLst>
              </p:cNvPr>
              <p:cNvCxnSpPr>
                <a:cxnSpLocks/>
              </p:cNvCxnSpPr>
              <p:nvPr/>
            </p:nvCxnSpPr>
            <p:spPr>
              <a:xfrm>
                <a:off x="8077200" y="2590800"/>
                <a:ext cx="0" cy="457200"/>
              </a:xfrm>
              <a:prstGeom prst="line">
                <a:avLst/>
              </a:prstGeom>
              <a:ln w="1270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232827D6-9B2C-4BB7-A1D0-A845C5E84096}"/>
                  </a:ext>
                </a:extLst>
              </p:cNvPr>
              <p:cNvCxnSpPr>
                <a:cxnSpLocks/>
              </p:cNvCxnSpPr>
              <p:nvPr/>
            </p:nvCxnSpPr>
            <p:spPr>
              <a:xfrm>
                <a:off x="8077200" y="3038272"/>
                <a:ext cx="0" cy="457200"/>
              </a:xfrm>
              <a:prstGeom prst="line">
                <a:avLst/>
              </a:prstGeom>
              <a:ln w="889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8A4D8501-115A-4CF2-B67C-DD98D0CA342F}"/>
                  </a:ext>
                </a:extLst>
              </p:cNvPr>
              <p:cNvCxnSpPr>
                <a:cxnSpLocks/>
              </p:cNvCxnSpPr>
              <p:nvPr/>
            </p:nvCxnSpPr>
            <p:spPr>
              <a:xfrm>
                <a:off x="8070715" y="3429000"/>
                <a:ext cx="0" cy="457200"/>
              </a:xfrm>
              <a:prstGeom prst="line">
                <a:avLst/>
              </a:prstGeom>
              <a:ln w="508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xmlns="" id="{D3AA406A-A8AE-42A3-A34D-BDBF09A8C70C}"/>
                  </a:ext>
                </a:extLst>
              </p:cNvPr>
              <p:cNvCxnSpPr>
                <a:cxnSpLocks/>
              </p:cNvCxnSpPr>
              <p:nvPr/>
            </p:nvCxnSpPr>
            <p:spPr>
              <a:xfrm>
                <a:off x="8077200" y="3886200"/>
                <a:ext cx="0" cy="685800"/>
              </a:xfrm>
              <a:prstGeom prst="line">
                <a:avLst/>
              </a:prstGeom>
              <a:ln w="254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xmlns="" id="{E476E091-343A-4DDC-9D23-373D59C68183}"/>
                  </a:ext>
                </a:extLst>
              </p:cNvPr>
              <p:cNvCxnSpPr>
                <a:cxnSpLocks/>
              </p:cNvCxnSpPr>
              <p:nvPr/>
            </p:nvCxnSpPr>
            <p:spPr>
              <a:xfrm>
                <a:off x="8070715" y="4419600"/>
                <a:ext cx="0" cy="68580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grpSp>
        <p:sp>
          <p:nvSpPr>
            <p:cNvPr id="7" name="Freeform: Shape 6">
              <a:extLst>
                <a:ext uri="{FF2B5EF4-FFF2-40B4-BE49-F238E27FC236}">
                  <a16:creationId xmlns:a16="http://schemas.microsoft.com/office/drawing/2014/main" xmlns="" id="{5FD48F86-1E78-472E-8401-5CCE3A21AEF5}"/>
                </a:ext>
              </a:extLst>
            </p:cNvPr>
            <p:cNvSpPr/>
            <p:nvPr/>
          </p:nvSpPr>
          <p:spPr>
            <a:xfrm>
              <a:off x="7285366" y="2707532"/>
              <a:ext cx="1186775" cy="2344366"/>
            </a:xfrm>
            <a:custGeom>
              <a:avLst/>
              <a:gdLst>
                <a:gd name="connsiteX0" fmla="*/ 0 w 1186775"/>
                <a:gd name="connsiteY0" fmla="*/ 0 h 2344366"/>
                <a:gd name="connsiteX1" fmla="*/ 817124 w 1186775"/>
                <a:gd name="connsiteY1" fmla="*/ 457200 h 2344366"/>
                <a:gd name="connsiteX2" fmla="*/ 1118681 w 1186775"/>
                <a:gd name="connsiteY2" fmla="*/ 1712068 h 2344366"/>
                <a:gd name="connsiteX3" fmla="*/ 1186775 w 1186775"/>
                <a:gd name="connsiteY3" fmla="*/ 2344366 h 2344366"/>
                <a:gd name="connsiteX4" fmla="*/ 1186775 w 1186775"/>
                <a:gd name="connsiteY4" fmla="*/ 2344366 h 234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775" h="2344366">
                  <a:moveTo>
                    <a:pt x="0" y="0"/>
                  </a:moveTo>
                  <a:cubicBezTo>
                    <a:pt x="315338" y="85927"/>
                    <a:pt x="630677" y="171855"/>
                    <a:pt x="817124" y="457200"/>
                  </a:cubicBezTo>
                  <a:cubicBezTo>
                    <a:pt x="1003571" y="742545"/>
                    <a:pt x="1057073" y="1397540"/>
                    <a:pt x="1118681" y="1712068"/>
                  </a:cubicBezTo>
                  <a:cubicBezTo>
                    <a:pt x="1180289" y="2026596"/>
                    <a:pt x="1186775" y="2344366"/>
                    <a:pt x="1186775" y="2344366"/>
                  </a:cubicBezTo>
                  <a:lnTo>
                    <a:pt x="1186775" y="2344366"/>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xmlns="" id="{55CAD36B-FAAE-4029-949C-BC59E80DAE5D}"/>
                </a:ext>
              </a:extLst>
            </p:cNvPr>
            <p:cNvSpPr/>
            <p:nvPr/>
          </p:nvSpPr>
          <p:spPr>
            <a:xfrm>
              <a:off x="6245157" y="2881828"/>
              <a:ext cx="904673" cy="1836087"/>
            </a:xfrm>
            <a:custGeom>
              <a:avLst/>
              <a:gdLst>
                <a:gd name="connsiteX0" fmla="*/ 904673 w 904673"/>
                <a:gd name="connsiteY0" fmla="*/ 7287 h 1836087"/>
                <a:gd name="connsiteX1" fmla="*/ 291830 w 904673"/>
                <a:gd name="connsiteY1" fmla="*/ 279661 h 1836087"/>
                <a:gd name="connsiteX2" fmla="*/ 0 w 904673"/>
                <a:gd name="connsiteY2" fmla="*/ 1836087 h 1836087"/>
                <a:gd name="connsiteX3" fmla="*/ 0 w 904673"/>
                <a:gd name="connsiteY3" fmla="*/ 1836087 h 1836087"/>
                <a:gd name="connsiteX4" fmla="*/ 0 w 904673"/>
                <a:gd name="connsiteY4" fmla="*/ 1836087 h 183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73" h="1836087">
                  <a:moveTo>
                    <a:pt x="904673" y="7287"/>
                  </a:moveTo>
                  <a:cubicBezTo>
                    <a:pt x="673641" y="-8926"/>
                    <a:pt x="442609" y="-25139"/>
                    <a:pt x="291830" y="279661"/>
                  </a:cubicBezTo>
                  <a:cubicBezTo>
                    <a:pt x="141051" y="584461"/>
                    <a:pt x="0" y="1836087"/>
                    <a:pt x="0" y="1836087"/>
                  </a:cubicBezTo>
                  <a:lnTo>
                    <a:pt x="0" y="1836087"/>
                  </a:lnTo>
                  <a:lnTo>
                    <a:pt x="0" y="1836087"/>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xmlns="" id="{7ECBD731-6E8F-42C0-B713-C0E9786144F3}"/>
                </a:ext>
              </a:extLst>
            </p:cNvPr>
            <p:cNvCxnSpPr/>
            <p:nvPr/>
          </p:nvCxnSpPr>
          <p:spPr>
            <a:xfrm>
              <a:off x="7285366" y="2564859"/>
              <a:ext cx="410834" cy="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B1254B94-94A2-4CFF-820B-5ACFABF59B05}"/>
                </a:ext>
              </a:extLst>
            </p:cNvPr>
            <p:cNvCxnSpPr/>
            <p:nvPr/>
          </p:nvCxnSpPr>
          <p:spPr>
            <a:xfrm flipH="1">
              <a:off x="6858000" y="2564859"/>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DCEDC027-50D5-4407-B4CF-479E4634217D}"/>
                </a:ext>
              </a:extLst>
            </p:cNvPr>
            <p:cNvCxnSpPr/>
            <p:nvPr/>
          </p:nvCxnSpPr>
          <p:spPr>
            <a:xfrm flipH="1">
              <a:off x="7285366" y="2397055"/>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sp>
          <p:nvSpPr>
            <p:cNvPr id="12" name="Freeform: Shape 11">
              <a:extLst>
                <a:ext uri="{FF2B5EF4-FFF2-40B4-BE49-F238E27FC236}">
                  <a16:creationId xmlns:a16="http://schemas.microsoft.com/office/drawing/2014/main" xmlns="" id="{B173B338-E1A2-4501-B719-6B458DE93766}"/>
                </a:ext>
              </a:extLst>
            </p:cNvPr>
            <p:cNvSpPr/>
            <p:nvPr/>
          </p:nvSpPr>
          <p:spPr>
            <a:xfrm>
              <a:off x="6556443" y="3161489"/>
              <a:ext cx="612842" cy="1215958"/>
            </a:xfrm>
            <a:custGeom>
              <a:avLst/>
              <a:gdLst>
                <a:gd name="connsiteX0" fmla="*/ 612842 w 612842"/>
                <a:gd name="connsiteY0" fmla="*/ 0 h 1215958"/>
                <a:gd name="connsiteX1" fmla="*/ 107004 w 612842"/>
                <a:gd name="connsiteY1" fmla="*/ 593388 h 1215958"/>
                <a:gd name="connsiteX2" fmla="*/ 0 w 612842"/>
                <a:gd name="connsiteY2" fmla="*/ 1215958 h 1215958"/>
                <a:gd name="connsiteX3" fmla="*/ 0 w 612842"/>
                <a:gd name="connsiteY3" fmla="*/ 1215958 h 1215958"/>
              </a:gdLst>
              <a:ahLst/>
              <a:cxnLst>
                <a:cxn ang="0">
                  <a:pos x="connsiteX0" y="connsiteY0"/>
                </a:cxn>
                <a:cxn ang="0">
                  <a:pos x="connsiteX1" y="connsiteY1"/>
                </a:cxn>
                <a:cxn ang="0">
                  <a:pos x="connsiteX2" y="connsiteY2"/>
                </a:cxn>
                <a:cxn ang="0">
                  <a:pos x="connsiteX3" y="connsiteY3"/>
                </a:cxn>
              </a:cxnLst>
              <a:rect l="l" t="t" r="r" b="b"/>
              <a:pathLst>
                <a:path w="612842" h="1215958">
                  <a:moveTo>
                    <a:pt x="612842" y="0"/>
                  </a:moveTo>
                  <a:cubicBezTo>
                    <a:pt x="410993" y="195364"/>
                    <a:pt x="209144" y="390728"/>
                    <a:pt x="107004" y="593388"/>
                  </a:cubicBezTo>
                  <a:cubicBezTo>
                    <a:pt x="4864" y="796048"/>
                    <a:pt x="0" y="1215958"/>
                    <a:pt x="0" y="1215958"/>
                  </a:cubicBezTo>
                  <a:lnTo>
                    <a:pt x="0" y="1215958"/>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D8A02C7E-A8E2-4A79-A18D-B688CFFBE557}"/>
                </a:ext>
              </a:extLst>
            </p:cNvPr>
            <p:cNvSpPr/>
            <p:nvPr/>
          </p:nvSpPr>
          <p:spPr>
            <a:xfrm>
              <a:off x="7247106" y="3523704"/>
              <a:ext cx="758758" cy="1524951"/>
            </a:xfrm>
            <a:custGeom>
              <a:avLst/>
              <a:gdLst>
                <a:gd name="connsiteX0" fmla="*/ 0 w 758758"/>
                <a:gd name="connsiteY0" fmla="*/ 36619 h 1524951"/>
                <a:gd name="connsiteX1" fmla="*/ 428017 w 758758"/>
                <a:gd name="connsiteY1" fmla="*/ 192262 h 1524951"/>
                <a:gd name="connsiteX2" fmla="*/ 758758 w 758758"/>
                <a:gd name="connsiteY2" fmla="*/ 1524951 h 1524951"/>
                <a:gd name="connsiteX3" fmla="*/ 758758 w 758758"/>
                <a:gd name="connsiteY3" fmla="*/ 1524951 h 1524951"/>
              </a:gdLst>
              <a:ahLst/>
              <a:cxnLst>
                <a:cxn ang="0">
                  <a:pos x="connsiteX0" y="connsiteY0"/>
                </a:cxn>
                <a:cxn ang="0">
                  <a:pos x="connsiteX1" y="connsiteY1"/>
                </a:cxn>
                <a:cxn ang="0">
                  <a:pos x="connsiteX2" y="connsiteY2"/>
                </a:cxn>
                <a:cxn ang="0">
                  <a:pos x="connsiteX3" y="connsiteY3"/>
                </a:cxn>
              </a:cxnLst>
              <a:rect l="l" t="t" r="r" b="b"/>
              <a:pathLst>
                <a:path w="758758" h="1524951">
                  <a:moveTo>
                    <a:pt x="0" y="36619"/>
                  </a:moveTo>
                  <a:cubicBezTo>
                    <a:pt x="150778" y="-9587"/>
                    <a:pt x="301557" y="-55793"/>
                    <a:pt x="428017" y="192262"/>
                  </a:cubicBezTo>
                  <a:cubicBezTo>
                    <a:pt x="554477" y="440317"/>
                    <a:pt x="758758" y="1524951"/>
                    <a:pt x="758758" y="1524951"/>
                  </a:cubicBezTo>
                  <a:lnTo>
                    <a:pt x="758758" y="1524951"/>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Arrow: Right 19">
            <a:extLst>
              <a:ext uri="{FF2B5EF4-FFF2-40B4-BE49-F238E27FC236}">
                <a16:creationId xmlns:a16="http://schemas.microsoft.com/office/drawing/2014/main" xmlns="" id="{A72F2E73-493C-4570-9479-67DC8E683BAC}"/>
              </a:ext>
            </a:extLst>
          </p:cNvPr>
          <p:cNvSpPr/>
          <p:nvPr/>
        </p:nvSpPr>
        <p:spPr>
          <a:xfrm>
            <a:off x="3804486" y="2983300"/>
            <a:ext cx="1605715" cy="91440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100 years of tillage</a:t>
            </a:r>
          </a:p>
        </p:txBody>
      </p:sp>
      <p:sp>
        <p:nvSpPr>
          <p:cNvPr id="21" name="Freeform: Shape 20">
            <a:extLst>
              <a:ext uri="{FF2B5EF4-FFF2-40B4-BE49-F238E27FC236}">
                <a16:creationId xmlns:a16="http://schemas.microsoft.com/office/drawing/2014/main" xmlns="" id="{344650FD-329F-4073-A51D-88544610776C}"/>
              </a:ext>
            </a:extLst>
          </p:cNvPr>
          <p:cNvSpPr/>
          <p:nvPr/>
        </p:nvSpPr>
        <p:spPr>
          <a:xfrm>
            <a:off x="2295728" y="2419098"/>
            <a:ext cx="1274323" cy="369651"/>
          </a:xfrm>
          <a:custGeom>
            <a:avLst/>
            <a:gdLst>
              <a:gd name="connsiteX0" fmla="*/ 0 w 1274323"/>
              <a:gd name="connsiteY0" fmla="*/ 184825 h 369651"/>
              <a:gd name="connsiteX1" fmla="*/ 233463 w 1274323"/>
              <a:gd name="connsiteY1" fmla="*/ 184825 h 369651"/>
              <a:gd name="connsiteX2" fmla="*/ 262646 w 1274323"/>
              <a:gd name="connsiteY2" fmla="*/ 175098 h 369651"/>
              <a:gd name="connsiteX3" fmla="*/ 291829 w 1274323"/>
              <a:gd name="connsiteY3" fmla="*/ 155642 h 369651"/>
              <a:gd name="connsiteX4" fmla="*/ 311285 w 1274323"/>
              <a:gd name="connsiteY4" fmla="*/ 136187 h 369651"/>
              <a:gd name="connsiteX5" fmla="*/ 340468 w 1274323"/>
              <a:gd name="connsiteY5" fmla="*/ 126459 h 369651"/>
              <a:gd name="connsiteX6" fmla="*/ 428017 w 1274323"/>
              <a:gd name="connsiteY6" fmla="*/ 77821 h 369651"/>
              <a:gd name="connsiteX7" fmla="*/ 437744 w 1274323"/>
              <a:gd name="connsiteY7" fmla="*/ 48638 h 369651"/>
              <a:gd name="connsiteX8" fmla="*/ 505838 w 1274323"/>
              <a:gd name="connsiteY8" fmla="*/ 0 h 369651"/>
              <a:gd name="connsiteX9" fmla="*/ 690663 w 1274323"/>
              <a:gd name="connsiteY9" fmla="*/ 9727 h 369651"/>
              <a:gd name="connsiteX10" fmla="*/ 749029 w 1274323"/>
              <a:gd name="connsiteY10" fmla="*/ 29183 h 369651"/>
              <a:gd name="connsiteX11" fmla="*/ 836578 w 1274323"/>
              <a:gd name="connsiteY11" fmla="*/ 38910 h 369651"/>
              <a:gd name="connsiteX12" fmla="*/ 846306 w 1274323"/>
              <a:gd name="connsiteY12" fmla="*/ 68093 h 369651"/>
              <a:gd name="connsiteX13" fmla="*/ 865761 w 1274323"/>
              <a:gd name="connsiteY13" fmla="*/ 87549 h 369651"/>
              <a:gd name="connsiteX14" fmla="*/ 894944 w 1274323"/>
              <a:gd name="connsiteY14" fmla="*/ 194553 h 369651"/>
              <a:gd name="connsiteX15" fmla="*/ 933855 w 1274323"/>
              <a:gd name="connsiteY15" fmla="*/ 233464 h 369651"/>
              <a:gd name="connsiteX16" fmla="*/ 953310 w 1274323"/>
              <a:gd name="connsiteY16" fmla="*/ 262647 h 369651"/>
              <a:gd name="connsiteX17" fmla="*/ 1021404 w 1274323"/>
              <a:gd name="connsiteY17" fmla="*/ 311285 h 369651"/>
              <a:gd name="connsiteX18" fmla="*/ 1050587 w 1274323"/>
              <a:gd name="connsiteY18" fmla="*/ 321013 h 369651"/>
              <a:gd name="connsiteX19" fmla="*/ 1118681 w 1274323"/>
              <a:gd name="connsiteY19" fmla="*/ 350195 h 369651"/>
              <a:gd name="connsiteX20" fmla="*/ 1215957 w 1274323"/>
              <a:gd name="connsiteY20" fmla="*/ 340468 h 369651"/>
              <a:gd name="connsiteX21" fmla="*/ 1274323 w 1274323"/>
              <a:gd name="connsiteY21" fmla="*/ 359923 h 369651"/>
              <a:gd name="connsiteX22" fmla="*/ 1274323 w 1274323"/>
              <a:gd name="connsiteY22" fmla="*/ 369651 h 36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74323" h="369651">
                <a:moveTo>
                  <a:pt x="0" y="184825"/>
                </a:moveTo>
                <a:cubicBezTo>
                  <a:pt x="121462" y="192923"/>
                  <a:pt x="129843" y="202095"/>
                  <a:pt x="233463" y="184825"/>
                </a:cubicBezTo>
                <a:cubicBezTo>
                  <a:pt x="243577" y="183139"/>
                  <a:pt x="252918" y="178340"/>
                  <a:pt x="262646" y="175098"/>
                </a:cubicBezTo>
                <a:cubicBezTo>
                  <a:pt x="272374" y="168613"/>
                  <a:pt x="282700" y="162945"/>
                  <a:pt x="291829" y="155642"/>
                </a:cubicBezTo>
                <a:cubicBezTo>
                  <a:pt x="298991" y="149913"/>
                  <a:pt x="303421" y="140906"/>
                  <a:pt x="311285" y="136187"/>
                </a:cubicBezTo>
                <a:cubicBezTo>
                  <a:pt x="320078" y="130911"/>
                  <a:pt x="331504" y="131439"/>
                  <a:pt x="340468" y="126459"/>
                </a:cubicBezTo>
                <a:cubicBezTo>
                  <a:pt x="440815" y="70711"/>
                  <a:pt x="361983" y="99833"/>
                  <a:pt x="428017" y="77821"/>
                </a:cubicBezTo>
                <a:cubicBezTo>
                  <a:pt x="431259" y="68093"/>
                  <a:pt x="431784" y="56982"/>
                  <a:pt x="437744" y="48638"/>
                </a:cubicBezTo>
                <a:cubicBezTo>
                  <a:pt x="466595" y="8246"/>
                  <a:pt x="468930" y="12302"/>
                  <a:pt x="505838" y="0"/>
                </a:cubicBezTo>
                <a:cubicBezTo>
                  <a:pt x="567446" y="3242"/>
                  <a:pt x="629409" y="2376"/>
                  <a:pt x="690663" y="9727"/>
                </a:cubicBezTo>
                <a:cubicBezTo>
                  <a:pt x="711025" y="12170"/>
                  <a:pt x="728647" y="26918"/>
                  <a:pt x="749029" y="29183"/>
                </a:cubicBezTo>
                <a:lnTo>
                  <a:pt x="836578" y="38910"/>
                </a:lnTo>
                <a:cubicBezTo>
                  <a:pt x="839821" y="48638"/>
                  <a:pt x="841030" y="59300"/>
                  <a:pt x="846306" y="68093"/>
                </a:cubicBezTo>
                <a:cubicBezTo>
                  <a:pt x="851025" y="75957"/>
                  <a:pt x="862148" y="79119"/>
                  <a:pt x="865761" y="87549"/>
                </a:cubicBezTo>
                <a:cubicBezTo>
                  <a:pt x="877158" y="114141"/>
                  <a:pt x="873180" y="172789"/>
                  <a:pt x="894944" y="194553"/>
                </a:cubicBezTo>
                <a:cubicBezTo>
                  <a:pt x="907914" y="207523"/>
                  <a:pt x="923680" y="218202"/>
                  <a:pt x="933855" y="233464"/>
                </a:cubicBezTo>
                <a:cubicBezTo>
                  <a:pt x="940340" y="243192"/>
                  <a:pt x="945043" y="254380"/>
                  <a:pt x="953310" y="262647"/>
                </a:cubicBezTo>
                <a:cubicBezTo>
                  <a:pt x="957717" y="267054"/>
                  <a:pt x="1010356" y="305761"/>
                  <a:pt x="1021404" y="311285"/>
                </a:cubicBezTo>
                <a:cubicBezTo>
                  <a:pt x="1030575" y="315871"/>
                  <a:pt x="1041416" y="316427"/>
                  <a:pt x="1050587" y="321013"/>
                </a:cubicBezTo>
                <a:cubicBezTo>
                  <a:pt x="1117762" y="354600"/>
                  <a:pt x="1037703" y="329952"/>
                  <a:pt x="1118681" y="350195"/>
                </a:cubicBezTo>
                <a:cubicBezTo>
                  <a:pt x="1151106" y="346953"/>
                  <a:pt x="1183433" y="338435"/>
                  <a:pt x="1215957" y="340468"/>
                </a:cubicBezTo>
                <a:cubicBezTo>
                  <a:pt x="1236425" y="341747"/>
                  <a:pt x="1274323" y="339415"/>
                  <a:pt x="1274323" y="359923"/>
                </a:cubicBezTo>
                <a:lnTo>
                  <a:pt x="1274323" y="369651"/>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CADDD602-2061-461B-A3C8-97542D60A9F7}"/>
              </a:ext>
            </a:extLst>
          </p:cNvPr>
          <p:cNvSpPr/>
          <p:nvPr/>
        </p:nvSpPr>
        <p:spPr>
          <a:xfrm>
            <a:off x="3171217" y="2039719"/>
            <a:ext cx="389106" cy="496111"/>
          </a:xfrm>
          <a:custGeom>
            <a:avLst/>
            <a:gdLst>
              <a:gd name="connsiteX0" fmla="*/ 0 w 389106"/>
              <a:gd name="connsiteY0" fmla="*/ 496111 h 496111"/>
              <a:gd name="connsiteX1" fmla="*/ 48638 w 389106"/>
              <a:gd name="connsiteY1" fmla="*/ 476655 h 496111"/>
              <a:gd name="connsiteX2" fmla="*/ 87549 w 389106"/>
              <a:gd name="connsiteY2" fmla="*/ 466928 h 496111"/>
              <a:gd name="connsiteX3" fmla="*/ 175098 w 389106"/>
              <a:gd name="connsiteY3" fmla="*/ 418289 h 496111"/>
              <a:gd name="connsiteX4" fmla="*/ 214009 w 389106"/>
              <a:gd name="connsiteY4" fmla="*/ 389106 h 496111"/>
              <a:gd name="connsiteX5" fmla="*/ 243192 w 389106"/>
              <a:gd name="connsiteY5" fmla="*/ 369651 h 496111"/>
              <a:gd name="connsiteX6" fmla="*/ 291830 w 389106"/>
              <a:gd name="connsiteY6" fmla="*/ 330740 h 496111"/>
              <a:gd name="connsiteX7" fmla="*/ 321013 w 389106"/>
              <a:gd name="connsiteY7" fmla="*/ 243192 h 496111"/>
              <a:gd name="connsiteX8" fmla="*/ 330740 w 389106"/>
              <a:gd name="connsiteY8" fmla="*/ 214009 h 496111"/>
              <a:gd name="connsiteX9" fmla="*/ 340468 w 389106"/>
              <a:gd name="connsiteY9" fmla="*/ 184826 h 496111"/>
              <a:gd name="connsiteX10" fmla="*/ 369651 w 389106"/>
              <a:gd name="connsiteY10" fmla="*/ 19455 h 496111"/>
              <a:gd name="connsiteX11" fmla="*/ 389106 w 389106"/>
              <a:gd name="connsiteY11" fmla="*/ 0 h 49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106" h="496111">
                <a:moveTo>
                  <a:pt x="0" y="496111"/>
                </a:moveTo>
                <a:cubicBezTo>
                  <a:pt x="16213" y="489626"/>
                  <a:pt x="32072" y="482177"/>
                  <a:pt x="48638" y="476655"/>
                </a:cubicBezTo>
                <a:cubicBezTo>
                  <a:pt x="61321" y="472427"/>
                  <a:pt x="75591" y="472907"/>
                  <a:pt x="87549" y="466928"/>
                </a:cubicBezTo>
                <a:cubicBezTo>
                  <a:pt x="221355" y="400025"/>
                  <a:pt x="94391" y="445192"/>
                  <a:pt x="175098" y="418289"/>
                </a:cubicBezTo>
                <a:cubicBezTo>
                  <a:pt x="188068" y="408561"/>
                  <a:pt x="200816" y="398529"/>
                  <a:pt x="214009" y="389106"/>
                </a:cubicBezTo>
                <a:cubicBezTo>
                  <a:pt x="223523" y="382311"/>
                  <a:pt x="234925" y="377918"/>
                  <a:pt x="243192" y="369651"/>
                </a:cubicBezTo>
                <a:cubicBezTo>
                  <a:pt x="287193" y="325650"/>
                  <a:pt x="235016" y="349679"/>
                  <a:pt x="291830" y="330740"/>
                </a:cubicBezTo>
                <a:lnTo>
                  <a:pt x="321013" y="243192"/>
                </a:lnTo>
                <a:lnTo>
                  <a:pt x="330740" y="214009"/>
                </a:lnTo>
                <a:lnTo>
                  <a:pt x="340468" y="184826"/>
                </a:lnTo>
                <a:cubicBezTo>
                  <a:pt x="347617" y="84747"/>
                  <a:pt x="325828" y="74235"/>
                  <a:pt x="369651" y="19455"/>
                </a:cubicBezTo>
                <a:cubicBezTo>
                  <a:pt x="375380" y="12293"/>
                  <a:pt x="382621" y="6485"/>
                  <a:pt x="389106"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xmlns="" id="{7703E2EA-A190-476A-947C-E6285CE0F8BA}"/>
              </a:ext>
            </a:extLst>
          </p:cNvPr>
          <p:cNvSpPr/>
          <p:nvPr/>
        </p:nvSpPr>
        <p:spPr>
          <a:xfrm>
            <a:off x="2441643" y="3158400"/>
            <a:ext cx="1245140" cy="292197"/>
          </a:xfrm>
          <a:custGeom>
            <a:avLst/>
            <a:gdLst>
              <a:gd name="connsiteX0" fmla="*/ 0 w 1245140"/>
              <a:gd name="connsiteY0" fmla="*/ 0 h 292197"/>
              <a:gd name="connsiteX1" fmla="*/ 68093 w 1245140"/>
              <a:gd name="connsiteY1" fmla="*/ 87549 h 292197"/>
              <a:gd name="connsiteX2" fmla="*/ 107004 w 1245140"/>
              <a:gd name="connsiteY2" fmla="*/ 116732 h 292197"/>
              <a:gd name="connsiteX3" fmla="*/ 165370 w 1245140"/>
              <a:gd name="connsiteY3" fmla="*/ 165370 h 292197"/>
              <a:gd name="connsiteX4" fmla="*/ 223736 w 1245140"/>
              <a:gd name="connsiteY4" fmla="*/ 243191 h 292197"/>
              <a:gd name="connsiteX5" fmla="*/ 252919 w 1245140"/>
              <a:gd name="connsiteY5" fmla="*/ 262647 h 292197"/>
              <a:gd name="connsiteX6" fmla="*/ 291829 w 1245140"/>
              <a:gd name="connsiteY6" fmla="*/ 272374 h 292197"/>
              <a:gd name="connsiteX7" fmla="*/ 865761 w 1245140"/>
              <a:gd name="connsiteY7" fmla="*/ 262647 h 292197"/>
              <a:gd name="connsiteX8" fmla="*/ 953310 w 1245140"/>
              <a:gd name="connsiteY8" fmla="*/ 233464 h 292197"/>
              <a:gd name="connsiteX9" fmla="*/ 1089497 w 1245140"/>
              <a:gd name="connsiteY9" fmla="*/ 214008 h 292197"/>
              <a:gd name="connsiteX10" fmla="*/ 1147863 w 1245140"/>
              <a:gd name="connsiteY10" fmla="*/ 243191 h 292197"/>
              <a:gd name="connsiteX11" fmla="*/ 1177046 w 1245140"/>
              <a:gd name="connsiteY11" fmla="*/ 252919 h 292197"/>
              <a:gd name="connsiteX12" fmla="*/ 1245140 w 1245140"/>
              <a:gd name="connsiteY12" fmla="*/ 291830 h 29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5140" h="292197">
                <a:moveTo>
                  <a:pt x="0" y="0"/>
                </a:moveTo>
                <a:cubicBezTo>
                  <a:pt x="22698" y="29183"/>
                  <a:pt x="43111" y="60296"/>
                  <a:pt x="68093" y="87549"/>
                </a:cubicBezTo>
                <a:cubicBezTo>
                  <a:pt x="79048" y="99500"/>
                  <a:pt x="93811" y="107309"/>
                  <a:pt x="107004" y="116732"/>
                </a:cubicBezTo>
                <a:cubicBezTo>
                  <a:pt x="135106" y="136805"/>
                  <a:pt x="142661" y="136172"/>
                  <a:pt x="165370" y="165370"/>
                </a:cubicBezTo>
                <a:cubicBezTo>
                  <a:pt x="191007" y="198332"/>
                  <a:pt x="194948" y="220160"/>
                  <a:pt x="223736" y="243191"/>
                </a:cubicBezTo>
                <a:cubicBezTo>
                  <a:pt x="232865" y="250494"/>
                  <a:pt x="242173" y="258042"/>
                  <a:pt x="252919" y="262647"/>
                </a:cubicBezTo>
                <a:cubicBezTo>
                  <a:pt x="265207" y="267913"/>
                  <a:pt x="278859" y="269132"/>
                  <a:pt x="291829" y="272374"/>
                </a:cubicBezTo>
                <a:lnTo>
                  <a:pt x="865761" y="262647"/>
                </a:lnTo>
                <a:cubicBezTo>
                  <a:pt x="973235" y="259340"/>
                  <a:pt x="885443" y="258914"/>
                  <a:pt x="953310" y="233464"/>
                </a:cubicBezTo>
                <a:cubicBezTo>
                  <a:pt x="979393" y="223683"/>
                  <a:pt x="1076703" y="215430"/>
                  <a:pt x="1089497" y="214008"/>
                </a:cubicBezTo>
                <a:cubicBezTo>
                  <a:pt x="1162850" y="238460"/>
                  <a:pt x="1072433" y="205476"/>
                  <a:pt x="1147863" y="243191"/>
                </a:cubicBezTo>
                <a:cubicBezTo>
                  <a:pt x="1157034" y="247777"/>
                  <a:pt x="1167318" y="249676"/>
                  <a:pt x="1177046" y="252919"/>
                </a:cubicBezTo>
                <a:cubicBezTo>
                  <a:pt x="1222835" y="298708"/>
                  <a:pt x="1197614" y="291830"/>
                  <a:pt x="1245140" y="29183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xmlns="" id="{73210BC1-E9EC-47A5-97F8-6340ED8AF13A}"/>
              </a:ext>
            </a:extLst>
          </p:cNvPr>
          <p:cNvSpPr/>
          <p:nvPr/>
        </p:nvSpPr>
        <p:spPr>
          <a:xfrm>
            <a:off x="992221" y="2312093"/>
            <a:ext cx="1021405" cy="136188"/>
          </a:xfrm>
          <a:custGeom>
            <a:avLst/>
            <a:gdLst>
              <a:gd name="connsiteX0" fmla="*/ 1021405 w 1021405"/>
              <a:gd name="connsiteY0" fmla="*/ 0 h 136188"/>
              <a:gd name="connsiteX1" fmla="*/ 914400 w 1021405"/>
              <a:gd name="connsiteY1" fmla="*/ 29183 h 136188"/>
              <a:gd name="connsiteX2" fmla="*/ 885217 w 1021405"/>
              <a:gd name="connsiteY2" fmla="*/ 38911 h 136188"/>
              <a:gd name="connsiteX3" fmla="*/ 739302 w 1021405"/>
              <a:gd name="connsiteY3" fmla="*/ 58366 h 136188"/>
              <a:gd name="connsiteX4" fmla="*/ 642026 w 1021405"/>
              <a:gd name="connsiteY4" fmla="*/ 87549 h 136188"/>
              <a:gd name="connsiteX5" fmla="*/ 564205 w 1021405"/>
              <a:gd name="connsiteY5" fmla="*/ 116732 h 136188"/>
              <a:gd name="connsiteX6" fmla="*/ 447473 w 1021405"/>
              <a:gd name="connsiteY6" fmla="*/ 136188 h 136188"/>
              <a:gd name="connsiteX7" fmla="*/ 252919 w 1021405"/>
              <a:gd name="connsiteY7" fmla="*/ 126460 h 136188"/>
              <a:gd name="connsiteX8" fmla="*/ 194553 w 1021405"/>
              <a:gd name="connsiteY8" fmla="*/ 97277 h 136188"/>
              <a:gd name="connsiteX9" fmla="*/ 165370 w 1021405"/>
              <a:gd name="connsiteY9" fmla="*/ 87549 h 136188"/>
              <a:gd name="connsiteX10" fmla="*/ 107005 w 1021405"/>
              <a:gd name="connsiteY10" fmla="*/ 58366 h 136188"/>
              <a:gd name="connsiteX11" fmla="*/ 58366 w 1021405"/>
              <a:gd name="connsiteY11" fmla="*/ 19456 h 136188"/>
              <a:gd name="connsiteX12" fmla="*/ 0 w 1021405"/>
              <a:gd name="connsiteY12" fmla="*/ 19456 h 13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1405" h="136188">
                <a:moveTo>
                  <a:pt x="1021405" y="0"/>
                </a:moveTo>
                <a:lnTo>
                  <a:pt x="914400" y="29183"/>
                </a:lnTo>
                <a:cubicBezTo>
                  <a:pt x="904541" y="32000"/>
                  <a:pt x="895352" y="37352"/>
                  <a:pt x="885217" y="38911"/>
                </a:cubicBezTo>
                <a:cubicBezTo>
                  <a:pt x="638737" y="76833"/>
                  <a:pt x="887251" y="28779"/>
                  <a:pt x="739302" y="58366"/>
                </a:cubicBezTo>
                <a:cubicBezTo>
                  <a:pt x="657818" y="99110"/>
                  <a:pt x="748609" y="58481"/>
                  <a:pt x="642026" y="87549"/>
                </a:cubicBezTo>
                <a:cubicBezTo>
                  <a:pt x="624884" y="92224"/>
                  <a:pt x="585868" y="112399"/>
                  <a:pt x="564205" y="116732"/>
                </a:cubicBezTo>
                <a:cubicBezTo>
                  <a:pt x="525524" y="124468"/>
                  <a:pt x="447473" y="136188"/>
                  <a:pt x="447473" y="136188"/>
                </a:cubicBezTo>
                <a:cubicBezTo>
                  <a:pt x="382622" y="132945"/>
                  <a:pt x="317607" y="132085"/>
                  <a:pt x="252919" y="126460"/>
                </a:cubicBezTo>
                <a:cubicBezTo>
                  <a:pt x="223322" y="123886"/>
                  <a:pt x="220094" y="110047"/>
                  <a:pt x="194553" y="97277"/>
                </a:cubicBezTo>
                <a:cubicBezTo>
                  <a:pt x="185382" y="92691"/>
                  <a:pt x="174541" y="92135"/>
                  <a:pt x="165370" y="87549"/>
                </a:cubicBezTo>
                <a:cubicBezTo>
                  <a:pt x="89941" y="49834"/>
                  <a:pt x="180358" y="82818"/>
                  <a:pt x="107005" y="58366"/>
                </a:cubicBezTo>
                <a:cubicBezTo>
                  <a:pt x="95785" y="47147"/>
                  <a:pt x="74143" y="22962"/>
                  <a:pt x="58366" y="19456"/>
                </a:cubicBezTo>
                <a:cubicBezTo>
                  <a:pt x="39374" y="15236"/>
                  <a:pt x="19455" y="19456"/>
                  <a:pt x="0" y="19456"/>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xmlns="" id="{8E85E8A2-A3F0-4E5E-91A3-BDFF3E6F2924}"/>
              </a:ext>
            </a:extLst>
          </p:cNvPr>
          <p:cNvSpPr/>
          <p:nvPr/>
        </p:nvSpPr>
        <p:spPr>
          <a:xfrm>
            <a:off x="379379" y="2020264"/>
            <a:ext cx="223736" cy="778212"/>
          </a:xfrm>
          <a:custGeom>
            <a:avLst/>
            <a:gdLst>
              <a:gd name="connsiteX0" fmla="*/ 223736 w 223736"/>
              <a:gd name="connsiteY0" fmla="*/ 778212 h 778212"/>
              <a:gd name="connsiteX1" fmla="*/ 184825 w 223736"/>
              <a:gd name="connsiteY1" fmla="*/ 700391 h 778212"/>
              <a:gd name="connsiteX2" fmla="*/ 155642 w 223736"/>
              <a:gd name="connsiteY2" fmla="*/ 680936 h 778212"/>
              <a:gd name="connsiteX3" fmla="*/ 145915 w 223736"/>
              <a:gd name="connsiteY3" fmla="*/ 651753 h 778212"/>
              <a:gd name="connsiteX4" fmla="*/ 155642 w 223736"/>
              <a:gd name="connsiteY4" fmla="*/ 583659 h 778212"/>
              <a:gd name="connsiteX5" fmla="*/ 165370 w 223736"/>
              <a:gd name="connsiteY5" fmla="*/ 505838 h 778212"/>
              <a:gd name="connsiteX6" fmla="*/ 155642 w 223736"/>
              <a:gd name="connsiteY6" fmla="*/ 418289 h 778212"/>
              <a:gd name="connsiteX7" fmla="*/ 145915 w 223736"/>
              <a:gd name="connsiteY7" fmla="*/ 389106 h 778212"/>
              <a:gd name="connsiteX8" fmla="*/ 107004 w 223736"/>
              <a:gd name="connsiteY8" fmla="*/ 350195 h 778212"/>
              <a:gd name="connsiteX9" fmla="*/ 97276 w 223736"/>
              <a:gd name="connsiteY9" fmla="*/ 321012 h 778212"/>
              <a:gd name="connsiteX10" fmla="*/ 58366 w 223736"/>
              <a:gd name="connsiteY10" fmla="*/ 262647 h 778212"/>
              <a:gd name="connsiteX11" fmla="*/ 48638 w 223736"/>
              <a:gd name="connsiteY11" fmla="*/ 194553 h 778212"/>
              <a:gd name="connsiteX12" fmla="*/ 19455 w 223736"/>
              <a:gd name="connsiteY12" fmla="*/ 107004 h 778212"/>
              <a:gd name="connsiteX13" fmla="*/ 9727 w 223736"/>
              <a:gd name="connsiteY13" fmla="*/ 77821 h 778212"/>
              <a:gd name="connsiteX14" fmla="*/ 0 w 223736"/>
              <a:gd name="connsiteY14" fmla="*/ 48638 h 778212"/>
              <a:gd name="connsiteX15" fmla="*/ 58366 w 223736"/>
              <a:gd name="connsiteY15" fmla="*/ 9727 h 778212"/>
              <a:gd name="connsiteX16" fmla="*/ 87549 w 223736"/>
              <a:gd name="connsiteY16" fmla="*/ 0 h 77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736" h="778212">
                <a:moveTo>
                  <a:pt x="223736" y="778212"/>
                </a:moveTo>
                <a:cubicBezTo>
                  <a:pt x="214446" y="754987"/>
                  <a:pt x="204254" y="719820"/>
                  <a:pt x="184825" y="700391"/>
                </a:cubicBezTo>
                <a:cubicBezTo>
                  <a:pt x="176558" y="692124"/>
                  <a:pt x="165370" y="687421"/>
                  <a:pt x="155642" y="680936"/>
                </a:cubicBezTo>
                <a:cubicBezTo>
                  <a:pt x="152400" y="671208"/>
                  <a:pt x="145915" y="662007"/>
                  <a:pt x="145915" y="651753"/>
                </a:cubicBezTo>
                <a:cubicBezTo>
                  <a:pt x="145915" y="628825"/>
                  <a:pt x="152612" y="606386"/>
                  <a:pt x="155642" y="583659"/>
                </a:cubicBezTo>
                <a:cubicBezTo>
                  <a:pt x="159097" y="557746"/>
                  <a:pt x="162127" y="531778"/>
                  <a:pt x="165370" y="505838"/>
                </a:cubicBezTo>
                <a:cubicBezTo>
                  <a:pt x="162127" y="476655"/>
                  <a:pt x="160469" y="447252"/>
                  <a:pt x="155642" y="418289"/>
                </a:cubicBezTo>
                <a:cubicBezTo>
                  <a:pt x="153956" y="408175"/>
                  <a:pt x="151875" y="397450"/>
                  <a:pt x="145915" y="389106"/>
                </a:cubicBezTo>
                <a:cubicBezTo>
                  <a:pt x="135254" y="374180"/>
                  <a:pt x="107004" y="350195"/>
                  <a:pt x="107004" y="350195"/>
                </a:cubicBezTo>
                <a:cubicBezTo>
                  <a:pt x="103761" y="340467"/>
                  <a:pt x="102256" y="329976"/>
                  <a:pt x="97276" y="321012"/>
                </a:cubicBezTo>
                <a:cubicBezTo>
                  <a:pt x="85921" y="300572"/>
                  <a:pt x="58366" y="262647"/>
                  <a:pt x="58366" y="262647"/>
                </a:cubicBezTo>
                <a:cubicBezTo>
                  <a:pt x="55123" y="239949"/>
                  <a:pt x="53794" y="216894"/>
                  <a:pt x="48638" y="194553"/>
                </a:cubicBezTo>
                <a:cubicBezTo>
                  <a:pt x="48635" y="194542"/>
                  <a:pt x="24321" y="121601"/>
                  <a:pt x="19455" y="107004"/>
                </a:cubicBezTo>
                <a:lnTo>
                  <a:pt x="9727" y="77821"/>
                </a:lnTo>
                <a:lnTo>
                  <a:pt x="0" y="48638"/>
                </a:lnTo>
                <a:cubicBezTo>
                  <a:pt x="69393" y="25506"/>
                  <a:pt x="-14505" y="58307"/>
                  <a:pt x="58366" y="9727"/>
                </a:cubicBezTo>
                <a:cubicBezTo>
                  <a:pt x="66898" y="4039"/>
                  <a:pt x="87549" y="0"/>
                  <a:pt x="87549"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3F17D56D-4DD6-461A-9228-842BDD2F35AD}"/>
              </a:ext>
            </a:extLst>
          </p:cNvPr>
          <p:cNvSpPr/>
          <p:nvPr/>
        </p:nvSpPr>
        <p:spPr>
          <a:xfrm>
            <a:off x="418289" y="2759566"/>
            <a:ext cx="787941" cy="2081719"/>
          </a:xfrm>
          <a:custGeom>
            <a:avLst/>
            <a:gdLst>
              <a:gd name="connsiteX0" fmla="*/ 642026 w 787941"/>
              <a:gd name="connsiteY0" fmla="*/ 0 h 2081719"/>
              <a:gd name="connsiteX1" fmla="*/ 680937 w 787941"/>
              <a:gd name="connsiteY1" fmla="*/ 77821 h 2081719"/>
              <a:gd name="connsiteX2" fmla="*/ 749030 w 787941"/>
              <a:gd name="connsiteY2" fmla="*/ 175098 h 2081719"/>
              <a:gd name="connsiteX3" fmla="*/ 768485 w 787941"/>
              <a:gd name="connsiteY3" fmla="*/ 204281 h 2081719"/>
              <a:gd name="connsiteX4" fmla="*/ 778213 w 787941"/>
              <a:gd name="connsiteY4" fmla="*/ 243191 h 2081719"/>
              <a:gd name="connsiteX5" fmla="*/ 787941 w 787941"/>
              <a:gd name="connsiteY5" fmla="*/ 272374 h 2081719"/>
              <a:gd name="connsiteX6" fmla="*/ 778213 w 787941"/>
              <a:gd name="connsiteY6" fmla="*/ 359923 h 2081719"/>
              <a:gd name="connsiteX7" fmla="*/ 729575 w 787941"/>
              <a:gd name="connsiteY7" fmla="*/ 418289 h 2081719"/>
              <a:gd name="connsiteX8" fmla="*/ 690664 w 787941"/>
              <a:gd name="connsiteY8" fmla="*/ 447472 h 2081719"/>
              <a:gd name="connsiteX9" fmla="*/ 612843 w 787941"/>
              <a:gd name="connsiteY9" fmla="*/ 496110 h 2081719"/>
              <a:gd name="connsiteX10" fmla="*/ 583660 w 787941"/>
              <a:gd name="connsiteY10" fmla="*/ 525293 h 2081719"/>
              <a:gd name="connsiteX11" fmla="*/ 496111 w 787941"/>
              <a:gd name="connsiteY11" fmla="*/ 593387 h 2081719"/>
              <a:gd name="connsiteX12" fmla="*/ 486383 w 787941"/>
              <a:gd name="connsiteY12" fmla="*/ 632298 h 2081719"/>
              <a:gd name="connsiteX13" fmla="*/ 476656 w 787941"/>
              <a:gd name="connsiteY13" fmla="*/ 661481 h 2081719"/>
              <a:gd name="connsiteX14" fmla="*/ 496111 w 787941"/>
              <a:gd name="connsiteY14" fmla="*/ 797668 h 2081719"/>
              <a:gd name="connsiteX15" fmla="*/ 515566 w 787941"/>
              <a:gd name="connsiteY15" fmla="*/ 856034 h 2081719"/>
              <a:gd name="connsiteX16" fmla="*/ 525294 w 787941"/>
              <a:gd name="connsiteY16" fmla="*/ 885217 h 2081719"/>
              <a:gd name="connsiteX17" fmla="*/ 535022 w 787941"/>
              <a:gd name="connsiteY17" fmla="*/ 914400 h 2081719"/>
              <a:gd name="connsiteX18" fmla="*/ 554477 w 787941"/>
              <a:gd name="connsiteY18" fmla="*/ 963038 h 2081719"/>
              <a:gd name="connsiteX19" fmla="*/ 564205 w 787941"/>
              <a:gd name="connsiteY19" fmla="*/ 1021404 h 2081719"/>
              <a:gd name="connsiteX20" fmla="*/ 583660 w 787941"/>
              <a:gd name="connsiteY20" fmla="*/ 1089498 h 2081719"/>
              <a:gd name="connsiteX21" fmla="*/ 593388 w 787941"/>
              <a:gd name="connsiteY21" fmla="*/ 1167319 h 2081719"/>
              <a:gd name="connsiteX22" fmla="*/ 593388 w 787941"/>
              <a:gd name="connsiteY22" fmla="*/ 1702340 h 2081719"/>
              <a:gd name="connsiteX23" fmla="*/ 603115 w 787941"/>
              <a:gd name="connsiteY23" fmla="*/ 1731523 h 2081719"/>
              <a:gd name="connsiteX24" fmla="*/ 535022 w 787941"/>
              <a:gd name="connsiteY24" fmla="*/ 1780162 h 2081719"/>
              <a:gd name="connsiteX25" fmla="*/ 457200 w 787941"/>
              <a:gd name="connsiteY25" fmla="*/ 1799617 h 2081719"/>
              <a:gd name="connsiteX26" fmla="*/ 398834 w 787941"/>
              <a:gd name="connsiteY26" fmla="*/ 1828800 h 2081719"/>
              <a:gd name="connsiteX27" fmla="*/ 369651 w 787941"/>
              <a:gd name="connsiteY27" fmla="*/ 1848255 h 2081719"/>
              <a:gd name="connsiteX28" fmla="*/ 291830 w 787941"/>
              <a:gd name="connsiteY28" fmla="*/ 1867710 h 2081719"/>
              <a:gd name="connsiteX29" fmla="*/ 252920 w 787941"/>
              <a:gd name="connsiteY29" fmla="*/ 1877438 h 2081719"/>
              <a:gd name="connsiteX30" fmla="*/ 204281 w 787941"/>
              <a:gd name="connsiteY30" fmla="*/ 1916349 h 2081719"/>
              <a:gd name="connsiteX31" fmla="*/ 184826 w 787941"/>
              <a:gd name="connsiteY31" fmla="*/ 1974715 h 2081719"/>
              <a:gd name="connsiteX32" fmla="*/ 165371 w 787941"/>
              <a:gd name="connsiteY32" fmla="*/ 2042808 h 2081719"/>
              <a:gd name="connsiteX33" fmla="*/ 136188 w 787941"/>
              <a:gd name="connsiteY33" fmla="*/ 2052536 h 2081719"/>
              <a:gd name="connsiteX34" fmla="*/ 107005 w 787941"/>
              <a:gd name="connsiteY34" fmla="*/ 2071991 h 2081719"/>
              <a:gd name="connsiteX35" fmla="*/ 0 w 787941"/>
              <a:gd name="connsiteY35" fmla="*/ 2081719 h 20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7941" h="2081719">
                <a:moveTo>
                  <a:pt x="642026" y="0"/>
                </a:moveTo>
                <a:cubicBezTo>
                  <a:pt x="654996" y="25940"/>
                  <a:pt x="666548" y="52640"/>
                  <a:pt x="680937" y="77821"/>
                </a:cubicBezTo>
                <a:cubicBezTo>
                  <a:pt x="706497" y="122552"/>
                  <a:pt x="721310" y="136289"/>
                  <a:pt x="749030" y="175098"/>
                </a:cubicBezTo>
                <a:cubicBezTo>
                  <a:pt x="755825" y="184612"/>
                  <a:pt x="762000" y="194553"/>
                  <a:pt x="768485" y="204281"/>
                </a:cubicBezTo>
                <a:cubicBezTo>
                  <a:pt x="771728" y="217251"/>
                  <a:pt x="774540" y="230336"/>
                  <a:pt x="778213" y="243191"/>
                </a:cubicBezTo>
                <a:cubicBezTo>
                  <a:pt x="781030" y="253050"/>
                  <a:pt x="787941" y="262120"/>
                  <a:pt x="787941" y="272374"/>
                </a:cubicBezTo>
                <a:cubicBezTo>
                  <a:pt x="787941" y="301737"/>
                  <a:pt x="784815" y="331312"/>
                  <a:pt x="778213" y="359923"/>
                </a:cubicBezTo>
                <a:cubicBezTo>
                  <a:pt x="768770" y="400841"/>
                  <a:pt x="758536" y="397602"/>
                  <a:pt x="729575" y="418289"/>
                </a:cubicBezTo>
                <a:cubicBezTo>
                  <a:pt x="716382" y="427712"/>
                  <a:pt x="704154" y="438479"/>
                  <a:pt x="690664" y="447472"/>
                </a:cubicBezTo>
                <a:cubicBezTo>
                  <a:pt x="681178" y="453796"/>
                  <a:pt x="627349" y="484022"/>
                  <a:pt x="612843" y="496110"/>
                </a:cubicBezTo>
                <a:cubicBezTo>
                  <a:pt x="602275" y="504917"/>
                  <a:pt x="594519" y="516847"/>
                  <a:pt x="583660" y="525293"/>
                </a:cubicBezTo>
                <a:cubicBezTo>
                  <a:pt x="478941" y="606741"/>
                  <a:pt x="562365" y="527133"/>
                  <a:pt x="496111" y="593387"/>
                </a:cubicBezTo>
                <a:cubicBezTo>
                  <a:pt x="492868" y="606357"/>
                  <a:pt x="490056" y="619443"/>
                  <a:pt x="486383" y="632298"/>
                </a:cubicBezTo>
                <a:cubicBezTo>
                  <a:pt x="483566" y="642157"/>
                  <a:pt x="476656" y="651227"/>
                  <a:pt x="476656" y="661481"/>
                </a:cubicBezTo>
                <a:cubicBezTo>
                  <a:pt x="476656" y="706557"/>
                  <a:pt x="483016" y="754017"/>
                  <a:pt x="496111" y="797668"/>
                </a:cubicBezTo>
                <a:cubicBezTo>
                  <a:pt x="502004" y="817311"/>
                  <a:pt x="509081" y="836579"/>
                  <a:pt x="515566" y="856034"/>
                </a:cubicBezTo>
                <a:lnTo>
                  <a:pt x="525294" y="885217"/>
                </a:lnTo>
                <a:cubicBezTo>
                  <a:pt x="528537" y="894945"/>
                  <a:pt x="531214" y="904879"/>
                  <a:pt x="535022" y="914400"/>
                </a:cubicBezTo>
                <a:lnTo>
                  <a:pt x="554477" y="963038"/>
                </a:lnTo>
                <a:cubicBezTo>
                  <a:pt x="557720" y="982493"/>
                  <a:pt x="559926" y="1002150"/>
                  <a:pt x="564205" y="1021404"/>
                </a:cubicBezTo>
                <a:cubicBezTo>
                  <a:pt x="579623" y="1090785"/>
                  <a:pt x="569537" y="1004764"/>
                  <a:pt x="583660" y="1089498"/>
                </a:cubicBezTo>
                <a:cubicBezTo>
                  <a:pt x="587958" y="1115285"/>
                  <a:pt x="590145" y="1141379"/>
                  <a:pt x="593388" y="1167319"/>
                </a:cubicBezTo>
                <a:cubicBezTo>
                  <a:pt x="587392" y="1389160"/>
                  <a:pt x="574415" y="1503124"/>
                  <a:pt x="593388" y="1702340"/>
                </a:cubicBezTo>
                <a:cubicBezTo>
                  <a:pt x="594360" y="1712548"/>
                  <a:pt x="599873" y="1721795"/>
                  <a:pt x="603115" y="1731523"/>
                </a:cubicBezTo>
                <a:cubicBezTo>
                  <a:pt x="587935" y="1777066"/>
                  <a:pt x="601052" y="1763655"/>
                  <a:pt x="535022" y="1780162"/>
                </a:cubicBezTo>
                <a:lnTo>
                  <a:pt x="457200" y="1799617"/>
                </a:lnTo>
                <a:cubicBezTo>
                  <a:pt x="373566" y="1855372"/>
                  <a:pt x="479382" y="1788526"/>
                  <a:pt x="398834" y="1828800"/>
                </a:cubicBezTo>
                <a:cubicBezTo>
                  <a:pt x="388377" y="1834028"/>
                  <a:pt x="380638" y="1844260"/>
                  <a:pt x="369651" y="1848255"/>
                </a:cubicBezTo>
                <a:cubicBezTo>
                  <a:pt x="344522" y="1857393"/>
                  <a:pt x="317770" y="1861225"/>
                  <a:pt x="291830" y="1867710"/>
                </a:cubicBezTo>
                <a:lnTo>
                  <a:pt x="252920" y="1877438"/>
                </a:lnTo>
                <a:cubicBezTo>
                  <a:pt x="242609" y="1884312"/>
                  <a:pt x="211212" y="1902487"/>
                  <a:pt x="204281" y="1916349"/>
                </a:cubicBezTo>
                <a:cubicBezTo>
                  <a:pt x="195110" y="1934692"/>
                  <a:pt x="189800" y="1954820"/>
                  <a:pt x="184826" y="1974715"/>
                </a:cubicBezTo>
                <a:cubicBezTo>
                  <a:pt x="184742" y="1975049"/>
                  <a:pt x="170021" y="2038158"/>
                  <a:pt x="165371" y="2042808"/>
                </a:cubicBezTo>
                <a:cubicBezTo>
                  <a:pt x="158120" y="2050059"/>
                  <a:pt x="145359" y="2047950"/>
                  <a:pt x="136188" y="2052536"/>
                </a:cubicBezTo>
                <a:cubicBezTo>
                  <a:pt x="125731" y="2057764"/>
                  <a:pt x="118437" y="2069541"/>
                  <a:pt x="107005" y="2071991"/>
                </a:cubicBezTo>
                <a:cubicBezTo>
                  <a:pt x="71985" y="2079495"/>
                  <a:pt x="0" y="2081719"/>
                  <a:pt x="0" y="2081719"/>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xmlns="" id="{C57E9B5D-0F0E-4979-9860-14975FA35DDA}"/>
              </a:ext>
            </a:extLst>
          </p:cNvPr>
          <p:cNvSpPr/>
          <p:nvPr/>
        </p:nvSpPr>
        <p:spPr>
          <a:xfrm>
            <a:off x="982494" y="4539728"/>
            <a:ext cx="360126" cy="632297"/>
          </a:xfrm>
          <a:custGeom>
            <a:avLst/>
            <a:gdLst>
              <a:gd name="connsiteX0" fmla="*/ 0 w 360126"/>
              <a:gd name="connsiteY0" fmla="*/ 0 h 632297"/>
              <a:gd name="connsiteX1" fmla="*/ 9727 w 360126"/>
              <a:gd name="connsiteY1" fmla="*/ 136187 h 632297"/>
              <a:gd name="connsiteX2" fmla="*/ 19455 w 360126"/>
              <a:gd name="connsiteY2" fmla="*/ 165370 h 632297"/>
              <a:gd name="connsiteX3" fmla="*/ 29183 w 360126"/>
              <a:gd name="connsiteY3" fmla="*/ 204280 h 632297"/>
              <a:gd name="connsiteX4" fmla="*/ 87549 w 360126"/>
              <a:gd name="connsiteY4" fmla="*/ 418289 h 632297"/>
              <a:gd name="connsiteX5" fmla="*/ 116732 w 360126"/>
              <a:gd name="connsiteY5" fmla="*/ 428017 h 632297"/>
              <a:gd name="connsiteX6" fmla="*/ 184825 w 360126"/>
              <a:gd name="connsiteY6" fmla="*/ 476655 h 632297"/>
              <a:gd name="connsiteX7" fmla="*/ 243191 w 360126"/>
              <a:gd name="connsiteY7" fmla="*/ 515565 h 632297"/>
              <a:gd name="connsiteX8" fmla="*/ 282102 w 360126"/>
              <a:gd name="connsiteY8" fmla="*/ 564204 h 632297"/>
              <a:gd name="connsiteX9" fmla="*/ 340468 w 360126"/>
              <a:gd name="connsiteY9" fmla="*/ 583659 h 632297"/>
              <a:gd name="connsiteX10" fmla="*/ 359923 w 360126"/>
              <a:gd name="connsiteY10" fmla="*/ 632297 h 63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0126" h="632297">
                <a:moveTo>
                  <a:pt x="0" y="0"/>
                </a:moveTo>
                <a:cubicBezTo>
                  <a:pt x="3242" y="45396"/>
                  <a:pt x="4409" y="90987"/>
                  <a:pt x="9727" y="136187"/>
                </a:cubicBezTo>
                <a:cubicBezTo>
                  <a:pt x="10925" y="146371"/>
                  <a:pt x="16638" y="155511"/>
                  <a:pt x="19455" y="165370"/>
                </a:cubicBezTo>
                <a:cubicBezTo>
                  <a:pt x="23128" y="178225"/>
                  <a:pt x="25940" y="191310"/>
                  <a:pt x="29183" y="204280"/>
                </a:cubicBezTo>
                <a:cubicBezTo>
                  <a:pt x="31810" y="248949"/>
                  <a:pt x="3371" y="390229"/>
                  <a:pt x="87549" y="418289"/>
                </a:cubicBezTo>
                <a:cubicBezTo>
                  <a:pt x="97277" y="421532"/>
                  <a:pt x="107561" y="423431"/>
                  <a:pt x="116732" y="428017"/>
                </a:cubicBezTo>
                <a:cubicBezTo>
                  <a:pt x="132550" y="435926"/>
                  <a:pt x="173803" y="468940"/>
                  <a:pt x="184825" y="476655"/>
                </a:cubicBezTo>
                <a:cubicBezTo>
                  <a:pt x="203981" y="490064"/>
                  <a:pt x="243191" y="515565"/>
                  <a:pt x="243191" y="515565"/>
                </a:cubicBezTo>
                <a:cubicBezTo>
                  <a:pt x="253740" y="547210"/>
                  <a:pt x="247667" y="548900"/>
                  <a:pt x="282102" y="564204"/>
                </a:cubicBezTo>
                <a:cubicBezTo>
                  <a:pt x="300842" y="572533"/>
                  <a:pt x="340468" y="583659"/>
                  <a:pt x="340468" y="583659"/>
                </a:cubicBezTo>
                <a:cubicBezTo>
                  <a:pt x="363520" y="618238"/>
                  <a:pt x="359923" y="601151"/>
                  <a:pt x="359923" y="632297"/>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xmlns="" id="{B02C9231-A50E-4015-9A06-29EB7F29ADA0}"/>
              </a:ext>
            </a:extLst>
          </p:cNvPr>
          <p:cNvSpPr/>
          <p:nvPr/>
        </p:nvSpPr>
        <p:spPr>
          <a:xfrm>
            <a:off x="389106" y="3985251"/>
            <a:ext cx="612843" cy="330777"/>
          </a:xfrm>
          <a:custGeom>
            <a:avLst/>
            <a:gdLst>
              <a:gd name="connsiteX0" fmla="*/ 612843 w 612843"/>
              <a:gd name="connsiteY0" fmla="*/ 0 h 330777"/>
              <a:gd name="connsiteX1" fmla="*/ 525294 w 612843"/>
              <a:gd name="connsiteY1" fmla="*/ 38911 h 330777"/>
              <a:gd name="connsiteX2" fmla="*/ 486383 w 612843"/>
              <a:gd name="connsiteY2" fmla="*/ 58366 h 330777"/>
              <a:gd name="connsiteX3" fmla="*/ 389107 w 612843"/>
              <a:gd name="connsiteY3" fmla="*/ 77821 h 330777"/>
              <a:gd name="connsiteX4" fmla="*/ 340468 w 612843"/>
              <a:gd name="connsiteY4" fmla="*/ 116732 h 330777"/>
              <a:gd name="connsiteX5" fmla="*/ 330741 w 612843"/>
              <a:gd name="connsiteY5" fmla="*/ 145915 h 330777"/>
              <a:gd name="connsiteX6" fmla="*/ 282103 w 612843"/>
              <a:gd name="connsiteY6" fmla="*/ 175098 h 330777"/>
              <a:gd name="connsiteX7" fmla="*/ 262647 w 612843"/>
              <a:gd name="connsiteY7" fmla="*/ 194553 h 330777"/>
              <a:gd name="connsiteX8" fmla="*/ 233464 w 612843"/>
              <a:gd name="connsiteY8" fmla="*/ 214008 h 330777"/>
              <a:gd name="connsiteX9" fmla="*/ 214009 w 612843"/>
              <a:gd name="connsiteY9" fmla="*/ 243191 h 330777"/>
              <a:gd name="connsiteX10" fmla="*/ 155643 w 612843"/>
              <a:gd name="connsiteY10" fmla="*/ 262647 h 330777"/>
              <a:gd name="connsiteX11" fmla="*/ 126460 w 612843"/>
              <a:gd name="connsiteY11" fmla="*/ 272374 h 330777"/>
              <a:gd name="connsiteX12" fmla="*/ 97277 w 612843"/>
              <a:gd name="connsiteY12" fmla="*/ 291830 h 330777"/>
              <a:gd name="connsiteX13" fmla="*/ 38911 w 612843"/>
              <a:gd name="connsiteY13" fmla="*/ 311285 h 330777"/>
              <a:gd name="connsiteX14" fmla="*/ 0 w 612843"/>
              <a:gd name="connsiteY14" fmla="*/ 330740 h 3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2843" h="330777">
                <a:moveTo>
                  <a:pt x="612843" y="0"/>
                </a:moveTo>
                <a:cubicBezTo>
                  <a:pt x="507764" y="63048"/>
                  <a:pt x="614352" y="5515"/>
                  <a:pt x="525294" y="38911"/>
                </a:cubicBezTo>
                <a:cubicBezTo>
                  <a:pt x="511716" y="44003"/>
                  <a:pt x="499712" y="52654"/>
                  <a:pt x="486383" y="58366"/>
                </a:cubicBezTo>
                <a:cubicBezTo>
                  <a:pt x="452424" y="72920"/>
                  <a:pt x="429393" y="72066"/>
                  <a:pt x="389107" y="77821"/>
                </a:cubicBezTo>
                <a:cubicBezTo>
                  <a:pt x="375855" y="86656"/>
                  <a:pt x="349707" y="101333"/>
                  <a:pt x="340468" y="116732"/>
                </a:cubicBezTo>
                <a:cubicBezTo>
                  <a:pt x="335192" y="125525"/>
                  <a:pt x="336017" y="137122"/>
                  <a:pt x="330741" y="145915"/>
                </a:cubicBezTo>
                <a:cubicBezTo>
                  <a:pt x="317389" y="168168"/>
                  <a:pt x="305056" y="167447"/>
                  <a:pt x="282103" y="175098"/>
                </a:cubicBezTo>
                <a:cubicBezTo>
                  <a:pt x="275618" y="181583"/>
                  <a:pt x="269809" y="188824"/>
                  <a:pt x="262647" y="194553"/>
                </a:cubicBezTo>
                <a:cubicBezTo>
                  <a:pt x="253518" y="201856"/>
                  <a:pt x="241731" y="205741"/>
                  <a:pt x="233464" y="214008"/>
                </a:cubicBezTo>
                <a:cubicBezTo>
                  <a:pt x="225197" y="222275"/>
                  <a:pt x="223923" y="236995"/>
                  <a:pt x="214009" y="243191"/>
                </a:cubicBezTo>
                <a:cubicBezTo>
                  <a:pt x="196619" y="254060"/>
                  <a:pt x="175098" y="256162"/>
                  <a:pt x="155643" y="262647"/>
                </a:cubicBezTo>
                <a:lnTo>
                  <a:pt x="126460" y="272374"/>
                </a:lnTo>
                <a:cubicBezTo>
                  <a:pt x="116732" y="278859"/>
                  <a:pt x="107961" y="287082"/>
                  <a:pt x="97277" y="291830"/>
                </a:cubicBezTo>
                <a:cubicBezTo>
                  <a:pt x="78537" y="300159"/>
                  <a:pt x="55975" y="299910"/>
                  <a:pt x="38911" y="311285"/>
                </a:cubicBezTo>
                <a:cubicBezTo>
                  <a:pt x="7030" y="332539"/>
                  <a:pt x="21419" y="330740"/>
                  <a:pt x="0" y="33074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xmlns="" id="{813BA226-447E-4D6A-A03A-97161426A6FE}"/>
              </a:ext>
            </a:extLst>
          </p:cNvPr>
          <p:cNvSpPr/>
          <p:nvPr/>
        </p:nvSpPr>
        <p:spPr>
          <a:xfrm>
            <a:off x="3035030" y="3421047"/>
            <a:ext cx="583659" cy="758768"/>
          </a:xfrm>
          <a:custGeom>
            <a:avLst/>
            <a:gdLst>
              <a:gd name="connsiteX0" fmla="*/ 0 w 583659"/>
              <a:gd name="connsiteY0" fmla="*/ 0 h 758768"/>
              <a:gd name="connsiteX1" fmla="*/ 38910 w 583659"/>
              <a:gd name="connsiteY1" fmla="*/ 77821 h 758768"/>
              <a:gd name="connsiteX2" fmla="*/ 77821 w 583659"/>
              <a:gd name="connsiteY2" fmla="*/ 116732 h 758768"/>
              <a:gd name="connsiteX3" fmla="*/ 97276 w 583659"/>
              <a:gd name="connsiteY3" fmla="*/ 145915 h 758768"/>
              <a:gd name="connsiteX4" fmla="*/ 136187 w 583659"/>
              <a:gd name="connsiteY4" fmla="*/ 165370 h 758768"/>
              <a:gd name="connsiteX5" fmla="*/ 223736 w 583659"/>
              <a:gd name="connsiteY5" fmla="*/ 214008 h 758768"/>
              <a:gd name="connsiteX6" fmla="*/ 243191 w 583659"/>
              <a:gd name="connsiteY6" fmla="*/ 243191 h 758768"/>
              <a:gd name="connsiteX7" fmla="*/ 262647 w 583659"/>
              <a:gd name="connsiteY7" fmla="*/ 262646 h 758768"/>
              <a:gd name="connsiteX8" fmla="*/ 272374 w 583659"/>
              <a:gd name="connsiteY8" fmla="*/ 389106 h 758768"/>
              <a:gd name="connsiteX9" fmla="*/ 340468 w 583659"/>
              <a:gd name="connsiteY9" fmla="*/ 466927 h 758768"/>
              <a:gd name="connsiteX10" fmla="*/ 389106 w 583659"/>
              <a:gd name="connsiteY10" fmla="*/ 496110 h 758768"/>
              <a:gd name="connsiteX11" fmla="*/ 437744 w 583659"/>
              <a:gd name="connsiteY11" fmla="*/ 535021 h 758768"/>
              <a:gd name="connsiteX12" fmla="*/ 476655 w 583659"/>
              <a:gd name="connsiteY12" fmla="*/ 573932 h 758768"/>
              <a:gd name="connsiteX13" fmla="*/ 486383 w 583659"/>
              <a:gd name="connsiteY13" fmla="*/ 603115 h 758768"/>
              <a:gd name="connsiteX14" fmla="*/ 496110 w 583659"/>
              <a:gd name="connsiteY14" fmla="*/ 700391 h 758768"/>
              <a:gd name="connsiteX15" fmla="*/ 515566 w 583659"/>
              <a:gd name="connsiteY15" fmla="*/ 719846 h 758768"/>
              <a:gd name="connsiteX16" fmla="*/ 583659 w 583659"/>
              <a:gd name="connsiteY16" fmla="*/ 758757 h 75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3659" h="758768">
                <a:moveTo>
                  <a:pt x="0" y="0"/>
                </a:moveTo>
                <a:cubicBezTo>
                  <a:pt x="12915" y="32289"/>
                  <a:pt x="17055" y="52323"/>
                  <a:pt x="38910" y="77821"/>
                </a:cubicBezTo>
                <a:cubicBezTo>
                  <a:pt x="50847" y="91748"/>
                  <a:pt x="67646" y="101470"/>
                  <a:pt x="77821" y="116732"/>
                </a:cubicBezTo>
                <a:cubicBezTo>
                  <a:pt x="84306" y="126460"/>
                  <a:pt x="88295" y="138431"/>
                  <a:pt x="97276" y="145915"/>
                </a:cubicBezTo>
                <a:cubicBezTo>
                  <a:pt x="108416" y="155198"/>
                  <a:pt x="123752" y="157909"/>
                  <a:pt x="136187" y="165370"/>
                </a:cubicBezTo>
                <a:cubicBezTo>
                  <a:pt x="219810" y="215543"/>
                  <a:pt x="165036" y="194443"/>
                  <a:pt x="223736" y="214008"/>
                </a:cubicBezTo>
                <a:cubicBezTo>
                  <a:pt x="230221" y="223736"/>
                  <a:pt x="235888" y="234062"/>
                  <a:pt x="243191" y="243191"/>
                </a:cubicBezTo>
                <a:cubicBezTo>
                  <a:pt x="248920" y="250353"/>
                  <a:pt x="260848" y="253653"/>
                  <a:pt x="262647" y="262646"/>
                </a:cubicBezTo>
                <a:cubicBezTo>
                  <a:pt x="270938" y="304103"/>
                  <a:pt x="261615" y="348220"/>
                  <a:pt x="272374" y="389106"/>
                </a:cubicBezTo>
                <a:cubicBezTo>
                  <a:pt x="287290" y="445788"/>
                  <a:pt x="307069" y="440208"/>
                  <a:pt x="340468" y="466927"/>
                </a:cubicBezTo>
                <a:cubicBezTo>
                  <a:pt x="378620" y="497449"/>
                  <a:pt x="338425" y="479217"/>
                  <a:pt x="389106" y="496110"/>
                </a:cubicBezTo>
                <a:cubicBezTo>
                  <a:pt x="455321" y="562328"/>
                  <a:pt x="351862" y="461408"/>
                  <a:pt x="437744" y="535021"/>
                </a:cubicBezTo>
                <a:cubicBezTo>
                  <a:pt x="451671" y="546958"/>
                  <a:pt x="476655" y="573932"/>
                  <a:pt x="476655" y="573932"/>
                </a:cubicBezTo>
                <a:cubicBezTo>
                  <a:pt x="479898" y="583660"/>
                  <a:pt x="484824" y="592980"/>
                  <a:pt x="486383" y="603115"/>
                </a:cubicBezTo>
                <a:cubicBezTo>
                  <a:pt x="491338" y="635323"/>
                  <a:pt x="488206" y="668777"/>
                  <a:pt x="496110" y="700391"/>
                </a:cubicBezTo>
                <a:cubicBezTo>
                  <a:pt x="498334" y="709289"/>
                  <a:pt x="508229" y="714343"/>
                  <a:pt x="515566" y="719846"/>
                </a:cubicBezTo>
                <a:cubicBezTo>
                  <a:pt x="569846" y="760556"/>
                  <a:pt x="551490" y="758757"/>
                  <a:pt x="583659" y="758757"/>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xmlns="" id="{802C42B3-40AD-4008-8D35-54BD9CA91F14}"/>
              </a:ext>
            </a:extLst>
          </p:cNvPr>
          <p:cNvSpPr/>
          <p:nvPr/>
        </p:nvSpPr>
        <p:spPr>
          <a:xfrm>
            <a:off x="2353238" y="1835438"/>
            <a:ext cx="205362" cy="787941"/>
          </a:xfrm>
          <a:custGeom>
            <a:avLst/>
            <a:gdLst>
              <a:gd name="connsiteX0" fmla="*/ 156498 w 205362"/>
              <a:gd name="connsiteY0" fmla="*/ 787941 h 787941"/>
              <a:gd name="connsiteX1" fmla="*/ 146771 w 205362"/>
              <a:gd name="connsiteY1" fmla="*/ 525294 h 787941"/>
              <a:gd name="connsiteX2" fmla="*/ 127315 w 205362"/>
              <a:gd name="connsiteY2" fmla="*/ 486383 h 787941"/>
              <a:gd name="connsiteX3" fmla="*/ 98132 w 205362"/>
              <a:gd name="connsiteY3" fmla="*/ 428017 h 787941"/>
              <a:gd name="connsiteX4" fmla="*/ 68949 w 205362"/>
              <a:gd name="connsiteY4" fmla="*/ 350196 h 787941"/>
              <a:gd name="connsiteX5" fmla="*/ 30039 w 205362"/>
              <a:gd name="connsiteY5" fmla="*/ 311285 h 787941"/>
              <a:gd name="connsiteX6" fmla="*/ 20311 w 205362"/>
              <a:gd name="connsiteY6" fmla="*/ 282102 h 787941"/>
              <a:gd name="connsiteX7" fmla="*/ 856 w 205362"/>
              <a:gd name="connsiteY7" fmla="*/ 252919 h 787941"/>
              <a:gd name="connsiteX8" fmla="*/ 39766 w 205362"/>
              <a:gd name="connsiteY8" fmla="*/ 214009 h 787941"/>
              <a:gd name="connsiteX9" fmla="*/ 156498 w 205362"/>
              <a:gd name="connsiteY9" fmla="*/ 184826 h 787941"/>
              <a:gd name="connsiteX10" fmla="*/ 205136 w 205362"/>
              <a:gd name="connsiteY10" fmla="*/ 136187 h 787941"/>
              <a:gd name="connsiteX11" fmla="*/ 195409 w 205362"/>
              <a:gd name="connsiteY11" fmla="*/ 107004 h 787941"/>
              <a:gd name="connsiteX12" fmla="*/ 205136 w 205362"/>
              <a:gd name="connsiteY12" fmla="*/ 0 h 78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362" h="787941">
                <a:moveTo>
                  <a:pt x="156498" y="787941"/>
                </a:moveTo>
                <a:cubicBezTo>
                  <a:pt x="153256" y="700392"/>
                  <a:pt x="155210" y="612496"/>
                  <a:pt x="146771" y="525294"/>
                </a:cubicBezTo>
                <a:cubicBezTo>
                  <a:pt x="145374" y="510860"/>
                  <a:pt x="132407" y="499961"/>
                  <a:pt x="127315" y="486383"/>
                </a:cubicBezTo>
                <a:cubicBezTo>
                  <a:pt x="105801" y="429012"/>
                  <a:pt x="133602" y="463487"/>
                  <a:pt x="98132" y="428017"/>
                </a:cubicBezTo>
                <a:cubicBezTo>
                  <a:pt x="90749" y="398485"/>
                  <a:pt x="88026" y="375633"/>
                  <a:pt x="68949" y="350196"/>
                </a:cubicBezTo>
                <a:cubicBezTo>
                  <a:pt x="57944" y="335522"/>
                  <a:pt x="43009" y="324255"/>
                  <a:pt x="30039" y="311285"/>
                </a:cubicBezTo>
                <a:cubicBezTo>
                  <a:pt x="26796" y="301557"/>
                  <a:pt x="24897" y="291273"/>
                  <a:pt x="20311" y="282102"/>
                </a:cubicBezTo>
                <a:cubicBezTo>
                  <a:pt x="15083" y="271645"/>
                  <a:pt x="2778" y="264451"/>
                  <a:pt x="856" y="252919"/>
                </a:cubicBezTo>
                <a:cubicBezTo>
                  <a:pt x="-4909" y="218331"/>
                  <a:pt x="19590" y="222656"/>
                  <a:pt x="39766" y="214009"/>
                </a:cubicBezTo>
                <a:cubicBezTo>
                  <a:pt x="116719" y="181029"/>
                  <a:pt x="37859" y="199655"/>
                  <a:pt x="156498" y="184826"/>
                </a:cubicBezTo>
                <a:cubicBezTo>
                  <a:pt x="173521" y="173477"/>
                  <a:pt x="201083" y="160506"/>
                  <a:pt x="205136" y="136187"/>
                </a:cubicBezTo>
                <a:cubicBezTo>
                  <a:pt x="206822" y="126073"/>
                  <a:pt x="198651" y="116732"/>
                  <a:pt x="195409" y="107004"/>
                </a:cubicBezTo>
                <a:cubicBezTo>
                  <a:pt x="205852" y="13010"/>
                  <a:pt x="205136" y="48818"/>
                  <a:pt x="205136"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0A73B9FE-3207-4010-833C-55141E9617BB}"/>
              </a:ext>
            </a:extLst>
          </p:cNvPr>
          <p:cNvSpPr/>
          <p:nvPr/>
        </p:nvSpPr>
        <p:spPr>
          <a:xfrm>
            <a:off x="2080504" y="1757617"/>
            <a:ext cx="370866" cy="272374"/>
          </a:xfrm>
          <a:custGeom>
            <a:avLst/>
            <a:gdLst>
              <a:gd name="connsiteX0" fmla="*/ 370866 w 370866"/>
              <a:gd name="connsiteY0" fmla="*/ 272374 h 272374"/>
              <a:gd name="connsiteX1" fmla="*/ 361139 w 370866"/>
              <a:gd name="connsiteY1" fmla="*/ 214008 h 272374"/>
              <a:gd name="connsiteX2" fmla="*/ 341683 w 370866"/>
              <a:gd name="connsiteY2" fmla="*/ 194553 h 272374"/>
              <a:gd name="connsiteX3" fmla="*/ 322228 w 370866"/>
              <a:gd name="connsiteY3" fmla="*/ 165370 h 272374"/>
              <a:gd name="connsiteX4" fmla="*/ 215224 w 370866"/>
              <a:gd name="connsiteY4" fmla="*/ 107004 h 272374"/>
              <a:gd name="connsiteX5" fmla="*/ 176313 w 370866"/>
              <a:gd name="connsiteY5" fmla="*/ 97276 h 272374"/>
              <a:gd name="connsiteX6" fmla="*/ 147130 w 370866"/>
              <a:gd name="connsiteY6" fmla="*/ 87549 h 272374"/>
              <a:gd name="connsiteX7" fmla="*/ 59581 w 370866"/>
              <a:gd name="connsiteY7" fmla="*/ 77821 h 272374"/>
              <a:gd name="connsiteX8" fmla="*/ 30398 w 370866"/>
              <a:gd name="connsiteY8" fmla="*/ 48638 h 272374"/>
              <a:gd name="connsiteX9" fmla="*/ 49853 w 370866"/>
              <a:gd name="connsiteY9" fmla="*/ 0 h 27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866" h="272374">
                <a:moveTo>
                  <a:pt x="370866" y="272374"/>
                </a:moveTo>
                <a:cubicBezTo>
                  <a:pt x="367624" y="252919"/>
                  <a:pt x="368064" y="232476"/>
                  <a:pt x="361139" y="214008"/>
                </a:cubicBezTo>
                <a:cubicBezTo>
                  <a:pt x="357919" y="205421"/>
                  <a:pt x="347412" y="201715"/>
                  <a:pt x="341683" y="194553"/>
                </a:cubicBezTo>
                <a:cubicBezTo>
                  <a:pt x="334380" y="185424"/>
                  <a:pt x="331026" y="173069"/>
                  <a:pt x="322228" y="165370"/>
                </a:cubicBezTo>
                <a:cubicBezTo>
                  <a:pt x="288963" y="136263"/>
                  <a:pt x="255978" y="120589"/>
                  <a:pt x="215224" y="107004"/>
                </a:cubicBezTo>
                <a:cubicBezTo>
                  <a:pt x="202541" y="102776"/>
                  <a:pt x="189168" y="100949"/>
                  <a:pt x="176313" y="97276"/>
                </a:cubicBezTo>
                <a:cubicBezTo>
                  <a:pt x="166454" y="94459"/>
                  <a:pt x="157244" y="89235"/>
                  <a:pt x="147130" y="87549"/>
                </a:cubicBezTo>
                <a:cubicBezTo>
                  <a:pt x="118167" y="82722"/>
                  <a:pt x="88764" y="81064"/>
                  <a:pt x="59581" y="77821"/>
                </a:cubicBezTo>
                <a:cubicBezTo>
                  <a:pt x="-8513" y="55123"/>
                  <a:pt x="-18240" y="64851"/>
                  <a:pt x="30398" y="48638"/>
                </a:cubicBezTo>
                <a:cubicBezTo>
                  <a:pt x="41238" y="5279"/>
                  <a:pt x="30673" y="19182"/>
                  <a:pt x="49853"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xmlns="" id="{5BABEFB1-9E2E-45FC-95B6-9644B31D69B4}"/>
              </a:ext>
            </a:extLst>
          </p:cNvPr>
          <p:cNvSpPr/>
          <p:nvPr/>
        </p:nvSpPr>
        <p:spPr>
          <a:xfrm>
            <a:off x="1721724" y="3722604"/>
            <a:ext cx="574004" cy="1391055"/>
          </a:xfrm>
          <a:custGeom>
            <a:avLst/>
            <a:gdLst>
              <a:gd name="connsiteX0" fmla="*/ 262719 w 574004"/>
              <a:gd name="connsiteY0" fmla="*/ 0 h 1391055"/>
              <a:gd name="connsiteX1" fmla="*/ 214080 w 574004"/>
              <a:gd name="connsiteY1" fmla="*/ 9728 h 1391055"/>
              <a:gd name="connsiteX2" fmla="*/ 175170 w 574004"/>
              <a:gd name="connsiteY2" fmla="*/ 29183 h 1391055"/>
              <a:gd name="connsiteX3" fmla="*/ 145987 w 574004"/>
              <a:gd name="connsiteY3" fmla="*/ 48638 h 1391055"/>
              <a:gd name="connsiteX4" fmla="*/ 87621 w 574004"/>
              <a:gd name="connsiteY4" fmla="*/ 58366 h 1391055"/>
              <a:gd name="connsiteX5" fmla="*/ 19527 w 574004"/>
              <a:gd name="connsiteY5" fmla="*/ 77821 h 1391055"/>
              <a:gd name="connsiteX6" fmla="*/ 72 w 574004"/>
              <a:gd name="connsiteY6" fmla="*/ 136187 h 1391055"/>
              <a:gd name="connsiteX7" fmla="*/ 19527 w 574004"/>
              <a:gd name="connsiteY7" fmla="*/ 340468 h 1391055"/>
              <a:gd name="connsiteX8" fmla="*/ 19527 w 574004"/>
              <a:gd name="connsiteY8" fmla="*/ 525294 h 1391055"/>
              <a:gd name="connsiteX9" fmla="*/ 38982 w 574004"/>
              <a:gd name="connsiteY9" fmla="*/ 554477 h 1391055"/>
              <a:gd name="connsiteX10" fmla="*/ 58438 w 574004"/>
              <a:gd name="connsiteY10" fmla="*/ 573932 h 1391055"/>
              <a:gd name="connsiteX11" fmla="*/ 97348 w 574004"/>
              <a:gd name="connsiteY11" fmla="*/ 632298 h 1391055"/>
              <a:gd name="connsiteX12" fmla="*/ 145987 w 574004"/>
              <a:gd name="connsiteY12" fmla="*/ 680936 h 1391055"/>
              <a:gd name="connsiteX13" fmla="*/ 155714 w 574004"/>
              <a:gd name="connsiteY13" fmla="*/ 710119 h 1391055"/>
              <a:gd name="connsiteX14" fmla="*/ 175170 w 574004"/>
              <a:gd name="connsiteY14" fmla="*/ 739302 h 1391055"/>
              <a:gd name="connsiteX15" fmla="*/ 194625 w 574004"/>
              <a:gd name="connsiteY15" fmla="*/ 836579 h 1391055"/>
              <a:gd name="connsiteX16" fmla="*/ 243263 w 574004"/>
              <a:gd name="connsiteY16" fmla="*/ 914400 h 1391055"/>
              <a:gd name="connsiteX17" fmla="*/ 272446 w 574004"/>
              <a:gd name="connsiteY17" fmla="*/ 982494 h 1391055"/>
              <a:gd name="connsiteX18" fmla="*/ 291902 w 574004"/>
              <a:gd name="connsiteY18" fmla="*/ 1050587 h 1391055"/>
              <a:gd name="connsiteX19" fmla="*/ 311357 w 574004"/>
              <a:gd name="connsiteY19" fmla="*/ 1108953 h 1391055"/>
              <a:gd name="connsiteX20" fmla="*/ 369723 w 574004"/>
              <a:gd name="connsiteY20" fmla="*/ 1147864 h 1391055"/>
              <a:gd name="connsiteX21" fmla="*/ 428089 w 574004"/>
              <a:gd name="connsiteY21" fmla="*/ 1167319 h 1391055"/>
              <a:gd name="connsiteX22" fmla="*/ 457272 w 574004"/>
              <a:gd name="connsiteY22" fmla="*/ 1177047 h 1391055"/>
              <a:gd name="connsiteX23" fmla="*/ 486455 w 574004"/>
              <a:gd name="connsiteY23" fmla="*/ 1196502 h 1391055"/>
              <a:gd name="connsiteX24" fmla="*/ 505910 w 574004"/>
              <a:gd name="connsiteY24" fmla="*/ 1322962 h 1391055"/>
              <a:gd name="connsiteX25" fmla="*/ 515638 w 574004"/>
              <a:gd name="connsiteY25" fmla="*/ 1352145 h 1391055"/>
              <a:gd name="connsiteX26" fmla="*/ 574004 w 574004"/>
              <a:gd name="connsiteY26" fmla="*/ 1391055 h 139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74004" h="1391055">
                <a:moveTo>
                  <a:pt x="262719" y="0"/>
                </a:moveTo>
                <a:cubicBezTo>
                  <a:pt x="246506" y="3243"/>
                  <a:pt x="229766" y="4499"/>
                  <a:pt x="214080" y="9728"/>
                </a:cubicBezTo>
                <a:cubicBezTo>
                  <a:pt x="200323" y="14314"/>
                  <a:pt x="187760" y="21989"/>
                  <a:pt x="175170" y="29183"/>
                </a:cubicBezTo>
                <a:cubicBezTo>
                  <a:pt x="165019" y="34983"/>
                  <a:pt x="157078" y="44941"/>
                  <a:pt x="145987" y="48638"/>
                </a:cubicBezTo>
                <a:cubicBezTo>
                  <a:pt x="127275" y="54875"/>
                  <a:pt x="106962" y="54498"/>
                  <a:pt x="87621" y="58366"/>
                </a:cubicBezTo>
                <a:cubicBezTo>
                  <a:pt x="57088" y="64473"/>
                  <a:pt x="47338" y="68551"/>
                  <a:pt x="19527" y="77821"/>
                </a:cubicBezTo>
                <a:cubicBezTo>
                  <a:pt x="13042" y="97276"/>
                  <a:pt x="-1132" y="115715"/>
                  <a:pt x="72" y="136187"/>
                </a:cubicBezTo>
                <a:cubicBezTo>
                  <a:pt x="10584" y="314904"/>
                  <a:pt x="-3594" y="247988"/>
                  <a:pt x="19527" y="340468"/>
                </a:cubicBezTo>
                <a:cubicBezTo>
                  <a:pt x="15809" y="392516"/>
                  <a:pt x="-1738" y="468586"/>
                  <a:pt x="19527" y="525294"/>
                </a:cubicBezTo>
                <a:cubicBezTo>
                  <a:pt x="23632" y="536241"/>
                  <a:pt x="31679" y="545348"/>
                  <a:pt x="38982" y="554477"/>
                </a:cubicBezTo>
                <a:cubicBezTo>
                  <a:pt x="44711" y="561639"/>
                  <a:pt x="52935" y="566595"/>
                  <a:pt x="58438" y="573932"/>
                </a:cubicBezTo>
                <a:cubicBezTo>
                  <a:pt x="72467" y="592638"/>
                  <a:pt x="80814" y="615764"/>
                  <a:pt x="97348" y="632298"/>
                </a:cubicBezTo>
                <a:lnTo>
                  <a:pt x="145987" y="680936"/>
                </a:lnTo>
                <a:cubicBezTo>
                  <a:pt x="149229" y="690664"/>
                  <a:pt x="151128" y="700948"/>
                  <a:pt x="155714" y="710119"/>
                </a:cubicBezTo>
                <a:cubicBezTo>
                  <a:pt x="160943" y="720576"/>
                  <a:pt x="171473" y="728211"/>
                  <a:pt x="175170" y="739302"/>
                </a:cubicBezTo>
                <a:cubicBezTo>
                  <a:pt x="208802" y="840199"/>
                  <a:pt x="165399" y="758643"/>
                  <a:pt x="194625" y="836579"/>
                </a:cubicBezTo>
                <a:cubicBezTo>
                  <a:pt x="207978" y="872186"/>
                  <a:pt x="220309" y="883794"/>
                  <a:pt x="243263" y="914400"/>
                </a:cubicBezTo>
                <a:cubicBezTo>
                  <a:pt x="266077" y="982839"/>
                  <a:pt x="236385" y="898350"/>
                  <a:pt x="272446" y="982494"/>
                </a:cubicBezTo>
                <a:cubicBezTo>
                  <a:pt x="283344" y="1007922"/>
                  <a:pt x="283674" y="1023162"/>
                  <a:pt x="291902" y="1050587"/>
                </a:cubicBezTo>
                <a:cubicBezTo>
                  <a:pt x="297795" y="1070230"/>
                  <a:pt x="294294" y="1097577"/>
                  <a:pt x="311357" y="1108953"/>
                </a:cubicBezTo>
                <a:cubicBezTo>
                  <a:pt x="330812" y="1121923"/>
                  <a:pt x="347540" y="1140470"/>
                  <a:pt x="369723" y="1147864"/>
                </a:cubicBezTo>
                <a:lnTo>
                  <a:pt x="428089" y="1167319"/>
                </a:lnTo>
                <a:cubicBezTo>
                  <a:pt x="437817" y="1170562"/>
                  <a:pt x="448740" y="1171359"/>
                  <a:pt x="457272" y="1177047"/>
                </a:cubicBezTo>
                <a:lnTo>
                  <a:pt x="486455" y="1196502"/>
                </a:lnTo>
                <a:cubicBezTo>
                  <a:pt x="509869" y="1266748"/>
                  <a:pt x="484412" y="1183232"/>
                  <a:pt x="505910" y="1322962"/>
                </a:cubicBezTo>
                <a:cubicBezTo>
                  <a:pt x="507469" y="1333097"/>
                  <a:pt x="508387" y="1344894"/>
                  <a:pt x="515638" y="1352145"/>
                </a:cubicBezTo>
                <a:cubicBezTo>
                  <a:pt x="532172" y="1368679"/>
                  <a:pt x="574004" y="1391055"/>
                  <a:pt x="574004" y="1391055"/>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E9ECA40D-06DE-4E7A-8545-33D885965415}"/>
              </a:ext>
            </a:extLst>
          </p:cNvPr>
          <p:cNvSpPr/>
          <p:nvPr/>
        </p:nvSpPr>
        <p:spPr>
          <a:xfrm>
            <a:off x="1474986" y="4637004"/>
            <a:ext cx="480274" cy="554477"/>
          </a:xfrm>
          <a:custGeom>
            <a:avLst/>
            <a:gdLst>
              <a:gd name="connsiteX0" fmla="*/ 480274 w 480274"/>
              <a:gd name="connsiteY0" fmla="*/ 0 h 554477"/>
              <a:gd name="connsiteX1" fmla="*/ 402452 w 480274"/>
              <a:gd name="connsiteY1" fmla="*/ 87549 h 554477"/>
              <a:gd name="connsiteX2" fmla="*/ 373269 w 480274"/>
              <a:gd name="connsiteY2" fmla="*/ 116732 h 554477"/>
              <a:gd name="connsiteX3" fmla="*/ 344086 w 480274"/>
              <a:gd name="connsiteY3" fmla="*/ 126460 h 554477"/>
              <a:gd name="connsiteX4" fmla="*/ 314903 w 480274"/>
              <a:gd name="connsiteY4" fmla="*/ 155643 h 554477"/>
              <a:gd name="connsiteX5" fmla="*/ 285720 w 480274"/>
              <a:gd name="connsiteY5" fmla="*/ 214009 h 554477"/>
              <a:gd name="connsiteX6" fmla="*/ 295448 w 480274"/>
              <a:gd name="connsiteY6" fmla="*/ 252919 h 554477"/>
              <a:gd name="connsiteX7" fmla="*/ 305176 w 480274"/>
              <a:gd name="connsiteY7" fmla="*/ 282102 h 554477"/>
              <a:gd name="connsiteX8" fmla="*/ 266265 w 480274"/>
              <a:gd name="connsiteY8" fmla="*/ 321013 h 554477"/>
              <a:gd name="connsiteX9" fmla="*/ 237082 w 480274"/>
              <a:gd name="connsiteY9" fmla="*/ 340468 h 554477"/>
              <a:gd name="connsiteX10" fmla="*/ 81440 w 480274"/>
              <a:gd name="connsiteY10" fmla="*/ 359924 h 554477"/>
              <a:gd name="connsiteX11" fmla="*/ 52257 w 480274"/>
              <a:gd name="connsiteY11" fmla="*/ 457200 h 554477"/>
              <a:gd name="connsiteX12" fmla="*/ 23074 w 480274"/>
              <a:gd name="connsiteY12" fmla="*/ 466928 h 554477"/>
              <a:gd name="connsiteX13" fmla="*/ 3618 w 480274"/>
              <a:gd name="connsiteY13" fmla="*/ 554477 h 55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0274" h="554477">
                <a:moveTo>
                  <a:pt x="480274" y="0"/>
                </a:moveTo>
                <a:cubicBezTo>
                  <a:pt x="454333" y="29183"/>
                  <a:pt x="428836" y="58766"/>
                  <a:pt x="402452" y="87549"/>
                </a:cubicBezTo>
                <a:cubicBezTo>
                  <a:pt x="393156" y="97690"/>
                  <a:pt x="384715" y="109101"/>
                  <a:pt x="373269" y="116732"/>
                </a:cubicBezTo>
                <a:cubicBezTo>
                  <a:pt x="364737" y="122420"/>
                  <a:pt x="353814" y="123217"/>
                  <a:pt x="344086" y="126460"/>
                </a:cubicBezTo>
                <a:cubicBezTo>
                  <a:pt x="334358" y="136188"/>
                  <a:pt x="321728" y="143699"/>
                  <a:pt x="314903" y="155643"/>
                </a:cubicBezTo>
                <a:cubicBezTo>
                  <a:pt x="267095" y="239307"/>
                  <a:pt x="339228" y="160501"/>
                  <a:pt x="285720" y="214009"/>
                </a:cubicBezTo>
                <a:cubicBezTo>
                  <a:pt x="288963" y="226979"/>
                  <a:pt x="291775" y="240064"/>
                  <a:pt x="295448" y="252919"/>
                </a:cubicBezTo>
                <a:cubicBezTo>
                  <a:pt x="298265" y="262778"/>
                  <a:pt x="305176" y="271848"/>
                  <a:pt x="305176" y="282102"/>
                </a:cubicBezTo>
                <a:cubicBezTo>
                  <a:pt x="305176" y="321012"/>
                  <a:pt x="292205" y="308043"/>
                  <a:pt x="266265" y="321013"/>
                </a:cubicBezTo>
                <a:cubicBezTo>
                  <a:pt x="255808" y="326241"/>
                  <a:pt x="247539" y="335240"/>
                  <a:pt x="237082" y="340468"/>
                </a:cubicBezTo>
                <a:cubicBezTo>
                  <a:pt x="195086" y="361466"/>
                  <a:pt x="105585" y="358067"/>
                  <a:pt x="81440" y="359924"/>
                </a:cubicBezTo>
                <a:cubicBezTo>
                  <a:pt x="77183" y="389723"/>
                  <a:pt x="80797" y="434367"/>
                  <a:pt x="52257" y="457200"/>
                </a:cubicBezTo>
                <a:cubicBezTo>
                  <a:pt x="44250" y="463606"/>
                  <a:pt x="32802" y="463685"/>
                  <a:pt x="23074" y="466928"/>
                </a:cubicBezTo>
                <a:cubicBezTo>
                  <a:pt x="-12432" y="502432"/>
                  <a:pt x="3618" y="477212"/>
                  <a:pt x="3618" y="554477"/>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xmlns="" id="{E03636D4-37D0-4A8A-BE99-FCE823A65C4C}"/>
              </a:ext>
            </a:extLst>
          </p:cNvPr>
          <p:cNvSpPr/>
          <p:nvPr/>
        </p:nvSpPr>
        <p:spPr>
          <a:xfrm>
            <a:off x="2928026" y="2321821"/>
            <a:ext cx="175097" cy="87549"/>
          </a:xfrm>
          <a:custGeom>
            <a:avLst/>
            <a:gdLst>
              <a:gd name="connsiteX0" fmla="*/ 0 w 175097"/>
              <a:gd name="connsiteY0" fmla="*/ 87549 h 87549"/>
              <a:gd name="connsiteX1" fmla="*/ 126459 w 175097"/>
              <a:gd name="connsiteY1" fmla="*/ 48638 h 87549"/>
              <a:gd name="connsiteX2" fmla="*/ 155642 w 175097"/>
              <a:gd name="connsiteY2" fmla="*/ 29183 h 87549"/>
              <a:gd name="connsiteX3" fmla="*/ 175097 w 175097"/>
              <a:gd name="connsiteY3" fmla="*/ 0 h 87549"/>
            </a:gdLst>
            <a:ahLst/>
            <a:cxnLst>
              <a:cxn ang="0">
                <a:pos x="connsiteX0" y="connsiteY0"/>
              </a:cxn>
              <a:cxn ang="0">
                <a:pos x="connsiteX1" y="connsiteY1"/>
              </a:cxn>
              <a:cxn ang="0">
                <a:pos x="connsiteX2" y="connsiteY2"/>
              </a:cxn>
              <a:cxn ang="0">
                <a:pos x="connsiteX3" y="connsiteY3"/>
              </a:cxn>
            </a:cxnLst>
            <a:rect l="l" t="t" r="r" b="b"/>
            <a:pathLst>
              <a:path w="175097" h="87549">
                <a:moveTo>
                  <a:pt x="0" y="87549"/>
                </a:moveTo>
                <a:cubicBezTo>
                  <a:pt x="100231" y="54138"/>
                  <a:pt x="57705" y="65827"/>
                  <a:pt x="126459" y="48638"/>
                </a:cubicBezTo>
                <a:cubicBezTo>
                  <a:pt x="136187" y="42153"/>
                  <a:pt x="147375" y="37450"/>
                  <a:pt x="155642" y="29183"/>
                </a:cubicBezTo>
                <a:cubicBezTo>
                  <a:pt x="163909" y="20916"/>
                  <a:pt x="175097" y="0"/>
                  <a:pt x="175097"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xmlns="" id="{F35BCAE0-D51D-4763-AC74-54672E122D5D}"/>
              </a:ext>
            </a:extLst>
          </p:cNvPr>
          <p:cNvSpPr/>
          <p:nvPr/>
        </p:nvSpPr>
        <p:spPr>
          <a:xfrm>
            <a:off x="2723745" y="3430774"/>
            <a:ext cx="68093" cy="145915"/>
          </a:xfrm>
          <a:custGeom>
            <a:avLst/>
            <a:gdLst>
              <a:gd name="connsiteX0" fmla="*/ 0 w 68093"/>
              <a:gd name="connsiteY0" fmla="*/ 0 h 145915"/>
              <a:gd name="connsiteX1" fmla="*/ 9727 w 68093"/>
              <a:gd name="connsiteY1" fmla="*/ 58366 h 145915"/>
              <a:gd name="connsiteX2" fmla="*/ 29183 w 68093"/>
              <a:gd name="connsiteY2" fmla="*/ 77822 h 145915"/>
              <a:gd name="connsiteX3" fmla="*/ 38910 w 68093"/>
              <a:gd name="connsiteY3" fmla="*/ 107005 h 145915"/>
              <a:gd name="connsiteX4" fmla="*/ 58366 w 68093"/>
              <a:gd name="connsiteY4" fmla="*/ 126460 h 145915"/>
              <a:gd name="connsiteX5" fmla="*/ 68093 w 68093"/>
              <a:gd name="connsiteY5" fmla="*/ 145915 h 145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93" h="145915">
                <a:moveTo>
                  <a:pt x="0" y="0"/>
                </a:moveTo>
                <a:cubicBezTo>
                  <a:pt x="3242" y="19455"/>
                  <a:pt x="2802" y="39898"/>
                  <a:pt x="9727" y="58366"/>
                </a:cubicBezTo>
                <a:cubicBezTo>
                  <a:pt x="12947" y="66954"/>
                  <a:pt x="24464" y="69957"/>
                  <a:pt x="29183" y="77822"/>
                </a:cubicBezTo>
                <a:cubicBezTo>
                  <a:pt x="34458" y="86615"/>
                  <a:pt x="33634" y="98212"/>
                  <a:pt x="38910" y="107005"/>
                </a:cubicBezTo>
                <a:cubicBezTo>
                  <a:pt x="43629" y="114869"/>
                  <a:pt x="52863" y="119123"/>
                  <a:pt x="58366" y="126460"/>
                </a:cubicBezTo>
                <a:cubicBezTo>
                  <a:pt x="62716" y="132260"/>
                  <a:pt x="64851" y="139430"/>
                  <a:pt x="68093" y="145915"/>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7053029D-994C-4DE0-AA45-96BDB1B4CD3A}"/>
              </a:ext>
            </a:extLst>
          </p:cNvPr>
          <p:cNvSpPr/>
          <p:nvPr/>
        </p:nvSpPr>
        <p:spPr>
          <a:xfrm>
            <a:off x="4143660" y="1891369"/>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Oval 36">
            <a:extLst>
              <a:ext uri="{FF2B5EF4-FFF2-40B4-BE49-F238E27FC236}">
                <a16:creationId xmlns:a16="http://schemas.microsoft.com/office/drawing/2014/main" xmlns="" id="{AC12220F-12F4-4DF7-AD79-66D7245FDA4B}"/>
              </a:ext>
            </a:extLst>
          </p:cNvPr>
          <p:cNvSpPr/>
          <p:nvPr/>
        </p:nvSpPr>
        <p:spPr>
          <a:xfrm>
            <a:off x="2774976" y="354750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xmlns="" id="{3EDE8726-8EB7-4A50-ADE3-A698EE0BE047}"/>
              </a:ext>
            </a:extLst>
          </p:cNvPr>
          <p:cNvSpPr/>
          <p:nvPr/>
        </p:nvSpPr>
        <p:spPr>
          <a:xfrm>
            <a:off x="3065835" y="2283721"/>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Oval 38">
            <a:extLst>
              <a:ext uri="{FF2B5EF4-FFF2-40B4-BE49-F238E27FC236}">
                <a16:creationId xmlns:a16="http://schemas.microsoft.com/office/drawing/2014/main" xmlns="" id="{39B13A15-BF1B-492E-B8EF-7550FC8748EF}"/>
              </a:ext>
            </a:extLst>
          </p:cNvPr>
          <p:cNvSpPr/>
          <p:nvPr/>
        </p:nvSpPr>
        <p:spPr>
          <a:xfrm>
            <a:off x="965097" y="2322447"/>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xmlns="" id="{A8D94F57-7184-4CA2-83A8-109B69063435}"/>
              </a:ext>
            </a:extLst>
          </p:cNvPr>
          <p:cNvSpPr/>
          <p:nvPr/>
        </p:nvSpPr>
        <p:spPr>
          <a:xfrm>
            <a:off x="836856" y="3947151"/>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xmlns="" id="{6C531B7E-E2DD-4290-84AC-F78683EADD31}"/>
              </a:ext>
            </a:extLst>
          </p:cNvPr>
          <p:cNvSpPr/>
          <p:nvPr/>
        </p:nvSpPr>
        <p:spPr>
          <a:xfrm>
            <a:off x="1108468" y="319325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2" name="Group 41">
            <a:extLst>
              <a:ext uri="{FF2B5EF4-FFF2-40B4-BE49-F238E27FC236}">
                <a16:creationId xmlns:a16="http://schemas.microsoft.com/office/drawing/2014/main" xmlns="" id="{6BB3F94A-89B7-4E67-B5DE-6C990D0980D6}"/>
              </a:ext>
            </a:extLst>
          </p:cNvPr>
          <p:cNvGrpSpPr/>
          <p:nvPr/>
        </p:nvGrpSpPr>
        <p:grpSpPr>
          <a:xfrm>
            <a:off x="5139123" y="1459300"/>
            <a:ext cx="2226984" cy="2971800"/>
            <a:chOff x="6245157" y="2107659"/>
            <a:chExt cx="2226984" cy="2971800"/>
          </a:xfrm>
        </p:grpSpPr>
        <p:grpSp>
          <p:nvGrpSpPr>
            <p:cNvPr id="43" name="Group 42">
              <a:extLst>
                <a:ext uri="{FF2B5EF4-FFF2-40B4-BE49-F238E27FC236}">
                  <a16:creationId xmlns:a16="http://schemas.microsoft.com/office/drawing/2014/main" xmlns="" id="{2906836D-D8E8-4436-A64C-6558978E4D1E}"/>
                </a:ext>
              </a:extLst>
            </p:cNvPr>
            <p:cNvGrpSpPr/>
            <p:nvPr/>
          </p:nvGrpSpPr>
          <p:grpSpPr>
            <a:xfrm>
              <a:off x="7214030" y="2107659"/>
              <a:ext cx="6485" cy="2971800"/>
              <a:chOff x="8070715" y="2133600"/>
              <a:chExt cx="6485" cy="2971800"/>
            </a:xfrm>
          </p:grpSpPr>
          <p:cxnSp>
            <p:nvCxnSpPr>
              <p:cNvPr id="51" name="Straight Connector 50">
                <a:extLst>
                  <a:ext uri="{FF2B5EF4-FFF2-40B4-BE49-F238E27FC236}">
                    <a16:creationId xmlns:a16="http://schemas.microsoft.com/office/drawing/2014/main" xmlns="" id="{FE7D68AC-389D-46F8-9A5B-091A55FC3700}"/>
                  </a:ext>
                </a:extLst>
              </p:cNvPr>
              <p:cNvCxnSpPr>
                <a:cxnSpLocks/>
              </p:cNvCxnSpPr>
              <p:nvPr/>
            </p:nvCxnSpPr>
            <p:spPr>
              <a:xfrm>
                <a:off x="8077200" y="2133600"/>
                <a:ext cx="0" cy="457200"/>
              </a:xfrm>
              <a:prstGeom prst="line">
                <a:avLst/>
              </a:prstGeom>
              <a:ln w="127000"/>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xmlns="" id="{DA4501E4-ACEE-4A47-9475-6B2304AECD0B}"/>
                  </a:ext>
                </a:extLst>
              </p:cNvPr>
              <p:cNvCxnSpPr>
                <a:cxnSpLocks/>
              </p:cNvCxnSpPr>
              <p:nvPr/>
            </p:nvCxnSpPr>
            <p:spPr>
              <a:xfrm>
                <a:off x="8077200" y="2590800"/>
                <a:ext cx="0" cy="457200"/>
              </a:xfrm>
              <a:prstGeom prst="line">
                <a:avLst/>
              </a:prstGeom>
              <a:ln w="1270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xmlns="" id="{BCB18C9C-353F-4A31-90A1-3BD4B24DBEBD}"/>
                  </a:ext>
                </a:extLst>
              </p:cNvPr>
              <p:cNvCxnSpPr>
                <a:cxnSpLocks/>
              </p:cNvCxnSpPr>
              <p:nvPr/>
            </p:nvCxnSpPr>
            <p:spPr>
              <a:xfrm>
                <a:off x="8077200" y="3038272"/>
                <a:ext cx="0" cy="457200"/>
              </a:xfrm>
              <a:prstGeom prst="line">
                <a:avLst/>
              </a:prstGeom>
              <a:ln w="889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xmlns="" id="{3CEA12BC-4F99-455A-9014-FBB7665DBBC4}"/>
                  </a:ext>
                </a:extLst>
              </p:cNvPr>
              <p:cNvCxnSpPr>
                <a:cxnSpLocks/>
              </p:cNvCxnSpPr>
              <p:nvPr/>
            </p:nvCxnSpPr>
            <p:spPr>
              <a:xfrm>
                <a:off x="8070715" y="3429000"/>
                <a:ext cx="0" cy="457200"/>
              </a:xfrm>
              <a:prstGeom prst="line">
                <a:avLst/>
              </a:prstGeom>
              <a:ln w="508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xmlns="" id="{13B40D13-D9C1-4883-BAD9-CE07615D3FF7}"/>
                  </a:ext>
                </a:extLst>
              </p:cNvPr>
              <p:cNvCxnSpPr>
                <a:cxnSpLocks/>
              </p:cNvCxnSpPr>
              <p:nvPr/>
            </p:nvCxnSpPr>
            <p:spPr>
              <a:xfrm>
                <a:off x="8077200" y="3886200"/>
                <a:ext cx="0" cy="685800"/>
              </a:xfrm>
              <a:prstGeom prst="line">
                <a:avLst/>
              </a:prstGeom>
              <a:ln w="254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xmlns="" id="{2603D676-B58F-45B0-9DB1-2EFD713622D6}"/>
                  </a:ext>
                </a:extLst>
              </p:cNvPr>
              <p:cNvCxnSpPr>
                <a:cxnSpLocks/>
              </p:cNvCxnSpPr>
              <p:nvPr/>
            </p:nvCxnSpPr>
            <p:spPr>
              <a:xfrm>
                <a:off x="8070715" y="4419600"/>
                <a:ext cx="0" cy="68580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grpSp>
        <p:sp>
          <p:nvSpPr>
            <p:cNvPr id="44" name="Freeform: Shape 43">
              <a:extLst>
                <a:ext uri="{FF2B5EF4-FFF2-40B4-BE49-F238E27FC236}">
                  <a16:creationId xmlns:a16="http://schemas.microsoft.com/office/drawing/2014/main" xmlns="" id="{4A0FF800-6B46-4F7E-BBEC-6B89E606CB3C}"/>
                </a:ext>
              </a:extLst>
            </p:cNvPr>
            <p:cNvSpPr/>
            <p:nvPr/>
          </p:nvSpPr>
          <p:spPr>
            <a:xfrm>
              <a:off x="7285366" y="2707532"/>
              <a:ext cx="1186775" cy="2344366"/>
            </a:xfrm>
            <a:custGeom>
              <a:avLst/>
              <a:gdLst>
                <a:gd name="connsiteX0" fmla="*/ 0 w 1186775"/>
                <a:gd name="connsiteY0" fmla="*/ 0 h 2344366"/>
                <a:gd name="connsiteX1" fmla="*/ 817124 w 1186775"/>
                <a:gd name="connsiteY1" fmla="*/ 457200 h 2344366"/>
                <a:gd name="connsiteX2" fmla="*/ 1118681 w 1186775"/>
                <a:gd name="connsiteY2" fmla="*/ 1712068 h 2344366"/>
                <a:gd name="connsiteX3" fmla="*/ 1186775 w 1186775"/>
                <a:gd name="connsiteY3" fmla="*/ 2344366 h 2344366"/>
                <a:gd name="connsiteX4" fmla="*/ 1186775 w 1186775"/>
                <a:gd name="connsiteY4" fmla="*/ 2344366 h 2344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775" h="2344366">
                  <a:moveTo>
                    <a:pt x="0" y="0"/>
                  </a:moveTo>
                  <a:cubicBezTo>
                    <a:pt x="315338" y="85927"/>
                    <a:pt x="630677" y="171855"/>
                    <a:pt x="817124" y="457200"/>
                  </a:cubicBezTo>
                  <a:cubicBezTo>
                    <a:pt x="1003571" y="742545"/>
                    <a:pt x="1057073" y="1397540"/>
                    <a:pt x="1118681" y="1712068"/>
                  </a:cubicBezTo>
                  <a:cubicBezTo>
                    <a:pt x="1180289" y="2026596"/>
                    <a:pt x="1186775" y="2344366"/>
                    <a:pt x="1186775" y="2344366"/>
                  </a:cubicBezTo>
                  <a:lnTo>
                    <a:pt x="1186775" y="2344366"/>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xmlns="" id="{D05FA9C3-4583-4A91-BA88-6EFA3491515A}"/>
                </a:ext>
              </a:extLst>
            </p:cNvPr>
            <p:cNvSpPr/>
            <p:nvPr/>
          </p:nvSpPr>
          <p:spPr>
            <a:xfrm>
              <a:off x="6245157" y="2881828"/>
              <a:ext cx="904673" cy="1836087"/>
            </a:xfrm>
            <a:custGeom>
              <a:avLst/>
              <a:gdLst>
                <a:gd name="connsiteX0" fmla="*/ 904673 w 904673"/>
                <a:gd name="connsiteY0" fmla="*/ 7287 h 1836087"/>
                <a:gd name="connsiteX1" fmla="*/ 291830 w 904673"/>
                <a:gd name="connsiteY1" fmla="*/ 279661 h 1836087"/>
                <a:gd name="connsiteX2" fmla="*/ 0 w 904673"/>
                <a:gd name="connsiteY2" fmla="*/ 1836087 h 1836087"/>
                <a:gd name="connsiteX3" fmla="*/ 0 w 904673"/>
                <a:gd name="connsiteY3" fmla="*/ 1836087 h 1836087"/>
                <a:gd name="connsiteX4" fmla="*/ 0 w 904673"/>
                <a:gd name="connsiteY4" fmla="*/ 1836087 h 183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673" h="1836087">
                  <a:moveTo>
                    <a:pt x="904673" y="7287"/>
                  </a:moveTo>
                  <a:cubicBezTo>
                    <a:pt x="673641" y="-8926"/>
                    <a:pt x="442609" y="-25139"/>
                    <a:pt x="291830" y="279661"/>
                  </a:cubicBezTo>
                  <a:cubicBezTo>
                    <a:pt x="141051" y="584461"/>
                    <a:pt x="0" y="1836087"/>
                    <a:pt x="0" y="1836087"/>
                  </a:cubicBezTo>
                  <a:lnTo>
                    <a:pt x="0" y="1836087"/>
                  </a:lnTo>
                  <a:lnTo>
                    <a:pt x="0" y="1836087"/>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xmlns="" id="{FD99B373-2590-4F75-8254-F231EE3049B0}"/>
                </a:ext>
              </a:extLst>
            </p:cNvPr>
            <p:cNvCxnSpPr/>
            <p:nvPr/>
          </p:nvCxnSpPr>
          <p:spPr>
            <a:xfrm>
              <a:off x="7285366" y="2564859"/>
              <a:ext cx="410834" cy="0"/>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xmlns="" id="{A91CD43C-8AD9-485A-BA14-59B20ABAE67A}"/>
                </a:ext>
              </a:extLst>
            </p:cNvPr>
            <p:cNvCxnSpPr/>
            <p:nvPr/>
          </p:nvCxnSpPr>
          <p:spPr>
            <a:xfrm flipH="1">
              <a:off x="6858000" y="2564859"/>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xmlns="" id="{70BFD223-F130-4831-9FAC-CFBD350B572C}"/>
                </a:ext>
              </a:extLst>
            </p:cNvPr>
            <p:cNvCxnSpPr/>
            <p:nvPr/>
          </p:nvCxnSpPr>
          <p:spPr>
            <a:xfrm flipH="1">
              <a:off x="7285366" y="2397055"/>
              <a:ext cx="291830" cy="142673"/>
            </a:xfrm>
            <a:prstGeom prst="line">
              <a:avLst/>
            </a:prstGeom>
            <a:ln w="12700">
              <a:solidFill>
                <a:srgbClr val="FFFFCC"/>
              </a:solidFill>
            </a:ln>
          </p:spPr>
          <p:style>
            <a:lnRef idx="2">
              <a:schemeClr val="accent1"/>
            </a:lnRef>
            <a:fillRef idx="0">
              <a:schemeClr val="accent1"/>
            </a:fillRef>
            <a:effectRef idx="1">
              <a:schemeClr val="accent1"/>
            </a:effectRef>
            <a:fontRef idx="minor">
              <a:schemeClr val="tx1"/>
            </a:fontRef>
          </p:style>
        </p:cxnSp>
        <p:sp>
          <p:nvSpPr>
            <p:cNvPr id="49" name="Freeform: Shape 48">
              <a:extLst>
                <a:ext uri="{FF2B5EF4-FFF2-40B4-BE49-F238E27FC236}">
                  <a16:creationId xmlns:a16="http://schemas.microsoft.com/office/drawing/2014/main" xmlns="" id="{7C1B2B31-69DB-4860-A17E-7BBEE938ED44}"/>
                </a:ext>
              </a:extLst>
            </p:cNvPr>
            <p:cNvSpPr/>
            <p:nvPr/>
          </p:nvSpPr>
          <p:spPr>
            <a:xfrm>
              <a:off x="6556443" y="3161489"/>
              <a:ext cx="612842" cy="1215958"/>
            </a:xfrm>
            <a:custGeom>
              <a:avLst/>
              <a:gdLst>
                <a:gd name="connsiteX0" fmla="*/ 612842 w 612842"/>
                <a:gd name="connsiteY0" fmla="*/ 0 h 1215958"/>
                <a:gd name="connsiteX1" fmla="*/ 107004 w 612842"/>
                <a:gd name="connsiteY1" fmla="*/ 593388 h 1215958"/>
                <a:gd name="connsiteX2" fmla="*/ 0 w 612842"/>
                <a:gd name="connsiteY2" fmla="*/ 1215958 h 1215958"/>
                <a:gd name="connsiteX3" fmla="*/ 0 w 612842"/>
                <a:gd name="connsiteY3" fmla="*/ 1215958 h 1215958"/>
              </a:gdLst>
              <a:ahLst/>
              <a:cxnLst>
                <a:cxn ang="0">
                  <a:pos x="connsiteX0" y="connsiteY0"/>
                </a:cxn>
                <a:cxn ang="0">
                  <a:pos x="connsiteX1" y="connsiteY1"/>
                </a:cxn>
                <a:cxn ang="0">
                  <a:pos x="connsiteX2" y="connsiteY2"/>
                </a:cxn>
                <a:cxn ang="0">
                  <a:pos x="connsiteX3" y="connsiteY3"/>
                </a:cxn>
              </a:cxnLst>
              <a:rect l="l" t="t" r="r" b="b"/>
              <a:pathLst>
                <a:path w="612842" h="1215958">
                  <a:moveTo>
                    <a:pt x="612842" y="0"/>
                  </a:moveTo>
                  <a:cubicBezTo>
                    <a:pt x="410993" y="195364"/>
                    <a:pt x="209144" y="390728"/>
                    <a:pt x="107004" y="593388"/>
                  </a:cubicBezTo>
                  <a:cubicBezTo>
                    <a:pt x="4864" y="796048"/>
                    <a:pt x="0" y="1215958"/>
                    <a:pt x="0" y="1215958"/>
                  </a:cubicBezTo>
                  <a:lnTo>
                    <a:pt x="0" y="1215958"/>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xmlns="" id="{5B17ECA7-D1FD-4F08-BAE3-60E1F41EACD1}"/>
                </a:ext>
              </a:extLst>
            </p:cNvPr>
            <p:cNvSpPr/>
            <p:nvPr/>
          </p:nvSpPr>
          <p:spPr>
            <a:xfrm>
              <a:off x="7247106" y="3523704"/>
              <a:ext cx="758758" cy="1524951"/>
            </a:xfrm>
            <a:custGeom>
              <a:avLst/>
              <a:gdLst>
                <a:gd name="connsiteX0" fmla="*/ 0 w 758758"/>
                <a:gd name="connsiteY0" fmla="*/ 36619 h 1524951"/>
                <a:gd name="connsiteX1" fmla="*/ 428017 w 758758"/>
                <a:gd name="connsiteY1" fmla="*/ 192262 h 1524951"/>
                <a:gd name="connsiteX2" fmla="*/ 758758 w 758758"/>
                <a:gd name="connsiteY2" fmla="*/ 1524951 h 1524951"/>
                <a:gd name="connsiteX3" fmla="*/ 758758 w 758758"/>
                <a:gd name="connsiteY3" fmla="*/ 1524951 h 1524951"/>
              </a:gdLst>
              <a:ahLst/>
              <a:cxnLst>
                <a:cxn ang="0">
                  <a:pos x="connsiteX0" y="connsiteY0"/>
                </a:cxn>
                <a:cxn ang="0">
                  <a:pos x="connsiteX1" y="connsiteY1"/>
                </a:cxn>
                <a:cxn ang="0">
                  <a:pos x="connsiteX2" y="connsiteY2"/>
                </a:cxn>
                <a:cxn ang="0">
                  <a:pos x="connsiteX3" y="connsiteY3"/>
                </a:cxn>
              </a:cxnLst>
              <a:rect l="l" t="t" r="r" b="b"/>
              <a:pathLst>
                <a:path w="758758" h="1524951">
                  <a:moveTo>
                    <a:pt x="0" y="36619"/>
                  </a:moveTo>
                  <a:cubicBezTo>
                    <a:pt x="150778" y="-9587"/>
                    <a:pt x="301557" y="-55793"/>
                    <a:pt x="428017" y="192262"/>
                  </a:cubicBezTo>
                  <a:cubicBezTo>
                    <a:pt x="554477" y="440317"/>
                    <a:pt x="758758" y="1524951"/>
                    <a:pt x="758758" y="1524951"/>
                  </a:cubicBezTo>
                  <a:lnTo>
                    <a:pt x="758758" y="1524951"/>
                  </a:lnTo>
                </a:path>
              </a:pathLst>
            </a:custGeom>
            <a:noFill/>
            <a:ln w="12700">
              <a:solidFill>
                <a:srgbClr val="FF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xmlns="" id="{34B7974D-6712-4127-B37C-E446AD43F4C4}"/>
              </a:ext>
            </a:extLst>
          </p:cNvPr>
          <p:cNvSpPr/>
          <p:nvPr/>
        </p:nvSpPr>
        <p:spPr>
          <a:xfrm>
            <a:off x="6750996" y="2234246"/>
            <a:ext cx="330740" cy="38937"/>
          </a:xfrm>
          <a:custGeom>
            <a:avLst/>
            <a:gdLst>
              <a:gd name="connsiteX0" fmla="*/ 0 w 330740"/>
              <a:gd name="connsiteY0" fmla="*/ 38937 h 38937"/>
              <a:gd name="connsiteX1" fmla="*/ 272374 w 330740"/>
              <a:gd name="connsiteY1" fmla="*/ 29209 h 38937"/>
              <a:gd name="connsiteX2" fmla="*/ 291830 w 330740"/>
              <a:gd name="connsiteY2" fmla="*/ 9754 h 38937"/>
              <a:gd name="connsiteX3" fmla="*/ 330740 w 330740"/>
              <a:gd name="connsiteY3" fmla="*/ 26 h 38937"/>
            </a:gdLst>
            <a:ahLst/>
            <a:cxnLst>
              <a:cxn ang="0">
                <a:pos x="connsiteX0" y="connsiteY0"/>
              </a:cxn>
              <a:cxn ang="0">
                <a:pos x="connsiteX1" y="connsiteY1"/>
              </a:cxn>
              <a:cxn ang="0">
                <a:pos x="connsiteX2" y="connsiteY2"/>
              </a:cxn>
              <a:cxn ang="0">
                <a:pos x="connsiteX3" y="connsiteY3"/>
              </a:cxn>
            </a:cxnLst>
            <a:rect l="l" t="t" r="r" b="b"/>
            <a:pathLst>
              <a:path w="330740" h="38937">
                <a:moveTo>
                  <a:pt x="0" y="38937"/>
                </a:moveTo>
                <a:cubicBezTo>
                  <a:pt x="90791" y="35694"/>
                  <a:pt x="181976" y="38249"/>
                  <a:pt x="272374" y="29209"/>
                </a:cubicBezTo>
                <a:cubicBezTo>
                  <a:pt x="281500" y="28296"/>
                  <a:pt x="283966" y="14473"/>
                  <a:pt x="291830" y="9754"/>
                </a:cubicBezTo>
                <a:cubicBezTo>
                  <a:pt x="309752" y="-999"/>
                  <a:pt x="315292" y="26"/>
                  <a:pt x="330740" y="26"/>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xmlns="" id="{08C5CF93-CED6-499B-B536-F450FD3D74FC}"/>
              </a:ext>
            </a:extLst>
          </p:cNvPr>
          <p:cNvSpPr/>
          <p:nvPr/>
        </p:nvSpPr>
        <p:spPr>
          <a:xfrm>
            <a:off x="6945549" y="3039781"/>
            <a:ext cx="214008" cy="60278"/>
          </a:xfrm>
          <a:custGeom>
            <a:avLst/>
            <a:gdLst>
              <a:gd name="connsiteX0" fmla="*/ 214008 w 214008"/>
              <a:gd name="connsiteY0" fmla="*/ 21342 h 60278"/>
              <a:gd name="connsiteX1" fmla="*/ 58366 w 214008"/>
              <a:gd name="connsiteY1" fmla="*/ 11615 h 60278"/>
              <a:gd name="connsiteX2" fmla="*/ 29183 w 214008"/>
              <a:gd name="connsiteY2" fmla="*/ 1887 h 60278"/>
              <a:gd name="connsiteX3" fmla="*/ 0 w 214008"/>
              <a:gd name="connsiteY3" fmla="*/ 60253 h 60278"/>
            </a:gdLst>
            <a:ahLst/>
            <a:cxnLst>
              <a:cxn ang="0">
                <a:pos x="connsiteX0" y="connsiteY0"/>
              </a:cxn>
              <a:cxn ang="0">
                <a:pos x="connsiteX1" y="connsiteY1"/>
              </a:cxn>
              <a:cxn ang="0">
                <a:pos x="connsiteX2" y="connsiteY2"/>
              </a:cxn>
              <a:cxn ang="0">
                <a:pos x="connsiteX3" y="connsiteY3"/>
              </a:cxn>
            </a:cxnLst>
            <a:rect l="l" t="t" r="r" b="b"/>
            <a:pathLst>
              <a:path w="214008" h="60278">
                <a:moveTo>
                  <a:pt x="214008" y="21342"/>
                </a:moveTo>
                <a:cubicBezTo>
                  <a:pt x="162127" y="18100"/>
                  <a:pt x="110062" y="17057"/>
                  <a:pt x="58366" y="11615"/>
                </a:cubicBezTo>
                <a:cubicBezTo>
                  <a:pt x="48168" y="10542"/>
                  <a:pt x="36434" y="-5364"/>
                  <a:pt x="29183" y="1887"/>
                </a:cubicBezTo>
                <a:cubicBezTo>
                  <a:pt x="-32259" y="63329"/>
                  <a:pt x="36713" y="60253"/>
                  <a:pt x="0" y="60253"/>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xmlns="" id="{06D3ED59-179E-47E4-B755-6FB123BBFA77}"/>
              </a:ext>
            </a:extLst>
          </p:cNvPr>
          <p:cNvSpPr/>
          <p:nvPr/>
        </p:nvSpPr>
        <p:spPr>
          <a:xfrm>
            <a:off x="6400800" y="2175906"/>
            <a:ext cx="136187" cy="97277"/>
          </a:xfrm>
          <a:custGeom>
            <a:avLst/>
            <a:gdLst>
              <a:gd name="connsiteX0" fmla="*/ 136187 w 136187"/>
              <a:gd name="connsiteY0" fmla="*/ 0 h 97277"/>
              <a:gd name="connsiteX1" fmla="*/ 68094 w 136187"/>
              <a:gd name="connsiteY1" fmla="*/ 38911 h 97277"/>
              <a:gd name="connsiteX2" fmla="*/ 77821 w 136187"/>
              <a:gd name="connsiteY2" fmla="*/ 68094 h 97277"/>
              <a:gd name="connsiteX3" fmla="*/ 48638 w 136187"/>
              <a:gd name="connsiteY3" fmla="*/ 87549 h 97277"/>
              <a:gd name="connsiteX4" fmla="*/ 0 w 136187"/>
              <a:gd name="connsiteY4" fmla="*/ 97277 h 9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87" h="97277">
                <a:moveTo>
                  <a:pt x="136187" y="0"/>
                </a:moveTo>
                <a:cubicBezTo>
                  <a:pt x="98414" y="6296"/>
                  <a:pt x="68094" y="-6323"/>
                  <a:pt x="68094" y="38911"/>
                </a:cubicBezTo>
                <a:cubicBezTo>
                  <a:pt x="68094" y="49165"/>
                  <a:pt x="74579" y="58366"/>
                  <a:pt x="77821" y="68094"/>
                </a:cubicBezTo>
                <a:cubicBezTo>
                  <a:pt x="68093" y="74579"/>
                  <a:pt x="59585" y="83444"/>
                  <a:pt x="48638" y="87549"/>
                </a:cubicBezTo>
                <a:cubicBezTo>
                  <a:pt x="33157" y="93354"/>
                  <a:pt x="0" y="97277"/>
                  <a:pt x="0" y="97277"/>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xmlns="" id="{77F74B9B-CEB3-49A9-8C03-DB10ED7C1E6E}"/>
              </a:ext>
            </a:extLst>
          </p:cNvPr>
          <p:cNvSpPr/>
          <p:nvPr/>
        </p:nvSpPr>
        <p:spPr>
          <a:xfrm>
            <a:off x="7081736" y="2593882"/>
            <a:ext cx="155643" cy="78449"/>
          </a:xfrm>
          <a:custGeom>
            <a:avLst/>
            <a:gdLst>
              <a:gd name="connsiteX0" fmla="*/ 0 w 155643"/>
              <a:gd name="connsiteY0" fmla="*/ 48952 h 78449"/>
              <a:gd name="connsiteX1" fmla="*/ 48638 w 155643"/>
              <a:gd name="connsiteY1" fmla="*/ 68407 h 78449"/>
              <a:gd name="connsiteX2" fmla="*/ 77821 w 155643"/>
              <a:gd name="connsiteY2" fmla="*/ 78135 h 78449"/>
              <a:gd name="connsiteX3" fmla="*/ 97277 w 155643"/>
              <a:gd name="connsiteY3" fmla="*/ 58680 h 78449"/>
              <a:gd name="connsiteX4" fmla="*/ 145915 w 155643"/>
              <a:gd name="connsiteY4" fmla="*/ 10041 h 78449"/>
              <a:gd name="connsiteX5" fmla="*/ 155643 w 155643"/>
              <a:gd name="connsiteY5" fmla="*/ 10041 h 7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43" h="78449">
                <a:moveTo>
                  <a:pt x="0" y="48952"/>
                </a:moveTo>
                <a:cubicBezTo>
                  <a:pt x="16213" y="55437"/>
                  <a:pt x="32288" y="62276"/>
                  <a:pt x="48638" y="68407"/>
                </a:cubicBezTo>
                <a:cubicBezTo>
                  <a:pt x="58239" y="72007"/>
                  <a:pt x="67766" y="80146"/>
                  <a:pt x="77821" y="78135"/>
                </a:cubicBezTo>
                <a:cubicBezTo>
                  <a:pt x="86814" y="76336"/>
                  <a:pt x="90792" y="65165"/>
                  <a:pt x="97277" y="58680"/>
                </a:cubicBezTo>
                <a:cubicBezTo>
                  <a:pt x="122469" y="-16896"/>
                  <a:pt x="96029" y="-2429"/>
                  <a:pt x="145915" y="10041"/>
                </a:cubicBezTo>
                <a:cubicBezTo>
                  <a:pt x="149061" y="10827"/>
                  <a:pt x="152400" y="10041"/>
                  <a:pt x="155643" y="10041"/>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xmlns="" id="{380767E9-9FFA-45C0-AC2A-3DE9C911D0CC}"/>
              </a:ext>
            </a:extLst>
          </p:cNvPr>
          <p:cNvSpPr/>
          <p:nvPr/>
        </p:nvSpPr>
        <p:spPr>
          <a:xfrm>
            <a:off x="6452552" y="3152891"/>
            <a:ext cx="133074" cy="151424"/>
          </a:xfrm>
          <a:custGeom>
            <a:avLst/>
            <a:gdLst>
              <a:gd name="connsiteX0" fmla="*/ 133074 w 133074"/>
              <a:gd name="connsiteY0" fmla="*/ 5509 h 151424"/>
              <a:gd name="connsiteX1" fmla="*/ 16342 w 133074"/>
              <a:gd name="connsiteY1" fmla="*/ 15237 h 151424"/>
              <a:gd name="connsiteX2" fmla="*/ 6614 w 133074"/>
              <a:gd name="connsiteY2" fmla="*/ 151424 h 151424"/>
            </a:gdLst>
            <a:ahLst/>
            <a:cxnLst>
              <a:cxn ang="0">
                <a:pos x="connsiteX0" y="connsiteY0"/>
              </a:cxn>
              <a:cxn ang="0">
                <a:pos x="connsiteX1" y="connsiteY1"/>
              </a:cxn>
              <a:cxn ang="0">
                <a:pos x="connsiteX2" y="connsiteY2"/>
              </a:cxn>
            </a:cxnLst>
            <a:rect l="l" t="t" r="r" b="b"/>
            <a:pathLst>
              <a:path w="133074" h="151424">
                <a:moveTo>
                  <a:pt x="133074" y="5509"/>
                </a:moveTo>
                <a:cubicBezTo>
                  <a:pt x="94163" y="8752"/>
                  <a:pt x="41914" y="-14269"/>
                  <a:pt x="16342" y="15237"/>
                </a:cubicBezTo>
                <a:cubicBezTo>
                  <a:pt x="-13465" y="49629"/>
                  <a:pt x="6614" y="151424"/>
                  <a:pt x="6614" y="151424"/>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xmlns="" id="{028ED8C5-9198-4ADB-9BC3-23586BD009F1}"/>
              </a:ext>
            </a:extLst>
          </p:cNvPr>
          <p:cNvSpPr/>
          <p:nvPr/>
        </p:nvSpPr>
        <p:spPr>
          <a:xfrm>
            <a:off x="5710136" y="2253728"/>
            <a:ext cx="126460" cy="204280"/>
          </a:xfrm>
          <a:custGeom>
            <a:avLst/>
            <a:gdLst>
              <a:gd name="connsiteX0" fmla="*/ 68094 w 126460"/>
              <a:gd name="connsiteY0" fmla="*/ 0 h 204280"/>
              <a:gd name="connsiteX1" fmla="*/ 87549 w 126460"/>
              <a:gd name="connsiteY1" fmla="*/ 48638 h 204280"/>
              <a:gd name="connsiteX2" fmla="*/ 126460 w 126460"/>
              <a:gd name="connsiteY2" fmla="*/ 107004 h 204280"/>
              <a:gd name="connsiteX3" fmla="*/ 97277 w 126460"/>
              <a:gd name="connsiteY3" fmla="*/ 116731 h 204280"/>
              <a:gd name="connsiteX4" fmla="*/ 19455 w 126460"/>
              <a:gd name="connsiteY4" fmla="*/ 126459 h 204280"/>
              <a:gd name="connsiteX5" fmla="*/ 0 w 126460"/>
              <a:gd name="connsiteY5" fmla="*/ 155642 h 204280"/>
              <a:gd name="connsiteX6" fmla="*/ 9728 w 126460"/>
              <a:gd name="connsiteY6" fmla="*/ 204280 h 20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460" h="204280">
                <a:moveTo>
                  <a:pt x="68094" y="0"/>
                </a:moveTo>
                <a:cubicBezTo>
                  <a:pt x="74579" y="16213"/>
                  <a:pt x="78294" y="33831"/>
                  <a:pt x="87549" y="48638"/>
                </a:cubicBezTo>
                <a:cubicBezTo>
                  <a:pt x="139598" y="131917"/>
                  <a:pt x="100742" y="29853"/>
                  <a:pt x="126460" y="107004"/>
                </a:cubicBezTo>
                <a:cubicBezTo>
                  <a:pt x="116732" y="110246"/>
                  <a:pt x="107365" y="114897"/>
                  <a:pt x="97277" y="116731"/>
                </a:cubicBezTo>
                <a:cubicBezTo>
                  <a:pt x="71556" y="121407"/>
                  <a:pt x="43728" y="116750"/>
                  <a:pt x="19455" y="126459"/>
                </a:cubicBezTo>
                <a:cubicBezTo>
                  <a:pt x="8600" y="130801"/>
                  <a:pt x="6485" y="145914"/>
                  <a:pt x="0" y="155642"/>
                </a:cubicBezTo>
                <a:cubicBezTo>
                  <a:pt x="11779" y="190977"/>
                  <a:pt x="9728" y="174571"/>
                  <a:pt x="9728" y="20428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xmlns="" id="{815003A5-6A45-4429-A7EA-24E0D0BA83EA}"/>
              </a:ext>
            </a:extLst>
          </p:cNvPr>
          <p:cNvSpPr/>
          <p:nvPr/>
        </p:nvSpPr>
        <p:spPr>
          <a:xfrm>
            <a:off x="5466945" y="2146723"/>
            <a:ext cx="68093" cy="214009"/>
          </a:xfrm>
          <a:custGeom>
            <a:avLst/>
            <a:gdLst>
              <a:gd name="connsiteX0" fmla="*/ 68093 w 68093"/>
              <a:gd name="connsiteY0" fmla="*/ 214009 h 214009"/>
              <a:gd name="connsiteX1" fmla="*/ 58366 w 68093"/>
              <a:gd name="connsiteY1" fmla="*/ 107005 h 214009"/>
              <a:gd name="connsiteX2" fmla="*/ 0 w 68093"/>
              <a:gd name="connsiteY2" fmla="*/ 68094 h 214009"/>
              <a:gd name="connsiteX3" fmla="*/ 9727 w 68093"/>
              <a:gd name="connsiteY3" fmla="*/ 29183 h 214009"/>
              <a:gd name="connsiteX4" fmla="*/ 29183 w 68093"/>
              <a:gd name="connsiteY4" fmla="*/ 0 h 214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3" h="214009">
                <a:moveTo>
                  <a:pt x="68093" y="214009"/>
                </a:moveTo>
                <a:cubicBezTo>
                  <a:pt x="64851" y="178341"/>
                  <a:pt x="73512" y="139460"/>
                  <a:pt x="58366" y="107005"/>
                </a:cubicBezTo>
                <a:cubicBezTo>
                  <a:pt x="48478" y="85816"/>
                  <a:pt x="0" y="68094"/>
                  <a:pt x="0" y="68094"/>
                </a:cubicBezTo>
                <a:cubicBezTo>
                  <a:pt x="3242" y="55124"/>
                  <a:pt x="3748" y="41141"/>
                  <a:pt x="9727" y="29183"/>
                </a:cubicBezTo>
                <a:cubicBezTo>
                  <a:pt x="31476" y="-14315"/>
                  <a:pt x="29183" y="26589"/>
                  <a:pt x="29183"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xmlns="" id="{8A3E82F3-1676-4477-9E87-4D18CF143DB9}"/>
              </a:ext>
            </a:extLst>
          </p:cNvPr>
          <p:cNvSpPr/>
          <p:nvPr/>
        </p:nvSpPr>
        <p:spPr>
          <a:xfrm>
            <a:off x="5758774" y="2856842"/>
            <a:ext cx="116732" cy="340469"/>
          </a:xfrm>
          <a:custGeom>
            <a:avLst/>
            <a:gdLst>
              <a:gd name="connsiteX0" fmla="*/ 0 w 116732"/>
              <a:gd name="connsiteY0" fmla="*/ 0 h 340469"/>
              <a:gd name="connsiteX1" fmla="*/ 48639 w 116732"/>
              <a:gd name="connsiteY1" fmla="*/ 38911 h 340469"/>
              <a:gd name="connsiteX2" fmla="*/ 87549 w 116732"/>
              <a:gd name="connsiteY2" fmla="*/ 97277 h 340469"/>
              <a:gd name="connsiteX3" fmla="*/ 107005 w 116732"/>
              <a:gd name="connsiteY3" fmla="*/ 116732 h 340469"/>
              <a:gd name="connsiteX4" fmla="*/ 116732 w 116732"/>
              <a:gd name="connsiteY4" fmla="*/ 145915 h 340469"/>
              <a:gd name="connsiteX5" fmla="*/ 48639 w 116732"/>
              <a:gd name="connsiteY5" fmla="*/ 184826 h 340469"/>
              <a:gd name="connsiteX6" fmla="*/ 58366 w 116732"/>
              <a:gd name="connsiteY6" fmla="*/ 262647 h 340469"/>
              <a:gd name="connsiteX7" fmla="*/ 68094 w 116732"/>
              <a:gd name="connsiteY7" fmla="*/ 340469 h 34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732" h="340469">
                <a:moveTo>
                  <a:pt x="0" y="0"/>
                </a:moveTo>
                <a:cubicBezTo>
                  <a:pt x="16213" y="12970"/>
                  <a:pt x="34749" y="23478"/>
                  <a:pt x="48639" y="38911"/>
                </a:cubicBezTo>
                <a:cubicBezTo>
                  <a:pt x="64281" y="56291"/>
                  <a:pt x="71015" y="80744"/>
                  <a:pt x="87549" y="97277"/>
                </a:cubicBezTo>
                <a:lnTo>
                  <a:pt x="107005" y="116732"/>
                </a:lnTo>
                <a:cubicBezTo>
                  <a:pt x="110247" y="126460"/>
                  <a:pt x="116732" y="135661"/>
                  <a:pt x="116732" y="145915"/>
                </a:cubicBezTo>
                <a:cubicBezTo>
                  <a:pt x="116732" y="191149"/>
                  <a:pt x="86412" y="178530"/>
                  <a:pt x="48639" y="184826"/>
                </a:cubicBezTo>
                <a:cubicBezTo>
                  <a:pt x="51881" y="210766"/>
                  <a:pt x="54068" y="236860"/>
                  <a:pt x="58366" y="262647"/>
                </a:cubicBezTo>
                <a:cubicBezTo>
                  <a:pt x="71240" y="339891"/>
                  <a:pt x="68094" y="263207"/>
                  <a:pt x="68094" y="340469"/>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xmlns="" id="{223C1CA7-CC85-4F47-BFED-1E01D5BE18B9}"/>
              </a:ext>
            </a:extLst>
          </p:cNvPr>
          <p:cNvSpPr/>
          <p:nvPr/>
        </p:nvSpPr>
        <p:spPr>
          <a:xfrm>
            <a:off x="7286017" y="3605872"/>
            <a:ext cx="282102" cy="262684"/>
          </a:xfrm>
          <a:custGeom>
            <a:avLst/>
            <a:gdLst>
              <a:gd name="connsiteX0" fmla="*/ 0 w 282102"/>
              <a:gd name="connsiteY0" fmla="*/ 0 h 262684"/>
              <a:gd name="connsiteX1" fmla="*/ 165370 w 282102"/>
              <a:gd name="connsiteY1" fmla="*/ 19456 h 262684"/>
              <a:gd name="connsiteX2" fmla="*/ 204281 w 282102"/>
              <a:gd name="connsiteY2" fmla="*/ 29183 h 262684"/>
              <a:gd name="connsiteX3" fmla="*/ 223736 w 282102"/>
              <a:gd name="connsiteY3" fmla="*/ 48639 h 262684"/>
              <a:gd name="connsiteX4" fmla="*/ 194553 w 282102"/>
              <a:gd name="connsiteY4" fmla="*/ 107004 h 262684"/>
              <a:gd name="connsiteX5" fmla="*/ 184826 w 282102"/>
              <a:gd name="connsiteY5" fmla="*/ 145915 h 262684"/>
              <a:gd name="connsiteX6" fmla="*/ 184826 w 282102"/>
              <a:gd name="connsiteY6" fmla="*/ 204281 h 262684"/>
              <a:gd name="connsiteX7" fmla="*/ 243192 w 282102"/>
              <a:gd name="connsiteY7" fmla="*/ 243192 h 262684"/>
              <a:gd name="connsiteX8" fmla="*/ 282102 w 282102"/>
              <a:gd name="connsiteY8" fmla="*/ 262647 h 26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102" h="262684">
                <a:moveTo>
                  <a:pt x="0" y="0"/>
                </a:moveTo>
                <a:lnTo>
                  <a:pt x="165370" y="19456"/>
                </a:lnTo>
                <a:cubicBezTo>
                  <a:pt x="178558" y="21654"/>
                  <a:pt x="191311" y="25941"/>
                  <a:pt x="204281" y="29183"/>
                </a:cubicBezTo>
                <a:cubicBezTo>
                  <a:pt x="210766" y="35668"/>
                  <a:pt x="222228" y="39592"/>
                  <a:pt x="223736" y="48639"/>
                </a:cubicBezTo>
                <a:cubicBezTo>
                  <a:pt x="228859" y="79374"/>
                  <a:pt x="211750" y="89808"/>
                  <a:pt x="194553" y="107004"/>
                </a:cubicBezTo>
                <a:cubicBezTo>
                  <a:pt x="191311" y="119974"/>
                  <a:pt x="188499" y="133060"/>
                  <a:pt x="184826" y="145915"/>
                </a:cubicBezTo>
                <a:cubicBezTo>
                  <a:pt x="179061" y="166092"/>
                  <a:pt x="164649" y="184104"/>
                  <a:pt x="184826" y="204281"/>
                </a:cubicBezTo>
                <a:cubicBezTo>
                  <a:pt x="201360" y="220815"/>
                  <a:pt x="223737" y="230222"/>
                  <a:pt x="243192" y="243192"/>
                </a:cubicBezTo>
                <a:cubicBezTo>
                  <a:pt x="275072" y="264446"/>
                  <a:pt x="260683" y="262647"/>
                  <a:pt x="282102" y="262647"/>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xmlns="" id="{8819F61E-6860-46B5-A4F4-6540B034281E}"/>
              </a:ext>
            </a:extLst>
          </p:cNvPr>
          <p:cNvSpPr/>
          <p:nvPr/>
        </p:nvSpPr>
        <p:spPr>
          <a:xfrm>
            <a:off x="6741268" y="3557234"/>
            <a:ext cx="262647" cy="253258"/>
          </a:xfrm>
          <a:custGeom>
            <a:avLst/>
            <a:gdLst>
              <a:gd name="connsiteX0" fmla="*/ 0 w 262647"/>
              <a:gd name="connsiteY0" fmla="*/ 0 h 253258"/>
              <a:gd name="connsiteX1" fmla="*/ 29183 w 262647"/>
              <a:gd name="connsiteY1" fmla="*/ 58366 h 253258"/>
              <a:gd name="connsiteX2" fmla="*/ 58366 w 262647"/>
              <a:gd name="connsiteY2" fmla="*/ 87549 h 253258"/>
              <a:gd name="connsiteX3" fmla="*/ 97277 w 262647"/>
              <a:gd name="connsiteY3" fmla="*/ 136187 h 253258"/>
              <a:gd name="connsiteX4" fmla="*/ 126460 w 262647"/>
              <a:gd name="connsiteY4" fmla="*/ 184825 h 253258"/>
              <a:gd name="connsiteX5" fmla="*/ 136187 w 262647"/>
              <a:gd name="connsiteY5" fmla="*/ 214008 h 253258"/>
              <a:gd name="connsiteX6" fmla="*/ 165370 w 262647"/>
              <a:gd name="connsiteY6" fmla="*/ 223736 h 253258"/>
              <a:gd name="connsiteX7" fmla="*/ 184826 w 262647"/>
              <a:gd name="connsiteY7" fmla="*/ 243191 h 253258"/>
              <a:gd name="connsiteX8" fmla="*/ 262647 w 262647"/>
              <a:gd name="connsiteY8" fmla="*/ 252919 h 25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647" h="253258">
                <a:moveTo>
                  <a:pt x="0" y="0"/>
                </a:moveTo>
                <a:cubicBezTo>
                  <a:pt x="9728" y="19455"/>
                  <a:pt x="17117" y="40267"/>
                  <a:pt x="29183" y="58366"/>
                </a:cubicBezTo>
                <a:cubicBezTo>
                  <a:pt x="36814" y="69813"/>
                  <a:pt x="49559" y="76981"/>
                  <a:pt x="58366" y="87549"/>
                </a:cubicBezTo>
                <a:cubicBezTo>
                  <a:pt x="119713" y="161166"/>
                  <a:pt x="40682" y="79594"/>
                  <a:pt x="97277" y="136187"/>
                </a:cubicBezTo>
                <a:cubicBezTo>
                  <a:pt x="124832" y="218857"/>
                  <a:pt x="86401" y="118061"/>
                  <a:pt x="126460" y="184825"/>
                </a:cubicBezTo>
                <a:cubicBezTo>
                  <a:pt x="131736" y="193618"/>
                  <a:pt x="128937" y="206757"/>
                  <a:pt x="136187" y="214008"/>
                </a:cubicBezTo>
                <a:cubicBezTo>
                  <a:pt x="143438" y="221259"/>
                  <a:pt x="155642" y="220493"/>
                  <a:pt x="165370" y="223736"/>
                </a:cubicBezTo>
                <a:cubicBezTo>
                  <a:pt x="171855" y="230221"/>
                  <a:pt x="176623" y="239089"/>
                  <a:pt x="184826" y="243191"/>
                </a:cubicBezTo>
                <a:cubicBezTo>
                  <a:pt x="210574" y="256065"/>
                  <a:pt x="235344" y="252919"/>
                  <a:pt x="262647" y="252919"/>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DC59A5AF-1C67-40A1-A625-35C8D06D8E6F}"/>
              </a:ext>
            </a:extLst>
          </p:cNvPr>
          <p:cNvSpPr/>
          <p:nvPr/>
        </p:nvSpPr>
        <p:spPr>
          <a:xfrm>
            <a:off x="5885234" y="3528051"/>
            <a:ext cx="223736" cy="292849"/>
          </a:xfrm>
          <a:custGeom>
            <a:avLst/>
            <a:gdLst>
              <a:gd name="connsiteX0" fmla="*/ 223736 w 223736"/>
              <a:gd name="connsiteY0" fmla="*/ 0 h 292849"/>
              <a:gd name="connsiteX1" fmla="*/ 184826 w 223736"/>
              <a:gd name="connsiteY1" fmla="*/ 48638 h 292849"/>
              <a:gd name="connsiteX2" fmla="*/ 165370 w 223736"/>
              <a:gd name="connsiteY2" fmla="*/ 68094 h 292849"/>
              <a:gd name="connsiteX3" fmla="*/ 87549 w 223736"/>
              <a:gd name="connsiteY3" fmla="*/ 87549 h 292849"/>
              <a:gd name="connsiteX4" fmla="*/ 58366 w 223736"/>
              <a:gd name="connsiteY4" fmla="*/ 107004 h 292849"/>
              <a:gd name="connsiteX5" fmla="*/ 48638 w 223736"/>
              <a:gd name="connsiteY5" fmla="*/ 155642 h 292849"/>
              <a:gd name="connsiteX6" fmla="*/ 38911 w 223736"/>
              <a:gd name="connsiteY6" fmla="*/ 233464 h 292849"/>
              <a:gd name="connsiteX7" fmla="*/ 9728 w 223736"/>
              <a:gd name="connsiteY7" fmla="*/ 291830 h 292849"/>
              <a:gd name="connsiteX8" fmla="*/ 0 w 223736"/>
              <a:gd name="connsiteY8" fmla="*/ 291830 h 29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36" h="292849">
                <a:moveTo>
                  <a:pt x="223736" y="0"/>
                </a:moveTo>
                <a:cubicBezTo>
                  <a:pt x="210766" y="16213"/>
                  <a:pt x="198338" y="32874"/>
                  <a:pt x="184826" y="48638"/>
                </a:cubicBezTo>
                <a:cubicBezTo>
                  <a:pt x="178857" y="55602"/>
                  <a:pt x="173886" y="64688"/>
                  <a:pt x="165370" y="68094"/>
                </a:cubicBezTo>
                <a:cubicBezTo>
                  <a:pt x="140544" y="78025"/>
                  <a:pt x="87549" y="87549"/>
                  <a:pt x="87549" y="87549"/>
                </a:cubicBezTo>
                <a:cubicBezTo>
                  <a:pt x="77821" y="94034"/>
                  <a:pt x="64167" y="96853"/>
                  <a:pt x="58366" y="107004"/>
                </a:cubicBezTo>
                <a:cubicBezTo>
                  <a:pt x="50163" y="121359"/>
                  <a:pt x="51152" y="139300"/>
                  <a:pt x="48638" y="155642"/>
                </a:cubicBezTo>
                <a:cubicBezTo>
                  <a:pt x="44663" y="181481"/>
                  <a:pt x="43587" y="207743"/>
                  <a:pt x="38911" y="233464"/>
                </a:cubicBezTo>
                <a:cubicBezTo>
                  <a:pt x="35395" y="252802"/>
                  <a:pt x="23573" y="277985"/>
                  <a:pt x="9728" y="291830"/>
                </a:cubicBezTo>
                <a:cubicBezTo>
                  <a:pt x="7435" y="294123"/>
                  <a:pt x="3243" y="291830"/>
                  <a:pt x="0" y="29183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xmlns="" id="{E8AEECAC-24CF-497A-AE67-8CB18809F390}"/>
              </a:ext>
            </a:extLst>
          </p:cNvPr>
          <p:cNvSpPr/>
          <p:nvPr/>
        </p:nvSpPr>
        <p:spPr>
          <a:xfrm>
            <a:off x="6157609" y="4131166"/>
            <a:ext cx="303204" cy="204281"/>
          </a:xfrm>
          <a:custGeom>
            <a:avLst/>
            <a:gdLst>
              <a:gd name="connsiteX0" fmla="*/ 0 w 303204"/>
              <a:gd name="connsiteY0" fmla="*/ 0 h 204281"/>
              <a:gd name="connsiteX1" fmla="*/ 291829 w 303204"/>
              <a:gd name="connsiteY1" fmla="*/ 107004 h 204281"/>
              <a:gd name="connsiteX2" fmla="*/ 301557 w 303204"/>
              <a:gd name="connsiteY2" fmla="*/ 165370 h 204281"/>
              <a:gd name="connsiteX3" fmla="*/ 291829 w 303204"/>
              <a:gd name="connsiteY3" fmla="*/ 204281 h 204281"/>
            </a:gdLst>
            <a:ahLst/>
            <a:cxnLst>
              <a:cxn ang="0">
                <a:pos x="connsiteX0" y="connsiteY0"/>
              </a:cxn>
              <a:cxn ang="0">
                <a:pos x="connsiteX1" y="connsiteY1"/>
              </a:cxn>
              <a:cxn ang="0">
                <a:pos x="connsiteX2" y="connsiteY2"/>
              </a:cxn>
              <a:cxn ang="0">
                <a:pos x="connsiteX3" y="connsiteY3"/>
              </a:cxn>
            </a:cxnLst>
            <a:rect l="l" t="t" r="r" b="b"/>
            <a:pathLst>
              <a:path w="303204" h="204281">
                <a:moveTo>
                  <a:pt x="0" y="0"/>
                </a:moveTo>
                <a:cubicBezTo>
                  <a:pt x="97276" y="35668"/>
                  <a:pt x="200983" y="57185"/>
                  <a:pt x="291829" y="107004"/>
                </a:cubicBezTo>
                <a:cubicBezTo>
                  <a:pt x="309123" y="116488"/>
                  <a:pt x="301557" y="145646"/>
                  <a:pt x="301557" y="165370"/>
                </a:cubicBezTo>
                <a:cubicBezTo>
                  <a:pt x="301557" y="178740"/>
                  <a:pt x="291829" y="204281"/>
                  <a:pt x="291829" y="204281"/>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C18463D9-19FD-42E3-9BF3-C3664CA166E8}"/>
              </a:ext>
            </a:extLst>
          </p:cNvPr>
          <p:cNvSpPr/>
          <p:nvPr/>
        </p:nvSpPr>
        <p:spPr>
          <a:xfrm>
            <a:off x="6430010" y="423330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69">
            <a:extLst>
              <a:ext uri="{FF2B5EF4-FFF2-40B4-BE49-F238E27FC236}">
                <a16:creationId xmlns:a16="http://schemas.microsoft.com/office/drawing/2014/main" xmlns="" id="{E58D57A5-B50A-4137-A9BA-BFD086A533A8}"/>
              </a:ext>
            </a:extLst>
          </p:cNvPr>
          <p:cNvSpPr/>
          <p:nvPr/>
        </p:nvSpPr>
        <p:spPr>
          <a:xfrm>
            <a:off x="6381049" y="423330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Oval 70">
            <a:extLst>
              <a:ext uri="{FF2B5EF4-FFF2-40B4-BE49-F238E27FC236}">
                <a16:creationId xmlns:a16="http://schemas.microsoft.com/office/drawing/2014/main" xmlns="" id="{708910C3-AF85-47F9-B8BE-70B8F5032ECC}"/>
              </a:ext>
            </a:extLst>
          </p:cNvPr>
          <p:cNvSpPr/>
          <p:nvPr/>
        </p:nvSpPr>
        <p:spPr>
          <a:xfrm>
            <a:off x="6224890" y="4088200"/>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Oval 71">
            <a:extLst>
              <a:ext uri="{FF2B5EF4-FFF2-40B4-BE49-F238E27FC236}">
                <a16:creationId xmlns:a16="http://schemas.microsoft.com/office/drawing/2014/main" xmlns="" id="{8B554E23-9C29-49EE-BF9A-1734D44E0594}"/>
              </a:ext>
            </a:extLst>
          </p:cNvPr>
          <p:cNvSpPr/>
          <p:nvPr/>
        </p:nvSpPr>
        <p:spPr>
          <a:xfrm>
            <a:off x="5893826" y="378096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3" name="Oval 72">
            <a:extLst>
              <a:ext uri="{FF2B5EF4-FFF2-40B4-BE49-F238E27FC236}">
                <a16:creationId xmlns:a16="http://schemas.microsoft.com/office/drawing/2014/main" xmlns="" id="{45B26601-B510-47EB-921E-0E9600ADEEA9}"/>
              </a:ext>
            </a:extLst>
          </p:cNvPr>
          <p:cNvSpPr/>
          <p:nvPr/>
        </p:nvSpPr>
        <p:spPr>
          <a:xfrm>
            <a:off x="5875506" y="3654510"/>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4" name="Oval 73">
            <a:extLst>
              <a:ext uri="{FF2B5EF4-FFF2-40B4-BE49-F238E27FC236}">
                <a16:creationId xmlns:a16="http://schemas.microsoft.com/office/drawing/2014/main" xmlns="" id="{8BF50B95-74DB-4884-BF76-AAB9F1F0959C}"/>
              </a:ext>
            </a:extLst>
          </p:cNvPr>
          <p:cNvSpPr/>
          <p:nvPr/>
        </p:nvSpPr>
        <p:spPr>
          <a:xfrm>
            <a:off x="5962407" y="364576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Oval 74">
            <a:extLst>
              <a:ext uri="{FF2B5EF4-FFF2-40B4-BE49-F238E27FC236}">
                <a16:creationId xmlns:a16="http://schemas.microsoft.com/office/drawing/2014/main" xmlns="" id="{C48D8700-5476-4C65-AE4E-75DC10600900}"/>
              </a:ext>
            </a:extLst>
          </p:cNvPr>
          <p:cNvSpPr/>
          <p:nvPr/>
        </p:nvSpPr>
        <p:spPr>
          <a:xfrm>
            <a:off x="5895613" y="3599720"/>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Oval 75">
            <a:extLst>
              <a:ext uri="{FF2B5EF4-FFF2-40B4-BE49-F238E27FC236}">
                <a16:creationId xmlns:a16="http://schemas.microsoft.com/office/drawing/2014/main" xmlns="" id="{36539045-CC5A-4129-AF51-0E04F89C90B2}"/>
              </a:ext>
            </a:extLst>
          </p:cNvPr>
          <p:cNvSpPr/>
          <p:nvPr/>
        </p:nvSpPr>
        <p:spPr>
          <a:xfrm>
            <a:off x="5807573" y="314413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Oval 76">
            <a:extLst>
              <a:ext uri="{FF2B5EF4-FFF2-40B4-BE49-F238E27FC236}">
                <a16:creationId xmlns:a16="http://schemas.microsoft.com/office/drawing/2014/main" xmlns="" id="{C5B354BA-8ABC-4F77-9B98-66C1F61C1834}"/>
              </a:ext>
            </a:extLst>
          </p:cNvPr>
          <p:cNvSpPr/>
          <p:nvPr/>
        </p:nvSpPr>
        <p:spPr>
          <a:xfrm>
            <a:off x="5760396" y="3076131"/>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Oval 77">
            <a:extLst>
              <a:ext uri="{FF2B5EF4-FFF2-40B4-BE49-F238E27FC236}">
                <a16:creationId xmlns:a16="http://schemas.microsoft.com/office/drawing/2014/main" xmlns="" id="{799C3889-026B-45A1-B51A-A29773153CA5}"/>
              </a:ext>
            </a:extLst>
          </p:cNvPr>
          <p:cNvSpPr/>
          <p:nvPr/>
        </p:nvSpPr>
        <p:spPr>
          <a:xfrm>
            <a:off x="5807734" y="304523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Oval 78">
            <a:extLst>
              <a:ext uri="{FF2B5EF4-FFF2-40B4-BE49-F238E27FC236}">
                <a16:creationId xmlns:a16="http://schemas.microsoft.com/office/drawing/2014/main" xmlns="" id="{C08DC12C-D604-42A7-B1B8-798EFCCB9698}"/>
              </a:ext>
            </a:extLst>
          </p:cNvPr>
          <p:cNvSpPr/>
          <p:nvPr/>
        </p:nvSpPr>
        <p:spPr>
          <a:xfrm>
            <a:off x="5867396" y="310146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Oval 79">
            <a:extLst>
              <a:ext uri="{FF2B5EF4-FFF2-40B4-BE49-F238E27FC236}">
                <a16:creationId xmlns:a16="http://schemas.microsoft.com/office/drawing/2014/main" xmlns="" id="{58886CEE-8E2D-4546-A33E-1DCE0F57637E}"/>
              </a:ext>
            </a:extLst>
          </p:cNvPr>
          <p:cNvSpPr/>
          <p:nvPr/>
        </p:nvSpPr>
        <p:spPr>
          <a:xfrm>
            <a:off x="7041851" y="220378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Oval 80">
            <a:extLst>
              <a:ext uri="{FF2B5EF4-FFF2-40B4-BE49-F238E27FC236}">
                <a16:creationId xmlns:a16="http://schemas.microsoft.com/office/drawing/2014/main" xmlns="" id="{50B8F531-CEAD-4630-AC4E-A8560E3C23E5}"/>
              </a:ext>
            </a:extLst>
          </p:cNvPr>
          <p:cNvSpPr/>
          <p:nvPr/>
        </p:nvSpPr>
        <p:spPr>
          <a:xfrm>
            <a:off x="5688088" y="2389614"/>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2" name="Oval 81">
            <a:extLst>
              <a:ext uri="{FF2B5EF4-FFF2-40B4-BE49-F238E27FC236}">
                <a16:creationId xmlns:a16="http://schemas.microsoft.com/office/drawing/2014/main" xmlns="" id="{7FED8FD6-B89A-4B69-83F2-7971D793F85A}"/>
              </a:ext>
            </a:extLst>
          </p:cNvPr>
          <p:cNvSpPr/>
          <p:nvPr/>
        </p:nvSpPr>
        <p:spPr>
          <a:xfrm>
            <a:off x="5640259" y="2389614"/>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xmlns="" id="{4BF4F4BD-F0DD-4A9E-A0FC-8E07B835823C}"/>
              </a:ext>
            </a:extLst>
          </p:cNvPr>
          <p:cNvSpPr/>
          <p:nvPr/>
        </p:nvSpPr>
        <p:spPr>
          <a:xfrm>
            <a:off x="5505694" y="2117037"/>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4" name="Oval 83">
            <a:extLst>
              <a:ext uri="{FF2B5EF4-FFF2-40B4-BE49-F238E27FC236}">
                <a16:creationId xmlns:a16="http://schemas.microsoft.com/office/drawing/2014/main" xmlns="" id="{1FFB528B-6238-44AC-A2A2-9E2928A64C2B}"/>
              </a:ext>
            </a:extLst>
          </p:cNvPr>
          <p:cNvSpPr/>
          <p:nvPr/>
        </p:nvSpPr>
        <p:spPr>
          <a:xfrm>
            <a:off x="5456733" y="217297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Oval 84">
            <a:extLst>
              <a:ext uri="{FF2B5EF4-FFF2-40B4-BE49-F238E27FC236}">
                <a16:creationId xmlns:a16="http://schemas.microsoft.com/office/drawing/2014/main" xmlns="" id="{376FF22F-83EC-4120-909A-955120BA8FDD}"/>
              </a:ext>
            </a:extLst>
          </p:cNvPr>
          <p:cNvSpPr/>
          <p:nvPr/>
        </p:nvSpPr>
        <p:spPr>
          <a:xfrm>
            <a:off x="5478295" y="2260992"/>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6" name="Oval 85">
            <a:extLst>
              <a:ext uri="{FF2B5EF4-FFF2-40B4-BE49-F238E27FC236}">
                <a16:creationId xmlns:a16="http://schemas.microsoft.com/office/drawing/2014/main" xmlns="" id="{9FE7CFB6-2433-4A8F-B483-A43D44F921ED}"/>
              </a:ext>
            </a:extLst>
          </p:cNvPr>
          <p:cNvSpPr/>
          <p:nvPr/>
        </p:nvSpPr>
        <p:spPr>
          <a:xfrm>
            <a:off x="6343570" y="224188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7" name="Oval 86">
            <a:extLst>
              <a:ext uri="{FF2B5EF4-FFF2-40B4-BE49-F238E27FC236}">
                <a16:creationId xmlns:a16="http://schemas.microsoft.com/office/drawing/2014/main" xmlns="" id="{2FBEB0A8-1137-41EE-AC38-6E0E2B5D9072}"/>
              </a:ext>
            </a:extLst>
          </p:cNvPr>
          <p:cNvSpPr/>
          <p:nvPr/>
        </p:nvSpPr>
        <p:spPr>
          <a:xfrm>
            <a:off x="6945549" y="217297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Oval 87">
            <a:extLst>
              <a:ext uri="{FF2B5EF4-FFF2-40B4-BE49-F238E27FC236}">
                <a16:creationId xmlns:a16="http://schemas.microsoft.com/office/drawing/2014/main" xmlns="" id="{44CC7DCD-2FA2-46B6-81F5-F78F46D9D442}"/>
              </a:ext>
            </a:extLst>
          </p:cNvPr>
          <p:cNvSpPr/>
          <p:nvPr/>
        </p:nvSpPr>
        <p:spPr>
          <a:xfrm>
            <a:off x="6954790" y="227234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9" name="Oval 88">
            <a:extLst>
              <a:ext uri="{FF2B5EF4-FFF2-40B4-BE49-F238E27FC236}">
                <a16:creationId xmlns:a16="http://schemas.microsoft.com/office/drawing/2014/main" xmlns="" id="{DF101B14-4AD9-4F1E-AB5F-7C3BD38A878B}"/>
              </a:ext>
            </a:extLst>
          </p:cNvPr>
          <p:cNvSpPr/>
          <p:nvPr/>
        </p:nvSpPr>
        <p:spPr>
          <a:xfrm>
            <a:off x="6460466" y="220378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Oval 89">
            <a:extLst>
              <a:ext uri="{FF2B5EF4-FFF2-40B4-BE49-F238E27FC236}">
                <a16:creationId xmlns:a16="http://schemas.microsoft.com/office/drawing/2014/main" xmlns="" id="{6862B2BA-7556-4267-A17D-F0A1E2E75164}"/>
              </a:ext>
            </a:extLst>
          </p:cNvPr>
          <p:cNvSpPr/>
          <p:nvPr/>
        </p:nvSpPr>
        <p:spPr>
          <a:xfrm>
            <a:off x="6440685" y="227998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1" name="Oval 90">
            <a:extLst>
              <a:ext uri="{FF2B5EF4-FFF2-40B4-BE49-F238E27FC236}">
                <a16:creationId xmlns:a16="http://schemas.microsoft.com/office/drawing/2014/main" xmlns="" id="{B3965033-2632-444C-B0A6-BD82ED97C05B}"/>
              </a:ext>
            </a:extLst>
          </p:cNvPr>
          <p:cNvSpPr/>
          <p:nvPr/>
        </p:nvSpPr>
        <p:spPr>
          <a:xfrm>
            <a:off x="6878590" y="303051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Oval 91">
            <a:extLst>
              <a:ext uri="{FF2B5EF4-FFF2-40B4-BE49-F238E27FC236}">
                <a16:creationId xmlns:a16="http://schemas.microsoft.com/office/drawing/2014/main" xmlns="" id="{957E4602-5F16-4B4C-BBA4-CBC69E0FAD91}"/>
              </a:ext>
            </a:extLst>
          </p:cNvPr>
          <p:cNvSpPr/>
          <p:nvPr/>
        </p:nvSpPr>
        <p:spPr>
          <a:xfrm>
            <a:off x="6860436" y="292541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3" name="Oval 92">
            <a:extLst>
              <a:ext uri="{FF2B5EF4-FFF2-40B4-BE49-F238E27FC236}">
                <a16:creationId xmlns:a16="http://schemas.microsoft.com/office/drawing/2014/main" xmlns="" id="{86952E64-72F5-459F-A45F-EEC7754F0175}"/>
              </a:ext>
            </a:extLst>
          </p:cNvPr>
          <p:cNvSpPr/>
          <p:nvPr/>
        </p:nvSpPr>
        <p:spPr>
          <a:xfrm>
            <a:off x="6920426" y="2954235"/>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Oval 93">
            <a:extLst>
              <a:ext uri="{FF2B5EF4-FFF2-40B4-BE49-F238E27FC236}">
                <a16:creationId xmlns:a16="http://schemas.microsoft.com/office/drawing/2014/main" xmlns="" id="{FE5E8350-A09B-4428-8E5B-C33FBF51D26E}"/>
              </a:ext>
            </a:extLst>
          </p:cNvPr>
          <p:cNvSpPr/>
          <p:nvPr/>
        </p:nvSpPr>
        <p:spPr>
          <a:xfrm>
            <a:off x="6385559" y="3266887"/>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Oval 94">
            <a:extLst>
              <a:ext uri="{FF2B5EF4-FFF2-40B4-BE49-F238E27FC236}">
                <a16:creationId xmlns:a16="http://schemas.microsoft.com/office/drawing/2014/main" xmlns="" id="{BA95C911-42EC-4FDD-918F-465BE7A1B59B}"/>
              </a:ext>
            </a:extLst>
          </p:cNvPr>
          <p:cNvSpPr/>
          <p:nvPr/>
        </p:nvSpPr>
        <p:spPr>
          <a:xfrm>
            <a:off x="6483482" y="3208307"/>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Oval 95">
            <a:extLst>
              <a:ext uri="{FF2B5EF4-FFF2-40B4-BE49-F238E27FC236}">
                <a16:creationId xmlns:a16="http://schemas.microsoft.com/office/drawing/2014/main" xmlns="" id="{FD9868F8-F678-4BC3-9907-1752D7C2FB21}"/>
              </a:ext>
            </a:extLst>
          </p:cNvPr>
          <p:cNvSpPr/>
          <p:nvPr/>
        </p:nvSpPr>
        <p:spPr>
          <a:xfrm>
            <a:off x="6405653" y="3188499"/>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Oval 96">
            <a:extLst>
              <a:ext uri="{FF2B5EF4-FFF2-40B4-BE49-F238E27FC236}">
                <a16:creationId xmlns:a16="http://schemas.microsoft.com/office/drawing/2014/main" xmlns="" id="{7C6B5D95-30E9-4F49-BA7A-652AC47EED72}"/>
              </a:ext>
            </a:extLst>
          </p:cNvPr>
          <p:cNvSpPr/>
          <p:nvPr/>
        </p:nvSpPr>
        <p:spPr>
          <a:xfrm>
            <a:off x="6414661" y="310146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8" name="Oval 97">
            <a:extLst>
              <a:ext uri="{FF2B5EF4-FFF2-40B4-BE49-F238E27FC236}">
                <a16:creationId xmlns:a16="http://schemas.microsoft.com/office/drawing/2014/main" xmlns="" id="{BFB941B8-ADA7-49F4-9A93-45C881DB1807}"/>
              </a:ext>
            </a:extLst>
          </p:cNvPr>
          <p:cNvSpPr/>
          <p:nvPr/>
        </p:nvSpPr>
        <p:spPr>
          <a:xfrm>
            <a:off x="6977973" y="375893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a:extLst>
              <a:ext uri="{FF2B5EF4-FFF2-40B4-BE49-F238E27FC236}">
                <a16:creationId xmlns:a16="http://schemas.microsoft.com/office/drawing/2014/main" xmlns="" id="{A3879AC0-F6D1-4B5D-9BDE-806C97B2C8E0}"/>
              </a:ext>
            </a:extLst>
          </p:cNvPr>
          <p:cNvSpPr/>
          <p:nvPr/>
        </p:nvSpPr>
        <p:spPr>
          <a:xfrm>
            <a:off x="6907449" y="3669950"/>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a:extLst>
              <a:ext uri="{FF2B5EF4-FFF2-40B4-BE49-F238E27FC236}">
                <a16:creationId xmlns:a16="http://schemas.microsoft.com/office/drawing/2014/main" xmlns="" id="{406557D9-42B6-4FBA-BCE4-5F59520CE5E3}"/>
              </a:ext>
            </a:extLst>
          </p:cNvPr>
          <p:cNvSpPr/>
          <p:nvPr/>
        </p:nvSpPr>
        <p:spPr>
          <a:xfrm>
            <a:off x="6888320" y="3805684"/>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a:extLst>
              <a:ext uri="{FF2B5EF4-FFF2-40B4-BE49-F238E27FC236}">
                <a16:creationId xmlns:a16="http://schemas.microsoft.com/office/drawing/2014/main" xmlns="" id="{F3701888-23D8-43A6-94CA-D10671DAD990}"/>
              </a:ext>
            </a:extLst>
          </p:cNvPr>
          <p:cNvSpPr/>
          <p:nvPr/>
        </p:nvSpPr>
        <p:spPr>
          <a:xfrm>
            <a:off x="6888320" y="373787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xmlns="" id="{ED46AE55-8FBE-4626-9437-85336DB142DB}"/>
              </a:ext>
            </a:extLst>
          </p:cNvPr>
          <p:cNvSpPr/>
          <p:nvPr/>
        </p:nvSpPr>
        <p:spPr>
          <a:xfrm>
            <a:off x="7483489" y="3767584"/>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a:extLst>
              <a:ext uri="{FF2B5EF4-FFF2-40B4-BE49-F238E27FC236}">
                <a16:creationId xmlns:a16="http://schemas.microsoft.com/office/drawing/2014/main" xmlns="" id="{DC1CB1B4-AAFF-412D-A5DE-379E8EC9EBBE}"/>
              </a:ext>
            </a:extLst>
          </p:cNvPr>
          <p:cNvSpPr/>
          <p:nvPr/>
        </p:nvSpPr>
        <p:spPr>
          <a:xfrm>
            <a:off x="7454954" y="3718549"/>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a:extLst>
              <a:ext uri="{FF2B5EF4-FFF2-40B4-BE49-F238E27FC236}">
                <a16:creationId xmlns:a16="http://schemas.microsoft.com/office/drawing/2014/main" xmlns="" id="{2D9488C8-8645-49DE-ACFB-5EFB6460807B}"/>
              </a:ext>
            </a:extLst>
          </p:cNvPr>
          <p:cNvSpPr/>
          <p:nvPr/>
        </p:nvSpPr>
        <p:spPr>
          <a:xfrm>
            <a:off x="7494027" y="383513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a:extLst>
              <a:ext uri="{FF2B5EF4-FFF2-40B4-BE49-F238E27FC236}">
                <a16:creationId xmlns:a16="http://schemas.microsoft.com/office/drawing/2014/main" xmlns="" id="{02B18254-3F43-4F3F-845B-5CEF622D039E}"/>
              </a:ext>
            </a:extLst>
          </p:cNvPr>
          <p:cNvSpPr/>
          <p:nvPr/>
        </p:nvSpPr>
        <p:spPr>
          <a:xfrm>
            <a:off x="7417989" y="3785085"/>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a:extLst>
              <a:ext uri="{FF2B5EF4-FFF2-40B4-BE49-F238E27FC236}">
                <a16:creationId xmlns:a16="http://schemas.microsoft.com/office/drawing/2014/main" xmlns="" id="{E055555C-5F7A-4C1A-9DF1-28F6C9C9F516}"/>
              </a:ext>
            </a:extLst>
          </p:cNvPr>
          <p:cNvSpPr/>
          <p:nvPr/>
        </p:nvSpPr>
        <p:spPr>
          <a:xfrm>
            <a:off x="7053364" y="252990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xmlns="" id="{5C52C5B5-3DE1-426E-BD1E-C34BC687692F}"/>
              </a:ext>
            </a:extLst>
          </p:cNvPr>
          <p:cNvSpPr/>
          <p:nvPr/>
        </p:nvSpPr>
        <p:spPr>
          <a:xfrm>
            <a:off x="7152182" y="2579864"/>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Oval 107">
            <a:extLst>
              <a:ext uri="{FF2B5EF4-FFF2-40B4-BE49-F238E27FC236}">
                <a16:creationId xmlns:a16="http://schemas.microsoft.com/office/drawing/2014/main" xmlns="" id="{004CF20D-0E50-4DBC-A611-36E2BA6160DE}"/>
              </a:ext>
            </a:extLst>
          </p:cNvPr>
          <p:cNvSpPr/>
          <p:nvPr/>
        </p:nvSpPr>
        <p:spPr>
          <a:xfrm>
            <a:off x="7229925" y="2595006"/>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Oval 108">
            <a:extLst>
              <a:ext uri="{FF2B5EF4-FFF2-40B4-BE49-F238E27FC236}">
                <a16:creationId xmlns:a16="http://schemas.microsoft.com/office/drawing/2014/main" xmlns="" id="{C3F87030-A442-4214-8187-32BC773BF357}"/>
              </a:ext>
            </a:extLst>
          </p:cNvPr>
          <p:cNvSpPr/>
          <p:nvPr/>
        </p:nvSpPr>
        <p:spPr>
          <a:xfrm>
            <a:off x="7190282" y="2643843"/>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Freeform: Shape 109">
            <a:extLst>
              <a:ext uri="{FF2B5EF4-FFF2-40B4-BE49-F238E27FC236}">
                <a16:creationId xmlns:a16="http://schemas.microsoft.com/office/drawing/2014/main" xmlns="" id="{23A323D4-C036-44AD-A6BC-A4330E6DA578}"/>
              </a:ext>
            </a:extLst>
          </p:cNvPr>
          <p:cNvSpPr/>
          <p:nvPr/>
        </p:nvSpPr>
        <p:spPr>
          <a:xfrm>
            <a:off x="2616740" y="4121438"/>
            <a:ext cx="535022" cy="1011677"/>
          </a:xfrm>
          <a:custGeom>
            <a:avLst/>
            <a:gdLst>
              <a:gd name="connsiteX0" fmla="*/ 0 w 535022"/>
              <a:gd name="connsiteY0" fmla="*/ 0 h 1011677"/>
              <a:gd name="connsiteX1" fmla="*/ 48639 w 535022"/>
              <a:gd name="connsiteY1" fmla="*/ 38911 h 1011677"/>
              <a:gd name="connsiteX2" fmla="*/ 87549 w 535022"/>
              <a:gd name="connsiteY2" fmla="*/ 58366 h 1011677"/>
              <a:gd name="connsiteX3" fmla="*/ 136188 w 535022"/>
              <a:gd name="connsiteY3" fmla="*/ 87549 h 1011677"/>
              <a:gd name="connsiteX4" fmla="*/ 165371 w 535022"/>
              <a:gd name="connsiteY4" fmla="*/ 97277 h 1011677"/>
              <a:gd name="connsiteX5" fmla="*/ 223737 w 535022"/>
              <a:gd name="connsiteY5" fmla="*/ 136187 h 1011677"/>
              <a:gd name="connsiteX6" fmla="*/ 243192 w 535022"/>
              <a:gd name="connsiteY6" fmla="*/ 165370 h 1011677"/>
              <a:gd name="connsiteX7" fmla="*/ 214009 w 535022"/>
              <a:gd name="connsiteY7" fmla="*/ 214009 h 1011677"/>
              <a:gd name="connsiteX8" fmla="*/ 223737 w 535022"/>
              <a:gd name="connsiteY8" fmla="*/ 243192 h 1011677"/>
              <a:gd name="connsiteX9" fmla="*/ 301558 w 535022"/>
              <a:gd name="connsiteY9" fmla="*/ 291830 h 1011677"/>
              <a:gd name="connsiteX10" fmla="*/ 330741 w 535022"/>
              <a:gd name="connsiteY10" fmla="*/ 311285 h 1011677"/>
              <a:gd name="connsiteX11" fmla="*/ 389107 w 535022"/>
              <a:gd name="connsiteY11" fmla="*/ 359924 h 1011677"/>
              <a:gd name="connsiteX12" fmla="*/ 418290 w 535022"/>
              <a:gd name="connsiteY12" fmla="*/ 369651 h 1011677"/>
              <a:gd name="connsiteX13" fmla="*/ 457200 w 535022"/>
              <a:gd name="connsiteY13" fmla="*/ 418290 h 1011677"/>
              <a:gd name="connsiteX14" fmla="*/ 535022 w 535022"/>
              <a:gd name="connsiteY14" fmla="*/ 486383 h 1011677"/>
              <a:gd name="connsiteX15" fmla="*/ 525294 w 535022"/>
              <a:gd name="connsiteY15" fmla="*/ 583660 h 1011677"/>
              <a:gd name="connsiteX16" fmla="*/ 496111 w 535022"/>
              <a:gd name="connsiteY16" fmla="*/ 642026 h 1011677"/>
              <a:gd name="connsiteX17" fmla="*/ 437745 w 535022"/>
              <a:gd name="connsiteY17" fmla="*/ 680936 h 1011677"/>
              <a:gd name="connsiteX18" fmla="*/ 408562 w 535022"/>
              <a:gd name="connsiteY18" fmla="*/ 710119 h 1011677"/>
              <a:gd name="connsiteX19" fmla="*/ 398834 w 535022"/>
              <a:gd name="connsiteY19" fmla="*/ 846307 h 1011677"/>
              <a:gd name="connsiteX20" fmla="*/ 447473 w 535022"/>
              <a:gd name="connsiteY20" fmla="*/ 894945 h 1011677"/>
              <a:gd name="connsiteX21" fmla="*/ 428017 w 535022"/>
              <a:gd name="connsiteY21" fmla="*/ 943583 h 1011677"/>
              <a:gd name="connsiteX22" fmla="*/ 369651 w 535022"/>
              <a:gd name="connsiteY22" fmla="*/ 963038 h 1011677"/>
              <a:gd name="connsiteX23" fmla="*/ 340469 w 535022"/>
              <a:gd name="connsiteY23" fmla="*/ 982494 h 1011677"/>
              <a:gd name="connsiteX24" fmla="*/ 311286 w 535022"/>
              <a:gd name="connsiteY24" fmla="*/ 1011677 h 10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5022" h="1011677">
                <a:moveTo>
                  <a:pt x="0" y="0"/>
                </a:moveTo>
                <a:cubicBezTo>
                  <a:pt x="16213" y="12970"/>
                  <a:pt x="31363" y="27394"/>
                  <a:pt x="48639" y="38911"/>
                </a:cubicBezTo>
                <a:cubicBezTo>
                  <a:pt x="60704" y="46955"/>
                  <a:pt x="74873" y="51324"/>
                  <a:pt x="87549" y="58366"/>
                </a:cubicBezTo>
                <a:cubicBezTo>
                  <a:pt x="104077" y="67548"/>
                  <a:pt x="119277" y="79093"/>
                  <a:pt x="136188" y="87549"/>
                </a:cubicBezTo>
                <a:cubicBezTo>
                  <a:pt x="145359" y="92135"/>
                  <a:pt x="156407" y="92297"/>
                  <a:pt x="165371" y="97277"/>
                </a:cubicBezTo>
                <a:cubicBezTo>
                  <a:pt x="185811" y="108632"/>
                  <a:pt x="223737" y="136187"/>
                  <a:pt x="223737" y="136187"/>
                </a:cubicBezTo>
                <a:cubicBezTo>
                  <a:pt x="230222" y="145915"/>
                  <a:pt x="241270" y="153838"/>
                  <a:pt x="243192" y="165370"/>
                </a:cubicBezTo>
                <a:cubicBezTo>
                  <a:pt x="246800" y="187017"/>
                  <a:pt x="226192" y="201825"/>
                  <a:pt x="214009" y="214009"/>
                </a:cubicBezTo>
                <a:cubicBezTo>
                  <a:pt x="217252" y="223737"/>
                  <a:pt x="217173" y="235315"/>
                  <a:pt x="223737" y="243192"/>
                </a:cubicBezTo>
                <a:cubicBezTo>
                  <a:pt x="244874" y="268556"/>
                  <a:pt x="274419" y="276322"/>
                  <a:pt x="301558" y="291830"/>
                </a:cubicBezTo>
                <a:cubicBezTo>
                  <a:pt x="311709" y="297630"/>
                  <a:pt x="321612" y="303982"/>
                  <a:pt x="330741" y="311285"/>
                </a:cubicBezTo>
                <a:cubicBezTo>
                  <a:pt x="368279" y="341316"/>
                  <a:pt x="331158" y="326811"/>
                  <a:pt x="389107" y="359924"/>
                </a:cubicBezTo>
                <a:cubicBezTo>
                  <a:pt x="398010" y="365011"/>
                  <a:pt x="408562" y="366409"/>
                  <a:pt x="418290" y="369651"/>
                </a:cubicBezTo>
                <a:cubicBezTo>
                  <a:pt x="494170" y="445534"/>
                  <a:pt x="371269" y="320084"/>
                  <a:pt x="457200" y="418290"/>
                </a:cubicBezTo>
                <a:cubicBezTo>
                  <a:pt x="497033" y="463813"/>
                  <a:pt x="495467" y="460013"/>
                  <a:pt x="535022" y="486383"/>
                </a:cubicBezTo>
                <a:cubicBezTo>
                  <a:pt x="531779" y="518809"/>
                  <a:pt x="530249" y="551452"/>
                  <a:pt x="525294" y="583660"/>
                </a:cubicBezTo>
                <a:cubicBezTo>
                  <a:pt x="522673" y="600698"/>
                  <a:pt x="508936" y="630805"/>
                  <a:pt x="496111" y="642026"/>
                </a:cubicBezTo>
                <a:cubicBezTo>
                  <a:pt x="478514" y="657423"/>
                  <a:pt x="454279" y="664402"/>
                  <a:pt x="437745" y="680936"/>
                </a:cubicBezTo>
                <a:lnTo>
                  <a:pt x="408562" y="710119"/>
                </a:lnTo>
                <a:cubicBezTo>
                  <a:pt x="391709" y="760679"/>
                  <a:pt x="372708" y="789702"/>
                  <a:pt x="398834" y="846307"/>
                </a:cubicBezTo>
                <a:cubicBezTo>
                  <a:pt x="408442" y="867125"/>
                  <a:pt x="447473" y="894945"/>
                  <a:pt x="447473" y="894945"/>
                </a:cubicBezTo>
                <a:cubicBezTo>
                  <a:pt x="458763" y="928817"/>
                  <a:pt x="468165" y="925740"/>
                  <a:pt x="428017" y="943583"/>
                </a:cubicBezTo>
                <a:cubicBezTo>
                  <a:pt x="409277" y="951912"/>
                  <a:pt x="369651" y="963038"/>
                  <a:pt x="369651" y="963038"/>
                </a:cubicBezTo>
                <a:cubicBezTo>
                  <a:pt x="359924" y="969523"/>
                  <a:pt x="349598" y="975191"/>
                  <a:pt x="340469" y="982494"/>
                </a:cubicBezTo>
                <a:cubicBezTo>
                  <a:pt x="340452" y="982508"/>
                  <a:pt x="316158" y="1006805"/>
                  <a:pt x="311286" y="1011677"/>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xmlns="" id="{FB25BBED-9082-4F13-A09B-69A4918311C4}"/>
              </a:ext>
            </a:extLst>
          </p:cNvPr>
          <p:cNvSpPr/>
          <p:nvPr/>
        </p:nvSpPr>
        <p:spPr>
          <a:xfrm>
            <a:off x="3161489" y="4724553"/>
            <a:ext cx="603115" cy="284122"/>
          </a:xfrm>
          <a:custGeom>
            <a:avLst/>
            <a:gdLst>
              <a:gd name="connsiteX0" fmla="*/ 0 w 603115"/>
              <a:gd name="connsiteY0" fmla="*/ 0 h 284122"/>
              <a:gd name="connsiteX1" fmla="*/ 145915 w 603115"/>
              <a:gd name="connsiteY1" fmla="*/ 107004 h 284122"/>
              <a:gd name="connsiteX2" fmla="*/ 175098 w 603115"/>
              <a:gd name="connsiteY2" fmla="*/ 116732 h 284122"/>
              <a:gd name="connsiteX3" fmla="*/ 184826 w 603115"/>
              <a:gd name="connsiteY3" fmla="*/ 145915 h 284122"/>
              <a:gd name="connsiteX4" fmla="*/ 175098 w 603115"/>
              <a:gd name="connsiteY4" fmla="*/ 175098 h 284122"/>
              <a:gd name="connsiteX5" fmla="*/ 184826 w 603115"/>
              <a:gd name="connsiteY5" fmla="*/ 204281 h 284122"/>
              <a:gd name="connsiteX6" fmla="*/ 214009 w 603115"/>
              <a:gd name="connsiteY6" fmla="*/ 214009 h 284122"/>
              <a:gd name="connsiteX7" fmla="*/ 282102 w 603115"/>
              <a:gd name="connsiteY7" fmla="*/ 223736 h 284122"/>
              <a:gd name="connsiteX8" fmla="*/ 321013 w 603115"/>
              <a:gd name="connsiteY8" fmla="*/ 233464 h 284122"/>
              <a:gd name="connsiteX9" fmla="*/ 408562 w 603115"/>
              <a:gd name="connsiteY9" fmla="*/ 243192 h 284122"/>
              <a:gd name="connsiteX10" fmla="*/ 437745 w 603115"/>
              <a:gd name="connsiteY10" fmla="*/ 262647 h 284122"/>
              <a:gd name="connsiteX11" fmla="*/ 603115 w 603115"/>
              <a:gd name="connsiteY11" fmla="*/ 282102 h 28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115" h="284122">
                <a:moveTo>
                  <a:pt x="0" y="0"/>
                </a:moveTo>
                <a:cubicBezTo>
                  <a:pt x="48638" y="35668"/>
                  <a:pt x="95730" y="73547"/>
                  <a:pt x="145915" y="107004"/>
                </a:cubicBezTo>
                <a:cubicBezTo>
                  <a:pt x="154447" y="112692"/>
                  <a:pt x="167847" y="109481"/>
                  <a:pt x="175098" y="116732"/>
                </a:cubicBezTo>
                <a:cubicBezTo>
                  <a:pt x="182349" y="123983"/>
                  <a:pt x="181583" y="136187"/>
                  <a:pt x="184826" y="145915"/>
                </a:cubicBezTo>
                <a:cubicBezTo>
                  <a:pt x="181583" y="155643"/>
                  <a:pt x="175098" y="164844"/>
                  <a:pt x="175098" y="175098"/>
                </a:cubicBezTo>
                <a:cubicBezTo>
                  <a:pt x="175098" y="185352"/>
                  <a:pt x="177575" y="197030"/>
                  <a:pt x="184826" y="204281"/>
                </a:cubicBezTo>
                <a:cubicBezTo>
                  <a:pt x="192077" y="211532"/>
                  <a:pt x="203954" y="211998"/>
                  <a:pt x="214009" y="214009"/>
                </a:cubicBezTo>
                <a:cubicBezTo>
                  <a:pt x="236492" y="218506"/>
                  <a:pt x="259544" y="219635"/>
                  <a:pt x="282102" y="223736"/>
                </a:cubicBezTo>
                <a:cubicBezTo>
                  <a:pt x="295256" y="226128"/>
                  <a:pt x="307799" y="231431"/>
                  <a:pt x="321013" y="233464"/>
                </a:cubicBezTo>
                <a:cubicBezTo>
                  <a:pt x="350034" y="237929"/>
                  <a:pt x="379379" y="239949"/>
                  <a:pt x="408562" y="243192"/>
                </a:cubicBezTo>
                <a:cubicBezTo>
                  <a:pt x="418290" y="249677"/>
                  <a:pt x="427061" y="257899"/>
                  <a:pt x="437745" y="262647"/>
                </a:cubicBezTo>
                <a:cubicBezTo>
                  <a:pt x="506898" y="293381"/>
                  <a:pt x="515695" y="282102"/>
                  <a:pt x="603115" y="282102"/>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xmlns="" id="{9F2F1918-CE05-4CBD-87ED-48349C5A1B20}"/>
              </a:ext>
            </a:extLst>
          </p:cNvPr>
          <p:cNvSpPr/>
          <p:nvPr/>
        </p:nvSpPr>
        <p:spPr>
          <a:xfrm>
            <a:off x="1887166" y="2876298"/>
            <a:ext cx="321013" cy="398834"/>
          </a:xfrm>
          <a:custGeom>
            <a:avLst/>
            <a:gdLst>
              <a:gd name="connsiteX0" fmla="*/ 0 w 321013"/>
              <a:gd name="connsiteY0" fmla="*/ 398834 h 398834"/>
              <a:gd name="connsiteX1" fmla="*/ 48638 w 321013"/>
              <a:gd name="connsiteY1" fmla="*/ 379378 h 398834"/>
              <a:gd name="connsiteX2" fmla="*/ 107004 w 321013"/>
              <a:gd name="connsiteY2" fmla="*/ 359923 h 398834"/>
              <a:gd name="connsiteX3" fmla="*/ 136187 w 321013"/>
              <a:gd name="connsiteY3" fmla="*/ 350195 h 398834"/>
              <a:gd name="connsiteX4" fmla="*/ 165370 w 321013"/>
              <a:gd name="connsiteY4" fmla="*/ 340468 h 398834"/>
              <a:gd name="connsiteX5" fmla="*/ 194553 w 321013"/>
              <a:gd name="connsiteY5" fmla="*/ 330740 h 398834"/>
              <a:gd name="connsiteX6" fmla="*/ 214008 w 321013"/>
              <a:gd name="connsiteY6" fmla="*/ 272374 h 398834"/>
              <a:gd name="connsiteX7" fmla="*/ 194553 w 321013"/>
              <a:gd name="connsiteY7" fmla="*/ 107004 h 398834"/>
              <a:gd name="connsiteX8" fmla="*/ 204281 w 321013"/>
              <a:gd name="connsiteY8" fmla="*/ 48638 h 398834"/>
              <a:gd name="connsiteX9" fmla="*/ 233464 w 321013"/>
              <a:gd name="connsiteY9" fmla="*/ 38910 h 398834"/>
              <a:gd name="connsiteX10" fmla="*/ 262647 w 321013"/>
              <a:gd name="connsiteY10" fmla="*/ 19455 h 398834"/>
              <a:gd name="connsiteX11" fmla="*/ 321013 w 321013"/>
              <a:gd name="connsiteY11" fmla="*/ 0 h 3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1013" h="398834">
                <a:moveTo>
                  <a:pt x="0" y="398834"/>
                </a:moveTo>
                <a:cubicBezTo>
                  <a:pt x="16213" y="392349"/>
                  <a:pt x="32228" y="385345"/>
                  <a:pt x="48638" y="379378"/>
                </a:cubicBezTo>
                <a:cubicBezTo>
                  <a:pt x="67911" y="372370"/>
                  <a:pt x="87549" y="366408"/>
                  <a:pt x="107004" y="359923"/>
                </a:cubicBezTo>
                <a:lnTo>
                  <a:pt x="136187" y="350195"/>
                </a:lnTo>
                <a:lnTo>
                  <a:pt x="165370" y="340468"/>
                </a:lnTo>
                <a:lnTo>
                  <a:pt x="194553" y="330740"/>
                </a:lnTo>
                <a:cubicBezTo>
                  <a:pt x="201038" y="311285"/>
                  <a:pt x="216552" y="292723"/>
                  <a:pt x="214008" y="272374"/>
                </a:cubicBezTo>
                <a:cubicBezTo>
                  <a:pt x="200639" y="165417"/>
                  <a:pt x="207168" y="220535"/>
                  <a:pt x="194553" y="107004"/>
                </a:cubicBezTo>
                <a:cubicBezTo>
                  <a:pt x="197796" y="87549"/>
                  <a:pt x="194495" y="65763"/>
                  <a:pt x="204281" y="48638"/>
                </a:cubicBezTo>
                <a:cubicBezTo>
                  <a:pt x="209368" y="39735"/>
                  <a:pt x="224293" y="43496"/>
                  <a:pt x="233464" y="38910"/>
                </a:cubicBezTo>
                <a:cubicBezTo>
                  <a:pt x="243921" y="33682"/>
                  <a:pt x="251963" y="24203"/>
                  <a:pt x="262647" y="19455"/>
                </a:cubicBezTo>
                <a:cubicBezTo>
                  <a:pt x="281387" y="11126"/>
                  <a:pt x="321013" y="0"/>
                  <a:pt x="321013"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xmlns="" id="{7C0EC22C-EEE2-4B45-B50C-34CBBF2A48B9}"/>
              </a:ext>
            </a:extLst>
          </p:cNvPr>
          <p:cNvSpPr/>
          <p:nvPr/>
        </p:nvSpPr>
        <p:spPr>
          <a:xfrm>
            <a:off x="2062264" y="3002757"/>
            <a:ext cx="894945" cy="155643"/>
          </a:xfrm>
          <a:custGeom>
            <a:avLst/>
            <a:gdLst>
              <a:gd name="connsiteX0" fmla="*/ 0 w 894945"/>
              <a:gd name="connsiteY0" fmla="*/ 0 h 155643"/>
              <a:gd name="connsiteX1" fmla="*/ 48638 w 894945"/>
              <a:gd name="connsiteY1" fmla="*/ 29183 h 155643"/>
              <a:gd name="connsiteX2" fmla="*/ 457200 w 894945"/>
              <a:gd name="connsiteY2" fmla="*/ 68094 h 155643"/>
              <a:gd name="connsiteX3" fmla="*/ 466927 w 894945"/>
              <a:gd name="connsiteY3" fmla="*/ 97277 h 155643"/>
              <a:gd name="connsiteX4" fmla="*/ 554476 w 894945"/>
              <a:gd name="connsiteY4" fmla="*/ 145915 h 155643"/>
              <a:gd name="connsiteX5" fmla="*/ 583659 w 894945"/>
              <a:gd name="connsiteY5" fmla="*/ 155643 h 155643"/>
              <a:gd name="connsiteX6" fmla="*/ 719847 w 894945"/>
              <a:gd name="connsiteY6" fmla="*/ 145915 h 155643"/>
              <a:gd name="connsiteX7" fmla="*/ 797668 w 894945"/>
              <a:gd name="connsiteY7" fmla="*/ 126460 h 155643"/>
              <a:gd name="connsiteX8" fmla="*/ 856034 w 894945"/>
              <a:gd name="connsiteY8" fmla="*/ 87549 h 155643"/>
              <a:gd name="connsiteX9" fmla="*/ 885217 w 894945"/>
              <a:gd name="connsiteY9" fmla="*/ 68094 h 155643"/>
              <a:gd name="connsiteX10" fmla="*/ 894945 w 894945"/>
              <a:gd name="connsiteY10" fmla="*/ 38911 h 15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945" h="155643">
                <a:moveTo>
                  <a:pt x="0" y="0"/>
                </a:moveTo>
                <a:cubicBezTo>
                  <a:pt x="16213" y="9728"/>
                  <a:pt x="29809" y="27471"/>
                  <a:pt x="48638" y="29183"/>
                </a:cubicBezTo>
                <a:cubicBezTo>
                  <a:pt x="469994" y="67488"/>
                  <a:pt x="335498" y="-53608"/>
                  <a:pt x="457200" y="68094"/>
                </a:cubicBezTo>
                <a:cubicBezTo>
                  <a:pt x="460442" y="77822"/>
                  <a:pt x="461239" y="88745"/>
                  <a:pt x="466927" y="97277"/>
                </a:cubicBezTo>
                <a:cubicBezTo>
                  <a:pt x="491889" y="134721"/>
                  <a:pt x="510968" y="131412"/>
                  <a:pt x="554476" y="145915"/>
                </a:cubicBezTo>
                <a:lnTo>
                  <a:pt x="583659" y="155643"/>
                </a:lnTo>
                <a:cubicBezTo>
                  <a:pt x="629055" y="152400"/>
                  <a:pt x="674753" y="152064"/>
                  <a:pt x="719847" y="145915"/>
                </a:cubicBezTo>
                <a:cubicBezTo>
                  <a:pt x="746340" y="142302"/>
                  <a:pt x="797668" y="126460"/>
                  <a:pt x="797668" y="126460"/>
                </a:cubicBezTo>
                <a:lnTo>
                  <a:pt x="856034" y="87549"/>
                </a:lnTo>
                <a:lnTo>
                  <a:pt x="885217" y="68094"/>
                </a:lnTo>
                <a:lnTo>
                  <a:pt x="894945" y="38911"/>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xmlns="" id="{9B1188F8-D011-4036-8D74-32B8173C66DE}"/>
              </a:ext>
            </a:extLst>
          </p:cNvPr>
          <p:cNvSpPr/>
          <p:nvPr/>
        </p:nvSpPr>
        <p:spPr>
          <a:xfrm>
            <a:off x="2461098" y="2652562"/>
            <a:ext cx="457318" cy="379378"/>
          </a:xfrm>
          <a:custGeom>
            <a:avLst/>
            <a:gdLst>
              <a:gd name="connsiteX0" fmla="*/ 0 w 457318"/>
              <a:gd name="connsiteY0" fmla="*/ 379378 h 379378"/>
              <a:gd name="connsiteX1" fmla="*/ 214008 w 457318"/>
              <a:gd name="connsiteY1" fmla="*/ 359923 h 379378"/>
              <a:gd name="connsiteX2" fmla="*/ 252919 w 457318"/>
              <a:gd name="connsiteY2" fmla="*/ 350195 h 379378"/>
              <a:gd name="connsiteX3" fmla="*/ 350196 w 457318"/>
              <a:gd name="connsiteY3" fmla="*/ 330740 h 379378"/>
              <a:gd name="connsiteX4" fmla="*/ 389106 w 457318"/>
              <a:gd name="connsiteY4" fmla="*/ 311285 h 379378"/>
              <a:gd name="connsiteX5" fmla="*/ 437745 w 457318"/>
              <a:gd name="connsiteY5" fmla="*/ 262646 h 379378"/>
              <a:gd name="connsiteX6" fmla="*/ 457200 w 457318"/>
              <a:gd name="connsiteY6" fmla="*/ 204280 h 379378"/>
              <a:gd name="connsiteX7" fmla="*/ 447472 w 457318"/>
              <a:gd name="connsiteY7" fmla="*/ 77821 h 379378"/>
              <a:gd name="connsiteX8" fmla="*/ 389106 w 457318"/>
              <a:gd name="connsiteY8" fmla="*/ 29183 h 379378"/>
              <a:gd name="connsiteX9" fmla="*/ 359923 w 457318"/>
              <a:gd name="connsiteY9" fmla="*/ 19455 h 379378"/>
              <a:gd name="connsiteX10" fmla="*/ 233464 w 457318"/>
              <a:gd name="connsiteY10" fmla="*/ 0 h 379378"/>
              <a:gd name="connsiteX11" fmla="*/ 184825 w 457318"/>
              <a:gd name="connsiteY11" fmla="*/ 9727 h 379378"/>
              <a:gd name="connsiteX12" fmla="*/ 214008 w 457318"/>
              <a:gd name="connsiteY12" fmla="*/ 29183 h 379378"/>
              <a:gd name="connsiteX13" fmla="*/ 272374 w 457318"/>
              <a:gd name="connsiteY13" fmla="*/ 38910 h 3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7318" h="379378">
                <a:moveTo>
                  <a:pt x="0" y="379378"/>
                </a:moveTo>
                <a:cubicBezTo>
                  <a:pt x="105281" y="372798"/>
                  <a:pt x="130945" y="376536"/>
                  <a:pt x="214008" y="359923"/>
                </a:cubicBezTo>
                <a:cubicBezTo>
                  <a:pt x="227118" y="357301"/>
                  <a:pt x="239846" y="352996"/>
                  <a:pt x="252919" y="350195"/>
                </a:cubicBezTo>
                <a:cubicBezTo>
                  <a:pt x="285253" y="343266"/>
                  <a:pt x="350196" y="330740"/>
                  <a:pt x="350196" y="330740"/>
                </a:cubicBezTo>
                <a:cubicBezTo>
                  <a:pt x="363166" y="324255"/>
                  <a:pt x="377660" y="320188"/>
                  <a:pt x="389106" y="311285"/>
                </a:cubicBezTo>
                <a:cubicBezTo>
                  <a:pt x="407205" y="297208"/>
                  <a:pt x="437745" y="262646"/>
                  <a:pt x="437745" y="262646"/>
                </a:cubicBezTo>
                <a:cubicBezTo>
                  <a:pt x="444230" y="243191"/>
                  <a:pt x="458773" y="224727"/>
                  <a:pt x="457200" y="204280"/>
                </a:cubicBezTo>
                <a:cubicBezTo>
                  <a:pt x="453957" y="162127"/>
                  <a:pt x="455263" y="119374"/>
                  <a:pt x="447472" y="77821"/>
                </a:cubicBezTo>
                <a:cubicBezTo>
                  <a:pt x="442044" y="48874"/>
                  <a:pt x="411098" y="38608"/>
                  <a:pt x="389106" y="29183"/>
                </a:cubicBezTo>
                <a:cubicBezTo>
                  <a:pt x="379681" y="25144"/>
                  <a:pt x="369782" y="22272"/>
                  <a:pt x="359923" y="19455"/>
                </a:cubicBezTo>
                <a:cubicBezTo>
                  <a:pt x="306311" y="4137"/>
                  <a:pt x="304027" y="7840"/>
                  <a:pt x="233464" y="0"/>
                </a:cubicBezTo>
                <a:cubicBezTo>
                  <a:pt x="217251" y="3242"/>
                  <a:pt x="193997" y="-4030"/>
                  <a:pt x="184825" y="9727"/>
                </a:cubicBezTo>
                <a:cubicBezTo>
                  <a:pt x="178340" y="19455"/>
                  <a:pt x="203551" y="23954"/>
                  <a:pt x="214008" y="29183"/>
                </a:cubicBezTo>
                <a:cubicBezTo>
                  <a:pt x="239614" y="41986"/>
                  <a:pt x="245086" y="38910"/>
                  <a:pt x="272374" y="3891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xmlns="" id="{3741D67C-49CE-4C12-B0E7-4EC4A664385A}"/>
              </a:ext>
            </a:extLst>
          </p:cNvPr>
          <p:cNvSpPr/>
          <p:nvPr/>
        </p:nvSpPr>
        <p:spPr>
          <a:xfrm>
            <a:off x="2878576" y="5037459"/>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6" name="Oval 115">
            <a:extLst>
              <a:ext uri="{FF2B5EF4-FFF2-40B4-BE49-F238E27FC236}">
                <a16:creationId xmlns:a16="http://schemas.microsoft.com/office/drawing/2014/main" xmlns="" id="{8DE2610B-0321-46A2-B25B-E963C6686DE6}"/>
              </a:ext>
            </a:extLst>
          </p:cNvPr>
          <p:cNvSpPr/>
          <p:nvPr/>
        </p:nvSpPr>
        <p:spPr>
          <a:xfrm>
            <a:off x="3052864" y="4501628"/>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7" name="Oval 116">
            <a:extLst>
              <a:ext uri="{FF2B5EF4-FFF2-40B4-BE49-F238E27FC236}">
                <a16:creationId xmlns:a16="http://schemas.microsoft.com/office/drawing/2014/main" xmlns="" id="{5A8DDA86-8F8C-4267-B1B5-CA84122CCF1C}"/>
              </a:ext>
            </a:extLst>
          </p:cNvPr>
          <p:cNvSpPr/>
          <p:nvPr/>
        </p:nvSpPr>
        <p:spPr>
          <a:xfrm>
            <a:off x="1642769" y="4138461"/>
            <a:ext cx="76200" cy="76200"/>
          </a:xfrm>
          <a:prstGeom prst="ellipse">
            <a:avLst/>
          </a:prstGeom>
          <a:solidFill>
            <a:srgbClr val="00B0F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TextBox 117">
            <a:extLst>
              <a:ext uri="{FF2B5EF4-FFF2-40B4-BE49-F238E27FC236}">
                <a16:creationId xmlns:a16="http://schemas.microsoft.com/office/drawing/2014/main" xmlns="" id="{66031F5E-714D-4292-A950-82C33A520219}"/>
              </a:ext>
            </a:extLst>
          </p:cNvPr>
          <p:cNvSpPr txBox="1"/>
          <p:nvPr/>
        </p:nvSpPr>
        <p:spPr>
          <a:xfrm>
            <a:off x="4160522" y="1796528"/>
            <a:ext cx="935637" cy="276999"/>
          </a:xfrm>
          <a:prstGeom prst="rect">
            <a:avLst/>
          </a:prstGeom>
          <a:noFill/>
        </p:spPr>
        <p:txBody>
          <a:bodyPr wrap="square" rtlCol="0">
            <a:spAutoFit/>
          </a:bodyPr>
          <a:lstStyle/>
          <a:p>
            <a:r>
              <a:rPr lang="en-US" sz="1200" dirty="0"/>
              <a:t>AMF spore</a:t>
            </a:r>
          </a:p>
        </p:txBody>
      </p:sp>
      <p:sp>
        <p:nvSpPr>
          <p:cNvPr id="119" name="TextBox 118">
            <a:extLst>
              <a:ext uri="{FF2B5EF4-FFF2-40B4-BE49-F238E27FC236}">
                <a16:creationId xmlns:a16="http://schemas.microsoft.com/office/drawing/2014/main" xmlns="" id="{A24F3ED8-D718-4280-936C-D40F46504F67}"/>
              </a:ext>
            </a:extLst>
          </p:cNvPr>
          <p:cNvSpPr txBox="1"/>
          <p:nvPr/>
        </p:nvSpPr>
        <p:spPr>
          <a:xfrm>
            <a:off x="399059" y="5287453"/>
            <a:ext cx="3405427" cy="830997"/>
          </a:xfrm>
          <a:prstGeom prst="rect">
            <a:avLst/>
          </a:prstGeom>
          <a:noFill/>
        </p:spPr>
        <p:txBody>
          <a:bodyPr wrap="square" rtlCol="0">
            <a:spAutoFit/>
          </a:bodyPr>
          <a:lstStyle/>
          <a:p>
            <a:r>
              <a:rPr lang="en-US" sz="1200" dirty="0"/>
              <a:t>Prairie AMF consortium:  Large expenditure of energy into hyphal extension.  System selects for this, because sources of nutrients are spatially heterogeneous </a:t>
            </a:r>
          </a:p>
        </p:txBody>
      </p:sp>
      <p:sp>
        <p:nvSpPr>
          <p:cNvPr id="120" name="Rectangle: Rounded Corners 119">
            <a:extLst>
              <a:ext uri="{FF2B5EF4-FFF2-40B4-BE49-F238E27FC236}">
                <a16:creationId xmlns:a16="http://schemas.microsoft.com/office/drawing/2014/main" xmlns="" id="{C9AFB0FB-A5B2-4D41-A8A3-F32395385731}"/>
              </a:ext>
            </a:extLst>
          </p:cNvPr>
          <p:cNvSpPr/>
          <p:nvPr/>
        </p:nvSpPr>
        <p:spPr>
          <a:xfrm>
            <a:off x="2353238" y="1459300"/>
            <a:ext cx="601535" cy="168615"/>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ectangle: Rounded Corners 121">
            <a:extLst>
              <a:ext uri="{FF2B5EF4-FFF2-40B4-BE49-F238E27FC236}">
                <a16:creationId xmlns:a16="http://schemas.microsoft.com/office/drawing/2014/main" xmlns="" id="{5B9B17BE-3201-470E-AF2E-336EE6EDAFBF}"/>
              </a:ext>
            </a:extLst>
          </p:cNvPr>
          <p:cNvSpPr/>
          <p:nvPr/>
        </p:nvSpPr>
        <p:spPr>
          <a:xfrm>
            <a:off x="3560323" y="5574102"/>
            <a:ext cx="600199" cy="350196"/>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ectangle: Rounded Corners 122">
            <a:extLst>
              <a:ext uri="{FF2B5EF4-FFF2-40B4-BE49-F238E27FC236}">
                <a16:creationId xmlns:a16="http://schemas.microsoft.com/office/drawing/2014/main" xmlns="" id="{11C6AD8A-9562-415D-98A3-9362275BD35B}"/>
              </a:ext>
            </a:extLst>
          </p:cNvPr>
          <p:cNvSpPr/>
          <p:nvPr/>
        </p:nvSpPr>
        <p:spPr>
          <a:xfrm>
            <a:off x="2607984" y="1581709"/>
            <a:ext cx="990600" cy="152400"/>
          </a:xfrm>
          <a:prstGeom prst="roundRect">
            <a:avLst/>
          </a:prstGeom>
          <a:pattFill prst="pct25">
            <a:fgClr>
              <a:srgbClr val="FFC000"/>
            </a:fgClr>
            <a:bgClr>
              <a:schemeClr val="accent3">
                <a:lumMod val="75000"/>
              </a:schemeClr>
            </a:bgClr>
          </a:patt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4" name="TextBox 123">
            <a:extLst>
              <a:ext uri="{FF2B5EF4-FFF2-40B4-BE49-F238E27FC236}">
                <a16:creationId xmlns:a16="http://schemas.microsoft.com/office/drawing/2014/main" xmlns="" id="{A5EAB389-FBC1-4447-8D23-E1E7EEA290AF}"/>
              </a:ext>
            </a:extLst>
          </p:cNvPr>
          <p:cNvSpPr txBox="1"/>
          <p:nvPr/>
        </p:nvSpPr>
        <p:spPr>
          <a:xfrm>
            <a:off x="5410200" y="5210603"/>
            <a:ext cx="3581400" cy="830997"/>
          </a:xfrm>
          <a:prstGeom prst="rect">
            <a:avLst/>
          </a:prstGeom>
          <a:noFill/>
        </p:spPr>
        <p:txBody>
          <a:bodyPr wrap="square" rtlCol="0">
            <a:spAutoFit/>
          </a:bodyPr>
          <a:lstStyle/>
          <a:p>
            <a:r>
              <a:rPr lang="en-US" sz="1200" dirty="0"/>
              <a:t>After decades of tillage AMF has been selected to put energy into spore production.  Why put energy into the hyphal network if it will be tore up in a month?</a:t>
            </a:r>
          </a:p>
        </p:txBody>
      </p:sp>
      <p:sp>
        <p:nvSpPr>
          <p:cNvPr id="125" name="TextBox 124">
            <a:extLst>
              <a:ext uri="{FF2B5EF4-FFF2-40B4-BE49-F238E27FC236}">
                <a16:creationId xmlns:a16="http://schemas.microsoft.com/office/drawing/2014/main" xmlns="" id="{517CE023-A672-4B09-B8A3-36207302ECC4}"/>
              </a:ext>
            </a:extLst>
          </p:cNvPr>
          <p:cNvSpPr txBox="1"/>
          <p:nvPr/>
        </p:nvSpPr>
        <p:spPr>
          <a:xfrm>
            <a:off x="2616740" y="1364949"/>
            <a:ext cx="943581" cy="261610"/>
          </a:xfrm>
          <a:prstGeom prst="rect">
            <a:avLst/>
          </a:prstGeom>
          <a:noFill/>
        </p:spPr>
        <p:txBody>
          <a:bodyPr wrap="square" rtlCol="0">
            <a:spAutoFit/>
          </a:bodyPr>
          <a:lstStyle/>
          <a:p>
            <a:r>
              <a:rPr lang="en-US" sz="1050" dirty="0"/>
              <a:t>Manure pad</a:t>
            </a:r>
          </a:p>
        </p:txBody>
      </p:sp>
      <p:sp>
        <p:nvSpPr>
          <p:cNvPr id="126" name="Freeform: Shape 125">
            <a:extLst>
              <a:ext uri="{FF2B5EF4-FFF2-40B4-BE49-F238E27FC236}">
                <a16:creationId xmlns:a16="http://schemas.microsoft.com/office/drawing/2014/main" xmlns="" id="{49E96BF7-000F-42BA-A7B3-D1781E3B4652}"/>
              </a:ext>
            </a:extLst>
          </p:cNvPr>
          <p:cNvSpPr/>
          <p:nvPr/>
        </p:nvSpPr>
        <p:spPr>
          <a:xfrm>
            <a:off x="2791838" y="1728434"/>
            <a:ext cx="97277" cy="690664"/>
          </a:xfrm>
          <a:custGeom>
            <a:avLst/>
            <a:gdLst>
              <a:gd name="connsiteX0" fmla="*/ 9728 w 97277"/>
              <a:gd name="connsiteY0" fmla="*/ 690664 h 690664"/>
              <a:gd name="connsiteX1" fmla="*/ 19456 w 97277"/>
              <a:gd name="connsiteY1" fmla="*/ 632298 h 690664"/>
              <a:gd name="connsiteX2" fmla="*/ 38911 w 97277"/>
              <a:gd name="connsiteY2" fmla="*/ 612842 h 690664"/>
              <a:gd name="connsiteX3" fmla="*/ 9728 w 97277"/>
              <a:gd name="connsiteY3" fmla="*/ 544749 h 690664"/>
              <a:gd name="connsiteX4" fmla="*/ 0 w 97277"/>
              <a:gd name="connsiteY4" fmla="*/ 515566 h 690664"/>
              <a:gd name="connsiteX5" fmla="*/ 9728 w 97277"/>
              <a:gd name="connsiteY5" fmla="*/ 457200 h 690664"/>
              <a:gd name="connsiteX6" fmla="*/ 38911 w 97277"/>
              <a:gd name="connsiteY6" fmla="*/ 437745 h 690664"/>
              <a:gd name="connsiteX7" fmla="*/ 58366 w 97277"/>
              <a:gd name="connsiteY7" fmla="*/ 418289 h 690664"/>
              <a:gd name="connsiteX8" fmla="*/ 97277 w 97277"/>
              <a:gd name="connsiteY8" fmla="*/ 340468 h 690664"/>
              <a:gd name="connsiteX9" fmla="*/ 77822 w 97277"/>
              <a:gd name="connsiteY9" fmla="*/ 58366 h 690664"/>
              <a:gd name="connsiteX10" fmla="*/ 97277 w 97277"/>
              <a:gd name="connsiteY10" fmla="*/ 0 h 6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77" h="690664">
                <a:moveTo>
                  <a:pt x="9728" y="690664"/>
                </a:moveTo>
                <a:cubicBezTo>
                  <a:pt x="12971" y="671209"/>
                  <a:pt x="12531" y="650766"/>
                  <a:pt x="19456" y="632298"/>
                </a:cubicBezTo>
                <a:cubicBezTo>
                  <a:pt x="22676" y="623711"/>
                  <a:pt x="37403" y="621889"/>
                  <a:pt x="38911" y="612842"/>
                </a:cubicBezTo>
                <a:cubicBezTo>
                  <a:pt x="43972" y="582476"/>
                  <a:pt x="21187" y="567666"/>
                  <a:pt x="9728" y="544749"/>
                </a:cubicBezTo>
                <a:cubicBezTo>
                  <a:pt x="5142" y="535578"/>
                  <a:pt x="3243" y="525294"/>
                  <a:pt x="0" y="515566"/>
                </a:cubicBezTo>
                <a:cubicBezTo>
                  <a:pt x="3243" y="496111"/>
                  <a:pt x="907" y="474841"/>
                  <a:pt x="9728" y="457200"/>
                </a:cubicBezTo>
                <a:cubicBezTo>
                  <a:pt x="14956" y="446743"/>
                  <a:pt x="29782" y="445048"/>
                  <a:pt x="38911" y="437745"/>
                </a:cubicBezTo>
                <a:cubicBezTo>
                  <a:pt x="46073" y="432016"/>
                  <a:pt x="53647" y="426153"/>
                  <a:pt x="58366" y="418289"/>
                </a:cubicBezTo>
                <a:cubicBezTo>
                  <a:pt x="73287" y="393420"/>
                  <a:pt x="84307" y="366408"/>
                  <a:pt x="97277" y="340468"/>
                </a:cubicBezTo>
                <a:cubicBezTo>
                  <a:pt x="90792" y="246434"/>
                  <a:pt x="48016" y="147787"/>
                  <a:pt x="77822" y="58366"/>
                </a:cubicBezTo>
                <a:lnTo>
                  <a:pt x="97277" y="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xmlns="" id="{B57E1B53-9CD1-48A6-BEEA-AF2561C1F9D3}"/>
              </a:ext>
            </a:extLst>
          </p:cNvPr>
          <p:cNvSpPr/>
          <p:nvPr/>
        </p:nvSpPr>
        <p:spPr>
          <a:xfrm>
            <a:off x="2908570" y="1708979"/>
            <a:ext cx="243328" cy="330740"/>
          </a:xfrm>
          <a:custGeom>
            <a:avLst/>
            <a:gdLst>
              <a:gd name="connsiteX0" fmla="*/ 0 w 243328"/>
              <a:gd name="connsiteY0" fmla="*/ 301557 h 330740"/>
              <a:gd name="connsiteX1" fmla="*/ 48639 w 243328"/>
              <a:gd name="connsiteY1" fmla="*/ 321012 h 330740"/>
              <a:gd name="connsiteX2" fmla="*/ 77821 w 243328"/>
              <a:gd name="connsiteY2" fmla="*/ 330740 h 330740"/>
              <a:gd name="connsiteX3" fmla="*/ 145915 w 243328"/>
              <a:gd name="connsiteY3" fmla="*/ 321012 h 330740"/>
              <a:gd name="connsiteX4" fmla="*/ 136187 w 243328"/>
              <a:gd name="connsiteY4" fmla="*/ 272374 h 330740"/>
              <a:gd name="connsiteX5" fmla="*/ 126460 w 243328"/>
              <a:gd name="connsiteY5" fmla="*/ 243191 h 330740"/>
              <a:gd name="connsiteX6" fmla="*/ 116732 w 243328"/>
              <a:gd name="connsiteY6" fmla="*/ 136187 h 330740"/>
              <a:gd name="connsiteX7" fmla="*/ 223736 w 243328"/>
              <a:gd name="connsiteY7" fmla="*/ 97276 h 330740"/>
              <a:gd name="connsiteX8" fmla="*/ 233464 w 243328"/>
              <a:gd name="connsiteY8" fmla="*/ 48638 h 330740"/>
              <a:gd name="connsiteX9" fmla="*/ 243192 w 243328"/>
              <a:gd name="connsiteY9" fmla="*/ 0 h 33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328" h="330740">
                <a:moveTo>
                  <a:pt x="0" y="301557"/>
                </a:moveTo>
                <a:cubicBezTo>
                  <a:pt x="16213" y="308042"/>
                  <a:pt x="32289" y="314881"/>
                  <a:pt x="48639" y="321012"/>
                </a:cubicBezTo>
                <a:cubicBezTo>
                  <a:pt x="58240" y="324612"/>
                  <a:pt x="67567" y="330740"/>
                  <a:pt x="77821" y="330740"/>
                </a:cubicBezTo>
                <a:cubicBezTo>
                  <a:pt x="100749" y="330740"/>
                  <a:pt x="123217" y="324255"/>
                  <a:pt x="145915" y="321012"/>
                </a:cubicBezTo>
                <a:cubicBezTo>
                  <a:pt x="142672" y="304799"/>
                  <a:pt x="140197" y="288414"/>
                  <a:pt x="136187" y="272374"/>
                </a:cubicBezTo>
                <a:cubicBezTo>
                  <a:pt x="133700" y="262426"/>
                  <a:pt x="127910" y="253342"/>
                  <a:pt x="126460" y="243191"/>
                </a:cubicBezTo>
                <a:cubicBezTo>
                  <a:pt x="121395" y="207736"/>
                  <a:pt x="119975" y="171855"/>
                  <a:pt x="116732" y="136187"/>
                </a:cubicBezTo>
                <a:cubicBezTo>
                  <a:pt x="142903" y="57676"/>
                  <a:pt x="96751" y="166541"/>
                  <a:pt x="223736" y="97276"/>
                </a:cubicBezTo>
                <a:cubicBezTo>
                  <a:pt x="238251" y="89359"/>
                  <a:pt x="229454" y="64678"/>
                  <a:pt x="233464" y="48638"/>
                </a:cubicBezTo>
                <a:cubicBezTo>
                  <a:pt x="245243" y="1525"/>
                  <a:pt x="243192" y="37158"/>
                  <a:pt x="243192"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xmlns="" id="{B67DD0A6-C496-4A8F-A7C1-9C73453AA2F8}"/>
              </a:ext>
            </a:extLst>
          </p:cNvPr>
          <p:cNvSpPr/>
          <p:nvPr/>
        </p:nvSpPr>
        <p:spPr>
          <a:xfrm>
            <a:off x="2986391" y="1679796"/>
            <a:ext cx="38911" cy="155642"/>
          </a:xfrm>
          <a:custGeom>
            <a:avLst/>
            <a:gdLst>
              <a:gd name="connsiteX0" fmla="*/ 38911 w 38911"/>
              <a:gd name="connsiteY0" fmla="*/ 155642 h 155642"/>
              <a:gd name="connsiteX1" fmla="*/ 19456 w 38911"/>
              <a:gd name="connsiteY1" fmla="*/ 107004 h 155642"/>
              <a:gd name="connsiteX2" fmla="*/ 0 w 38911"/>
              <a:gd name="connsiteY2" fmla="*/ 48638 h 155642"/>
              <a:gd name="connsiteX3" fmla="*/ 19456 w 38911"/>
              <a:gd name="connsiteY3" fmla="*/ 0 h 155642"/>
            </a:gdLst>
            <a:ahLst/>
            <a:cxnLst>
              <a:cxn ang="0">
                <a:pos x="connsiteX0" y="connsiteY0"/>
              </a:cxn>
              <a:cxn ang="0">
                <a:pos x="connsiteX1" y="connsiteY1"/>
              </a:cxn>
              <a:cxn ang="0">
                <a:pos x="connsiteX2" y="connsiteY2"/>
              </a:cxn>
              <a:cxn ang="0">
                <a:pos x="connsiteX3" y="connsiteY3"/>
              </a:cxn>
            </a:cxnLst>
            <a:rect l="l" t="t" r="r" b="b"/>
            <a:pathLst>
              <a:path w="38911" h="155642">
                <a:moveTo>
                  <a:pt x="38911" y="155642"/>
                </a:moveTo>
                <a:cubicBezTo>
                  <a:pt x="32426" y="139429"/>
                  <a:pt x="25423" y="123414"/>
                  <a:pt x="19456" y="107004"/>
                </a:cubicBezTo>
                <a:cubicBezTo>
                  <a:pt x="12448" y="87731"/>
                  <a:pt x="0" y="48638"/>
                  <a:pt x="0" y="48638"/>
                </a:cubicBezTo>
                <a:cubicBezTo>
                  <a:pt x="26335" y="22305"/>
                  <a:pt x="19456" y="38354"/>
                  <a:pt x="19456"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xmlns="" id="{B076F55A-D4FC-45D7-BFE3-63749FFD67AD}"/>
              </a:ext>
            </a:extLst>
          </p:cNvPr>
          <p:cNvSpPr/>
          <p:nvPr/>
        </p:nvSpPr>
        <p:spPr>
          <a:xfrm>
            <a:off x="2684834" y="1670068"/>
            <a:ext cx="155643" cy="233464"/>
          </a:xfrm>
          <a:custGeom>
            <a:avLst/>
            <a:gdLst>
              <a:gd name="connsiteX0" fmla="*/ 155643 w 155643"/>
              <a:gd name="connsiteY0" fmla="*/ 233464 h 233464"/>
              <a:gd name="connsiteX1" fmla="*/ 116732 w 155643"/>
              <a:gd name="connsiteY1" fmla="*/ 175098 h 233464"/>
              <a:gd name="connsiteX2" fmla="*/ 29183 w 155643"/>
              <a:gd name="connsiteY2" fmla="*/ 126460 h 233464"/>
              <a:gd name="connsiteX3" fmla="*/ 19455 w 155643"/>
              <a:gd name="connsiteY3" fmla="*/ 97277 h 233464"/>
              <a:gd name="connsiteX4" fmla="*/ 0 w 155643"/>
              <a:gd name="connsiteY4" fmla="*/ 0 h 23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643" h="233464">
                <a:moveTo>
                  <a:pt x="155643" y="233464"/>
                </a:moveTo>
                <a:cubicBezTo>
                  <a:pt x="142673" y="214009"/>
                  <a:pt x="133266" y="191632"/>
                  <a:pt x="116732" y="175098"/>
                </a:cubicBezTo>
                <a:cubicBezTo>
                  <a:pt x="83281" y="141647"/>
                  <a:pt x="65881" y="138692"/>
                  <a:pt x="29183" y="126460"/>
                </a:cubicBezTo>
                <a:cubicBezTo>
                  <a:pt x="25940" y="116732"/>
                  <a:pt x="21141" y="107391"/>
                  <a:pt x="19455" y="97277"/>
                </a:cubicBezTo>
                <a:cubicBezTo>
                  <a:pt x="3081" y="-971"/>
                  <a:pt x="31450" y="31450"/>
                  <a:pt x="0"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xmlns="" id="{06EBFB3F-2331-417E-9AA7-77EE24614638}"/>
              </a:ext>
            </a:extLst>
          </p:cNvPr>
          <p:cNvSpPr/>
          <p:nvPr/>
        </p:nvSpPr>
        <p:spPr>
          <a:xfrm>
            <a:off x="3064213" y="1670068"/>
            <a:ext cx="301557" cy="359923"/>
          </a:xfrm>
          <a:custGeom>
            <a:avLst/>
            <a:gdLst>
              <a:gd name="connsiteX0" fmla="*/ 0 w 301557"/>
              <a:gd name="connsiteY0" fmla="*/ 359923 h 359923"/>
              <a:gd name="connsiteX1" fmla="*/ 116732 w 301557"/>
              <a:gd name="connsiteY1" fmla="*/ 321013 h 359923"/>
              <a:gd name="connsiteX2" fmla="*/ 145915 w 301557"/>
              <a:gd name="connsiteY2" fmla="*/ 311285 h 359923"/>
              <a:gd name="connsiteX3" fmla="*/ 175098 w 301557"/>
              <a:gd name="connsiteY3" fmla="*/ 301557 h 359923"/>
              <a:gd name="connsiteX4" fmla="*/ 204281 w 301557"/>
              <a:gd name="connsiteY4" fmla="*/ 282102 h 359923"/>
              <a:gd name="connsiteX5" fmla="*/ 223736 w 301557"/>
              <a:gd name="connsiteY5" fmla="*/ 223736 h 359923"/>
              <a:gd name="connsiteX6" fmla="*/ 243191 w 301557"/>
              <a:gd name="connsiteY6" fmla="*/ 107004 h 359923"/>
              <a:gd name="connsiteX7" fmla="*/ 262647 w 301557"/>
              <a:gd name="connsiteY7" fmla="*/ 87549 h 359923"/>
              <a:gd name="connsiteX8" fmla="*/ 282102 w 301557"/>
              <a:gd name="connsiteY8" fmla="*/ 29183 h 359923"/>
              <a:gd name="connsiteX9" fmla="*/ 301557 w 301557"/>
              <a:gd name="connsiteY9" fmla="*/ 0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557" h="359923">
                <a:moveTo>
                  <a:pt x="0" y="359923"/>
                </a:moveTo>
                <a:lnTo>
                  <a:pt x="116732" y="321013"/>
                </a:lnTo>
                <a:lnTo>
                  <a:pt x="145915" y="311285"/>
                </a:lnTo>
                <a:cubicBezTo>
                  <a:pt x="155643" y="308042"/>
                  <a:pt x="166566" y="307245"/>
                  <a:pt x="175098" y="301557"/>
                </a:cubicBezTo>
                <a:lnTo>
                  <a:pt x="204281" y="282102"/>
                </a:lnTo>
                <a:cubicBezTo>
                  <a:pt x="210766" y="262647"/>
                  <a:pt x="221471" y="244118"/>
                  <a:pt x="223736" y="223736"/>
                </a:cubicBezTo>
                <a:cubicBezTo>
                  <a:pt x="224696" y="215097"/>
                  <a:pt x="227637" y="132928"/>
                  <a:pt x="243191" y="107004"/>
                </a:cubicBezTo>
                <a:cubicBezTo>
                  <a:pt x="247910" y="99140"/>
                  <a:pt x="256162" y="94034"/>
                  <a:pt x="262647" y="87549"/>
                </a:cubicBezTo>
                <a:cubicBezTo>
                  <a:pt x="269132" y="68094"/>
                  <a:pt x="270727" y="46247"/>
                  <a:pt x="282102" y="29183"/>
                </a:cubicBezTo>
                <a:lnTo>
                  <a:pt x="301557" y="0"/>
                </a:ln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xmlns="" id="{00DDF84C-9886-4934-B8A3-D65C3F9F9A94}"/>
              </a:ext>
            </a:extLst>
          </p:cNvPr>
          <p:cNvSpPr/>
          <p:nvPr/>
        </p:nvSpPr>
        <p:spPr>
          <a:xfrm>
            <a:off x="3287949" y="1679796"/>
            <a:ext cx="184825" cy="214008"/>
          </a:xfrm>
          <a:custGeom>
            <a:avLst/>
            <a:gdLst>
              <a:gd name="connsiteX0" fmla="*/ 0 w 184825"/>
              <a:gd name="connsiteY0" fmla="*/ 214008 h 214008"/>
              <a:gd name="connsiteX1" fmla="*/ 155642 w 184825"/>
              <a:gd name="connsiteY1" fmla="*/ 165370 h 214008"/>
              <a:gd name="connsiteX2" fmla="*/ 175098 w 184825"/>
              <a:gd name="connsiteY2" fmla="*/ 145915 h 214008"/>
              <a:gd name="connsiteX3" fmla="*/ 184825 w 184825"/>
              <a:gd name="connsiteY3" fmla="*/ 116732 h 214008"/>
              <a:gd name="connsiteX4" fmla="*/ 175098 w 184825"/>
              <a:gd name="connsiteY4" fmla="*/ 0 h 214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25" h="214008">
                <a:moveTo>
                  <a:pt x="0" y="214008"/>
                </a:moveTo>
                <a:cubicBezTo>
                  <a:pt x="81366" y="195231"/>
                  <a:pt x="105729" y="205300"/>
                  <a:pt x="155642" y="165370"/>
                </a:cubicBezTo>
                <a:cubicBezTo>
                  <a:pt x="162804" y="159641"/>
                  <a:pt x="168613" y="152400"/>
                  <a:pt x="175098" y="145915"/>
                </a:cubicBezTo>
                <a:cubicBezTo>
                  <a:pt x="178340" y="136187"/>
                  <a:pt x="184825" y="126986"/>
                  <a:pt x="184825" y="116732"/>
                </a:cubicBezTo>
                <a:cubicBezTo>
                  <a:pt x="184825" y="77686"/>
                  <a:pt x="175098" y="0"/>
                  <a:pt x="175098"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xmlns="" id="{4ABC3F93-4FB6-4F61-AD09-981A46F47266}"/>
              </a:ext>
            </a:extLst>
          </p:cNvPr>
          <p:cNvSpPr/>
          <p:nvPr/>
        </p:nvSpPr>
        <p:spPr>
          <a:xfrm>
            <a:off x="3161489" y="1708979"/>
            <a:ext cx="69607" cy="282102"/>
          </a:xfrm>
          <a:custGeom>
            <a:avLst/>
            <a:gdLst>
              <a:gd name="connsiteX0" fmla="*/ 9728 w 69607"/>
              <a:gd name="connsiteY0" fmla="*/ 282102 h 282102"/>
              <a:gd name="connsiteX1" fmla="*/ 0 w 69607"/>
              <a:gd name="connsiteY1" fmla="*/ 165370 h 282102"/>
              <a:gd name="connsiteX2" fmla="*/ 9728 w 69607"/>
              <a:gd name="connsiteY2" fmla="*/ 136187 h 282102"/>
              <a:gd name="connsiteX3" fmla="*/ 38911 w 69607"/>
              <a:gd name="connsiteY3" fmla="*/ 116732 h 282102"/>
              <a:gd name="connsiteX4" fmla="*/ 58366 w 69607"/>
              <a:gd name="connsiteY4" fmla="*/ 97276 h 282102"/>
              <a:gd name="connsiteX5" fmla="*/ 68094 w 69607"/>
              <a:gd name="connsiteY5" fmla="*/ 0 h 282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07" h="282102">
                <a:moveTo>
                  <a:pt x="9728" y="282102"/>
                </a:moveTo>
                <a:cubicBezTo>
                  <a:pt x="6485" y="243191"/>
                  <a:pt x="0" y="204416"/>
                  <a:pt x="0" y="165370"/>
                </a:cubicBezTo>
                <a:cubicBezTo>
                  <a:pt x="0" y="155116"/>
                  <a:pt x="3322" y="144194"/>
                  <a:pt x="9728" y="136187"/>
                </a:cubicBezTo>
                <a:cubicBezTo>
                  <a:pt x="17031" y="127058"/>
                  <a:pt x="29782" y="124035"/>
                  <a:pt x="38911" y="116732"/>
                </a:cubicBezTo>
                <a:cubicBezTo>
                  <a:pt x="46073" y="111003"/>
                  <a:pt x="51881" y="103761"/>
                  <a:pt x="58366" y="97276"/>
                </a:cubicBezTo>
                <a:cubicBezTo>
                  <a:pt x="75272" y="46560"/>
                  <a:pt x="68094" y="78347"/>
                  <a:pt x="68094" y="0"/>
                </a:cubicBezTo>
              </a:path>
            </a:pathLst>
          </a:cu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292499"/>
      </p:ext>
    </p:extLst>
  </p:cSld>
  <p:clrMapOvr>
    <a:masterClrMapping/>
  </p:clrMapOvr>
  <p:transition spd="slow">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43887" cy="761999"/>
          </a:xfrm>
        </p:spPr>
        <p:txBody>
          <a:bodyPr/>
          <a:lstStyle/>
          <a:p>
            <a:r>
              <a:rPr lang="en-US" dirty="0" smtClean="0"/>
              <a:t>Prairie Farm Corps High School Programs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371600"/>
            <a:ext cx="7181310" cy="4495800"/>
          </a:xfrm>
        </p:spPr>
      </p:pic>
    </p:spTree>
    <p:extLst>
      <p:ext uri="{BB962C8B-B14F-4D97-AF65-F5344CB8AC3E}">
        <p14:creationId xmlns:p14="http://schemas.microsoft.com/office/powerpoint/2010/main" val="2067982266"/>
      </p:ext>
    </p:extLst>
  </p:cSld>
  <p:clrMapOvr>
    <a:masterClrMapping/>
  </p:clrMapOvr>
  <p:transition spd="slow">
    <p:cover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8243887" cy="761999"/>
          </a:xfrm>
        </p:spPr>
        <p:txBody>
          <a:bodyPr/>
          <a:lstStyle/>
          <a:p>
            <a:r>
              <a:rPr lang="en-US" sz="3200" dirty="0"/>
              <a:t>Basic outline of proposed project</a:t>
            </a:r>
          </a:p>
        </p:txBody>
      </p:sp>
      <p:sp>
        <p:nvSpPr>
          <p:cNvPr id="3" name="Content Placeholder 2"/>
          <p:cNvSpPr>
            <a:spLocks noGrp="1"/>
          </p:cNvSpPr>
          <p:nvPr>
            <p:ph idx="1"/>
          </p:nvPr>
        </p:nvSpPr>
        <p:spPr>
          <a:xfrm>
            <a:off x="457201" y="1066799"/>
            <a:ext cx="8239712" cy="4953001"/>
          </a:xfrm>
        </p:spPr>
        <p:txBody>
          <a:bodyPr/>
          <a:lstStyle/>
          <a:p>
            <a:r>
              <a:rPr lang="en-US" sz="2000" i="1" dirty="0"/>
              <a:t>Genesis</a:t>
            </a:r>
            <a:endParaRPr lang="en-US" sz="2000" dirty="0"/>
          </a:p>
          <a:p>
            <a:pPr lvl="1"/>
            <a:r>
              <a:rPr lang="en-US" dirty="0"/>
              <a:t>Desire by the Liberty Prairie Foundation to contribute to soil health, and to integrate improved practices into the Prairie Crossing </a:t>
            </a:r>
            <a:r>
              <a:rPr lang="en-US" dirty="0" smtClean="0"/>
              <a:t>Farm, as well as interest as to the usage of AMF within sustainable farming systems. </a:t>
            </a:r>
            <a:endParaRPr lang="en-US" dirty="0"/>
          </a:p>
          <a:p>
            <a:pPr lvl="1"/>
            <a:r>
              <a:rPr lang="en-US" dirty="0"/>
              <a:t>Desire by local high school teachers to improve science education and hands on training in the soil quality area  </a:t>
            </a:r>
          </a:p>
          <a:p>
            <a:pPr lvl="1"/>
            <a:r>
              <a:rPr lang="en-US" dirty="0"/>
              <a:t>Interest at VBC in testing AMF product in the soil health context</a:t>
            </a:r>
          </a:p>
          <a:p>
            <a:r>
              <a:rPr lang="en-US" sz="2000" i="1" dirty="0"/>
              <a:t>Design and execution</a:t>
            </a:r>
            <a:endParaRPr lang="en-US" dirty="0"/>
          </a:p>
          <a:p>
            <a:pPr lvl="1"/>
            <a:r>
              <a:rPr lang="en-US" dirty="0"/>
              <a:t>Work will be conducted at Prairie Crossing Farm, by farm personnel and student interns, with advice and assistance from VBC</a:t>
            </a:r>
          </a:p>
          <a:p>
            <a:pPr lvl="1"/>
            <a:r>
              <a:rPr lang="en-US" dirty="0"/>
              <a:t>Design: </a:t>
            </a:r>
            <a:r>
              <a:rPr lang="en-US" dirty="0" smtClean="0"/>
              <a:t>AMF(2</a:t>
            </a:r>
            <a:r>
              <a:rPr lang="en-US" dirty="0"/>
              <a:t>) RCBD with drip-irrigated organic tomatoes</a:t>
            </a:r>
          </a:p>
          <a:p>
            <a:pPr lvl="1"/>
            <a:r>
              <a:rPr lang="en-US" dirty="0"/>
              <a:t>Duration: Nominally through spring 2021, but might be extended</a:t>
            </a:r>
          </a:p>
          <a:p>
            <a:r>
              <a:rPr lang="en-US" sz="2000" i="1" dirty="0"/>
              <a:t>Funding</a:t>
            </a:r>
            <a:endParaRPr lang="en-US" sz="2000" dirty="0"/>
          </a:p>
          <a:p>
            <a:pPr lvl="1"/>
            <a:r>
              <a:rPr lang="en-US" dirty="0"/>
              <a:t>Liberty Prairie Foundation is seeking funding through the SARE Farmer and Rancher Grant Program (Deadline December 5!)</a:t>
            </a:r>
          </a:p>
          <a:p>
            <a:pPr lvl="1"/>
            <a:r>
              <a:rPr lang="en-US" dirty="0"/>
              <a:t>Valent BioSciences will contribute part of the soil health testing (32 samples) at a total expenditure of $3,200 in FY2020 and $3,200 in FY2021. </a:t>
            </a:r>
          </a:p>
        </p:txBody>
      </p:sp>
    </p:spTree>
    <p:extLst>
      <p:ext uri="{BB962C8B-B14F-4D97-AF65-F5344CB8AC3E}">
        <p14:creationId xmlns:p14="http://schemas.microsoft.com/office/powerpoint/2010/main" val="3979083764"/>
      </p:ext>
    </p:extLst>
  </p:cSld>
  <p:clrMapOvr>
    <a:masterClrMapping/>
  </p:clrMapOvr>
  <p:transition spd="slow">
    <p:cover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57170"/>
            <a:ext cx="3733800" cy="1143000"/>
          </a:xfrm>
        </p:spPr>
        <p:txBody>
          <a:bodyPr>
            <a:noAutofit/>
          </a:bodyPr>
          <a:lstStyle/>
          <a:p>
            <a:r>
              <a:rPr lang="en-US" sz="3600" dirty="0"/>
              <a:t>One replication of proposed trial</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89779768"/>
              </p:ext>
            </p:extLst>
          </p:nvPr>
        </p:nvGraphicFramePr>
        <p:xfrm>
          <a:off x="511195" y="1628770"/>
          <a:ext cx="5260489" cy="1038230"/>
        </p:xfrm>
        <a:graphic>
          <a:graphicData uri="http://schemas.openxmlformats.org/drawingml/2006/table">
            <a:tbl>
              <a:tblPr firstRow="1" bandRow="1">
                <a:tableStyleId>{5C22544A-7EE6-4342-B048-85BDC9FD1C3A}</a:tableStyleId>
              </a:tblPr>
              <a:tblGrid>
                <a:gridCol w="791193">
                  <a:extLst>
                    <a:ext uri="{9D8B030D-6E8A-4147-A177-3AD203B41FA5}">
                      <a16:colId xmlns:a16="http://schemas.microsoft.com/office/drawing/2014/main" xmlns="" val="20000"/>
                    </a:ext>
                  </a:extLst>
                </a:gridCol>
                <a:gridCol w="4469296">
                  <a:extLst>
                    <a:ext uri="{9D8B030D-6E8A-4147-A177-3AD203B41FA5}">
                      <a16:colId xmlns:a16="http://schemas.microsoft.com/office/drawing/2014/main" xmlns="" val="20001"/>
                    </a:ext>
                  </a:extLst>
                </a:gridCol>
              </a:tblGrid>
              <a:tr h="344806">
                <a:tc>
                  <a:txBody>
                    <a:bodyPr/>
                    <a:lstStyle/>
                    <a:p>
                      <a:r>
                        <a:rPr lang="en-US" sz="1400" dirty="0"/>
                        <a:t>Entry</a:t>
                      </a:r>
                    </a:p>
                  </a:txBody>
                  <a:tcPr/>
                </a:tc>
                <a:tc>
                  <a:txBody>
                    <a:bodyPr/>
                    <a:lstStyle/>
                    <a:p>
                      <a:r>
                        <a:rPr lang="en-US" sz="1400" dirty="0"/>
                        <a:t>Description</a:t>
                      </a:r>
                    </a:p>
                  </a:txBody>
                  <a:tcPr/>
                </a:tc>
                <a:extLst>
                  <a:ext uri="{0D108BD9-81ED-4DB2-BD59-A6C34878D82A}">
                    <a16:rowId xmlns:a16="http://schemas.microsoft.com/office/drawing/2014/main" xmlns="" val="10000"/>
                  </a:ext>
                </a:extLst>
              </a:tr>
              <a:tr h="348618">
                <a:tc>
                  <a:txBody>
                    <a:bodyPr/>
                    <a:lstStyle/>
                    <a:p>
                      <a:pPr algn="ctr"/>
                      <a:r>
                        <a:rPr lang="en-US" sz="1400" dirty="0"/>
                        <a:t>1</a:t>
                      </a:r>
                      <a:endParaRPr lang="en-US" sz="1400" dirty="0"/>
                    </a:p>
                  </a:txBody>
                  <a:tcPr anchor="ctr"/>
                </a:tc>
                <a:tc>
                  <a:txBody>
                    <a:bodyPr/>
                    <a:lstStyle/>
                    <a:p>
                      <a:r>
                        <a:rPr lang="en-US" sz="1400" dirty="0" smtClean="0"/>
                        <a:t>No-till, compost laid on top. No AMF added.</a:t>
                      </a:r>
                      <a:endParaRPr lang="en-US" sz="1400" dirty="0"/>
                    </a:p>
                  </a:txBody>
                  <a:tcPr anchor="ctr"/>
                </a:tc>
                <a:extLst>
                  <a:ext uri="{0D108BD9-81ED-4DB2-BD59-A6C34878D82A}">
                    <a16:rowId xmlns:a16="http://schemas.microsoft.com/office/drawing/2014/main" xmlns="" val="10002"/>
                  </a:ext>
                </a:extLst>
              </a:tr>
              <a:tr h="344806">
                <a:tc>
                  <a:txBody>
                    <a:bodyPr/>
                    <a:lstStyle/>
                    <a:p>
                      <a:pPr algn="ctr"/>
                      <a:r>
                        <a:rPr lang="en-US" sz="1400" dirty="0" smtClean="0"/>
                        <a:t>2</a:t>
                      </a:r>
                      <a:endParaRPr lang="en-US" sz="1400" dirty="0"/>
                    </a:p>
                  </a:txBody>
                  <a:tcPr anchor="ctr"/>
                </a:tc>
                <a:tc>
                  <a:txBody>
                    <a:bodyPr/>
                    <a:lstStyle/>
                    <a:p>
                      <a:r>
                        <a:rPr lang="en-US" sz="1400" dirty="0" smtClean="0"/>
                        <a:t>No-till,</a:t>
                      </a:r>
                      <a:r>
                        <a:rPr lang="en-US" sz="1400" baseline="0" dirty="0" smtClean="0"/>
                        <a:t> </a:t>
                      </a:r>
                      <a:r>
                        <a:rPr lang="en-US" sz="1400" dirty="0" smtClean="0"/>
                        <a:t>compost </a:t>
                      </a:r>
                      <a:r>
                        <a:rPr lang="en-US" sz="1400" dirty="0"/>
                        <a:t>laid on top, AMF added</a:t>
                      </a:r>
                    </a:p>
                  </a:txBody>
                  <a:tcPr anchor="ctr"/>
                </a:tc>
                <a:extLst>
                  <a:ext uri="{0D108BD9-81ED-4DB2-BD59-A6C34878D82A}">
                    <a16:rowId xmlns:a16="http://schemas.microsoft.com/office/drawing/2014/main" xmlns="" val="10004"/>
                  </a:ext>
                </a:extLst>
              </a:tr>
            </a:tbl>
          </a:graphicData>
        </a:graphic>
      </p:graphicFrame>
      <p:sp>
        <p:nvSpPr>
          <p:cNvPr id="38" name="Rectangle 37"/>
          <p:cNvSpPr/>
          <p:nvPr/>
        </p:nvSpPr>
        <p:spPr>
          <a:xfrm>
            <a:off x="7016661" y="534608"/>
            <a:ext cx="381001" cy="5635412"/>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fontAlgn="auto">
              <a:spcBef>
                <a:spcPts val="0"/>
              </a:spcBef>
              <a:spcAft>
                <a:spcPts val="0"/>
              </a:spcAft>
            </a:pPr>
            <a:r>
              <a:rPr lang="en-US" sz="2400" dirty="0">
                <a:solidFill>
                  <a:schemeClr val="tx1"/>
                </a:solidFill>
              </a:rPr>
              <a:t>No-Till, No AMF</a:t>
            </a:r>
          </a:p>
        </p:txBody>
      </p:sp>
      <p:sp>
        <p:nvSpPr>
          <p:cNvPr id="48" name="Rectangle 47"/>
          <p:cNvSpPr/>
          <p:nvPr/>
        </p:nvSpPr>
        <p:spPr>
          <a:xfrm>
            <a:off x="7416862" y="534608"/>
            <a:ext cx="381001" cy="5635412"/>
          </a:xfrm>
          <a:prstGeom prst="rect">
            <a:avLst/>
          </a:prstGeom>
          <a:pattFill prst="pct70">
            <a:fgClr>
              <a:schemeClr val="bg2">
                <a:lumMod val="50000"/>
              </a:schemeClr>
            </a:fgClr>
            <a:bgClr>
              <a:schemeClr val="bg1"/>
            </a:bgClr>
          </a:patt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fontAlgn="auto">
              <a:spcBef>
                <a:spcPts val="0"/>
              </a:spcBef>
              <a:spcAft>
                <a:spcPts val="0"/>
              </a:spcAft>
            </a:pPr>
            <a:r>
              <a:rPr lang="en-US" sz="2400" dirty="0">
                <a:solidFill>
                  <a:schemeClr val="tx1"/>
                </a:solidFill>
              </a:rPr>
              <a:t>No-Till (AMF zone)</a:t>
            </a:r>
          </a:p>
        </p:txBody>
      </p:sp>
      <p:sp>
        <p:nvSpPr>
          <p:cNvPr id="6" name="TextBox 5">
            <a:extLst>
              <a:ext uri="{FF2B5EF4-FFF2-40B4-BE49-F238E27FC236}">
                <a16:creationId xmlns:a16="http://schemas.microsoft.com/office/drawing/2014/main" xmlns="" id="{D25799C4-C9B3-4261-95CF-D6BDBEA33A11}"/>
              </a:ext>
            </a:extLst>
          </p:cNvPr>
          <p:cNvSpPr txBox="1"/>
          <p:nvPr/>
        </p:nvSpPr>
        <p:spPr>
          <a:xfrm>
            <a:off x="511195" y="3810000"/>
            <a:ext cx="5260489" cy="1846659"/>
          </a:xfrm>
          <a:prstGeom prst="rect">
            <a:avLst/>
          </a:prstGeom>
          <a:noFill/>
        </p:spPr>
        <p:txBody>
          <a:bodyPr wrap="square" rtlCol="0">
            <a:spAutoFit/>
          </a:bodyPr>
          <a:lstStyle/>
          <a:p>
            <a:r>
              <a:rPr lang="en-US" sz="2400" dirty="0"/>
              <a:t>Organic tomato system</a:t>
            </a:r>
          </a:p>
          <a:p>
            <a:pPr marL="285750" indent="-285750">
              <a:buFontTx/>
              <a:buChar char="-"/>
            </a:pPr>
            <a:r>
              <a:rPr lang="en-US" dirty="0"/>
              <a:t>Five foot wide single row beds, </a:t>
            </a:r>
            <a:r>
              <a:rPr lang="en-US" dirty="0" smtClean="0"/>
              <a:t>60 feet </a:t>
            </a:r>
            <a:r>
              <a:rPr lang="en-US" dirty="0"/>
              <a:t>long</a:t>
            </a:r>
          </a:p>
          <a:p>
            <a:pPr marL="285750" indent="-285750">
              <a:buFontTx/>
              <a:buChar char="-"/>
            </a:pPr>
            <a:r>
              <a:rPr lang="en-US" dirty="0"/>
              <a:t>Drip irrigated, covered with landscape fabric</a:t>
            </a:r>
          </a:p>
          <a:p>
            <a:pPr marL="285750" indent="-285750">
              <a:buFontTx/>
              <a:buChar char="-"/>
            </a:pPr>
            <a:r>
              <a:rPr lang="en-US" dirty="0"/>
              <a:t>Four replications for a total of </a:t>
            </a:r>
            <a:r>
              <a:rPr lang="en-US" dirty="0" smtClean="0"/>
              <a:t>8 </a:t>
            </a:r>
            <a:r>
              <a:rPr lang="en-US" dirty="0"/>
              <a:t>plots</a:t>
            </a:r>
          </a:p>
          <a:p>
            <a:pPr marL="285750" indent="-285750">
              <a:buFontTx/>
              <a:buChar char="-"/>
            </a:pPr>
            <a:r>
              <a:rPr lang="en-US" dirty="0"/>
              <a:t>Sample each plot soil spring 2020</a:t>
            </a:r>
          </a:p>
          <a:p>
            <a:pPr marL="285750" indent="-285750">
              <a:buFontTx/>
              <a:buChar char="-"/>
            </a:pPr>
            <a:r>
              <a:rPr lang="en-US" dirty="0"/>
              <a:t>Re-sample each plot spring 2021</a:t>
            </a:r>
          </a:p>
        </p:txBody>
      </p:sp>
    </p:spTree>
    <p:extLst>
      <p:ext uri="{BB962C8B-B14F-4D97-AF65-F5344CB8AC3E}">
        <p14:creationId xmlns:p14="http://schemas.microsoft.com/office/powerpoint/2010/main" val="1537457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0BA911-2DA3-453E-A214-396C763064B7}"/>
              </a:ext>
            </a:extLst>
          </p:cNvPr>
          <p:cNvSpPr>
            <a:spLocks noGrp="1"/>
          </p:cNvSpPr>
          <p:nvPr>
            <p:ph type="title"/>
          </p:nvPr>
        </p:nvSpPr>
        <p:spPr>
          <a:xfrm>
            <a:off x="457200" y="274638"/>
            <a:ext cx="4114800" cy="868362"/>
          </a:xfrm>
        </p:spPr>
        <p:txBody>
          <a:bodyPr>
            <a:noAutofit/>
          </a:bodyPr>
          <a:lstStyle/>
          <a:p>
            <a:r>
              <a:rPr lang="en-US" sz="4000" dirty="0"/>
              <a:t>Responses to be measured</a:t>
            </a:r>
          </a:p>
        </p:txBody>
      </p:sp>
      <p:sp>
        <p:nvSpPr>
          <p:cNvPr id="3" name="Content Placeholder 2">
            <a:extLst>
              <a:ext uri="{FF2B5EF4-FFF2-40B4-BE49-F238E27FC236}">
                <a16:creationId xmlns:a16="http://schemas.microsoft.com/office/drawing/2014/main" xmlns="" id="{2909E6D3-999F-40C2-9249-434A73C5B2F6}"/>
              </a:ext>
            </a:extLst>
          </p:cNvPr>
          <p:cNvSpPr>
            <a:spLocks noGrp="1"/>
          </p:cNvSpPr>
          <p:nvPr>
            <p:ph idx="1"/>
          </p:nvPr>
        </p:nvSpPr>
        <p:spPr>
          <a:xfrm>
            <a:off x="228600" y="1371600"/>
            <a:ext cx="3810000" cy="5029200"/>
          </a:xfrm>
        </p:spPr>
        <p:txBody>
          <a:bodyPr>
            <a:normAutofit fontScale="92500" lnSpcReduction="10000"/>
          </a:bodyPr>
          <a:lstStyle/>
          <a:p>
            <a:pPr marL="0" indent="0">
              <a:buNone/>
            </a:pPr>
            <a:r>
              <a:rPr lang="en-US" sz="2000" dirty="0"/>
              <a:t>Productivity</a:t>
            </a:r>
          </a:p>
          <a:p>
            <a:pPr lvl="0"/>
            <a:r>
              <a:rPr lang="en-US" sz="1400" dirty="0"/>
              <a:t>Marketable yield and quality</a:t>
            </a:r>
          </a:p>
          <a:p>
            <a:pPr lvl="0"/>
            <a:r>
              <a:rPr lang="en-US" sz="1400" dirty="0"/>
              <a:t>Disease Prevalence &amp; Onset</a:t>
            </a:r>
          </a:p>
          <a:p>
            <a:pPr lvl="0"/>
            <a:r>
              <a:rPr lang="en-US" sz="1400" dirty="0"/>
              <a:t>Brix Testing of tomatoes via refractometer</a:t>
            </a:r>
          </a:p>
          <a:p>
            <a:pPr marL="0" indent="0">
              <a:buNone/>
            </a:pPr>
            <a:r>
              <a:rPr lang="en-US" sz="2000" dirty="0"/>
              <a:t>In-situ soil tests</a:t>
            </a:r>
          </a:p>
          <a:p>
            <a:r>
              <a:rPr lang="en-US" sz="1400" dirty="0"/>
              <a:t>Penetrometry, Bulk density, Infiltrometery</a:t>
            </a:r>
          </a:p>
          <a:p>
            <a:r>
              <a:rPr lang="en-US" sz="1400" dirty="0"/>
              <a:t>On-site aggregate stability (SLAKES)</a:t>
            </a:r>
          </a:p>
          <a:p>
            <a:pPr marL="0" indent="0">
              <a:buNone/>
            </a:pPr>
            <a:r>
              <a:rPr lang="en-US" sz="2000" dirty="0"/>
              <a:t>Ex-situ soil tests</a:t>
            </a:r>
          </a:p>
          <a:p>
            <a:r>
              <a:rPr lang="en-US" sz="1400" dirty="0"/>
              <a:t>Cornell</a:t>
            </a:r>
            <a:r>
              <a:rPr lang="en-US" sz="1600" dirty="0"/>
              <a:t> Standard Soil Health Package</a:t>
            </a:r>
          </a:p>
          <a:p>
            <a:pPr lvl="1"/>
            <a:r>
              <a:rPr lang="en-US" sz="900" dirty="0"/>
              <a:t>Soil pH, Organic Matter, Extractable P, K, micronutrients</a:t>
            </a:r>
          </a:p>
          <a:p>
            <a:pPr lvl="1"/>
            <a:r>
              <a:rPr lang="en-US" sz="900" dirty="0"/>
              <a:t>Soil Texture</a:t>
            </a:r>
          </a:p>
          <a:p>
            <a:pPr lvl="1"/>
            <a:r>
              <a:rPr lang="en-US" sz="900" dirty="0"/>
              <a:t>Active Carbon</a:t>
            </a:r>
          </a:p>
          <a:p>
            <a:pPr lvl="1"/>
            <a:r>
              <a:rPr lang="en-US" sz="900" dirty="0"/>
              <a:t>Wet Aggregate Stability</a:t>
            </a:r>
          </a:p>
          <a:p>
            <a:pPr lvl="1"/>
            <a:r>
              <a:rPr lang="en-US" sz="900" dirty="0"/>
              <a:t>Soil Respiration</a:t>
            </a:r>
          </a:p>
          <a:p>
            <a:pPr lvl="1"/>
            <a:r>
              <a:rPr lang="en-US" sz="900" dirty="0"/>
              <a:t>Autoclave-Citrate Extractable (ACE) Protein Test</a:t>
            </a:r>
          </a:p>
          <a:p>
            <a:pPr lvl="1"/>
            <a:r>
              <a:rPr lang="en-US" sz="900" dirty="0"/>
              <a:t>Predicted Available Water Capacity</a:t>
            </a:r>
          </a:p>
          <a:p>
            <a:r>
              <a:rPr lang="en-US" sz="1300" dirty="0"/>
              <a:t>PLFA/NLFA from Microbial ID</a:t>
            </a:r>
          </a:p>
          <a:p>
            <a:pPr marL="0" lvl="0" indent="0">
              <a:buNone/>
            </a:pPr>
            <a:r>
              <a:rPr lang="en-US" sz="2000" dirty="0">
                <a:solidFill>
                  <a:prstClr val="black"/>
                </a:solidFill>
              </a:rPr>
              <a:t>Biological AMF exploration (?)</a:t>
            </a:r>
          </a:p>
          <a:p>
            <a:pPr lvl="0"/>
            <a:r>
              <a:rPr lang="en-US" sz="1400" dirty="0">
                <a:solidFill>
                  <a:prstClr val="black"/>
                </a:solidFill>
              </a:rPr>
              <a:t>Staining for root colonization?</a:t>
            </a:r>
          </a:p>
          <a:p>
            <a:pPr lvl="0"/>
            <a:r>
              <a:rPr lang="en-US" sz="1400" dirty="0">
                <a:solidFill>
                  <a:prstClr val="black"/>
                </a:solidFill>
              </a:rPr>
              <a:t>Genomics?</a:t>
            </a:r>
          </a:p>
          <a:p>
            <a:pPr lvl="0"/>
            <a:r>
              <a:rPr lang="en-US" sz="1400" dirty="0">
                <a:solidFill>
                  <a:prstClr val="black"/>
                </a:solidFill>
              </a:rPr>
              <a:t>Trap plants?</a:t>
            </a:r>
          </a:p>
          <a:p>
            <a:pPr lvl="0"/>
            <a:r>
              <a:rPr lang="en-US" sz="1400" dirty="0">
                <a:solidFill>
                  <a:prstClr val="black"/>
                </a:solidFill>
              </a:rPr>
              <a:t>Nutrient baits in root exclusion cassettes?</a:t>
            </a:r>
          </a:p>
          <a:p>
            <a:pPr lvl="1"/>
            <a:endParaRPr lang="en-US" sz="900" dirty="0"/>
          </a:p>
        </p:txBody>
      </p:sp>
      <p:pic>
        <p:nvPicPr>
          <p:cNvPr id="5" name="Picture 2" descr="Image result for cornell infiltrometer">
            <a:hlinkClick r:id="rId2"/>
            <a:extLst>
              <a:ext uri="{FF2B5EF4-FFF2-40B4-BE49-F238E27FC236}">
                <a16:creationId xmlns:a16="http://schemas.microsoft.com/office/drawing/2014/main" xmlns="" id="{33BDC6D2-E463-40E2-A1D9-DBB1F0139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18872"/>
            <a:ext cx="4190999" cy="3146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figure compares soil aggregate stability from different production and tillage systems: A - Pasture; B - Corn-corn-alfalfa, conventional tillage">
            <a:extLst>
              <a:ext uri="{FF2B5EF4-FFF2-40B4-BE49-F238E27FC236}">
                <a16:creationId xmlns:a16="http://schemas.microsoft.com/office/drawing/2014/main" xmlns="" id="{B98DFA08-81CB-40FF-93EE-1D088514C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9111" y="355544"/>
            <a:ext cx="3359774" cy="302201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E8E13A4-29ED-4C03-9974-EFDA91939167}"/>
              </a:ext>
            </a:extLst>
          </p:cNvPr>
          <p:cNvSpPr txBox="1"/>
          <p:nvPr/>
        </p:nvSpPr>
        <p:spPr>
          <a:xfrm>
            <a:off x="5616459" y="70568"/>
            <a:ext cx="1085998" cy="369332"/>
          </a:xfrm>
          <a:prstGeom prst="rect">
            <a:avLst/>
          </a:prstGeom>
          <a:solidFill>
            <a:srgbClr val="FFFF00"/>
          </a:solidFill>
        </p:spPr>
        <p:txBody>
          <a:bodyPr wrap="square" rtlCol="0">
            <a:spAutoFit/>
          </a:bodyPr>
          <a:lstStyle/>
          <a:p>
            <a:r>
              <a:rPr lang="en-US" dirty="0"/>
              <a:t>Pasture</a:t>
            </a:r>
          </a:p>
        </p:txBody>
      </p:sp>
      <p:sp>
        <p:nvSpPr>
          <p:cNvPr id="8" name="TextBox 7">
            <a:extLst>
              <a:ext uri="{FF2B5EF4-FFF2-40B4-BE49-F238E27FC236}">
                <a16:creationId xmlns:a16="http://schemas.microsoft.com/office/drawing/2014/main" xmlns="" id="{C5708A33-8694-430D-8A7A-D25F345FFE56}"/>
              </a:ext>
            </a:extLst>
          </p:cNvPr>
          <p:cNvSpPr txBox="1"/>
          <p:nvPr/>
        </p:nvSpPr>
        <p:spPr>
          <a:xfrm>
            <a:off x="7642928" y="94569"/>
            <a:ext cx="1085998" cy="369332"/>
          </a:xfrm>
          <a:prstGeom prst="rect">
            <a:avLst/>
          </a:prstGeom>
          <a:solidFill>
            <a:srgbClr val="FFFF00"/>
          </a:solidFill>
        </p:spPr>
        <p:txBody>
          <a:bodyPr wrap="square" rtlCol="0">
            <a:spAutoFit/>
          </a:bodyPr>
          <a:lstStyle/>
          <a:p>
            <a:r>
              <a:rPr lang="en-US" dirty="0"/>
              <a:t>Tilled</a:t>
            </a:r>
          </a:p>
        </p:txBody>
      </p:sp>
      <p:sp>
        <p:nvSpPr>
          <p:cNvPr id="9" name="TextBox 8">
            <a:extLst>
              <a:ext uri="{FF2B5EF4-FFF2-40B4-BE49-F238E27FC236}">
                <a16:creationId xmlns:a16="http://schemas.microsoft.com/office/drawing/2014/main" xmlns="" id="{F8153EAA-D6D2-43EF-8257-E9B9C58DC537}"/>
              </a:ext>
            </a:extLst>
          </p:cNvPr>
          <p:cNvSpPr txBox="1"/>
          <p:nvPr/>
        </p:nvSpPr>
        <p:spPr>
          <a:xfrm>
            <a:off x="6702457" y="3524447"/>
            <a:ext cx="2273776" cy="369332"/>
          </a:xfrm>
          <a:prstGeom prst="rect">
            <a:avLst/>
          </a:prstGeom>
          <a:solidFill>
            <a:srgbClr val="FFFF00"/>
          </a:solidFill>
        </p:spPr>
        <p:txBody>
          <a:bodyPr wrap="square" rtlCol="0">
            <a:spAutoFit/>
          </a:bodyPr>
          <a:lstStyle/>
          <a:p>
            <a:r>
              <a:rPr lang="en-US" dirty="0"/>
              <a:t>Cornell infiltrometer</a:t>
            </a:r>
          </a:p>
        </p:txBody>
      </p:sp>
    </p:spTree>
    <p:extLst>
      <p:ext uri="{BB962C8B-B14F-4D97-AF65-F5344CB8AC3E}">
        <p14:creationId xmlns:p14="http://schemas.microsoft.com/office/powerpoint/2010/main" val="56810256"/>
      </p:ext>
    </p:extLst>
  </p:cSld>
  <p:clrMapOvr>
    <a:masterClrMapping/>
  </p:clrMapOvr>
</p:sld>
</file>

<file path=ppt/theme/theme1.xml><?xml version="1.0" encoding="utf-8"?>
<a:theme xmlns:a="http://schemas.openxmlformats.org/drawingml/2006/main" name="Theme1">
  <a:themeElements>
    <a:clrScheme name="VBC Corporate">
      <a:dk1>
        <a:srgbClr val="000000"/>
      </a:dk1>
      <a:lt1>
        <a:srgbClr val="FFFFFF"/>
      </a:lt1>
      <a:dk2>
        <a:srgbClr val="434342"/>
      </a:dk2>
      <a:lt2>
        <a:srgbClr val="CDD7D9"/>
      </a:lt2>
      <a:accent1>
        <a:srgbClr val="036936"/>
      </a:accent1>
      <a:accent2>
        <a:srgbClr val="5F9A78"/>
      </a:accent2>
      <a:accent3>
        <a:srgbClr val="64412D"/>
      </a:accent3>
      <a:accent4>
        <a:srgbClr val="922323"/>
      </a:accent4>
      <a:accent5>
        <a:srgbClr val="91B251"/>
      </a:accent5>
      <a:accent6>
        <a:srgbClr val="5078A1"/>
      </a:accent6>
      <a:hlink>
        <a:srgbClr val="787877"/>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bg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173299B9-0E78-47A4-A358-B1E7EED5DF24}" vid="{19F10BDC-0FB6-4A26-B2C8-E995B907FA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27861</TotalTime>
  <Words>740</Words>
  <Application>Microsoft Macintosh PowerPoint</Application>
  <PresentationFormat>On-screen Show (4:3)</PresentationFormat>
  <Paragraphs>82</Paragraphs>
  <Slides>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Calibri</vt:lpstr>
      <vt:lpstr>ＭＳ Ｐゴシック</vt:lpstr>
      <vt:lpstr>News Gothic MT</vt:lpstr>
      <vt:lpstr>Wingdings</vt:lpstr>
      <vt:lpstr>Arial</vt:lpstr>
      <vt:lpstr>Theme1</vt:lpstr>
      <vt:lpstr>Office Theme</vt:lpstr>
      <vt:lpstr>Proposed soil health trial</vt:lpstr>
      <vt:lpstr>The Challenge of designing sustainable agroecosystems that meet needs of society</vt:lpstr>
      <vt:lpstr>Nutrient acquisition In no-till systems</vt:lpstr>
      <vt:lpstr>Legacy of tillage cripples AMF genetically</vt:lpstr>
      <vt:lpstr>Prairie Farm Corps High School Programs</vt:lpstr>
      <vt:lpstr>Basic outline of proposed project</vt:lpstr>
      <vt:lpstr>One replication of proposed trial</vt:lpstr>
      <vt:lpstr>Responses to be measured</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Dale</dc:creator>
  <cp:lastModifiedBy>Microsoft Office User</cp:lastModifiedBy>
  <cp:revision>194</cp:revision>
  <dcterms:created xsi:type="dcterms:W3CDTF">2019-03-07T16:49:15Z</dcterms:created>
  <dcterms:modified xsi:type="dcterms:W3CDTF">2019-12-11T21:24:53Z</dcterms:modified>
</cp:coreProperties>
</file>