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41" r:id="rId3"/>
    <p:sldId id="344" r:id="rId4"/>
    <p:sldId id="258" r:id="rId5"/>
    <p:sldId id="340" r:id="rId6"/>
    <p:sldId id="312" r:id="rId7"/>
    <p:sldId id="297" r:id="rId8"/>
    <p:sldId id="301" r:id="rId9"/>
    <p:sldId id="332" r:id="rId10"/>
    <p:sldId id="327" r:id="rId11"/>
    <p:sldId id="314" r:id="rId12"/>
    <p:sldId id="324" r:id="rId13"/>
    <p:sldId id="320" r:id="rId14"/>
    <p:sldId id="326" r:id="rId15"/>
    <p:sldId id="289" r:id="rId16"/>
    <p:sldId id="299" r:id="rId17"/>
    <p:sldId id="333" r:id="rId18"/>
    <p:sldId id="338" r:id="rId19"/>
    <p:sldId id="339" r:id="rId20"/>
    <p:sldId id="335" r:id="rId21"/>
    <p:sldId id="334" r:id="rId22"/>
    <p:sldId id="329" r:id="rId23"/>
    <p:sldId id="290" r:id="rId24"/>
    <p:sldId id="291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000000"/>
          </p15:clr>
        </p15:guide>
        <p15:guide id="2" pos="2880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02F"/>
    <a:srgbClr val="E6E6E6"/>
    <a:srgbClr val="522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7" autoAdjust="0"/>
    <p:restoredTop sz="95794" autoAdjust="0"/>
  </p:normalViewPr>
  <p:slideViewPr>
    <p:cSldViewPr>
      <p:cViewPr varScale="1">
        <p:scale>
          <a:sx n="77" d="100"/>
          <a:sy n="77" d="100"/>
        </p:scale>
        <p:origin x="1404" y="90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408"/>
    </p:cViewPr>
  </p:sorterViewPr>
  <p:notesViewPr>
    <p:cSldViewPr>
      <p:cViewPr varScale="1">
        <p:scale>
          <a:sx n="165" d="100"/>
          <a:sy n="165" d="100"/>
        </p:scale>
        <p:origin x="485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9A6D20-5D55-4512-8D4F-2558A5930C7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E16F98-942D-4D26-88C3-7028AB02FD0B}">
      <dgm:prSet custT="1"/>
      <dgm:spPr>
        <a:solidFill>
          <a:srgbClr val="92D050"/>
        </a:solidFill>
        <a:ln>
          <a:solidFill>
            <a:srgbClr val="FFFF00"/>
          </a:solidFill>
        </a:ln>
      </dgm:spPr>
      <dgm:t>
        <a:bodyPr/>
        <a:lstStyle/>
        <a:p>
          <a:pPr rtl="0"/>
          <a:r>
            <a:rPr lang="en-US" sz="2000" b="1" dirty="0">
              <a:solidFill>
                <a:schemeClr val="tx1"/>
              </a:solidFill>
              <a:latin typeface="+mj-lt"/>
            </a:rPr>
            <a:t>1.Incorporate organic material </a:t>
          </a:r>
        </a:p>
        <a:p>
          <a:pPr rtl="0"/>
          <a:r>
            <a:rPr lang="en-US" sz="2000" b="0" dirty="0">
              <a:solidFill>
                <a:schemeClr val="tx1"/>
              </a:solidFill>
              <a:latin typeface="+mj-lt"/>
            </a:rPr>
            <a:t>(Provide C source to microbes)</a:t>
          </a:r>
        </a:p>
      </dgm:t>
    </dgm:pt>
    <dgm:pt modelId="{CC001CAC-73D3-4E45-A518-556528C88AC6}" type="parTrans" cxnId="{FD81C220-EF38-4004-97E9-B2652C01569D}">
      <dgm:prSet/>
      <dgm:spPr/>
      <dgm:t>
        <a:bodyPr/>
        <a:lstStyle/>
        <a:p>
          <a:endParaRPr lang="en-US"/>
        </a:p>
      </dgm:t>
    </dgm:pt>
    <dgm:pt modelId="{397FFB1A-C0B5-4128-9579-D088478F3B9E}" type="sibTrans" cxnId="{FD81C220-EF38-4004-97E9-B2652C01569D}">
      <dgm:prSet/>
      <dgm:spPr>
        <a:solidFill>
          <a:schemeClr val="accent2">
            <a:lumMod val="75000"/>
            <a:alpha val="90000"/>
          </a:schemeClr>
        </a:solidFill>
        <a:ln>
          <a:solidFill>
            <a:schemeClr val="accent6">
              <a:alpha val="90000"/>
            </a:schemeClr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BE2D81E-39A4-4DFD-A88B-856AEBA18DD4}">
      <dgm:prSet custT="1"/>
      <dgm:spPr>
        <a:solidFill>
          <a:srgbClr val="92D050"/>
        </a:solidFill>
        <a:ln>
          <a:solidFill>
            <a:srgbClr val="FFFF00"/>
          </a:solidFill>
        </a:ln>
      </dgm:spPr>
      <dgm:t>
        <a:bodyPr/>
        <a:lstStyle/>
        <a:p>
          <a:pPr rtl="0"/>
          <a:r>
            <a:rPr lang="en-US" sz="2000" b="1" dirty="0">
              <a:solidFill>
                <a:schemeClr val="tx1"/>
              </a:solidFill>
              <a:latin typeface="+mj-lt"/>
            </a:rPr>
            <a:t>2.Irrigate to saturation </a:t>
          </a:r>
        </a:p>
        <a:p>
          <a:pPr rtl="0"/>
          <a:r>
            <a:rPr lang="en-US" sz="2000" b="0" dirty="0">
              <a:solidFill>
                <a:schemeClr val="tx1"/>
              </a:solidFill>
              <a:latin typeface="+mj-lt"/>
            </a:rPr>
            <a:t>(water filled pore spaces)</a:t>
          </a:r>
        </a:p>
      </dgm:t>
    </dgm:pt>
    <dgm:pt modelId="{3568B07D-5874-43E6-BC01-549A170C0882}" type="parTrans" cxnId="{A3425A5C-428E-4C4B-AABB-62B6800EF248}">
      <dgm:prSet/>
      <dgm:spPr/>
      <dgm:t>
        <a:bodyPr/>
        <a:lstStyle/>
        <a:p>
          <a:endParaRPr lang="en-US"/>
        </a:p>
      </dgm:t>
    </dgm:pt>
    <dgm:pt modelId="{49DBC647-6731-4E31-A9DB-5A15775FEC02}" type="sibTrans" cxnId="{A3425A5C-428E-4C4B-AABB-62B6800EF248}">
      <dgm:prSet/>
      <dgm:spPr>
        <a:solidFill>
          <a:schemeClr val="accent2">
            <a:lumMod val="75000"/>
            <a:alpha val="90000"/>
          </a:schemeClr>
        </a:solidFill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7F93718C-1739-42E7-B07C-F387FDCF1ECC}">
      <dgm:prSet custT="1"/>
      <dgm:spPr>
        <a:solidFill>
          <a:srgbClr val="92D050"/>
        </a:solidFill>
        <a:ln>
          <a:solidFill>
            <a:srgbClr val="FFFF00"/>
          </a:solidFill>
        </a:ln>
      </dgm:spPr>
      <dgm:t>
        <a:bodyPr/>
        <a:lstStyle/>
        <a:p>
          <a:pPr rtl="0"/>
          <a:r>
            <a:rPr lang="en-US" sz="2400" b="1" dirty="0">
              <a:solidFill>
                <a:schemeClr val="tx1"/>
              </a:solidFill>
              <a:latin typeface="+mj-lt"/>
            </a:rPr>
            <a:t>3.</a:t>
          </a:r>
          <a:r>
            <a:rPr lang="en-US" sz="2000" b="1" dirty="0">
              <a:solidFill>
                <a:schemeClr val="tx1"/>
              </a:solidFill>
              <a:latin typeface="+mj-lt"/>
            </a:rPr>
            <a:t>Cover with Plastic mulch </a:t>
          </a:r>
        </a:p>
        <a:p>
          <a:pPr rtl="0"/>
          <a:r>
            <a:rPr lang="en-US" sz="2000" b="0" dirty="0">
              <a:solidFill>
                <a:schemeClr val="tx1"/>
              </a:solidFill>
              <a:latin typeface="+mj-lt"/>
            </a:rPr>
            <a:t>(create anaerobic conditions and stimulate decomposition of organic material</a:t>
          </a:r>
          <a:r>
            <a:rPr lang="en-US" sz="2400" b="0" dirty="0">
              <a:solidFill>
                <a:schemeClr val="tx1"/>
              </a:solidFill>
              <a:latin typeface="+mj-lt"/>
            </a:rPr>
            <a:t>) </a:t>
          </a:r>
        </a:p>
      </dgm:t>
    </dgm:pt>
    <dgm:pt modelId="{F2766ACB-8C8C-42AA-8CB4-43CF8E09CBF1}" type="parTrans" cxnId="{D70DE56E-6F53-49F9-9AF0-C404D0497669}">
      <dgm:prSet/>
      <dgm:spPr/>
      <dgm:t>
        <a:bodyPr/>
        <a:lstStyle/>
        <a:p>
          <a:endParaRPr lang="en-US"/>
        </a:p>
      </dgm:t>
    </dgm:pt>
    <dgm:pt modelId="{41FF9118-4398-4AE5-87F5-0465B3A4C495}" type="sibTrans" cxnId="{D70DE56E-6F53-49F9-9AF0-C404D0497669}">
      <dgm:prSet/>
      <dgm:spPr/>
      <dgm:t>
        <a:bodyPr/>
        <a:lstStyle/>
        <a:p>
          <a:endParaRPr lang="en-US"/>
        </a:p>
      </dgm:t>
    </dgm:pt>
    <dgm:pt modelId="{25BE46E5-FF1F-49EE-AAD1-757DD8EAA9D5}" type="pres">
      <dgm:prSet presAssocID="{C59A6D20-5D55-4512-8D4F-2558A5930C7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447D95-E7D2-4E54-B4B8-6D80C370EB49}" type="pres">
      <dgm:prSet presAssocID="{C59A6D20-5D55-4512-8D4F-2558A5930C7A}" presName="dummyMaxCanvas" presStyleCnt="0">
        <dgm:presLayoutVars/>
      </dgm:prSet>
      <dgm:spPr/>
    </dgm:pt>
    <dgm:pt modelId="{EEE9589E-EEC1-4864-8E99-5BD0CD2F32FA}" type="pres">
      <dgm:prSet presAssocID="{C59A6D20-5D55-4512-8D4F-2558A5930C7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4C5C36-BD9A-4A15-A602-50EED7139677}" type="pres">
      <dgm:prSet presAssocID="{C59A6D20-5D55-4512-8D4F-2558A5930C7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6DCCF-4C5C-4164-BE4E-C90ED50ACD8E}" type="pres">
      <dgm:prSet presAssocID="{C59A6D20-5D55-4512-8D4F-2558A5930C7A}" presName="ThreeNodes_3" presStyleLbl="node1" presStyleIdx="2" presStyleCnt="3" custScaleX="109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950914-5F08-4F80-A418-69878629105A}" type="pres">
      <dgm:prSet presAssocID="{C59A6D20-5D55-4512-8D4F-2558A5930C7A}" presName="ThreeConn_1-2" presStyleLbl="fgAccFollowNode1" presStyleIdx="0" presStyleCnt="2" custScaleX="69952" custScale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3621C6-DD15-4834-B5D8-1B3CA27A9495}" type="pres">
      <dgm:prSet presAssocID="{C59A6D20-5D55-4512-8D4F-2558A5930C7A}" presName="ThreeConn_2-3" presStyleLbl="fgAccFollowNode1" presStyleIdx="1" presStyleCnt="2" custScaleX="70246" custScale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D88EF-EE3E-4CA4-ACF3-8ACE3F1ADFDA}" type="pres">
      <dgm:prSet presAssocID="{C59A6D20-5D55-4512-8D4F-2558A5930C7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13BF3D-8978-4CCC-8C44-7F4A08E79797}" type="pres">
      <dgm:prSet presAssocID="{C59A6D20-5D55-4512-8D4F-2558A5930C7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BD717-4952-4237-A140-1CC432FA58B7}" type="pres">
      <dgm:prSet presAssocID="{C59A6D20-5D55-4512-8D4F-2558A5930C7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2C7CFA-DF7A-4D6D-9C1D-CD31D0A396F6}" type="presOf" srcId="{49DBC647-6731-4E31-A9DB-5A15775FEC02}" destId="{BC3621C6-DD15-4834-B5D8-1B3CA27A9495}" srcOrd="0" destOrd="0" presId="urn:microsoft.com/office/officeart/2005/8/layout/vProcess5"/>
    <dgm:cxn modelId="{35FBD063-A1A2-455B-B382-1F4B2DE4A9F6}" type="presOf" srcId="{9BE2D81E-39A4-4DFD-A88B-856AEBA18DD4}" destId="{A94C5C36-BD9A-4A15-A602-50EED7139677}" srcOrd="0" destOrd="0" presId="urn:microsoft.com/office/officeart/2005/8/layout/vProcess5"/>
    <dgm:cxn modelId="{D70DE56E-6F53-49F9-9AF0-C404D0497669}" srcId="{C59A6D20-5D55-4512-8D4F-2558A5930C7A}" destId="{7F93718C-1739-42E7-B07C-F387FDCF1ECC}" srcOrd="2" destOrd="0" parTransId="{F2766ACB-8C8C-42AA-8CB4-43CF8E09CBF1}" sibTransId="{41FF9118-4398-4AE5-87F5-0465B3A4C495}"/>
    <dgm:cxn modelId="{F885D72B-6920-45F2-BC73-77ED79E9D153}" type="presOf" srcId="{397FFB1A-C0B5-4128-9579-D088478F3B9E}" destId="{0A950914-5F08-4F80-A418-69878629105A}" srcOrd="0" destOrd="0" presId="urn:microsoft.com/office/officeart/2005/8/layout/vProcess5"/>
    <dgm:cxn modelId="{075A8299-7E08-4608-972A-5D437D5AFB83}" type="presOf" srcId="{C59A6D20-5D55-4512-8D4F-2558A5930C7A}" destId="{25BE46E5-FF1F-49EE-AAD1-757DD8EAA9D5}" srcOrd="0" destOrd="0" presId="urn:microsoft.com/office/officeart/2005/8/layout/vProcess5"/>
    <dgm:cxn modelId="{E95BA7B7-AE6D-4B06-AF4D-75C2AD91AC06}" type="presOf" srcId="{71E16F98-942D-4D26-88C3-7028AB02FD0B}" destId="{EEE9589E-EEC1-4864-8E99-5BD0CD2F32FA}" srcOrd="0" destOrd="0" presId="urn:microsoft.com/office/officeart/2005/8/layout/vProcess5"/>
    <dgm:cxn modelId="{7A1AD06F-F07B-45EF-AB9B-83124D00C5EA}" type="presOf" srcId="{71E16F98-942D-4D26-88C3-7028AB02FD0B}" destId="{E32D88EF-EE3E-4CA4-ACF3-8ACE3F1ADFDA}" srcOrd="1" destOrd="0" presId="urn:microsoft.com/office/officeart/2005/8/layout/vProcess5"/>
    <dgm:cxn modelId="{FD81C220-EF38-4004-97E9-B2652C01569D}" srcId="{C59A6D20-5D55-4512-8D4F-2558A5930C7A}" destId="{71E16F98-942D-4D26-88C3-7028AB02FD0B}" srcOrd="0" destOrd="0" parTransId="{CC001CAC-73D3-4E45-A518-556528C88AC6}" sibTransId="{397FFB1A-C0B5-4128-9579-D088478F3B9E}"/>
    <dgm:cxn modelId="{B479EFD7-0AB9-44F4-811B-72FDD0B1524C}" type="presOf" srcId="{7F93718C-1739-42E7-B07C-F387FDCF1ECC}" destId="{C1D6DCCF-4C5C-4164-BE4E-C90ED50ACD8E}" srcOrd="0" destOrd="0" presId="urn:microsoft.com/office/officeart/2005/8/layout/vProcess5"/>
    <dgm:cxn modelId="{2CE4E6E8-78F4-4B62-923A-7F9646BAACF2}" type="presOf" srcId="{7F93718C-1739-42E7-B07C-F387FDCF1ECC}" destId="{D1DBD717-4952-4237-A140-1CC432FA58B7}" srcOrd="1" destOrd="0" presId="urn:microsoft.com/office/officeart/2005/8/layout/vProcess5"/>
    <dgm:cxn modelId="{A3425A5C-428E-4C4B-AABB-62B6800EF248}" srcId="{C59A6D20-5D55-4512-8D4F-2558A5930C7A}" destId="{9BE2D81E-39A4-4DFD-A88B-856AEBA18DD4}" srcOrd="1" destOrd="0" parTransId="{3568B07D-5874-43E6-BC01-549A170C0882}" sibTransId="{49DBC647-6731-4E31-A9DB-5A15775FEC02}"/>
    <dgm:cxn modelId="{06E04FD4-3F90-423B-B498-03F4D7452926}" type="presOf" srcId="{9BE2D81E-39A4-4DFD-A88B-856AEBA18DD4}" destId="{6213BF3D-8978-4CCC-8C44-7F4A08E79797}" srcOrd="1" destOrd="0" presId="urn:microsoft.com/office/officeart/2005/8/layout/vProcess5"/>
    <dgm:cxn modelId="{BB40CAC0-E263-45AB-8226-D49E2468A9D1}" type="presParOf" srcId="{25BE46E5-FF1F-49EE-AAD1-757DD8EAA9D5}" destId="{81447D95-E7D2-4E54-B4B8-6D80C370EB49}" srcOrd="0" destOrd="0" presId="urn:microsoft.com/office/officeart/2005/8/layout/vProcess5"/>
    <dgm:cxn modelId="{AAEBEB34-64DC-403A-BFF9-449935F0F486}" type="presParOf" srcId="{25BE46E5-FF1F-49EE-AAD1-757DD8EAA9D5}" destId="{EEE9589E-EEC1-4864-8E99-5BD0CD2F32FA}" srcOrd="1" destOrd="0" presId="urn:microsoft.com/office/officeart/2005/8/layout/vProcess5"/>
    <dgm:cxn modelId="{8BB77386-9288-4A27-A25D-03C19A926285}" type="presParOf" srcId="{25BE46E5-FF1F-49EE-AAD1-757DD8EAA9D5}" destId="{A94C5C36-BD9A-4A15-A602-50EED7139677}" srcOrd="2" destOrd="0" presId="urn:microsoft.com/office/officeart/2005/8/layout/vProcess5"/>
    <dgm:cxn modelId="{B3316FED-DBCE-4A45-AAD5-0B980B94F5AA}" type="presParOf" srcId="{25BE46E5-FF1F-49EE-AAD1-757DD8EAA9D5}" destId="{C1D6DCCF-4C5C-4164-BE4E-C90ED50ACD8E}" srcOrd="3" destOrd="0" presId="urn:microsoft.com/office/officeart/2005/8/layout/vProcess5"/>
    <dgm:cxn modelId="{F864060B-84E6-4D21-9010-04432F60CA7A}" type="presParOf" srcId="{25BE46E5-FF1F-49EE-AAD1-757DD8EAA9D5}" destId="{0A950914-5F08-4F80-A418-69878629105A}" srcOrd="4" destOrd="0" presId="urn:microsoft.com/office/officeart/2005/8/layout/vProcess5"/>
    <dgm:cxn modelId="{BB85693A-268E-44A9-9E26-2A45DFE26183}" type="presParOf" srcId="{25BE46E5-FF1F-49EE-AAD1-757DD8EAA9D5}" destId="{BC3621C6-DD15-4834-B5D8-1B3CA27A9495}" srcOrd="5" destOrd="0" presId="urn:microsoft.com/office/officeart/2005/8/layout/vProcess5"/>
    <dgm:cxn modelId="{F5CFBE14-02C1-405D-AC39-D9CEE5E8D15C}" type="presParOf" srcId="{25BE46E5-FF1F-49EE-AAD1-757DD8EAA9D5}" destId="{E32D88EF-EE3E-4CA4-ACF3-8ACE3F1ADFDA}" srcOrd="6" destOrd="0" presId="urn:microsoft.com/office/officeart/2005/8/layout/vProcess5"/>
    <dgm:cxn modelId="{8DCDDCDA-92C5-4420-8FEC-F280E0100780}" type="presParOf" srcId="{25BE46E5-FF1F-49EE-AAD1-757DD8EAA9D5}" destId="{6213BF3D-8978-4CCC-8C44-7F4A08E79797}" srcOrd="7" destOrd="0" presId="urn:microsoft.com/office/officeart/2005/8/layout/vProcess5"/>
    <dgm:cxn modelId="{97A34936-7C58-4ACD-9849-55ACBEE19D7F}" type="presParOf" srcId="{25BE46E5-FF1F-49EE-AAD1-757DD8EAA9D5}" destId="{D1DBD717-4952-4237-A140-1CC432FA58B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9589E-EEC1-4864-8E99-5BD0CD2F32FA}">
      <dsp:nvSpPr>
        <dsp:cNvPr id="0" name=""/>
        <dsp:cNvSpPr/>
      </dsp:nvSpPr>
      <dsp:spPr>
        <a:xfrm>
          <a:off x="-114304" y="0"/>
          <a:ext cx="4728210" cy="141732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+mj-lt"/>
            </a:rPr>
            <a:t>1.Incorporate organic material 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solidFill>
                <a:schemeClr val="tx1"/>
              </a:solidFill>
              <a:latin typeface="+mj-lt"/>
            </a:rPr>
            <a:t>(Provide C source to microbes)</a:t>
          </a:r>
        </a:p>
      </dsp:txBody>
      <dsp:txXfrm>
        <a:off x="-72792" y="41512"/>
        <a:ext cx="3198810" cy="1334296"/>
      </dsp:txXfrm>
    </dsp:sp>
    <dsp:sp modelId="{A94C5C36-BD9A-4A15-A602-50EED7139677}">
      <dsp:nvSpPr>
        <dsp:cNvPr id="0" name=""/>
        <dsp:cNvSpPr/>
      </dsp:nvSpPr>
      <dsp:spPr>
        <a:xfrm>
          <a:off x="302890" y="1653539"/>
          <a:ext cx="4728210" cy="141732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+mj-lt"/>
            </a:rPr>
            <a:t>2.Irrigate to saturation 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solidFill>
                <a:schemeClr val="tx1"/>
              </a:solidFill>
              <a:latin typeface="+mj-lt"/>
            </a:rPr>
            <a:t>(water filled pore spaces)</a:t>
          </a:r>
        </a:p>
      </dsp:txBody>
      <dsp:txXfrm>
        <a:off x="344402" y="1695051"/>
        <a:ext cx="3306733" cy="1334296"/>
      </dsp:txXfrm>
    </dsp:sp>
    <dsp:sp modelId="{C1D6DCCF-4C5C-4164-BE4E-C90ED50ACD8E}">
      <dsp:nvSpPr>
        <dsp:cNvPr id="0" name=""/>
        <dsp:cNvSpPr/>
      </dsp:nvSpPr>
      <dsp:spPr>
        <a:xfrm>
          <a:off x="491476" y="3307079"/>
          <a:ext cx="5185427" cy="141732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+mj-lt"/>
            </a:rPr>
            <a:t>3.</a:t>
          </a:r>
          <a:r>
            <a:rPr lang="en-US" sz="2000" b="1" kern="1200" dirty="0">
              <a:solidFill>
                <a:schemeClr val="tx1"/>
              </a:solidFill>
              <a:latin typeface="+mj-lt"/>
            </a:rPr>
            <a:t>Cover with Plastic mulch 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solidFill>
                <a:schemeClr val="tx1"/>
              </a:solidFill>
              <a:latin typeface="+mj-lt"/>
            </a:rPr>
            <a:t>(create anaerobic conditions and stimulate decomposition of organic material</a:t>
          </a:r>
          <a:r>
            <a:rPr lang="en-US" sz="2400" b="0" kern="1200" dirty="0">
              <a:solidFill>
                <a:schemeClr val="tx1"/>
              </a:solidFill>
              <a:latin typeface="+mj-lt"/>
            </a:rPr>
            <a:t>) </a:t>
          </a:r>
        </a:p>
      </dsp:txBody>
      <dsp:txXfrm>
        <a:off x="532988" y="3348591"/>
        <a:ext cx="3634522" cy="1334296"/>
      </dsp:txXfrm>
    </dsp:sp>
    <dsp:sp modelId="{0A950914-5F08-4F80-A418-69878629105A}">
      <dsp:nvSpPr>
        <dsp:cNvPr id="0" name=""/>
        <dsp:cNvSpPr/>
      </dsp:nvSpPr>
      <dsp:spPr>
        <a:xfrm>
          <a:off x="3831057" y="1074801"/>
          <a:ext cx="644438" cy="9212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75000"/>
            <a:alpha val="90000"/>
          </a:schemeClr>
        </a:solidFill>
        <a:ln w="25400" cap="flat" cmpd="sng" algn="ctr">
          <a:solidFill>
            <a:schemeClr val="accent6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>
            <a:solidFill>
              <a:schemeClr val="tx1"/>
            </a:solidFill>
          </a:endParaRPr>
        </a:p>
      </dsp:txBody>
      <dsp:txXfrm>
        <a:off x="3976056" y="1074801"/>
        <a:ext cx="354440" cy="761760"/>
      </dsp:txXfrm>
    </dsp:sp>
    <dsp:sp modelId="{BC3621C6-DD15-4834-B5D8-1B3CA27A9495}">
      <dsp:nvSpPr>
        <dsp:cNvPr id="0" name=""/>
        <dsp:cNvSpPr/>
      </dsp:nvSpPr>
      <dsp:spPr>
        <a:xfrm>
          <a:off x="4246898" y="2718892"/>
          <a:ext cx="647146" cy="9212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75000"/>
            <a:alpha val="90000"/>
          </a:schemeClr>
        </a:solidFill>
        <a:ln w="25400" cap="flat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392506" y="2718892"/>
        <a:ext cx="355930" cy="761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3B01F-E8E2-3F4F-B057-BAC35DD1C077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E72BA-6CA4-CA4E-9543-BACD855E47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79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63B7EB-2BD9-48E9-940D-EFDE81AB9CDA}" type="datetimeFigureOut">
              <a:rPr lang="en-US"/>
              <a:pPr>
                <a:defRPr/>
              </a:pPr>
              <a:t>7/22/2020</a:t>
            </a:fld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F24B53-728C-4A1E-9167-E705E19846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68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173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0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42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51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142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24B53-728C-4A1E-9167-E705E19846A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6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33" y="1408689"/>
            <a:ext cx="3597965" cy="113695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866" y="4267200"/>
            <a:ext cx="8221133" cy="106680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rgbClr val="522D80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subtitle or presenter details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3124200"/>
            <a:ext cx="8229600" cy="1143000"/>
          </a:xfrm>
        </p:spPr>
        <p:txBody>
          <a:bodyPr anchor="b"/>
          <a:lstStyle>
            <a:lvl1pPr algn="l">
              <a:defRPr sz="3200" b="0" i="0" cap="all" baseline="0">
                <a:solidFill>
                  <a:srgbClr val="F4702F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990600"/>
            <a:ext cx="4191000" cy="4495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48200" y="990600"/>
            <a:ext cx="4191000" cy="4495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594097"/>
            <a:ext cx="4191000" cy="685848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6279898"/>
            <a:ext cx="4191000" cy="349502"/>
          </a:xfrm>
        </p:spPr>
        <p:txBody>
          <a:bodyPr/>
          <a:lstStyle>
            <a:lvl1pPr marL="0" indent="0">
              <a:buNone/>
              <a:defRPr sz="11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Photo credit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48200" y="6279898"/>
            <a:ext cx="4191000" cy="349502"/>
          </a:xfrm>
        </p:spPr>
        <p:txBody>
          <a:bodyPr/>
          <a:lstStyle>
            <a:lvl1pPr marL="0" indent="0">
              <a:buNone/>
              <a:defRPr sz="11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Photo credit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648200" y="5594350"/>
            <a:ext cx="4191000" cy="685548"/>
          </a:xfrm>
        </p:spPr>
        <p:txBody>
          <a:bodyPr anchor="b"/>
          <a:lstStyle>
            <a:lvl1pPr>
              <a:defRPr sz="1400" b="1" baseline="0"/>
            </a:lvl1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Caption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3" y="126447"/>
            <a:ext cx="1515607" cy="47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1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3" y="126447"/>
            <a:ext cx="1515607" cy="478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1720" cy="6096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1676400"/>
            <a:ext cx="8681720" cy="4876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>
                <a:solidFill>
                  <a:srgbClr val="F4702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22D8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38200" y="4406900"/>
            <a:ext cx="7656513" cy="0"/>
          </a:xfrm>
          <a:prstGeom prst="line">
            <a:avLst/>
          </a:prstGeom>
          <a:ln w="12700">
            <a:solidFill>
              <a:srgbClr val="522D8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3" y="126447"/>
            <a:ext cx="1515607" cy="478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858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4267200" cy="4800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267200" cy="4800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3" y="126447"/>
            <a:ext cx="1515607" cy="478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1264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680" y="1676400"/>
            <a:ext cx="4263708" cy="4572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16162"/>
            <a:ext cx="4268788" cy="424257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6400"/>
            <a:ext cx="4260215" cy="4572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16162"/>
            <a:ext cx="4270375" cy="423703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3" y="126447"/>
            <a:ext cx="1515607" cy="478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971800"/>
            <a:ext cx="8686800" cy="685800"/>
          </a:xfrm>
        </p:spPr>
        <p:txBody>
          <a:bodyPr/>
          <a:lstStyle>
            <a:lvl1pPr>
              <a:defRPr sz="4400" b="1" cap="all" baseline="0">
                <a:solidFill>
                  <a:srgbClr val="F4702F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3" y="126447"/>
            <a:ext cx="1515607" cy="478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3" y="126447"/>
            <a:ext cx="1515607" cy="478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6117" y="990600"/>
            <a:ext cx="3150553" cy="729919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dirty="0"/>
              <a:t>Click to </a:t>
            </a:r>
            <a:r>
              <a:rPr lang="en-US"/>
              <a:t>edit master </a:t>
            </a:r>
            <a:r>
              <a:rPr lang="en-US" dirty="0"/>
              <a:t>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340350" cy="5486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5957" y="1828799"/>
            <a:ext cx="3160713" cy="4648201"/>
          </a:xfrm>
        </p:spPr>
        <p:txBody>
          <a:bodyPr/>
          <a:lstStyle>
            <a:lvl1pPr marL="0" indent="0">
              <a:buNone/>
              <a:defRPr sz="11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3" y="126447"/>
            <a:ext cx="1515607" cy="478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594097"/>
            <a:ext cx="8534400" cy="578103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990600"/>
            <a:ext cx="8534400" cy="4495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6172200"/>
            <a:ext cx="8534400" cy="457200"/>
          </a:xfrm>
        </p:spPr>
        <p:txBody>
          <a:bodyPr/>
          <a:lstStyle>
            <a:lvl1pPr marL="0" indent="0">
              <a:buNone/>
              <a:defRPr sz="11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Photo credit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52"/>
            <a:ext cx="9152467" cy="155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3" y="126447"/>
            <a:ext cx="1515607" cy="4789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b="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295400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2209801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60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Verdana" charset="0"/>
          <a:cs typeface="Verdana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28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24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 sz="20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</a14:imgLayer>
                </a14:imgProps>
              </a:ext>
            </a:extLst>
          </a:blip>
          <a:srcRect/>
          <a:stretch>
            <a:fillRect b="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5189065"/>
            <a:ext cx="8724900" cy="1066800"/>
          </a:xfrm>
        </p:spPr>
        <p:txBody>
          <a:bodyPr/>
          <a:lstStyle/>
          <a:p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" y="2213532"/>
            <a:ext cx="8610600" cy="2430935"/>
          </a:xfrm>
        </p:spPr>
        <p:txBody>
          <a:bodyPr/>
          <a:lstStyle/>
          <a:p>
            <a:r>
              <a:rPr lang="en-US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SARE Update</a:t>
            </a:r>
            <a:r>
              <a:rPr lang="en-US" sz="2400" b="1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cap="none" dirty="0">
                <a:latin typeface="Arial" panose="020B0604020202020204" pitchFamily="34" charset="0"/>
                <a:cs typeface="Arial" panose="020B0604020202020204" pitchFamily="34" charset="0"/>
              </a:rPr>
              <a:t>Research area- Weed and diseases management in sustainable vegetable production. </a:t>
            </a:r>
            <a:r>
              <a:rPr lang="en-US" sz="2800" b="1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oup of people preparing food inside of it&#10;&#10;Description automatically generated">
            <a:extLst>
              <a:ext uri="{FF2B5EF4-FFF2-40B4-BE49-F238E27FC236}">
                <a16:creationId xmlns:a16="http://schemas.microsoft.com/office/drawing/2014/main" id="{87B77BD9-91F4-0647-BA18-C23018B7DE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733800"/>
            <a:ext cx="2209800" cy="2868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22DF0E-F089-4E40-A21F-C055F26576CC}"/>
              </a:ext>
            </a:extLst>
          </p:cNvPr>
          <p:cNvSpPr txBox="1"/>
          <p:nvPr/>
        </p:nvSpPr>
        <p:spPr>
          <a:xfrm>
            <a:off x="609600" y="3962400"/>
            <a:ext cx="541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PD</a:t>
            </a:r>
            <a:r>
              <a:rPr lang="en-US" b="1" dirty="0" smtClean="0">
                <a:solidFill>
                  <a:schemeClr val="accent6"/>
                </a:solidFill>
              </a:rPr>
              <a:t>: </a:t>
            </a:r>
            <a:r>
              <a:rPr lang="en-US" b="1" dirty="0">
                <a:solidFill>
                  <a:schemeClr val="accent6"/>
                </a:solidFill>
              </a:rPr>
              <a:t>Dr. Matthew Cutulle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Graduate Student:  </a:t>
            </a:r>
            <a:r>
              <a:rPr lang="en-US" b="1" dirty="0" err="1">
                <a:solidFill>
                  <a:schemeClr val="accent6"/>
                </a:solidFill>
              </a:rPr>
              <a:t>Gursewak</a:t>
            </a:r>
            <a:r>
              <a:rPr lang="en-US" b="1" dirty="0">
                <a:solidFill>
                  <a:schemeClr val="accent6"/>
                </a:solidFill>
              </a:rPr>
              <a:t> Singh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 smtClean="0">
                <a:solidFill>
                  <a:schemeClr val="accent6"/>
                </a:solidFill>
              </a:rPr>
              <a:t>Co-</a:t>
            </a:r>
            <a:r>
              <a:rPr lang="en-US" b="1" dirty="0" err="1" smtClean="0">
                <a:solidFill>
                  <a:schemeClr val="accent6"/>
                </a:solidFill>
              </a:rPr>
              <a:t>Pis</a:t>
            </a:r>
            <a:r>
              <a:rPr lang="en-US" b="1" dirty="0" smtClean="0">
                <a:solidFill>
                  <a:schemeClr val="accent6"/>
                </a:solidFill>
              </a:rPr>
              <a:t>: 		         Dr</a:t>
            </a:r>
            <a:r>
              <a:rPr lang="en-US" b="1" dirty="0">
                <a:solidFill>
                  <a:schemeClr val="accent6"/>
                </a:solidFill>
              </a:rPr>
              <a:t>. Brian Ward,</a:t>
            </a:r>
          </a:p>
          <a:p>
            <a:r>
              <a:rPr lang="en-US" b="1" dirty="0">
                <a:solidFill>
                  <a:schemeClr val="accent6"/>
                </a:solidFill>
              </a:rPr>
              <a:t>                                      </a:t>
            </a:r>
            <a:r>
              <a:rPr lang="en-US" b="1" dirty="0" smtClean="0">
                <a:solidFill>
                  <a:schemeClr val="accent6"/>
                </a:solidFill>
              </a:rPr>
              <a:t>Dr. Pat </a:t>
            </a:r>
            <a:r>
              <a:rPr lang="en-US" b="1" dirty="0" err="1" smtClean="0">
                <a:solidFill>
                  <a:schemeClr val="accent6"/>
                </a:solidFill>
              </a:rPr>
              <a:t>Wechter</a:t>
            </a:r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Date: </a:t>
            </a:r>
            <a:r>
              <a:rPr lang="en-US" b="1" dirty="0" smtClean="0">
                <a:solidFill>
                  <a:schemeClr val="accent6"/>
                </a:solidFill>
              </a:rPr>
              <a:t> July </a:t>
            </a:r>
            <a:r>
              <a:rPr lang="en-US" b="1" dirty="0">
                <a:solidFill>
                  <a:schemeClr val="accent6"/>
                </a:solidFill>
              </a:rPr>
              <a:t>2020 </a:t>
            </a:r>
          </a:p>
        </p:txBody>
      </p:sp>
    </p:spTree>
    <p:extLst>
      <p:ext uri="{BB962C8B-B14F-4D97-AF65-F5344CB8AC3E}">
        <p14:creationId xmlns:p14="http://schemas.microsoft.com/office/powerpoint/2010/main" val="41331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461F13E-C68D-4717-9D11-EEF6BC6FEC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-370" r="17778" b="-1"/>
          <a:stretch/>
        </p:blipFill>
        <p:spPr>
          <a:xfrm rot="5400000">
            <a:off x="-71940" y="1793478"/>
            <a:ext cx="1958937" cy="15723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F2982C-132B-4EDF-BF00-A9244612BF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8288"/>
          <a:stretch/>
        </p:blipFill>
        <p:spPr>
          <a:xfrm rot="5400000">
            <a:off x="7307183" y="1917685"/>
            <a:ext cx="2032960" cy="139800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2C7B67C-7073-4E2A-86F4-C942152B5C40}"/>
              </a:ext>
            </a:extLst>
          </p:cNvPr>
          <p:cNvSpPr txBox="1"/>
          <p:nvPr/>
        </p:nvSpPr>
        <p:spPr>
          <a:xfrm>
            <a:off x="102883" y="3666209"/>
            <a:ext cx="1609290" cy="1188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Palmer amaranth, </a:t>
            </a:r>
            <a:endParaRPr lang="en-US" sz="1200" dirty="0">
              <a:latin typeface="+mj-lt"/>
            </a:endParaRPr>
          </a:p>
          <a:p>
            <a:pPr fontAlgn="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Echinochloa</a:t>
            </a:r>
            <a:r>
              <a:rPr lang="en-US" sz="12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crusgalli</a:t>
            </a:r>
            <a:r>
              <a:rPr lang="en-US" sz="12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fontAlgn="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1200" i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Digitiria</a:t>
            </a:r>
            <a:r>
              <a:rPr lang="en-US" sz="12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sp. </a:t>
            </a: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Seeded.</a:t>
            </a:r>
            <a:endParaRPr lang="en-US" sz="1200" dirty="0">
              <a:latin typeface="+mj-lt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8A1DD71-79CD-4552-97D3-20BD4C900C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18" r="15290"/>
          <a:stretch/>
        </p:blipFill>
        <p:spPr>
          <a:xfrm>
            <a:off x="5740589" y="1604855"/>
            <a:ext cx="1529711" cy="203980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A78F6F1-8127-4FA1-B0BE-0B2422997EB2}"/>
              </a:ext>
            </a:extLst>
          </p:cNvPr>
          <p:cNvSpPr txBox="1"/>
          <p:nvPr/>
        </p:nvSpPr>
        <p:spPr>
          <a:xfrm>
            <a:off x="5666978" y="3666209"/>
            <a:ext cx="1796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Oxidation reduction</a:t>
            </a:r>
          </a:p>
          <a:p>
            <a:r>
              <a:rPr lang="en-US" sz="1200" dirty="0"/>
              <a:t>electrodes were installed to evaluate soil </a:t>
            </a:r>
          </a:p>
          <a:p>
            <a:r>
              <a:rPr lang="en-US" sz="1200" dirty="0"/>
              <a:t>Anaerobic conditions.</a:t>
            </a:r>
            <a:endParaRPr lang="en-US" sz="1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3527B1-C92D-41C0-87A2-3BCCCE585E90}"/>
              </a:ext>
            </a:extLst>
          </p:cNvPr>
          <p:cNvSpPr txBox="1"/>
          <p:nvPr/>
        </p:nvSpPr>
        <p:spPr>
          <a:xfrm>
            <a:off x="7471264" y="3661485"/>
            <a:ext cx="155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Plots were covered</a:t>
            </a:r>
          </a:p>
          <a:p>
            <a:r>
              <a:rPr lang="en-US" sz="1200" dirty="0"/>
              <a:t> with transparent</a:t>
            </a:r>
          </a:p>
          <a:p>
            <a:r>
              <a:rPr lang="en-US" sz="1200" dirty="0"/>
              <a:t> plastic sheet</a:t>
            </a:r>
            <a:r>
              <a:rPr lang="en-US" sz="1600" dirty="0"/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F4E2B1-A552-440D-AA34-14C36884B917}"/>
              </a:ext>
            </a:extLst>
          </p:cNvPr>
          <p:cNvSpPr txBox="1"/>
          <p:nvPr/>
        </p:nvSpPr>
        <p:spPr>
          <a:xfrm>
            <a:off x="121335" y="848385"/>
            <a:ext cx="7148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Materials and methods   </a:t>
            </a: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ADE8A602-D85F-4563-B0FF-DBEE453F9068}"/>
              </a:ext>
            </a:extLst>
          </p:cNvPr>
          <p:cNvSpPr/>
          <p:nvPr/>
        </p:nvSpPr>
        <p:spPr>
          <a:xfrm>
            <a:off x="5523535" y="2568985"/>
            <a:ext cx="136018" cy="15548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50">
            <a:extLst>
              <a:ext uri="{FF2B5EF4-FFF2-40B4-BE49-F238E27FC236}">
                <a16:creationId xmlns:a16="http://schemas.microsoft.com/office/drawing/2014/main" id="{206D6BA8-2A14-B943-8970-AA8880199287}"/>
              </a:ext>
            </a:extLst>
          </p:cNvPr>
          <p:cNvSpPr/>
          <p:nvPr/>
        </p:nvSpPr>
        <p:spPr>
          <a:xfrm>
            <a:off x="3654114" y="2544104"/>
            <a:ext cx="177638" cy="18870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6D7C4-06CF-F749-8495-9BEAC216C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788" y="1601430"/>
            <a:ext cx="1529711" cy="2039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454A69-023C-2C45-BE3B-37D9079635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23" r="11464" b="20736"/>
          <a:stretch/>
        </p:blipFill>
        <p:spPr>
          <a:xfrm>
            <a:off x="1953852" y="1586397"/>
            <a:ext cx="1572387" cy="2032960"/>
          </a:xfrm>
          <a:prstGeom prst="rect">
            <a:avLst/>
          </a:prstGeom>
        </p:spPr>
      </p:pic>
      <p:sp>
        <p:nvSpPr>
          <p:cNvPr id="17" name="Arrow: Right 50">
            <a:extLst>
              <a:ext uri="{FF2B5EF4-FFF2-40B4-BE49-F238E27FC236}">
                <a16:creationId xmlns:a16="http://schemas.microsoft.com/office/drawing/2014/main" id="{259D65EC-AEFF-304B-B735-39A999544F58}"/>
              </a:ext>
            </a:extLst>
          </p:cNvPr>
          <p:cNvSpPr/>
          <p:nvPr/>
        </p:nvSpPr>
        <p:spPr>
          <a:xfrm>
            <a:off x="1730625" y="2497288"/>
            <a:ext cx="177638" cy="18870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50">
            <a:extLst>
              <a:ext uri="{FF2B5EF4-FFF2-40B4-BE49-F238E27FC236}">
                <a16:creationId xmlns:a16="http://schemas.microsoft.com/office/drawing/2014/main" id="{F80DBD6A-98E2-7142-96BE-91F2B8E1A38A}"/>
              </a:ext>
            </a:extLst>
          </p:cNvPr>
          <p:cNvSpPr/>
          <p:nvPr/>
        </p:nvSpPr>
        <p:spPr>
          <a:xfrm>
            <a:off x="7366162" y="2568985"/>
            <a:ext cx="177638" cy="18870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52753-F57A-5E4B-9AF8-C4DF4F128C18}"/>
              </a:ext>
            </a:extLst>
          </p:cNvPr>
          <p:cNvSpPr txBox="1"/>
          <p:nvPr/>
        </p:nvSpPr>
        <p:spPr>
          <a:xfrm>
            <a:off x="121336" y="4877099"/>
            <a:ext cx="87940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After 6 weeks plastic cover was removed.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Data collection included total weed population, percent weed cover and each weed counts.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1" dirty="0" err="1"/>
              <a:t>Ralstonia</a:t>
            </a:r>
            <a:r>
              <a:rPr lang="en-US" sz="1600" i="1" dirty="0"/>
              <a:t> solanacearum</a:t>
            </a:r>
            <a:r>
              <a:rPr lang="en-US" sz="1600" dirty="0"/>
              <a:t> inoculated soil mesh bags were sampled in plant pathology laboratory.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50BE5-5D4E-CB4B-ADBF-4E32AF0C6D56}"/>
              </a:ext>
            </a:extLst>
          </p:cNvPr>
          <p:cNvSpPr txBox="1"/>
          <p:nvPr/>
        </p:nvSpPr>
        <p:spPr>
          <a:xfrm>
            <a:off x="1862902" y="3666209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Incorporation of</a:t>
            </a:r>
          </a:p>
          <a:p>
            <a:r>
              <a:rPr lang="en-US" sz="1200" dirty="0"/>
              <a:t>Carbon sources.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1E254-71B8-AB44-9D29-1C09E17864FB}"/>
              </a:ext>
            </a:extLst>
          </p:cNvPr>
          <p:cNvSpPr txBox="1"/>
          <p:nvPr/>
        </p:nvSpPr>
        <p:spPr>
          <a:xfrm>
            <a:off x="3654114" y="3641232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Ralstonia</a:t>
            </a:r>
            <a:r>
              <a:rPr lang="en-US" sz="1200" i="1" dirty="0"/>
              <a:t> </a:t>
            </a:r>
            <a:r>
              <a:rPr lang="en-US" sz="1200" i="1" dirty="0" err="1"/>
              <a:t>solanacerum</a:t>
            </a:r>
            <a:r>
              <a:rPr lang="en-US" sz="1200" i="1" dirty="0"/>
              <a:t> </a:t>
            </a:r>
          </a:p>
          <a:p>
            <a:r>
              <a:rPr lang="en-US" sz="1200" dirty="0"/>
              <a:t>Inoculated soil buried at</a:t>
            </a:r>
          </a:p>
          <a:p>
            <a:r>
              <a:rPr lang="en-US" sz="1200" dirty="0"/>
              <a:t> 20- 25 cm depth and </a:t>
            </a:r>
          </a:p>
          <a:p>
            <a:r>
              <a:rPr lang="en-US" sz="1200" dirty="0"/>
              <a:t>then topped off with soil.</a:t>
            </a:r>
          </a:p>
        </p:txBody>
      </p:sp>
    </p:spTree>
    <p:extLst>
      <p:ext uri="{BB962C8B-B14F-4D97-AF65-F5344CB8AC3E}">
        <p14:creationId xmlns:p14="http://schemas.microsoft.com/office/powerpoint/2010/main" val="278488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843" t="6840" r="25722" b="40262"/>
          <a:stretch/>
        </p:blipFill>
        <p:spPr>
          <a:xfrm>
            <a:off x="748756" y="1371599"/>
            <a:ext cx="3828267" cy="2184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8168" y="737884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    </a:t>
            </a:r>
            <a:r>
              <a:rPr lang="en-US" sz="2000" b="1" dirty="0"/>
              <a:t>Results</a:t>
            </a:r>
            <a:endParaRPr lang="en-US" sz="28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2D0B9B-0175-B049-8E60-8CF0994596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3" t="36982" r="40759" b="16010"/>
          <a:stretch/>
        </p:blipFill>
        <p:spPr>
          <a:xfrm>
            <a:off x="838199" y="3505200"/>
            <a:ext cx="3828267" cy="3066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009503-22ED-3C4D-9F9C-42338EF67526}"/>
              </a:ext>
            </a:extLst>
          </p:cNvPr>
          <p:cNvSpPr txBox="1"/>
          <p:nvPr/>
        </p:nvSpPr>
        <p:spPr>
          <a:xfrm>
            <a:off x="5486400" y="1331033"/>
            <a:ext cx="3581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All plots with ASD Carbon treatments reported strongly anaerobic.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endParaRPr lang="en-US" sz="1600" dirty="0"/>
          </a:p>
          <a:p>
            <a:r>
              <a:rPr lang="en-US" sz="1600" dirty="0"/>
              <a:t>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ABC73-C98D-974B-8326-B10C05F78CCF}"/>
              </a:ext>
            </a:extLst>
          </p:cNvPr>
          <p:cNvSpPr txBox="1"/>
          <p:nvPr/>
        </p:nvSpPr>
        <p:spPr>
          <a:xfrm>
            <a:off x="5486400" y="3647731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Overall </a:t>
            </a:r>
            <a:r>
              <a:rPr lang="en-US" dirty="0" err="1" smtClean="0"/>
              <a:t>upt</a:t>
            </a:r>
            <a:r>
              <a:rPr lang="en-US" dirty="0" smtClean="0"/>
              <a:t> o </a:t>
            </a:r>
            <a:r>
              <a:rPr lang="en-US" dirty="0"/>
              <a:t>90% weed control reported in ASD carbon treated plots.</a:t>
            </a:r>
          </a:p>
        </p:txBody>
      </p:sp>
    </p:spTree>
    <p:extLst>
      <p:ext uri="{BB962C8B-B14F-4D97-AF65-F5344CB8AC3E}">
        <p14:creationId xmlns:p14="http://schemas.microsoft.com/office/powerpoint/2010/main" val="345420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+mj-lt"/>
              </a:rPr>
              <a:t>Results (continued)</a:t>
            </a:r>
            <a:endParaRPr lang="en-US" sz="2800" dirty="0">
              <a:latin typeface="+mj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46" t="5008" r="22030" b="17750"/>
          <a:stretch/>
        </p:blipFill>
        <p:spPr>
          <a:xfrm>
            <a:off x="2971800" y="1876474"/>
            <a:ext cx="4800600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2F49E1-8F50-4C7A-91FF-31801CF0A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46013"/>
            <a:ext cx="2286000" cy="3657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346E8C-D375-4D52-91E8-9288672D40F1}"/>
              </a:ext>
            </a:extLst>
          </p:cNvPr>
          <p:cNvSpPr txBox="1"/>
          <p:nvPr/>
        </p:nvSpPr>
        <p:spPr>
          <a:xfrm>
            <a:off x="228600" y="57150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Amaranth was completely suppressed in all ASD treatments.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60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36539"/>
            <a:ext cx="8681720" cy="609600"/>
          </a:xfrm>
        </p:spPr>
        <p:txBody>
          <a:bodyPr/>
          <a:lstStyle/>
          <a:p>
            <a:pPr algn="l"/>
            <a:r>
              <a:rPr lang="en-US" sz="2400" b="1" dirty="0">
                <a:latin typeface="+mj-lt"/>
              </a:rPr>
              <a:t> Results (continued)</a:t>
            </a:r>
            <a:endParaRPr lang="en-US" sz="2400" dirty="0">
              <a:latin typeface="+mj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81" t="6250" r="21691" b="44285"/>
          <a:stretch/>
        </p:blipFill>
        <p:spPr>
          <a:xfrm>
            <a:off x="166175" y="1880033"/>
            <a:ext cx="3670791" cy="1705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EF387B-A007-4D79-BE13-7E3418019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" t="167" r="24527" b="46286"/>
          <a:stretch/>
        </p:blipFill>
        <p:spPr>
          <a:xfrm>
            <a:off x="4638599" y="1833239"/>
            <a:ext cx="3608368" cy="17058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5F1C9C7-C656-4D9E-A94C-626342CA399A}"/>
              </a:ext>
            </a:extLst>
          </p:cNvPr>
          <p:cNvSpPr txBox="1"/>
          <p:nvPr/>
        </p:nvSpPr>
        <p:spPr>
          <a:xfrm>
            <a:off x="7281002" y="2943612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b="1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55D894F-21C5-A243-8062-71D93FF06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99" t="6250" r="21691" b="16877"/>
          <a:stretch/>
        </p:blipFill>
        <p:spPr bwMode="auto">
          <a:xfrm>
            <a:off x="166175" y="3602488"/>
            <a:ext cx="3677509" cy="295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FDAC8171-0521-2946-8C3E-829DCB1C0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8" t="4687" r="22012" b="17114"/>
          <a:stretch/>
        </p:blipFill>
        <p:spPr bwMode="auto">
          <a:xfrm>
            <a:off x="4638599" y="3539045"/>
            <a:ext cx="3677509" cy="301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92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280" y="730461"/>
            <a:ext cx="8681720" cy="609600"/>
          </a:xfrm>
        </p:spPr>
        <p:txBody>
          <a:bodyPr/>
          <a:lstStyle/>
          <a:p>
            <a:pPr algn="l"/>
            <a:r>
              <a:rPr lang="en-US" sz="2400" b="1" dirty="0">
                <a:latin typeface="+mj-lt"/>
              </a:rPr>
              <a:t>Results (continued)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77" t="6106" r="24962" b="10906"/>
          <a:stretch/>
        </p:blipFill>
        <p:spPr>
          <a:xfrm>
            <a:off x="3276600" y="2667000"/>
            <a:ext cx="4965175" cy="4038599"/>
          </a:xfrm>
          <a:prstGeom prst="rect">
            <a:avLst/>
          </a:prstGeom>
        </p:spPr>
      </p:pic>
      <p:pic>
        <p:nvPicPr>
          <p:cNvPr id="8" name="Picture 7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EAE02B40-E231-4ACD-BE47-139140B4D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" b="30000"/>
          <a:stretch/>
        </p:blipFill>
        <p:spPr>
          <a:xfrm>
            <a:off x="152400" y="2594581"/>
            <a:ext cx="2824868" cy="27102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664706-E9F9-944B-A0D0-15540E46FA1C}"/>
              </a:ext>
            </a:extLst>
          </p:cNvPr>
          <p:cNvSpPr txBox="1"/>
          <p:nvPr/>
        </p:nvSpPr>
        <p:spPr>
          <a:xfrm>
            <a:off x="304800" y="155317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ASD carbon source treatments reported effective in killing </a:t>
            </a:r>
            <a:r>
              <a:rPr lang="en-US" i="1" dirty="0" err="1"/>
              <a:t>Ralstonia</a:t>
            </a:r>
            <a:r>
              <a:rPr lang="en-US" i="1" dirty="0"/>
              <a:t> solanacearum.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+mj-lt"/>
              </a:rPr>
              <a:t>ASD treatments showing weed suppression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1493" b="10714"/>
          <a:stretch/>
        </p:blipFill>
        <p:spPr>
          <a:xfrm>
            <a:off x="3581400" y="2438400"/>
            <a:ext cx="1981200" cy="1905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3767" r="3572"/>
          <a:stretch/>
        </p:blipFill>
        <p:spPr>
          <a:xfrm>
            <a:off x="609600" y="1828800"/>
            <a:ext cx="1981200" cy="19469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1828799"/>
            <a:ext cx="2145892" cy="1946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9197" r="14286" b="11411"/>
          <a:stretch/>
        </p:blipFill>
        <p:spPr>
          <a:xfrm>
            <a:off x="617913" y="4384638"/>
            <a:ext cx="1981200" cy="1828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16415" r="4125" b="11410"/>
          <a:stretch/>
        </p:blipFill>
        <p:spPr>
          <a:xfrm>
            <a:off x="6310745" y="4384638"/>
            <a:ext cx="2057400" cy="1828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533400" y="3767877"/>
            <a:ext cx="21336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   Molasses + Chicken manure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79054" y="4343400"/>
            <a:ext cx="215974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            Untreated Check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48400" y="3780201"/>
            <a:ext cx="228599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       Molasses + Mustard meal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6244819"/>
            <a:ext cx="21336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  Molasses + Corn gluten meal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8400" y="6209517"/>
            <a:ext cx="222209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    Molasses + Sweet Potatoes</a:t>
            </a:r>
          </a:p>
        </p:txBody>
      </p:sp>
    </p:spTree>
    <p:extLst>
      <p:ext uri="{BB962C8B-B14F-4D97-AF65-F5344CB8AC3E}">
        <p14:creationId xmlns:p14="http://schemas.microsoft.com/office/powerpoint/2010/main" val="36297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990600"/>
            <a:ext cx="8681720" cy="609600"/>
          </a:xfrm>
        </p:spPr>
        <p:txBody>
          <a:bodyPr/>
          <a:lstStyle/>
          <a:p>
            <a:r>
              <a:rPr lang="en-US" sz="2800" b="1" dirty="0">
                <a:latin typeface="+mj-lt"/>
              </a:rPr>
              <a:t>Best two treatments for weed control after removing Plastic Vs Untreated Check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3572" r="8109" b="3572"/>
          <a:stretch/>
        </p:blipFill>
        <p:spPr>
          <a:xfrm rot="5400000">
            <a:off x="3137150" y="2171701"/>
            <a:ext cx="2667001" cy="2438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6" b="23077"/>
          <a:stretch/>
        </p:blipFill>
        <p:spPr>
          <a:xfrm>
            <a:off x="342900" y="2057400"/>
            <a:ext cx="2362200" cy="25908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35" y="2066611"/>
            <a:ext cx="2357120" cy="25908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3175251" y="4724401"/>
            <a:ext cx="259079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         Molasses + Chicken manure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198" y="4671650"/>
            <a:ext cx="25908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          Molasses + Mustard meal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9095" y="4657413"/>
            <a:ext cx="25146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               Untreated Check</a:t>
            </a:r>
          </a:p>
        </p:txBody>
      </p:sp>
    </p:spTree>
    <p:extLst>
      <p:ext uri="{BB962C8B-B14F-4D97-AF65-F5344CB8AC3E}">
        <p14:creationId xmlns:p14="http://schemas.microsoft.com/office/powerpoint/2010/main" val="22800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832A-4585-4D41-A787-36B80830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" y="914400"/>
            <a:ext cx="8681720" cy="609600"/>
          </a:xfrm>
        </p:spPr>
        <p:txBody>
          <a:bodyPr/>
          <a:lstStyle/>
          <a:p>
            <a:pPr algn="l"/>
            <a:r>
              <a:rPr lang="en-US" sz="2800" b="1" dirty="0">
                <a:latin typeface="+mj-lt"/>
              </a:rPr>
              <a:t>Conclusions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61922-923E-4CE3-A23C-50D57A159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" y="1676400"/>
            <a:ext cx="8072120" cy="4876800"/>
          </a:xfrm>
        </p:spPr>
        <p:txBody>
          <a:bodyPr/>
          <a:lstStyle/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All ASD incorporated carbon sources treatments generated good anaerobic conditions in the soil. 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2000" dirty="0">
              <a:latin typeface="+mj-lt"/>
            </a:endParaRP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All treatments showed significant contribution in suppression of weeds in ASD environment.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2000" dirty="0">
              <a:latin typeface="+mj-lt"/>
            </a:endParaRP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We got almost complete control in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Broadleaf weeds.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2000" dirty="0">
              <a:latin typeface="+mj-lt"/>
            </a:endParaRP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Reported effective in killing bacterial pathogen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2000" dirty="0">
              <a:latin typeface="+mj-lt"/>
            </a:endParaRP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j-lt"/>
              </a:rPr>
              <a:t>We are currently evaluating mustard meal and molasses in the 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54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01029-5C14-2543-9262-41E2C6B86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>
                <a:latin typeface="+mj-lt"/>
              </a:rPr>
              <a:t>ASD Cover Crops incorporated field study, (ongoing)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94269-B6D5-3649-BA89-BEC5BC42E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6343746" cy="4953000"/>
          </a:xfrm>
        </p:spPr>
        <p:txBody>
          <a:bodyPr/>
          <a:lstStyle/>
          <a:p>
            <a:r>
              <a:rPr lang="en-US" sz="1600" b="1" dirty="0">
                <a:latin typeface="+mj-lt"/>
              </a:rPr>
              <a:t>Objective-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To determine if the incorporation of cover crops affect 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weed suppression and disease incidence in an ASD environment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in organic tomato production</a:t>
            </a:r>
          </a:p>
          <a:p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rial" panose="020B0604020202020204"/>
              </a:rPr>
              <a:t>Treatments </a:t>
            </a:r>
          </a:p>
          <a:p>
            <a:pPr marL="342900" indent="-342900">
              <a:buAutoNum type="arabicPeriod"/>
            </a:pPr>
            <a:r>
              <a:rPr lang="en-US" sz="1600" dirty="0" err="1">
                <a:solidFill>
                  <a:srgbClr val="000000"/>
                </a:solidFill>
                <a:latin typeface="+mj-lt"/>
              </a:rPr>
              <a:t>Sunhemp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Sorghum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sudangrass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Mix (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Sunhemp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and Sorghum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sudangrass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No cover crop </a:t>
            </a:r>
          </a:p>
          <a:p>
            <a:r>
              <a:rPr lang="en-US" sz="1600" b="1" dirty="0">
                <a:solidFill>
                  <a:srgbClr val="000000"/>
                </a:solidFill>
                <a:latin typeface="+mj-lt"/>
              </a:rPr>
              <a:t>4 treatments with or without plastic mulch, in total 8 treatments.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Experiment is ongoing on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CREC organic farming unit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and experimental unit is 20 ft long and 4 feet wide plot.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Experimental design is completely randomized block design   with four replicates of each treatment.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4FFCA9-1A56-924D-93EF-BD2A6B99EDF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11" t="18355" r="22500" b="50432"/>
          <a:stretch/>
        </p:blipFill>
        <p:spPr bwMode="auto">
          <a:xfrm rot="5400000">
            <a:off x="5458382" y="2676658"/>
            <a:ext cx="4450582" cy="245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F98C3-06F7-AC40-A252-C103067864E0}"/>
              </a:ext>
            </a:extLst>
          </p:cNvPr>
          <p:cNvSpPr txBox="1"/>
          <p:nvPr/>
        </p:nvSpPr>
        <p:spPr>
          <a:xfrm>
            <a:off x="6497759" y="146939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Rep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2CDB5-FE53-224F-81F4-0A097F65DAEE}"/>
              </a:ext>
            </a:extLst>
          </p:cNvPr>
          <p:cNvSpPr txBox="1"/>
          <p:nvPr/>
        </p:nvSpPr>
        <p:spPr>
          <a:xfrm>
            <a:off x="7123904" y="1477089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b="1" dirty="0">
                <a:solidFill>
                  <a:srgbClr val="000000"/>
                </a:solidFill>
              </a:rPr>
              <a:t>Rep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93413-C610-954B-B930-89E3E2C1DA0C}"/>
              </a:ext>
            </a:extLst>
          </p:cNvPr>
          <p:cNvSpPr/>
          <p:nvPr/>
        </p:nvSpPr>
        <p:spPr>
          <a:xfrm>
            <a:off x="7734446" y="1469395"/>
            <a:ext cx="56778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b="1" dirty="0">
                <a:solidFill>
                  <a:srgbClr val="000000"/>
                </a:solidFill>
              </a:rPr>
              <a:t>Rep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B1172D-1C0F-E94C-B2D5-BD38E312CDE9}"/>
              </a:ext>
            </a:extLst>
          </p:cNvPr>
          <p:cNvSpPr txBox="1"/>
          <p:nvPr/>
        </p:nvSpPr>
        <p:spPr>
          <a:xfrm>
            <a:off x="8340923" y="1446312"/>
            <a:ext cx="5677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Rep</a:t>
            </a:r>
            <a:r>
              <a:rPr lang="en-US" sz="1200" b="1" dirty="0"/>
              <a:t> 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DEAEB-8121-044E-AC58-67A36E6E1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0"/>
            <a:ext cx="8681720" cy="609600"/>
          </a:xfrm>
        </p:spPr>
        <p:txBody>
          <a:bodyPr wrap="square" anchor="ctr">
            <a:normAutofit/>
          </a:bodyPr>
          <a:lstStyle/>
          <a:p>
            <a:r>
              <a:rPr lang="en-US" sz="2400" b="1" dirty="0">
                <a:latin typeface="+mj-lt"/>
              </a:rPr>
              <a:t>Material and methods</a:t>
            </a:r>
          </a:p>
        </p:txBody>
      </p:sp>
      <p:pic>
        <p:nvPicPr>
          <p:cNvPr id="12" name="Content Placeholder 11" descr="A tractor on a dirt road&#10;&#10;Description automatically generated">
            <a:extLst>
              <a:ext uri="{FF2B5EF4-FFF2-40B4-BE49-F238E27FC236}">
                <a16:creationId xmlns:a16="http://schemas.microsoft.com/office/drawing/2014/main" id="{16F2D6FC-9782-8248-B1C7-D57A8CD66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4" r="15428"/>
          <a:stretch/>
        </p:blipFill>
        <p:spPr>
          <a:xfrm>
            <a:off x="152212" y="1538265"/>
            <a:ext cx="2012550" cy="2295211"/>
          </a:xfrm>
        </p:spPr>
      </p:pic>
      <p:sp>
        <p:nvSpPr>
          <p:cNvPr id="15" name="Arrow: Right 50">
            <a:extLst>
              <a:ext uri="{FF2B5EF4-FFF2-40B4-BE49-F238E27FC236}">
                <a16:creationId xmlns:a16="http://schemas.microsoft.com/office/drawing/2014/main" id="{113569F5-5222-074F-99F8-38814863D4D8}"/>
              </a:ext>
            </a:extLst>
          </p:cNvPr>
          <p:cNvSpPr/>
          <p:nvPr/>
        </p:nvSpPr>
        <p:spPr>
          <a:xfrm>
            <a:off x="2196582" y="2668253"/>
            <a:ext cx="217746" cy="1511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6BC6E4-7E7F-B241-81D5-51D7B444FE16}"/>
              </a:ext>
            </a:extLst>
          </p:cNvPr>
          <p:cNvSpPr txBox="1"/>
          <p:nvPr/>
        </p:nvSpPr>
        <p:spPr>
          <a:xfrm>
            <a:off x="244059" y="1575462"/>
            <a:ext cx="19525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E6E6E6"/>
                </a:highlight>
              </a:rPr>
              <a:t>Cover crops sowing 28 April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F0199D-003B-B843-97AD-6AD9B5880250}"/>
              </a:ext>
            </a:extLst>
          </p:cNvPr>
          <p:cNvSpPr/>
          <p:nvPr/>
        </p:nvSpPr>
        <p:spPr>
          <a:xfrm>
            <a:off x="2535565" y="1524000"/>
            <a:ext cx="1815340" cy="2342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cover crop will be terminated after 45-50 days  depending on weather conditions and incorporated in soil </a:t>
            </a:r>
            <a:endParaRPr lang="en-US" sz="1400" dirty="0"/>
          </a:p>
        </p:txBody>
      </p:sp>
      <p:sp>
        <p:nvSpPr>
          <p:cNvPr id="20" name="Arrow: Right 50">
            <a:extLst>
              <a:ext uri="{FF2B5EF4-FFF2-40B4-BE49-F238E27FC236}">
                <a16:creationId xmlns:a16="http://schemas.microsoft.com/office/drawing/2014/main" id="{53257EB0-2297-764A-B9F2-EAB1155C2DA8}"/>
              </a:ext>
            </a:extLst>
          </p:cNvPr>
          <p:cNvSpPr/>
          <p:nvPr/>
        </p:nvSpPr>
        <p:spPr>
          <a:xfrm>
            <a:off x="4415386" y="2668252"/>
            <a:ext cx="221634" cy="1511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9F18B0-6BBB-7C48-8710-FA46C6534B34}"/>
              </a:ext>
            </a:extLst>
          </p:cNvPr>
          <p:cNvSpPr/>
          <p:nvPr/>
        </p:nvSpPr>
        <p:spPr>
          <a:xfrm>
            <a:off x="4711627" y="1528126"/>
            <a:ext cx="1815340" cy="2342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ASD will be practiced for 4 weeks by covering assigned plots with plastic mulch and ORP probes monitor the anaerobic conditions in the soil 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Arrow: Right 50">
            <a:extLst>
              <a:ext uri="{FF2B5EF4-FFF2-40B4-BE49-F238E27FC236}">
                <a16:creationId xmlns:a16="http://schemas.microsoft.com/office/drawing/2014/main" id="{5740D06D-4DBD-554E-AA95-F4ED38619748}"/>
              </a:ext>
            </a:extLst>
          </p:cNvPr>
          <p:cNvSpPr/>
          <p:nvPr/>
        </p:nvSpPr>
        <p:spPr>
          <a:xfrm>
            <a:off x="6623274" y="2623276"/>
            <a:ext cx="206892" cy="16639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A654A-0754-5F43-A5F6-DF54AB32E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1" r="24208" b="19010"/>
          <a:stretch/>
        </p:blipFill>
        <p:spPr>
          <a:xfrm>
            <a:off x="6947418" y="1524000"/>
            <a:ext cx="1791182" cy="23577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C61B21-C57D-B544-9BA1-3F19086E864B}"/>
              </a:ext>
            </a:extLst>
          </p:cNvPr>
          <p:cNvSpPr txBox="1"/>
          <p:nvPr/>
        </p:nvSpPr>
        <p:spPr>
          <a:xfrm>
            <a:off x="6947418" y="1669070"/>
            <a:ext cx="17911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E6E6E6"/>
                </a:highlight>
              </a:rPr>
              <a:t>Tomato plants will be transplanted after 4 weeks.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AA0E34-156D-2744-8C93-01C2622DF594}"/>
              </a:ext>
            </a:extLst>
          </p:cNvPr>
          <p:cNvSpPr txBox="1"/>
          <p:nvPr/>
        </p:nvSpPr>
        <p:spPr>
          <a:xfrm>
            <a:off x="244059" y="4521758"/>
            <a:ext cx="82141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After 4 weeks ASD will be ended by making holes in the plastic covered treatments and tomato plants will be transplanted.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Data collection included  tomato yield, weed control ratings, diseases ratings.</a:t>
            </a:r>
            <a:r>
              <a:rPr lang="en-US" sz="1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0145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0A82-8ADE-EC4E-9740-BDA1133C9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93" y="914400"/>
            <a:ext cx="5943600" cy="852435"/>
          </a:xfrm>
        </p:spPr>
        <p:txBody>
          <a:bodyPr/>
          <a:lstStyle/>
          <a:p>
            <a:pPr algn="l"/>
            <a:r>
              <a:rPr lang="en-US" sz="2400" b="1" dirty="0">
                <a:latin typeface="+mj-lt"/>
              </a:rPr>
              <a:t> Overview</a:t>
            </a:r>
            <a:br>
              <a:rPr lang="en-US" sz="2400" b="1" dirty="0">
                <a:latin typeface="+mj-lt"/>
              </a:rPr>
            </a:br>
            <a:endParaRPr lang="en-US" sz="2400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DC8D5-60CE-E545-961D-79DB5D01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93" y="1524000"/>
            <a:ext cx="7996814" cy="4724400"/>
          </a:xfrm>
        </p:spPr>
        <p:txBody>
          <a:bodyPr/>
          <a:lstStyle/>
          <a:p>
            <a:endParaRPr lang="en-US" sz="1600" dirty="0">
              <a:latin typeface="+mj-lt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>
                <a:latin typeface="+mj-lt"/>
                <a:cs typeface="Al Nile" pitchFamily="2" charset="-78"/>
              </a:rPr>
              <a:t>Academic courses </a:t>
            </a:r>
            <a:r>
              <a:rPr lang="en-US" sz="1800" dirty="0" smtClean="0">
                <a:latin typeface="+mj-lt"/>
                <a:cs typeface="Al Nile" pitchFamily="2" charset="-78"/>
              </a:rPr>
              <a:t>progress of graduate student</a:t>
            </a:r>
            <a:endParaRPr lang="en-US" sz="1800" dirty="0">
              <a:latin typeface="+mj-lt"/>
              <a:cs typeface="Al Nile" pitchFamily="2" charset="-78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>
                <a:latin typeface="+mj-lt"/>
                <a:cs typeface="Al Nile" pitchFamily="2" charset="-78"/>
              </a:rPr>
              <a:t>Research background</a:t>
            </a:r>
          </a:p>
          <a:p>
            <a:endParaRPr lang="en-US" sz="1800" dirty="0">
              <a:latin typeface="+mj-lt"/>
              <a:cs typeface="Al Nile" pitchFamily="2" charset="-78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1800" dirty="0">
                <a:latin typeface="+mj-lt"/>
                <a:cs typeface="Al Nile" pitchFamily="2" charset="-78"/>
              </a:rPr>
              <a:t>Research </a:t>
            </a:r>
          </a:p>
          <a:p>
            <a:r>
              <a:rPr lang="en-US" sz="1800" dirty="0">
                <a:latin typeface="+mj-lt"/>
                <a:cs typeface="Al Nile" pitchFamily="2" charset="-78"/>
              </a:rPr>
              <a:t>     ASD carbon sources greenhouse experiment</a:t>
            </a:r>
          </a:p>
          <a:p>
            <a:r>
              <a:rPr lang="en-US" sz="1800" dirty="0">
                <a:latin typeface="+mj-lt"/>
                <a:cs typeface="Al Nile" pitchFamily="2" charset="-78"/>
              </a:rPr>
              <a:t>     ASD incorporated cover crops (carbon source) field experiment</a:t>
            </a:r>
          </a:p>
          <a:p>
            <a:r>
              <a:rPr lang="en-US" sz="1800" dirty="0">
                <a:latin typeface="+mj-lt"/>
                <a:cs typeface="Al Nile" pitchFamily="2" charset="-78"/>
              </a:rPr>
              <a:t>     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800" dirty="0">
              <a:latin typeface="+mj-lt"/>
              <a:cs typeface="Al Nile" pitchFamily="2" charset="-78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1800" dirty="0">
              <a:latin typeface="+mj-lt"/>
              <a:cs typeface="Al Nile" pitchFamily="2" charset="-78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1800" dirty="0">
                <a:latin typeface="+mj-lt"/>
                <a:cs typeface="Al Nile" pitchFamily="2" charset="-78"/>
              </a:rPr>
              <a:t>Networking opportunities and extension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1800" dirty="0">
                <a:latin typeface="+mj-lt"/>
                <a:cs typeface="Al Nile" pitchFamily="2" charset="-78"/>
              </a:rPr>
              <a:t>Future research and carrier goals</a:t>
            </a:r>
          </a:p>
          <a:p>
            <a:endParaRPr lang="en-US" sz="1400" dirty="0">
              <a:latin typeface="+mj-lt"/>
            </a:endParaRPr>
          </a:p>
          <a:p>
            <a:pPr marL="342900" indent="-342900">
              <a:buFontTx/>
              <a:buAutoNum type="arabicPeriod"/>
            </a:pPr>
            <a:endParaRPr lang="en-US" sz="1400" dirty="0">
              <a:latin typeface="+mj-lt"/>
            </a:endParaRPr>
          </a:p>
          <a:p>
            <a:pPr marL="342900" indent="-342900">
              <a:buAutoNum type="arabicPeriod"/>
            </a:pP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9478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02FFF-28ED-2741-B405-12EBA774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0"/>
            <a:ext cx="8650738" cy="609600"/>
          </a:xfrm>
        </p:spPr>
        <p:txBody>
          <a:bodyPr/>
          <a:lstStyle/>
          <a:p>
            <a:r>
              <a:rPr lang="en-US" sz="2400" b="1" dirty="0">
                <a:latin typeface="+mj-lt"/>
              </a:rPr>
              <a:t>Extension work (Growers farm visits/ On farm trials)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C8625-04B8-C847-90C1-18CE03C2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91" y="1950218"/>
            <a:ext cx="5204209" cy="4450582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Visited Titan farms, largest peach growers on east coast, also grows pepper and broccoli in 2000 acres.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+mj-lt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+mj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Hosting Cover crop trials under the guidance of Dr. Brian Ward at two SC Co-operative organic growers, </a:t>
            </a:r>
            <a:r>
              <a:rPr lang="en-US" sz="1600" dirty="0" err="1">
                <a:latin typeface="+mj-lt"/>
              </a:rPr>
              <a:t>Harleston</a:t>
            </a:r>
            <a:r>
              <a:rPr lang="en-US" sz="1600" dirty="0">
                <a:latin typeface="+mj-lt"/>
              </a:rPr>
              <a:t> Towles and Sidi Limehouse, Rosebank farms (a successful vegetable grower, grows more than 50 horticultural crops annually).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+mj-lt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+mj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Hosting ASD carbon sources trials at two grower farms, Adair </a:t>
            </a:r>
            <a:r>
              <a:rPr lang="en-US" sz="1600" dirty="0" err="1">
                <a:latin typeface="+mj-lt"/>
              </a:rPr>
              <a:t>Mccoy</a:t>
            </a:r>
            <a:r>
              <a:rPr lang="en-US" sz="1600" dirty="0">
                <a:latin typeface="+mj-lt"/>
              </a:rPr>
              <a:t> and Pete Ambrose.</a:t>
            </a:r>
          </a:p>
          <a:p>
            <a:endParaRPr lang="en-US" sz="1600" dirty="0">
              <a:latin typeface="+mj-lt"/>
            </a:endParaRPr>
          </a:p>
        </p:txBody>
      </p:sp>
      <p:pic>
        <p:nvPicPr>
          <p:cNvPr id="11" name="Picture 10" descr="A person sitting on a bench&#10;&#10;Description automatically generated">
            <a:extLst>
              <a:ext uri="{FF2B5EF4-FFF2-40B4-BE49-F238E27FC236}">
                <a16:creationId xmlns:a16="http://schemas.microsoft.com/office/drawing/2014/main" id="{E111B03C-227E-214B-821E-9FC176D2B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52" y="1950218"/>
            <a:ext cx="2120836" cy="2133600"/>
          </a:xfrm>
          <a:prstGeom prst="rect">
            <a:avLst/>
          </a:prstGeom>
        </p:spPr>
      </p:pic>
      <p:pic>
        <p:nvPicPr>
          <p:cNvPr id="15" name="Picture 14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2876EA46-128B-9043-9465-56A9ACFC0B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t="-2222" r="19280" b="15555"/>
          <a:stretch/>
        </p:blipFill>
        <p:spPr>
          <a:xfrm>
            <a:off x="6695552" y="4448907"/>
            <a:ext cx="2120836" cy="21163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8E7757-FCE9-7443-AB22-429B26E677BE}"/>
              </a:ext>
            </a:extLst>
          </p:cNvPr>
          <p:cNvSpPr txBox="1"/>
          <p:nvPr/>
        </p:nvSpPr>
        <p:spPr>
          <a:xfrm>
            <a:off x="6525935" y="4042304"/>
            <a:ext cx="24801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 Dr. ward guiding cover crop seeding</a:t>
            </a:r>
          </a:p>
          <a:p>
            <a:r>
              <a:rPr lang="en-US" sz="1100" dirty="0"/>
              <a:t> and farmers field design. </a:t>
            </a:r>
          </a:p>
        </p:txBody>
      </p:sp>
    </p:spTree>
    <p:extLst>
      <p:ext uri="{BB962C8B-B14F-4D97-AF65-F5344CB8AC3E}">
        <p14:creationId xmlns:p14="http://schemas.microsoft.com/office/powerpoint/2010/main" val="651304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C60FC-3952-DF4F-946B-F1A175E3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b="1" dirty="0">
                <a:latin typeface="+mj-lt"/>
              </a:rPr>
              <a:t>Networking opportunities (meetings/conferences)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E2071-0B80-CA42-A7CE-AA0786E83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" y="1981200"/>
            <a:ext cx="5709920" cy="4572000"/>
          </a:xfrm>
        </p:spPr>
        <p:txBody>
          <a:bodyPr/>
          <a:lstStyle/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Attended joint North and South Carolina vegetable growers meeting 2019 at Wilmington, NC.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1600" dirty="0">
              <a:latin typeface="+mj-lt"/>
            </a:endParaRPr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1600" dirty="0">
              <a:latin typeface="+mj-lt"/>
            </a:endParaRP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Attended annual Soil health Conference 2019, Clemson University.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1600" dirty="0">
              <a:latin typeface="+mj-lt"/>
            </a:endParaRPr>
          </a:p>
          <a:p>
            <a:pPr marL="457200" indent="-457200">
              <a:buSzPct val="80000"/>
              <a:buFont typeface="Wingdings" pitchFamily="2" charset="2"/>
              <a:buChar char="q"/>
            </a:pPr>
            <a:endParaRPr lang="en-US" sz="1600" dirty="0">
              <a:latin typeface="+mj-lt"/>
            </a:endParaRP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Presented the ASD studies results orally at Southern Weed Science Society meeting, January 2020 at Biloxi, Mississippi. 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1600" dirty="0">
              <a:latin typeface="+mj-lt"/>
            </a:endParaRPr>
          </a:p>
          <a:p>
            <a:pPr marL="457200" indent="-457200">
              <a:buSzPct val="80000"/>
              <a:buFont typeface="Wingdings" pitchFamily="2" charset="2"/>
              <a:buChar char="q"/>
            </a:pPr>
            <a:endParaRPr lang="en-US" sz="1600" dirty="0">
              <a:latin typeface="+mj-lt"/>
            </a:endParaRP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Registered to present orally at upcoming national ASHS, August 2020, at Orlando, Florida. 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A27F53F-2A73-D444-BF59-6F82F04591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62" y="2015945"/>
            <a:ext cx="3028202" cy="2232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623D8A-6379-A14D-9577-888F2D078C87}"/>
              </a:ext>
            </a:extLst>
          </p:cNvPr>
          <p:cNvSpPr txBox="1"/>
          <p:nvPr/>
        </p:nvSpPr>
        <p:spPr>
          <a:xfrm>
            <a:off x="5864462" y="4239154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SWSS meeting Jan 2020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68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CCCD-90F0-41A2-B9FA-F0BF93E3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6019800" cy="609600"/>
          </a:xfrm>
        </p:spPr>
        <p:txBody>
          <a:bodyPr/>
          <a:lstStyle/>
          <a:p>
            <a:pPr algn="l"/>
            <a:r>
              <a:rPr lang="en-US" sz="2400" b="1" dirty="0">
                <a:latin typeface="+mj-lt"/>
              </a:rPr>
              <a:t>Future research and carrier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6BAA1-F116-4B86-914B-DA4E1B9FB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57400"/>
            <a:ext cx="7162800" cy="4495800"/>
          </a:xfrm>
        </p:spPr>
        <p:txBody>
          <a:bodyPr/>
          <a:lstStyle/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To increase productivity of farmers by developing integrated farming approaches which are economically profitable, while preserving land, environmental quality and maintaining desired level of biological diversity. 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1800" dirty="0">
              <a:latin typeface="+mj-lt"/>
            </a:endParaRP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To extend my sincere efforts using my energy, enthusiasm and expertise in the field of agricultural research in adding value to the farmers directly.</a:t>
            </a:r>
          </a:p>
          <a:p>
            <a:pPr>
              <a:buSzPct val="80000"/>
            </a:pPr>
            <a:endParaRPr lang="en-US" sz="1800" dirty="0">
              <a:latin typeface="+mj-lt"/>
            </a:endParaRP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Willing to become a successful Agricultural Scientist and make a detailed research about the new and innovative methods of farming, which would assist in generating good revenue.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1800" dirty="0">
              <a:latin typeface="+mj-lt"/>
            </a:endParaRPr>
          </a:p>
          <a:p>
            <a:pPr>
              <a:buSzPct val="80000"/>
            </a:pP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0198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>
                <a:latin typeface="+mj-lt"/>
              </a:rPr>
              <a:t>Southern SARE</a:t>
            </a:r>
          </a:p>
          <a:p>
            <a:endParaRPr lang="en-US" sz="1600" dirty="0" smtClean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USDA </a:t>
            </a:r>
            <a:r>
              <a:rPr lang="en-US" sz="1600" dirty="0">
                <a:latin typeface="+mj-lt"/>
              </a:rPr>
              <a:t>faculty - (Dr. W.P. </a:t>
            </a:r>
            <a:r>
              <a:rPr lang="en-US" sz="1600" dirty="0" err="1">
                <a:latin typeface="+mj-lt"/>
              </a:rPr>
              <a:t>Wetcher</a:t>
            </a:r>
            <a:r>
              <a:rPr lang="en-US" sz="1600" dirty="0">
                <a:latin typeface="+mj-lt"/>
              </a:rPr>
              <a:t>, M. </a:t>
            </a:r>
            <a:r>
              <a:rPr lang="en-US" sz="1600" dirty="0" err="1">
                <a:latin typeface="+mj-lt"/>
              </a:rPr>
              <a:t>Katawizick</a:t>
            </a:r>
            <a:r>
              <a:rPr lang="en-US" sz="1600" dirty="0">
                <a:latin typeface="+mj-lt"/>
              </a:rPr>
              <a:t>)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CREC faculty - (Tyler Campbell, Marcellus Washington, Ben, Giovanni Caputo, Tayler snipes, Glen)</a:t>
            </a:r>
          </a:p>
          <a:p>
            <a:endParaRPr lang="en-US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71" t="22725"/>
          <a:stretch/>
        </p:blipFill>
        <p:spPr>
          <a:xfrm>
            <a:off x="1289566" y="3209309"/>
            <a:ext cx="6520489" cy="3110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0004" y="6306979"/>
            <a:ext cx="3886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USDA ARS</a:t>
            </a:r>
          </a:p>
        </p:txBody>
      </p:sp>
    </p:spTree>
    <p:extLst>
      <p:ext uri="{BB962C8B-B14F-4D97-AF65-F5344CB8AC3E}">
        <p14:creationId xmlns:p14="http://schemas.microsoft.com/office/powerpoint/2010/main" val="1251733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80284"/>
            <a:ext cx="8077200" cy="438916"/>
          </a:xfrm>
        </p:spPr>
        <p:txBody>
          <a:bodyPr/>
          <a:lstStyle/>
          <a:p>
            <a:r>
              <a:rPr lang="en-US" sz="3600" b="1" dirty="0">
                <a:latin typeface="+mj-lt"/>
              </a:rPr>
              <a:t/>
            </a:r>
            <a:br>
              <a:rPr lang="en-US" sz="3600" b="1" dirty="0">
                <a:latin typeface="+mj-lt"/>
              </a:rPr>
            </a:br>
            <a:r>
              <a:rPr lang="en-US" sz="3600" b="1" dirty="0">
                <a:latin typeface="+mj-lt"/>
              </a:rPr>
              <a:t>Questions and suggestions!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01" y="2057400"/>
            <a:ext cx="5815596" cy="392583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B3C04-0F7F-1A45-8D2D-262E5926D25F}"/>
              </a:ext>
            </a:extLst>
          </p:cNvPr>
          <p:cNvSpPr txBox="1"/>
          <p:nvPr/>
        </p:nvSpPr>
        <p:spPr>
          <a:xfrm>
            <a:off x="6096000" y="5846883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977113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8784-1DE2-884C-9FF4-3A2178518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0" b="1" dirty="0">
                <a:latin typeface="+mj-lt"/>
              </a:rPr>
              <a:t>Academic courses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E827F-BC30-7E44-BB43-FCBC88502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01" y="1600200"/>
            <a:ext cx="8681720" cy="4876800"/>
          </a:xfrm>
        </p:spPr>
        <p:txBody>
          <a:bodyPr/>
          <a:lstStyle/>
          <a:p>
            <a:r>
              <a:rPr lang="en-US" sz="1800" b="1" dirty="0">
                <a:latin typeface="+mj-lt"/>
              </a:rPr>
              <a:t>Course work completed(13 credits)</a:t>
            </a:r>
            <a:endParaRPr lang="en-US" sz="1800" dirty="0">
              <a:latin typeface="+mj-lt"/>
            </a:endParaRPr>
          </a:p>
          <a:p>
            <a:pPr marL="285750" indent="-285750">
              <a:buClr>
                <a:schemeClr val="tx1"/>
              </a:buClr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Weed Management, PES 6330                 </a:t>
            </a:r>
          </a:p>
          <a:p>
            <a:pPr marL="285750" indent="-285750">
              <a:buClr>
                <a:schemeClr val="tx1"/>
              </a:buClr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Beneficial Soil Organisms in Plant Growth, PES 6900 </a:t>
            </a:r>
          </a:p>
          <a:p>
            <a:pPr marL="285750" indent="-285750">
              <a:buClr>
                <a:schemeClr val="tx1"/>
              </a:buClr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Statistical Methods I, STAT 8010</a:t>
            </a:r>
          </a:p>
          <a:p>
            <a:pPr marL="285750" indent="-285750">
              <a:buClr>
                <a:schemeClr val="tx1"/>
              </a:buClr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Design and Analysis of Experiments, STAT 8050</a:t>
            </a:r>
          </a:p>
          <a:p>
            <a:pPr marL="285750" indent="-285750">
              <a:buClr>
                <a:schemeClr val="tx1"/>
              </a:buClr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Seminar, PES 8250 </a:t>
            </a:r>
          </a:p>
          <a:p>
            <a:pPr marL="285750" indent="-285750">
              <a:buClr>
                <a:schemeClr val="tx1"/>
              </a:buClr>
              <a:buSzPct val="80000"/>
              <a:buFont typeface="Wingdings" pitchFamily="2" charset="2"/>
              <a:buChar char="q"/>
            </a:pPr>
            <a:endParaRPr lang="en-US" sz="1800" dirty="0">
              <a:latin typeface="+mj-lt"/>
            </a:endParaRPr>
          </a:p>
          <a:p>
            <a:pPr marL="285750" indent="-285750">
              <a:buClr>
                <a:schemeClr val="tx1"/>
              </a:buClr>
              <a:buSzPct val="80000"/>
              <a:buFont typeface="Wingdings" pitchFamily="2" charset="2"/>
              <a:buChar char="q"/>
            </a:pPr>
            <a:endParaRPr lang="en-US" sz="1800" dirty="0">
              <a:latin typeface="+mj-lt"/>
            </a:endParaRPr>
          </a:p>
          <a:p>
            <a:r>
              <a:rPr lang="en-US" sz="1800" b="1" dirty="0">
                <a:latin typeface="+mj-lt"/>
              </a:rPr>
              <a:t>Ongoing and planned ahead(9 credits)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Special problems in vegetable weed science, PES 8060 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Analytical techniques in plant sciences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Vegetable Crops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Plant diseases diagnosis</a:t>
            </a:r>
          </a:p>
          <a:p>
            <a:pPr marL="342900" indent="-342900">
              <a:buSzPct val="80000"/>
              <a:buFont typeface="Wingdings" pitchFamily="2" charset="2"/>
              <a:buChar char="q"/>
            </a:pPr>
            <a:endParaRPr lang="en-US" sz="1400" dirty="0">
              <a:latin typeface="+mj-lt"/>
            </a:endParaRPr>
          </a:p>
          <a:p>
            <a:pPr>
              <a:buSzPct val="80000"/>
            </a:pPr>
            <a:endParaRPr lang="en-US" sz="1600" b="1" dirty="0">
              <a:latin typeface="+mj-lt"/>
            </a:endParaRPr>
          </a:p>
          <a:p>
            <a:pPr>
              <a:buSzPct val="80000"/>
            </a:pPr>
            <a:r>
              <a:rPr lang="en-US" sz="1600" b="1" dirty="0">
                <a:latin typeface="+mj-lt"/>
              </a:rPr>
              <a:t> </a:t>
            </a:r>
            <a:endParaRPr lang="en-US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0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7315200" cy="6096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j-lt"/>
              </a:rPr>
              <a:t>Organic Vegetables- Star of the Organic sector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849" y="1981200"/>
            <a:ext cx="4572000" cy="4114800"/>
          </a:xfrm>
        </p:spPr>
        <p:txBody>
          <a:bodyPr/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Organic sales hit $55.1 billion in 2019 as the importance of organic continues to rise.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Organic vegetable and fruits sales increased by 5 percent, hitting $18 billion, as the category continues to be the star of the organic sector, and often the starting point for organic food buying. 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Significant number of farmers are switching from conventional to organic production due to large consumer demands and high market cost of produce. 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1D0D88-B262-E84E-90CC-026B06D17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35"/>
                    </a14:imgEffect>
                    <a14:imgEffect>
                      <a14:saturation sat="1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199" y="3962400"/>
            <a:ext cx="3536721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02052-B09B-2B4B-B040-EFD45C5CF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206" y="1676400"/>
            <a:ext cx="3427714" cy="22102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F13388-1736-FF4B-95E9-B3252044810F}"/>
              </a:ext>
            </a:extLst>
          </p:cNvPr>
          <p:cNvSpPr txBox="1"/>
          <p:nvPr/>
        </p:nvSpPr>
        <p:spPr>
          <a:xfrm>
            <a:off x="5138206" y="3662919"/>
            <a:ext cx="14237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Source- WALMART</a:t>
            </a:r>
          </a:p>
        </p:txBody>
      </p:sp>
    </p:spTree>
    <p:extLst>
      <p:ext uri="{BB962C8B-B14F-4D97-AF65-F5344CB8AC3E}">
        <p14:creationId xmlns:p14="http://schemas.microsoft.com/office/powerpoint/2010/main" val="27543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ED22F-5ED5-1A42-9962-2905E71C8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858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Weeds and Pathogens – Challengers of sustainable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A000C-EFA9-9F4C-8BA5-4A8E866E9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5105400" cy="4800600"/>
          </a:xfrm>
        </p:spPr>
        <p:txBody>
          <a:bodyPr wrap="square" anchor="t">
            <a:normAutofit lnSpcReduction="10000"/>
          </a:bodyPr>
          <a:lstStyle/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Management of weeds and pathogen in organic vegetable production is one of the biggest problem. 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endParaRPr lang="en-US" sz="1800" dirty="0">
              <a:latin typeface="+mj-lt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Most of the organic growers rely on hand weeding, which can be labor intensive and costly. 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endParaRPr lang="en-US" sz="1800" dirty="0">
              <a:latin typeface="+mj-lt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Weed density and biomass were found to be four times higher in the organic systems than in the conventional systems and under standard weed management practices, organic had 40% lower yield than the conventional system  (</a:t>
            </a:r>
            <a:r>
              <a:rPr lang="en-US" sz="1800" dirty="0" err="1">
                <a:latin typeface="+mj-lt"/>
              </a:rPr>
              <a:t>Benaragama</a:t>
            </a:r>
            <a:r>
              <a:rPr lang="en-US" sz="1800" dirty="0">
                <a:latin typeface="+mj-lt"/>
              </a:rPr>
              <a:t> et al.,2016).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endParaRPr lang="en-US" sz="1800" dirty="0">
              <a:latin typeface="+mj-lt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Great need to develop alternatives for sustainable vegetable management.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5CA43-1D6A-3245-B454-B03E43C11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91" r="29109"/>
          <a:stretch/>
        </p:blipFill>
        <p:spPr>
          <a:xfrm>
            <a:off x="5638800" y="1752600"/>
            <a:ext cx="3276600" cy="41148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816DD-DA20-424A-B48A-242F0EBEF594}"/>
              </a:ext>
            </a:extLst>
          </p:cNvPr>
          <p:cNvSpPr txBox="1"/>
          <p:nvPr/>
        </p:nvSpPr>
        <p:spPr>
          <a:xfrm>
            <a:off x="7815943" y="6285208"/>
            <a:ext cx="1306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 - Google</a:t>
            </a:r>
          </a:p>
        </p:txBody>
      </p:sp>
    </p:spTree>
    <p:extLst>
      <p:ext uri="{BB962C8B-B14F-4D97-AF65-F5344CB8AC3E}">
        <p14:creationId xmlns:p14="http://schemas.microsoft.com/office/powerpoint/2010/main" val="22939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991600" cy="609600"/>
          </a:xfrm>
        </p:spPr>
        <p:txBody>
          <a:bodyPr/>
          <a:lstStyle/>
          <a:p>
            <a:pPr algn="just"/>
            <a:r>
              <a:rPr lang="en-US" sz="2400" b="1" dirty="0">
                <a:latin typeface="+mj-lt"/>
              </a:rPr>
              <a:t>Background of Anaerobic Soil Disinfestation (ASD)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Pre-plant biological soil treatment.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First developed in the Japan and Netherlands (Blok et al., 2000).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ASD was initially developed to control soil-borne pathogens.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This technique has also shown the potential to control nutsedge(Butler et al., 2012)., but there is no study conducted in detail optimizing ASD as a multiple weed control technique.</a:t>
            </a:r>
          </a:p>
          <a:p>
            <a:endParaRPr lang="en-US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7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1720" cy="609600"/>
          </a:xfrm>
        </p:spPr>
        <p:txBody>
          <a:bodyPr/>
          <a:lstStyle/>
          <a:p>
            <a:pPr algn="l"/>
            <a:r>
              <a:rPr lang="en-US" sz="2400" b="1" dirty="0">
                <a:latin typeface="+mj-lt"/>
              </a:rPr>
              <a:t>Anaerobic Soil Disinfestation (ASD)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208926"/>
              </p:ext>
            </p:extLst>
          </p:nvPr>
        </p:nvGraphicFramePr>
        <p:xfrm>
          <a:off x="248903" y="1600200"/>
          <a:ext cx="5562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A person standing on top of a dirt field&#10;&#10;Description automatically generated">
            <a:extLst>
              <a:ext uri="{FF2B5EF4-FFF2-40B4-BE49-F238E27FC236}">
                <a16:creationId xmlns:a16="http://schemas.microsoft.com/office/drawing/2014/main" id="{0B59E314-62C1-1F44-B11D-505976B3AD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5" r="14697" b="9160"/>
          <a:stretch/>
        </p:blipFill>
        <p:spPr>
          <a:xfrm>
            <a:off x="6141077" y="914401"/>
            <a:ext cx="2743200" cy="2819400"/>
          </a:xfrm>
          <a:prstGeom prst="rect">
            <a:avLst/>
          </a:prstGeom>
        </p:spPr>
      </p:pic>
      <p:pic>
        <p:nvPicPr>
          <p:cNvPr id="11" name="Picture 10" descr="A picture containing road, track, car, highway&#10;&#10;Description automatically generated">
            <a:extLst>
              <a:ext uri="{FF2B5EF4-FFF2-40B4-BE49-F238E27FC236}">
                <a16:creationId xmlns:a16="http://schemas.microsoft.com/office/drawing/2014/main" id="{2769AD52-D7E8-794F-8B5E-7D21161D10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t="36668" b="37653"/>
          <a:stretch/>
        </p:blipFill>
        <p:spPr>
          <a:xfrm>
            <a:off x="6122750" y="4191000"/>
            <a:ext cx="2743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1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" y="1066800"/>
            <a:ext cx="8448040" cy="609600"/>
          </a:xfrm>
        </p:spPr>
        <p:txBody>
          <a:bodyPr/>
          <a:lstStyle/>
          <a:p>
            <a:pPr algn="l"/>
            <a:r>
              <a:rPr lang="en-US" sz="2400" b="1" dirty="0">
                <a:latin typeface="+mj-lt"/>
              </a:rPr>
              <a:t>Preliminary experiment (July - September 2019)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1676400"/>
            <a:ext cx="4795520" cy="4876800"/>
          </a:xfrm>
        </p:spPr>
        <p:txBody>
          <a:bodyPr/>
          <a:lstStyle/>
          <a:p>
            <a:r>
              <a:rPr lang="en-US" sz="1600" b="1" dirty="0">
                <a:latin typeface="+mj-lt"/>
                <a:cs typeface="Calibri" panose="020F0502020204030204" pitchFamily="34" charset="0"/>
              </a:rPr>
              <a:t>Location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: USDA ARS Vegetable research, Charleston, South Carolina.</a:t>
            </a:r>
          </a:p>
          <a:p>
            <a:endParaRPr lang="en-US" sz="2000" dirty="0">
              <a:latin typeface="+mj-lt"/>
              <a:cs typeface="Calibri" panose="020F0502020204030204" pitchFamily="34" charset="0"/>
            </a:endParaRPr>
          </a:p>
          <a:p>
            <a:r>
              <a:rPr lang="en-US" sz="2000" b="1" dirty="0">
                <a:latin typeface="+mj-lt"/>
                <a:cs typeface="Calibri" panose="020F0502020204030204" pitchFamily="34" charset="0"/>
              </a:rPr>
              <a:t>Carbon treatments </a:t>
            </a:r>
            <a:r>
              <a:rPr lang="en-US" sz="2000" dirty="0">
                <a:latin typeface="+mj-lt"/>
                <a:cs typeface="Calibri" panose="020F0502020204030204" pitchFamily="34" charset="0"/>
              </a:rPr>
              <a:t>-</a:t>
            </a:r>
          </a:p>
          <a:p>
            <a:pPr marL="457200" indent="-457200">
              <a:buAutoNum type="arabicParenR"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Molasses and Chicken manure</a:t>
            </a:r>
          </a:p>
          <a:p>
            <a:pPr marL="457200" indent="-457200">
              <a:buAutoNum type="arabicParenR"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Molasses and cottonseed meal</a:t>
            </a:r>
          </a:p>
          <a:p>
            <a:pPr marL="457200" indent="-457200">
              <a:buAutoNum type="arabicParenR"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No Carbon Source </a:t>
            </a:r>
          </a:p>
          <a:p>
            <a:pPr marL="457200" indent="-457200">
              <a:buAutoNum type="arabicParenR"/>
            </a:pP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r>
              <a:rPr lang="en-US" sz="1600" dirty="0">
                <a:latin typeface="+mj-lt"/>
                <a:cs typeface="Calibri" panose="020F0502020204030204" pitchFamily="34" charset="0"/>
              </a:rPr>
              <a:t>Experiment unit was field plot with 40 ft. x 1.5 ft. dimensions.</a:t>
            </a:r>
          </a:p>
          <a:p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r>
              <a:rPr lang="en-US" sz="1600" dirty="0">
                <a:latin typeface="+mj-lt"/>
                <a:cs typeface="Calibri" panose="020F0502020204030204" pitchFamily="34" charset="0"/>
              </a:rPr>
              <a:t>Experimental design was randomized complete block split plot (plastic cover and no plastic cover) with 6 replications.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B67BC34B-4E90-BA4C-B2C3-5141EDD30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7" t="4687" r="23182" b="17336"/>
          <a:stretch/>
        </p:blipFill>
        <p:spPr bwMode="auto">
          <a:xfrm>
            <a:off x="4913783" y="2057400"/>
            <a:ext cx="37679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7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A23377-E6D1-47DA-9191-77CBEB039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85800"/>
          </a:xfrm>
        </p:spPr>
        <p:txBody>
          <a:bodyPr wrap="square" anchor="ctr">
            <a:normAutofit/>
          </a:bodyPr>
          <a:lstStyle/>
          <a:p>
            <a:pPr algn="l"/>
            <a:r>
              <a:rPr lang="en-US" sz="2400" b="1" dirty="0">
                <a:latin typeface="+mj-lt"/>
              </a:rPr>
              <a:t>ASD Carbon Sources Study (October- December 2019)</a:t>
            </a:r>
            <a:endParaRPr lang="en-US" sz="2400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6B75C9-A651-4E66-8D05-E4A2B3FD2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8568266" cy="4953000"/>
          </a:xfrm>
        </p:spPr>
        <p:txBody>
          <a:bodyPr wrap="square" anchor="t">
            <a:normAutofit fontScale="92500" lnSpcReduction="20000"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1700" b="1" dirty="0">
                <a:latin typeface="+mj-lt"/>
              </a:rPr>
              <a:t>Objective</a:t>
            </a:r>
            <a:r>
              <a:rPr lang="en-US" sz="1700" dirty="0">
                <a:latin typeface="+mj-lt"/>
              </a:rPr>
              <a:t> - To determine if the carbon source and allelopathic-organic herbicide treatment combinations affect weed suppression and pathogen (specifically </a:t>
            </a:r>
            <a:r>
              <a:rPr lang="en-US" sz="1700" i="1" dirty="0" err="1">
                <a:latin typeface="+mj-lt"/>
              </a:rPr>
              <a:t>Ralstonia</a:t>
            </a:r>
            <a:r>
              <a:rPr lang="en-US" sz="1700" i="1" dirty="0">
                <a:latin typeface="+mj-lt"/>
              </a:rPr>
              <a:t> </a:t>
            </a:r>
            <a:r>
              <a:rPr lang="en-US" sz="1700" i="1" dirty="0" err="1">
                <a:latin typeface="+mj-lt"/>
              </a:rPr>
              <a:t>Solanacearium</a:t>
            </a:r>
            <a:r>
              <a:rPr lang="en-US" sz="1700" dirty="0">
                <a:latin typeface="+mj-lt"/>
              </a:rPr>
              <a:t>) in an ASD environment in the greenhouse.</a:t>
            </a:r>
          </a:p>
          <a:p>
            <a:pPr>
              <a:lnSpc>
                <a:spcPct val="90000"/>
              </a:lnSpc>
            </a:pPr>
            <a:endParaRPr lang="en-US" sz="17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1700" b="1" dirty="0">
                <a:latin typeface="+mj-lt"/>
              </a:rPr>
              <a:t>Treatments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700" dirty="0">
                <a:latin typeface="+mj-lt"/>
              </a:rPr>
              <a:t>Mustard meal + molasses 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700" dirty="0">
                <a:latin typeface="+mj-lt"/>
              </a:rPr>
              <a:t>Chicken manure + molasses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700" dirty="0">
                <a:latin typeface="+mj-lt"/>
              </a:rPr>
              <a:t>Sweet potatoes + molasses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700" dirty="0">
                <a:latin typeface="+mj-lt"/>
              </a:rPr>
              <a:t>Corn gluten + molasses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700" dirty="0">
                <a:latin typeface="+mj-lt"/>
              </a:rPr>
              <a:t>No Carbon source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+mj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Five treatments mixtures with or without plastic mulch, 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latin typeface="+mj-lt"/>
              </a:rPr>
              <a:t>     in total 10 treatments.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+mj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Experimental unit was a 5-gallon bucket.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+mj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Experimental design was completely randomized block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latin typeface="+mj-lt"/>
              </a:rPr>
              <a:t>      design with four replicates of each treatment.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+mj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Kept for six weeks in the greenhouse.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344BE9-81C6-4772-A223-BEA4C3AF4F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" b="4"/>
          <a:stretch/>
        </p:blipFill>
        <p:spPr bwMode="auto">
          <a:xfrm>
            <a:off x="5791200" y="2743200"/>
            <a:ext cx="277706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421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afls-lines" id="{2DB37783-5655-254F-92D4-7C18A45E3762}" vid="{956711CB-070B-574C-8826-408088DC82E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4178</TotalTime>
  <Words>1401</Words>
  <Application>Microsoft Office PowerPoint</Application>
  <PresentationFormat>On-screen Show (4:3)</PresentationFormat>
  <Paragraphs>248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Al Nile</vt:lpstr>
      <vt:lpstr>Arial</vt:lpstr>
      <vt:lpstr>Calibri</vt:lpstr>
      <vt:lpstr>Times New Roman</vt:lpstr>
      <vt:lpstr>Verdana</vt:lpstr>
      <vt:lpstr>Wingdings</vt:lpstr>
      <vt:lpstr>Default Design</vt:lpstr>
      <vt:lpstr>Southern SARE Update Research area- Weed and diseases management in sustainable vegetable production.   </vt:lpstr>
      <vt:lpstr> Overview </vt:lpstr>
      <vt:lpstr>Academic courses progress </vt:lpstr>
      <vt:lpstr>Organic Vegetables- Star of the Organic sector </vt:lpstr>
      <vt:lpstr>Weeds and Pathogens – Challengers of sustainable production </vt:lpstr>
      <vt:lpstr>Background of Anaerobic Soil Disinfestation (ASD)</vt:lpstr>
      <vt:lpstr>Anaerobic Soil Disinfestation (ASD)</vt:lpstr>
      <vt:lpstr>Preliminary experiment (July - September 2019)</vt:lpstr>
      <vt:lpstr>ASD Carbon Sources Study (October- December 2019)</vt:lpstr>
      <vt:lpstr>PowerPoint Presentation</vt:lpstr>
      <vt:lpstr>PowerPoint Presentation</vt:lpstr>
      <vt:lpstr>Results (continued)</vt:lpstr>
      <vt:lpstr> Results (continued)</vt:lpstr>
      <vt:lpstr>Results (continued)</vt:lpstr>
      <vt:lpstr>ASD treatments showing weed suppression.</vt:lpstr>
      <vt:lpstr>Best two treatments for weed control after removing Plastic Vs Untreated Check </vt:lpstr>
      <vt:lpstr>Conclusions </vt:lpstr>
      <vt:lpstr>ASD Cover Crops incorporated field study, (ongoing)</vt:lpstr>
      <vt:lpstr>Material and methods</vt:lpstr>
      <vt:lpstr>Extension work (Growers farm visits/ On farm trials)  </vt:lpstr>
      <vt:lpstr>Networking opportunities (meetings/conferences)</vt:lpstr>
      <vt:lpstr>Future research and carrier goals</vt:lpstr>
      <vt:lpstr>Acknowledgments</vt:lpstr>
      <vt:lpstr> Questions and suggestions!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Committee meeting   Research area- Weed and diseases management in sustainable vegetable production.</dc:title>
  <dc:creator>Gursewak Singh</dc:creator>
  <cp:lastModifiedBy>Matthew A Cutulle</cp:lastModifiedBy>
  <cp:revision>73</cp:revision>
  <dcterms:created xsi:type="dcterms:W3CDTF">2020-06-16T21:14:27Z</dcterms:created>
  <dcterms:modified xsi:type="dcterms:W3CDTF">2020-07-23T01:21:59Z</dcterms:modified>
</cp:coreProperties>
</file>