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63" r:id="rId3"/>
    <p:sldId id="264" r:id="rId4"/>
    <p:sldId id="265" r:id="rId5"/>
    <p:sldId id="266" r:id="rId6"/>
    <p:sldId id="267" r:id="rId7"/>
    <p:sldId id="257" r:id="rId8"/>
    <p:sldId id="258" r:id="rId9"/>
    <p:sldId id="272" r:id="rId10"/>
    <p:sldId id="273" r:id="rId11"/>
    <p:sldId id="274" r:id="rId12"/>
    <p:sldId id="279" r:id="rId13"/>
    <p:sldId id="276" r:id="rId14"/>
    <p:sldId id="282" r:id="rId15"/>
    <p:sldId id="268" r:id="rId16"/>
    <p:sldId id="269" r:id="rId17"/>
    <p:sldId id="270" r:id="rId18"/>
    <p:sldId id="275" r:id="rId19"/>
    <p:sldId id="271" r:id="rId20"/>
    <p:sldId id="278" r:id="rId21"/>
    <p:sldId id="281" r:id="rId22"/>
    <p:sldId id="277" r:id="rId23"/>
    <p:sldId id="259" r:id="rId24"/>
    <p:sldId id="280" r:id="rId25"/>
    <p:sldId id="284" r:id="rId26"/>
    <p:sldId id="285" r:id="rId27"/>
    <p:sldId id="283" r:id="rId28"/>
    <p:sldId id="288" r:id="rId29"/>
    <p:sldId id="287" r:id="rId30"/>
    <p:sldId id="289" r:id="rId31"/>
    <p:sldId id="290" r:id="rId32"/>
    <p:sldId id="29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anne Koebbe" initials="JK" lastIdx="2" clrIdx="0">
    <p:extLst>
      <p:ext uri="{19B8F6BF-5375-455C-9EA6-DF929625EA0E}">
        <p15:presenceInfo xmlns:p15="http://schemas.microsoft.com/office/powerpoint/2012/main" userId="963a52ddcb158a7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82" y="18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3DAAA-3D9D-423D-899D-49AF2D2043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737F52-78B7-44CF-9271-509E60EB0D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3F0E1B-5719-42E0-80A0-0DC40688A550}"/>
              </a:ext>
            </a:extLst>
          </p:cNvPr>
          <p:cNvSpPr>
            <a:spLocks noGrp="1"/>
          </p:cNvSpPr>
          <p:nvPr>
            <p:ph type="dt" sz="half" idx="10"/>
          </p:nvPr>
        </p:nvSpPr>
        <p:spPr/>
        <p:txBody>
          <a:bodyPr/>
          <a:lstStyle/>
          <a:p>
            <a:fld id="{F74BB324-226C-44CA-A27F-B72CB2F1B8E5}" type="datetimeFigureOut">
              <a:rPr lang="en-US" smtClean="0"/>
              <a:t>12/19/2019</a:t>
            </a:fld>
            <a:endParaRPr lang="en-US"/>
          </a:p>
        </p:txBody>
      </p:sp>
      <p:sp>
        <p:nvSpPr>
          <p:cNvPr id="5" name="Footer Placeholder 4">
            <a:extLst>
              <a:ext uri="{FF2B5EF4-FFF2-40B4-BE49-F238E27FC236}">
                <a16:creationId xmlns:a16="http://schemas.microsoft.com/office/drawing/2014/main" id="{4D0A1708-9201-456D-B45C-26E5AFD47E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F73D87-69A3-4B1D-8199-3D160A0A35EE}"/>
              </a:ext>
            </a:extLst>
          </p:cNvPr>
          <p:cNvSpPr>
            <a:spLocks noGrp="1"/>
          </p:cNvSpPr>
          <p:nvPr>
            <p:ph type="sldNum" sz="quarter" idx="12"/>
          </p:nvPr>
        </p:nvSpPr>
        <p:spPr/>
        <p:txBody>
          <a:bodyPr/>
          <a:lstStyle/>
          <a:p>
            <a:fld id="{954F2976-97FA-44E1-8B96-5680ADF68EAD}" type="slidenum">
              <a:rPr lang="en-US" smtClean="0"/>
              <a:t>‹#›</a:t>
            </a:fld>
            <a:endParaRPr lang="en-US"/>
          </a:p>
        </p:txBody>
      </p:sp>
    </p:spTree>
    <p:extLst>
      <p:ext uri="{BB962C8B-B14F-4D97-AF65-F5344CB8AC3E}">
        <p14:creationId xmlns:p14="http://schemas.microsoft.com/office/powerpoint/2010/main" val="3915368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003D2-6457-48B5-9CD7-82FF13B029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D1F201-88D0-4CAF-A52B-92E3C729E28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798BC2-570D-497A-95DD-2D6FAF2C1020}"/>
              </a:ext>
            </a:extLst>
          </p:cNvPr>
          <p:cNvSpPr>
            <a:spLocks noGrp="1"/>
          </p:cNvSpPr>
          <p:nvPr>
            <p:ph type="dt" sz="half" idx="10"/>
          </p:nvPr>
        </p:nvSpPr>
        <p:spPr/>
        <p:txBody>
          <a:bodyPr/>
          <a:lstStyle/>
          <a:p>
            <a:fld id="{F74BB324-226C-44CA-A27F-B72CB2F1B8E5}" type="datetimeFigureOut">
              <a:rPr lang="en-US" smtClean="0"/>
              <a:t>12/19/2019</a:t>
            </a:fld>
            <a:endParaRPr lang="en-US"/>
          </a:p>
        </p:txBody>
      </p:sp>
      <p:sp>
        <p:nvSpPr>
          <p:cNvPr id="5" name="Footer Placeholder 4">
            <a:extLst>
              <a:ext uri="{FF2B5EF4-FFF2-40B4-BE49-F238E27FC236}">
                <a16:creationId xmlns:a16="http://schemas.microsoft.com/office/drawing/2014/main" id="{21C588F4-935C-4608-93EE-FA845CD499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A7D0BC-144D-4016-9EAB-214212C926BA}"/>
              </a:ext>
            </a:extLst>
          </p:cNvPr>
          <p:cNvSpPr>
            <a:spLocks noGrp="1"/>
          </p:cNvSpPr>
          <p:nvPr>
            <p:ph type="sldNum" sz="quarter" idx="12"/>
          </p:nvPr>
        </p:nvSpPr>
        <p:spPr/>
        <p:txBody>
          <a:bodyPr/>
          <a:lstStyle/>
          <a:p>
            <a:fld id="{954F2976-97FA-44E1-8B96-5680ADF68EAD}" type="slidenum">
              <a:rPr lang="en-US" smtClean="0"/>
              <a:t>‹#›</a:t>
            </a:fld>
            <a:endParaRPr lang="en-US"/>
          </a:p>
        </p:txBody>
      </p:sp>
    </p:spTree>
    <p:extLst>
      <p:ext uri="{BB962C8B-B14F-4D97-AF65-F5344CB8AC3E}">
        <p14:creationId xmlns:p14="http://schemas.microsoft.com/office/powerpoint/2010/main" val="666111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0E7F0F-44AF-4864-A5E9-F8390E3B94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29C9DF-AEE1-4576-9710-58CFC6C5347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276D87-DA7B-4C64-BCB9-151F80A15A7F}"/>
              </a:ext>
            </a:extLst>
          </p:cNvPr>
          <p:cNvSpPr>
            <a:spLocks noGrp="1"/>
          </p:cNvSpPr>
          <p:nvPr>
            <p:ph type="dt" sz="half" idx="10"/>
          </p:nvPr>
        </p:nvSpPr>
        <p:spPr/>
        <p:txBody>
          <a:bodyPr/>
          <a:lstStyle/>
          <a:p>
            <a:fld id="{F74BB324-226C-44CA-A27F-B72CB2F1B8E5}" type="datetimeFigureOut">
              <a:rPr lang="en-US" smtClean="0"/>
              <a:t>12/19/2019</a:t>
            </a:fld>
            <a:endParaRPr lang="en-US"/>
          </a:p>
        </p:txBody>
      </p:sp>
      <p:sp>
        <p:nvSpPr>
          <p:cNvPr id="5" name="Footer Placeholder 4">
            <a:extLst>
              <a:ext uri="{FF2B5EF4-FFF2-40B4-BE49-F238E27FC236}">
                <a16:creationId xmlns:a16="http://schemas.microsoft.com/office/drawing/2014/main" id="{83010934-EB5A-4518-B809-43D448B47D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159F13-4D4B-464B-A684-F9D07E2C88F6}"/>
              </a:ext>
            </a:extLst>
          </p:cNvPr>
          <p:cNvSpPr>
            <a:spLocks noGrp="1"/>
          </p:cNvSpPr>
          <p:nvPr>
            <p:ph type="sldNum" sz="quarter" idx="12"/>
          </p:nvPr>
        </p:nvSpPr>
        <p:spPr/>
        <p:txBody>
          <a:bodyPr/>
          <a:lstStyle/>
          <a:p>
            <a:fld id="{954F2976-97FA-44E1-8B96-5680ADF68EAD}" type="slidenum">
              <a:rPr lang="en-US" smtClean="0"/>
              <a:t>‹#›</a:t>
            </a:fld>
            <a:endParaRPr lang="en-US"/>
          </a:p>
        </p:txBody>
      </p:sp>
    </p:spTree>
    <p:extLst>
      <p:ext uri="{BB962C8B-B14F-4D97-AF65-F5344CB8AC3E}">
        <p14:creationId xmlns:p14="http://schemas.microsoft.com/office/powerpoint/2010/main" val="1717250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5E9F6-CE7F-4DF8-A590-68AB15F1DD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B04D84-3C3D-4767-9197-B2B02F5846D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15BAC6-C07E-4D29-9E12-57E00E906BBF}"/>
              </a:ext>
            </a:extLst>
          </p:cNvPr>
          <p:cNvSpPr>
            <a:spLocks noGrp="1"/>
          </p:cNvSpPr>
          <p:nvPr>
            <p:ph type="dt" sz="half" idx="10"/>
          </p:nvPr>
        </p:nvSpPr>
        <p:spPr/>
        <p:txBody>
          <a:bodyPr/>
          <a:lstStyle/>
          <a:p>
            <a:fld id="{F74BB324-226C-44CA-A27F-B72CB2F1B8E5}" type="datetimeFigureOut">
              <a:rPr lang="en-US" smtClean="0"/>
              <a:t>12/19/2019</a:t>
            </a:fld>
            <a:endParaRPr lang="en-US"/>
          </a:p>
        </p:txBody>
      </p:sp>
      <p:sp>
        <p:nvSpPr>
          <p:cNvPr id="5" name="Footer Placeholder 4">
            <a:extLst>
              <a:ext uri="{FF2B5EF4-FFF2-40B4-BE49-F238E27FC236}">
                <a16:creationId xmlns:a16="http://schemas.microsoft.com/office/drawing/2014/main" id="{D34FF4F5-95DB-49E7-A40A-7A03B73FC6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4013AC-361B-4227-978A-159A542377E8}"/>
              </a:ext>
            </a:extLst>
          </p:cNvPr>
          <p:cNvSpPr>
            <a:spLocks noGrp="1"/>
          </p:cNvSpPr>
          <p:nvPr>
            <p:ph type="sldNum" sz="quarter" idx="12"/>
          </p:nvPr>
        </p:nvSpPr>
        <p:spPr/>
        <p:txBody>
          <a:bodyPr/>
          <a:lstStyle/>
          <a:p>
            <a:fld id="{954F2976-97FA-44E1-8B96-5680ADF68EAD}" type="slidenum">
              <a:rPr lang="en-US" smtClean="0"/>
              <a:t>‹#›</a:t>
            </a:fld>
            <a:endParaRPr lang="en-US"/>
          </a:p>
        </p:txBody>
      </p:sp>
    </p:spTree>
    <p:extLst>
      <p:ext uri="{BB962C8B-B14F-4D97-AF65-F5344CB8AC3E}">
        <p14:creationId xmlns:p14="http://schemas.microsoft.com/office/powerpoint/2010/main" val="3454089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653FE-354C-4CC9-94FE-0CA142FBFE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AD5C09-F6AA-4D85-99A0-806A0AB4FC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5F4961-E9DA-4B4D-A39B-33F764B48C88}"/>
              </a:ext>
            </a:extLst>
          </p:cNvPr>
          <p:cNvSpPr>
            <a:spLocks noGrp="1"/>
          </p:cNvSpPr>
          <p:nvPr>
            <p:ph type="dt" sz="half" idx="10"/>
          </p:nvPr>
        </p:nvSpPr>
        <p:spPr/>
        <p:txBody>
          <a:bodyPr/>
          <a:lstStyle/>
          <a:p>
            <a:fld id="{F74BB324-226C-44CA-A27F-B72CB2F1B8E5}" type="datetimeFigureOut">
              <a:rPr lang="en-US" smtClean="0"/>
              <a:t>12/19/2019</a:t>
            </a:fld>
            <a:endParaRPr lang="en-US"/>
          </a:p>
        </p:txBody>
      </p:sp>
      <p:sp>
        <p:nvSpPr>
          <p:cNvPr id="5" name="Footer Placeholder 4">
            <a:extLst>
              <a:ext uri="{FF2B5EF4-FFF2-40B4-BE49-F238E27FC236}">
                <a16:creationId xmlns:a16="http://schemas.microsoft.com/office/drawing/2014/main" id="{89A26D52-387D-4236-8627-F479F4ADC6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882A0-3F6D-4934-B41A-5C35DFCBCA1D}"/>
              </a:ext>
            </a:extLst>
          </p:cNvPr>
          <p:cNvSpPr>
            <a:spLocks noGrp="1"/>
          </p:cNvSpPr>
          <p:nvPr>
            <p:ph type="sldNum" sz="quarter" idx="12"/>
          </p:nvPr>
        </p:nvSpPr>
        <p:spPr/>
        <p:txBody>
          <a:bodyPr/>
          <a:lstStyle/>
          <a:p>
            <a:fld id="{954F2976-97FA-44E1-8B96-5680ADF68EAD}" type="slidenum">
              <a:rPr lang="en-US" smtClean="0"/>
              <a:t>‹#›</a:t>
            </a:fld>
            <a:endParaRPr lang="en-US"/>
          </a:p>
        </p:txBody>
      </p:sp>
    </p:spTree>
    <p:extLst>
      <p:ext uri="{BB962C8B-B14F-4D97-AF65-F5344CB8AC3E}">
        <p14:creationId xmlns:p14="http://schemas.microsoft.com/office/powerpoint/2010/main" val="2243607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70691-6313-497D-9557-101B9AC10E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25CAE6-1958-4689-B0F2-57DE1E4979E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4E68CE-601D-4403-8F9A-25F0597BF58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613A1A-DB77-4E41-BC9D-8C046EFF87B4}"/>
              </a:ext>
            </a:extLst>
          </p:cNvPr>
          <p:cNvSpPr>
            <a:spLocks noGrp="1"/>
          </p:cNvSpPr>
          <p:nvPr>
            <p:ph type="dt" sz="half" idx="10"/>
          </p:nvPr>
        </p:nvSpPr>
        <p:spPr/>
        <p:txBody>
          <a:bodyPr/>
          <a:lstStyle/>
          <a:p>
            <a:fld id="{F74BB324-226C-44CA-A27F-B72CB2F1B8E5}" type="datetimeFigureOut">
              <a:rPr lang="en-US" smtClean="0"/>
              <a:t>12/19/2019</a:t>
            </a:fld>
            <a:endParaRPr lang="en-US"/>
          </a:p>
        </p:txBody>
      </p:sp>
      <p:sp>
        <p:nvSpPr>
          <p:cNvPr id="6" name="Footer Placeholder 5">
            <a:extLst>
              <a:ext uri="{FF2B5EF4-FFF2-40B4-BE49-F238E27FC236}">
                <a16:creationId xmlns:a16="http://schemas.microsoft.com/office/drawing/2014/main" id="{309B02E9-D70A-47C9-B318-082F5E9E5C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CA27B2-F7D0-4A9C-B387-4164C30987F8}"/>
              </a:ext>
            </a:extLst>
          </p:cNvPr>
          <p:cNvSpPr>
            <a:spLocks noGrp="1"/>
          </p:cNvSpPr>
          <p:nvPr>
            <p:ph type="sldNum" sz="quarter" idx="12"/>
          </p:nvPr>
        </p:nvSpPr>
        <p:spPr/>
        <p:txBody>
          <a:bodyPr/>
          <a:lstStyle/>
          <a:p>
            <a:fld id="{954F2976-97FA-44E1-8B96-5680ADF68EAD}" type="slidenum">
              <a:rPr lang="en-US" smtClean="0"/>
              <a:t>‹#›</a:t>
            </a:fld>
            <a:endParaRPr lang="en-US"/>
          </a:p>
        </p:txBody>
      </p:sp>
    </p:spTree>
    <p:extLst>
      <p:ext uri="{BB962C8B-B14F-4D97-AF65-F5344CB8AC3E}">
        <p14:creationId xmlns:p14="http://schemas.microsoft.com/office/powerpoint/2010/main" val="2438099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AD52E-98A5-455D-B440-E6E46BA573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6F8F3B-3585-4960-A186-10176C4BFC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79CA333-50A4-4A65-9B20-16A0632350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2A9A04-225F-4393-B73C-B2A5D0603D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A3B457B-272B-49E5-8A41-738AAE14F99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0271FC-5E7C-47B2-951A-22DA5A4DA41B}"/>
              </a:ext>
            </a:extLst>
          </p:cNvPr>
          <p:cNvSpPr>
            <a:spLocks noGrp="1"/>
          </p:cNvSpPr>
          <p:nvPr>
            <p:ph type="dt" sz="half" idx="10"/>
          </p:nvPr>
        </p:nvSpPr>
        <p:spPr/>
        <p:txBody>
          <a:bodyPr/>
          <a:lstStyle/>
          <a:p>
            <a:fld id="{F74BB324-226C-44CA-A27F-B72CB2F1B8E5}" type="datetimeFigureOut">
              <a:rPr lang="en-US" smtClean="0"/>
              <a:t>12/19/2019</a:t>
            </a:fld>
            <a:endParaRPr lang="en-US"/>
          </a:p>
        </p:txBody>
      </p:sp>
      <p:sp>
        <p:nvSpPr>
          <p:cNvPr id="8" name="Footer Placeholder 7">
            <a:extLst>
              <a:ext uri="{FF2B5EF4-FFF2-40B4-BE49-F238E27FC236}">
                <a16:creationId xmlns:a16="http://schemas.microsoft.com/office/drawing/2014/main" id="{F5433D5C-7718-4552-B744-88511ED32B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AED429-5C65-4898-9081-F64BBD365348}"/>
              </a:ext>
            </a:extLst>
          </p:cNvPr>
          <p:cNvSpPr>
            <a:spLocks noGrp="1"/>
          </p:cNvSpPr>
          <p:nvPr>
            <p:ph type="sldNum" sz="quarter" idx="12"/>
          </p:nvPr>
        </p:nvSpPr>
        <p:spPr/>
        <p:txBody>
          <a:bodyPr/>
          <a:lstStyle/>
          <a:p>
            <a:fld id="{954F2976-97FA-44E1-8B96-5680ADF68EAD}" type="slidenum">
              <a:rPr lang="en-US" smtClean="0"/>
              <a:t>‹#›</a:t>
            </a:fld>
            <a:endParaRPr lang="en-US"/>
          </a:p>
        </p:txBody>
      </p:sp>
    </p:spTree>
    <p:extLst>
      <p:ext uri="{BB962C8B-B14F-4D97-AF65-F5344CB8AC3E}">
        <p14:creationId xmlns:p14="http://schemas.microsoft.com/office/powerpoint/2010/main" val="1717106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CC30E-14CD-44A8-95F3-CAC7EB5482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D7C781D-1A7F-4CFA-842C-000D5E9E3D8B}"/>
              </a:ext>
            </a:extLst>
          </p:cNvPr>
          <p:cNvSpPr>
            <a:spLocks noGrp="1"/>
          </p:cNvSpPr>
          <p:nvPr>
            <p:ph type="dt" sz="half" idx="10"/>
          </p:nvPr>
        </p:nvSpPr>
        <p:spPr/>
        <p:txBody>
          <a:bodyPr/>
          <a:lstStyle/>
          <a:p>
            <a:fld id="{F74BB324-226C-44CA-A27F-B72CB2F1B8E5}" type="datetimeFigureOut">
              <a:rPr lang="en-US" smtClean="0"/>
              <a:t>12/19/2019</a:t>
            </a:fld>
            <a:endParaRPr lang="en-US"/>
          </a:p>
        </p:txBody>
      </p:sp>
      <p:sp>
        <p:nvSpPr>
          <p:cNvPr id="4" name="Footer Placeholder 3">
            <a:extLst>
              <a:ext uri="{FF2B5EF4-FFF2-40B4-BE49-F238E27FC236}">
                <a16:creationId xmlns:a16="http://schemas.microsoft.com/office/drawing/2014/main" id="{21A1FDA4-3B58-42A2-AE8A-8264E86FA1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D0EF18-C092-4CA9-AC35-61DA72EA7469}"/>
              </a:ext>
            </a:extLst>
          </p:cNvPr>
          <p:cNvSpPr>
            <a:spLocks noGrp="1"/>
          </p:cNvSpPr>
          <p:nvPr>
            <p:ph type="sldNum" sz="quarter" idx="12"/>
          </p:nvPr>
        </p:nvSpPr>
        <p:spPr/>
        <p:txBody>
          <a:bodyPr/>
          <a:lstStyle/>
          <a:p>
            <a:fld id="{954F2976-97FA-44E1-8B96-5680ADF68EAD}" type="slidenum">
              <a:rPr lang="en-US" smtClean="0"/>
              <a:t>‹#›</a:t>
            </a:fld>
            <a:endParaRPr lang="en-US"/>
          </a:p>
        </p:txBody>
      </p:sp>
    </p:spTree>
    <p:extLst>
      <p:ext uri="{BB962C8B-B14F-4D97-AF65-F5344CB8AC3E}">
        <p14:creationId xmlns:p14="http://schemas.microsoft.com/office/powerpoint/2010/main" val="3625297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689F55-FC19-45C9-8D1B-87C9DB58D00B}"/>
              </a:ext>
            </a:extLst>
          </p:cNvPr>
          <p:cNvSpPr>
            <a:spLocks noGrp="1"/>
          </p:cNvSpPr>
          <p:nvPr>
            <p:ph type="dt" sz="half" idx="10"/>
          </p:nvPr>
        </p:nvSpPr>
        <p:spPr/>
        <p:txBody>
          <a:bodyPr/>
          <a:lstStyle/>
          <a:p>
            <a:fld id="{F74BB324-226C-44CA-A27F-B72CB2F1B8E5}" type="datetimeFigureOut">
              <a:rPr lang="en-US" smtClean="0"/>
              <a:t>12/19/2019</a:t>
            </a:fld>
            <a:endParaRPr lang="en-US"/>
          </a:p>
        </p:txBody>
      </p:sp>
      <p:sp>
        <p:nvSpPr>
          <p:cNvPr id="3" name="Footer Placeholder 2">
            <a:extLst>
              <a:ext uri="{FF2B5EF4-FFF2-40B4-BE49-F238E27FC236}">
                <a16:creationId xmlns:a16="http://schemas.microsoft.com/office/drawing/2014/main" id="{421142FE-613C-44C8-87C4-A02CE8807D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28B2C4-9A00-48CE-B41F-D930D55E7A92}"/>
              </a:ext>
            </a:extLst>
          </p:cNvPr>
          <p:cNvSpPr>
            <a:spLocks noGrp="1"/>
          </p:cNvSpPr>
          <p:nvPr>
            <p:ph type="sldNum" sz="quarter" idx="12"/>
          </p:nvPr>
        </p:nvSpPr>
        <p:spPr/>
        <p:txBody>
          <a:bodyPr/>
          <a:lstStyle/>
          <a:p>
            <a:fld id="{954F2976-97FA-44E1-8B96-5680ADF68EAD}" type="slidenum">
              <a:rPr lang="en-US" smtClean="0"/>
              <a:t>‹#›</a:t>
            </a:fld>
            <a:endParaRPr lang="en-US"/>
          </a:p>
        </p:txBody>
      </p:sp>
    </p:spTree>
    <p:extLst>
      <p:ext uri="{BB962C8B-B14F-4D97-AF65-F5344CB8AC3E}">
        <p14:creationId xmlns:p14="http://schemas.microsoft.com/office/powerpoint/2010/main" val="3836757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FBEE-7681-446D-AD4C-D77B7A5C88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62BDCD-28AD-4435-9D8B-1511D9A3D9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F3C26F-4A39-46CE-88A1-DF57F7B5B3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818A9B-9D32-4C20-8C4A-DDB37B33A107}"/>
              </a:ext>
            </a:extLst>
          </p:cNvPr>
          <p:cNvSpPr>
            <a:spLocks noGrp="1"/>
          </p:cNvSpPr>
          <p:nvPr>
            <p:ph type="dt" sz="half" idx="10"/>
          </p:nvPr>
        </p:nvSpPr>
        <p:spPr/>
        <p:txBody>
          <a:bodyPr/>
          <a:lstStyle/>
          <a:p>
            <a:fld id="{F74BB324-226C-44CA-A27F-B72CB2F1B8E5}" type="datetimeFigureOut">
              <a:rPr lang="en-US" smtClean="0"/>
              <a:t>12/19/2019</a:t>
            </a:fld>
            <a:endParaRPr lang="en-US"/>
          </a:p>
        </p:txBody>
      </p:sp>
      <p:sp>
        <p:nvSpPr>
          <p:cNvPr id="6" name="Footer Placeholder 5">
            <a:extLst>
              <a:ext uri="{FF2B5EF4-FFF2-40B4-BE49-F238E27FC236}">
                <a16:creationId xmlns:a16="http://schemas.microsoft.com/office/drawing/2014/main" id="{85375BEF-76A4-4A14-ADA3-7013A2F8A8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3B0627-7BEA-4D3D-A40C-2F565032E3DD}"/>
              </a:ext>
            </a:extLst>
          </p:cNvPr>
          <p:cNvSpPr>
            <a:spLocks noGrp="1"/>
          </p:cNvSpPr>
          <p:nvPr>
            <p:ph type="sldNum" sz="quarter" idx="12"/>
          </p:nvPr>
        </p:nvSpPr>
        <p:spPr/>
        <p:txBody>
          <a:bodyPr/>
          <a:lstStyle/>
          <a:p>
            <a:fld id="{954F2976-97FA-44E1-8B96-5680ADF68EAD}" type="slidenum">
              <a:rPr lang="en-US" smtClean="0"/>
              <a:t>‹#›</a:t>
            </a:fld>
            <a:endParaRPr lang="en-US"/>
          </a:p>
        </p:txBody>
      </p:sp>
    </p:spTree>
    <p:extLst>
      <p:ext uri="{BB962C8B-B14F-4D97-AF65-F5344CB8AC3E}">
        <p14:creationId xmlns:p14="http://schemas.microsoft.com/office/powerpoint/2010/main" val="3503536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F00DA-84F5-40DD-B509-EB429938F1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ED1706-4FA6-46B6-8B9B-5742B8C4AD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54533E1-7F2E-49CB-8CA4-DB794B8F2D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A217E9-EE26-476A-878E-37B62AEABED1}"/>
              </a:ext>
            </a:extLst>
          </p:cNvPr>
          <p:cNvSpPr>
            <a:spLocks noGrp="1"/>
          </p:cNvSpPr>
          <p:nvPr>
            <p:ph type="dt" sz="half" idx="10"/>
          </p:nvPr>
        </p:nvSpPr>
        <p:spPr/>
        <p:txBody>
          <a:bodyPr/>
          <a:lstStyle/>
          <a:p>
            <a:fld id="{F74BB324-226C-44CA-A27F-B72CB2F1B8E5}" type="datetimeFigureOut">
              <a:rPr lang="en-US" smtClean="0"/>
              <a:t>12/19/2019</a:t>
            </a:fld>
            <a:endParaRPr lang="en-US"/>
          </a:p>
        </p:txBody>
      </p:sp>
      <p:sp>
        <p:nvSpPr>
          <p:cNvPr id="6" name="Footer Placeholder 5">
            <a:extLst>
              <a:ext uri="{FF2B5EF4-FFF2-40B4-BE49-F238E27FC236}">
                <a16:creationId xmlns:a16="http://schemas.microsoft.com/office/drawing/2014/main" id="{07DF0303-4D1C-4BAC-AD4F-9FECB67386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8ECA34-1AFD-4B6A-BE43-A3F03C6D9267}"/>
              </a:ext>
            </a:extLst>
          </p:cNvPr>
          <p:cNvSpPr>
            <a:spLocks noGrp="1"/>
          </p:cNvSpPr>
          <p:nvPr>
            <p:ph type="sldNum" sz="quarter" idx="12"/>
          </p:nvPr>
        </p:nvSpPr>
        <p:spPr/>
        <p:txBody>
          <a:bodyPr/>
          <a:lstStyle/>
          <a:p>
            <a:fld id="{954F2976-97FA-44E1-8B96-5680ADF68EAD}" type="slidenum">
              <a:rPr lang="en-US" smtClean="0"/>
              <a:t>‹#›</a:t>
            </a:fld>
            <a:endParaRPr lang="en-US"/>
          </a:p>
        </p:txBody>
      </p:sp>
    </p:spTree>
    <p:extLst>
      <p:ext uri="{BB962C8B-B14F-4D97-AF65-F5344CB8AC3E}">
        <p14:creationId xmlns:p14="http://schemas.microsoft.com/office/powerpoint/2010/main" val="1638361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AD964-DED6-420E-BA77-C41373A3E7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9C4FE6-7F2A-41A3-AF88-AD260885B4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EF44D-A103-419A-8574-B5B390B0C5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4BB324-226C-44CA-A27F-B72CB2F1B8E5}" type="datetimeFigureOut">
              <a:rPr lang="en-US" smtClean="0"/>
              <a:t>12/19/2019</a:t>
            </a:fld>
            <a:endParaRPr lang="en-US"/>
          </a:p>
        </p:txBody>
      </p:sp>
      <p:sp>
        <p:nvSpPr>
          <p:cNvPr id="5" name="Footer Placeholder 4">
            <a:extLst>
              <a:ext uri="{FF2B5EF4-FFF2-40B4-BE49-F238E27FC236}">
                <a16:creationId xmlns:a16="http://schemas.microsoft.com/office/drawing/2014/main" id="{E9C7D9E5-8567-4F27-BE67-37CC35998F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66B5CF-E591-4C59-A63D-2EFC50696F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4F2976-97FA-44E1-8B96-5680ADF68EAD}" type="slidenum">
              <a:rPr lang="en-US" smtClean="0"/>
              <a:t>‹#›</a:t>
            </a:fld>
            <a:endParaRPr lang="en-US"/>
          </a:p>
        </p:txBody>
      </p:sp>
    </p:spTree>
    <p:extLst>
      <p:ext uri="{BB962C8B-B14F-4D97-AF65-F5344CB8AC3E}">
        <p14:creationId xmlns:p14="http://schemas.microsoft.com/office/powerpoint/2010/main" val="2928442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9C1D9-C9E2-4D65-9EC1-9AA02946C4C6}"/>
              </a:ext>
            </a:extLst>
          </p:cNvPr>
          <p:cNvSpPr>
            <a:spLocks noGrp="1"/>
          </p:cNvSpPr>
          <p:nvPr>
            <p:ph type="title"/>
          </p:nvPr>
        </p:nvSpPr>
        <p:spPr/>
        <p:txBody>
          <a:bodyPr/>
          <a:lstStyle/>
          <a:p>
            <a:pPr algn="ctr"/>
            <a:r>
              <a:rPr lang="en-US" dirty="0"/>
              <a:t>SSA Apiary</a:t>
            </a:r>
          </a:p>
        </p:txBody>
      </p:sp>
      <p:pic>
        <p:nvPicPr>
          <p:cNvPr id="5" name="Content Placeholder 4">
            <a:extLst>
              <a:ext uri="{FF2B5EF4-FFF2-40B4-BE49-F238E27FC236}">
                <a16:creationId xmlns:a16="http://schemas.microsoft.com/office/drawing/2014/main" id="{ABBB3341-49F1-4AF5-829C-0FE887EBBF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2684008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DD367-36EA-4B73-B57D-F7EF2A7927D5}"/>
              </a:ext>
            </a:extLst>
          </p:cNvPr>
          <p:cNvSpPr>
            <a:spLocks noGrp="1"/>
          </p:cNvSpPr>
          <p:nvPr>
            <p:ph type="title"/>
          </p:nvPr>
        </p:nvSpPr>
        <p:spPr/>
        <p:txBody>
          <a:bodyPr/>
          <a:lstStyle/>
          <a:p>
            <a:pPr algn="ctr"/>
            <a:r>
              <a:rPr lang="en-US" dirty="0"/>
              <a:t>March 2018 </a:t>
            </a:r>
            <a:br>
              <a:rPr lang="en-US" dirty="0"/>
            </a:br>
            <a:r>
              <a:rPr lang="en-US" dirty="0"/>
              <a:t>Building mating boxes and frames</a:t>
            </a:r>
          </a:p>
        </p:txBody>
      </p:sp>
      <p:pic>
        <p:nvPicPr>
          <p:cNvPr id="5" name="Content Placeholder 4">
            <a:extLst>
              <a:ext uri="{FF2B5EF4-FFF2-40B4-BE49-F238E27FC236}">
                <a16:creationId xmlns:a16="http://schemas.microsoft.com/office/drawing/2014/main" id="{C5E714B4-069E-4088-861A-EEDFEB1700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403981" y="2431884"/>
            <a:ext cx="4352925" cy="3264693"/>
          </a:xfrm>
        </p:spPr>
      </p:pic>
      <p:pic>
        <p:nvPicPr>
          <p:cNvPr id="7" name="Picture 6">
            <a:extLst>
              <a:ext uri="{FF2B5EF4-FFF2-40B4-BE49-F238E27FC236}">
                <a16:creationId xmlns:a16="http://schemas.microsoft.com/office/drawing/2014/main" id="{0737DF3A-860F-4BA5-8C07-A4D1602CC1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696701" y="2436408"/>
            <a:ext cx="4389120" cy="3291840"/>
          </a:xfrm>
          <a:prstGeom prst="rect">
            <a:avLst/>
          </a:prstGeom>
        </p:spPr>
      </p:pic>
      <p:pic>
        <p:nvPicPr>
          <p:cNvPr id="9" name="Picture 8">
            <a:extLst>
              <a:ext uri="{FF2B5EF4-FFF2-40B4-BE49-F238E27FC236}">
                <a16:creationId xmlns:a16="http://schemas.microsoft.com/office/drawing/2014/main" id="{615672A0-1E22-4906-9199-396342EE6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7403424" y="2502171"/>
            <a:ext cx="4389120" cy="3291840"/>
          </a:xfrm>
          <a:prstGeom prst="rect">
            <a:avLst/>
          </a:prstGeom>
        </p:spPr>
      </p:pic>
    </p:spTree>
    <p:extLst>
      <p:ext uri="{BB962C8B-B14F-4D97-AF65-F5344CB8AC3E}">
        <p14:creationId xmlns:p14="http://schemas.microsoft.com/office/powerpoint/2010/main" val="3179491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54744D-D06F-4DB2-90D4-A9AC860BD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8413" y="0"/>
            <a:ext cx="2963662" cy="3951549"/>
          </a:xfrm>
          <a:prstGeom prst="rect">
            <a:avLst/>
          </a:prstGeom>
        </p:spPr>
      </p:pic>
      <p:pic>
        <p:nvPicPr>
          <p:cNvPr id="11" name="Picture 10">
            <a:extLst>
              <a:ext uri="{FF2B5EF4-FFF2-40B4-BE49-F238E27FC236}">
                <a16:creationId xmlns:a16="http://schemas.microsoft.com/office/drawing/2014/main" id="{13E51609-571F-47DD-A30A-956C994FF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5546" y="388398"/>
            <a:ext cx="4054135" cy="3040602"/>
          </a:xfrm>
          <a:prstGeom prst="rect">
            <a:avLst/>
          </a:prstGeom>
        </p:spPr>
      </p:pic>
      <p:pic>
        <p:nvPicPr>
          <p:cNvPr id="10" name="Content Placeholder 4">
            <a:extLst>
              <a:ext uri="{FF2B5EF4-FFF2-40B4-BE49-F238E27FC236}">
                <a16:creationId xmlns:a16="http://schemas.microsoft.com/office/drawing/2014/main" id="{F0D73FA5-8E47-4FBF-8A89-E57BA65BA825}"/>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rot="5400000">
            <a:off x="-71021" y="3089098"/>
            <a:ext cx="4119240" cy="3089430"/>
          </a:xfrm>
        </p:spPr>
      </p:pic>
      <p:pic>
        <p:nvPicPr>
          <p:cNvPr id="12" name="Picture 11">
            <a:extLst>
              <a:ext uri="{FF2B5EF4-FFF2-40B4-BE49-F238E27FC236}">
                <a16:creationId xmlns:a16="http://schemas.microsoft.com/office/drawing/2014/main" id="{F2E0CE25-08DC-4945-B4DA-C9F78AC0C2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092712" y="2760179"/>
            <a:ext cx="4495147" cy="3371361"/>
          </a:xfrm>
          <a:prstGeom prst="rect">
            <a:avLst/>
          </a:prstGeom>
        </p:spPr>
      </p:pic>
    </p:spTree>
    <p:extLst>
      <p:ext uri="{BB962C8B-B14F-4D97-AF65-F5344CB8AC3E}">
        <p14:creationId xmlns:p14="http://schemas.microsoft.com/office/powerpoint/2010/main" val="3729977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505281D-D666-403C-A9A2-54A39F576B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42610" y="2901326"/>
            <a:ext cx="4389120" cy="3291840"/>
          </a:xfrm>
          <a:prstGeom prst="rect">
            <a:avLst/>
          </a:prstGeom>
        </p:spPr>
      </p:pic>
      <p:pic>
        <p:nvPicPr>
          <p:cNvPr id="6" name="Content Placeholder 4">
            <a:extLst>
              <a:ext uri="{FF2B5EF4-FFF2-40B4-BE49-F238E27FC236}">
                <a16:creationId xmlns:a16="http://schemas.microsoft.com/office/drawing/2014/main" id="{71D67122-5F86-4A5F-9A6F-496F4B7033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998957" y="738437"/>
            <a:ext cx="4352925" cy="3264693"/>
          </a:xfrm>
          <a:prstGeom prst="rect">
            <a:avLst/>
          </a:prstGeom>
        </p:spPr>
      </p:pic>
      <p:pic>
        <p:nvPicPr>
          <p:cNvPr id="8" name="Content Placeholder 7">
            <a:extLst>
              <a:ext uri="{FF2B5EF4-FFF2-40B4-BE49-F238E27FC236}">
                <a16:creationId xmlns:a16="http://schemas.microsoft.com/office/drawing/2014/main" id="{29F103F0-0930-4E5C-AFF9-054D856B020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852970" y="2892056"/>
            <a:ext cx="5133000" cy="3849750"/>
          </a:xfrm>
          <a:prstGeom prst="rect">
            <a:avLst/>
          </a:prstGeom>
        </p:spPr>
      </p:pic>
    </p:spTree>
    <p:extLst>
      <p:ext uri="{BB962C8B-B14F-4D97-AF65-F5344CB8AC3E}">
        <p14:creationId xmlns:p14="http://schemas.microsoft.com/office/powerpoint/2010/main" val="3053071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98772-04F2-45DA-A22C-184F3F5E2F8F}"/>
              </a:ext>
            </a:extLst>
          </p:cNvPr>
          <p:cNvSpPr>
            <a:spLocks noGrp="1"/>
          </p:cNvSpPr>
          <p:nvPr>
            <p:ph type="title"/>
          </p:nvPr>
        </p:nvSpPr>
        <p:spPr/>
        <p:txBody>
          <a:bodyPr/>
          <a:lstStyle/>
          <a:p>
            <a:pPr algn="ctr"/>
            <a:r>
              <a:rPr lang="en-US" dirty="0"/>
              <a:t>Frozen shed construction</a:t>
            </a:r>
          </a:p>
        </p:txBody>
      </p:sp>
      <p:pic>
        <p:nvPicPr>
          <p:cNvPr id="5" name="Content Placeholder 4">
            <a:extLst>
              <a:ext uri="{FF2B5EF4-FFF2-40B4-BE49-F238E27FC236}">
                <a16:creationId xmlns:a16="http://schemas.microsoft.com/office/drawing/2014/main" id="{F9EE0E93-1A12-425B-84AF-FD253DF739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908" y="1743451"/>
            <a:ext cx="3152847" cy="2364635"/>
          </a:xfrm>
        </p:spPr>
      </p:pic>
      <p:pic>
        <p:nvPicPr>
          <p:cNvPr id="7" name="Picture 6">
            <a:extLst>
              <a:ext uri="{FF2B5EF4-FFF2-40B4-BE49-F238E27FC236}">
                <a16:creationId xmlns:a16="http://schemas.microsoft.com/office/drawing/2014/main" id="{58BE9973-FD78-4976-A4EA-599CFDEF3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6596" y="1581992"/>
            <a:ext cx="3583401" cy="2687551"/>
          </a:xfrm>
          <a:prstGeom prst="rect">
            <a:avLst/>
          </a:prstGeom>
        </p:spPr>
      </p:pic>
      <p:pic>
        <p:nvPicPr>
          <p:cNvPr id="9" name="Picture 8">
            <a:extLst>
              <a:ext uri="{FF2B5EF4-FFF2-40B4-BE49-F238E27FC236}">
                <a16:creationId xmlns:a16="http://schemas.microsoft.com/office/drawing/2014/main" id="{26401AF6-98AC-45B5-B0D2-D3F5FD9765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9826" y="1348914"/>
            <a:ext cx="3894172" cy="2920629"/>
          </a:xfrm>
          <a:prstGeom prst="rect">
            <a:avLst/>
          </a:prstGeom>
        </p:spPr>
      </p:pic>
      <p:pic>
        <p:nvPicPr>
          <p:cNvPr id="13" name="Picture 12">
            <a:extLst>
              <a:ext uri="{FF2B5EF4-FFF2-40B4-BE49-F238E27FC236}">
                <a16:creationId xmlns:a16="http://schemas.microsoft.com/office/drawing/2014/main" id="{A78D9C34-7B62-46AD-A9F0-66CB086BA8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124581" y="4285878"/>
            <a:ext cx="2640348" cy="1980261"/>
          </a:xfrm>
          <a:prstGeom prst="rect">
            <a:avLst/>
          </a:prstGeom>
        </p:spPr>
      </p:pic>
      <p:pic>
        <p:nvPicPr>
          <p:cNvPr id="15" name="Picture 14">
            <a:extLst>
              <a:ext uri="{FF2B5EF4-FFF2-40B4-BE49-F238E27FC236}">
                <a16:creationId xmlns:a16="http://schemas.microsoft.com/office/drawing/2014/main" id="{1A3814FC-7FC9-40CD-B6D2-63C60E0BE0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064404" y="4254654"/>
            <a:ext cx="2975252" cy="2231439"/>
          </a:xfrm>
          <a:prstGeom prst="rect">
            <a:avLst/>
          </a:prstGeom>
        </p:spPr>
      </p:pic>
    </p:spTree>
    <p:extLst>
      <p:ext uri="{BB962C8B-B14F-4D97-AF65-F5344CB8AC3E}">
        <p14:creationId xmlns:p14="http://schemas.microsoft.com/office/powerpoint/2010/main" val="3073460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0142E-9B4A-4C86-9BA6-09808E633F32}"/>
              </a:ext>
            </a:extLst>
          </p:cNvPr>
          <p:cNvSpPr>
            <a:spLocks noGrp="1"/>
          </p:cNvSpPr>
          <p:nvPr>
            <p:ph type="title"/>
          </p:nvPr>
        </p:nvSpPr>
        <p:spPr/>
        <p:txBody>
          <a:bodyPr/>
          <a:lstStyle/>
          <a:p>
            <a:pPr algn="ctr"/>
            <a:r>
              <a:rPr lang="en-US" dirty="0"/>
              <a:t>Shed</a:t>
            </a:r>
          </a:p>
        </p:txBody>
      </p:sp>
      <p:pic>
        <p:nvPicPr>
          <p:cNvPr id="5" name="Content Placeholder 4">
            <a:extLst>
              <a:ext uri="{FF2B5EF4-FFF2-40B4-BE49-F238E27FC236}">
                <a16:creationId xmlns:a16="http://schemas.microsoft.com/office/drawing/2014/main" id="{77251A1B-4419-48F1-8455-4D62646BFF0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95108" y="1825625"/>
            <a:ext cx="5801784" cy="4351338"/>
          </a:xfrm>
        </p:spPr>
      </p:pic>
    </p:spTree>
    <p:extLst>
      <p:ext uri="{BB962C8B-B14F-4D97-AF65-F5344CB8AC3E}">
        <p14:creationId xmlns:p14="http://schemas.microsoft.com/office/powerpoint/2010/main" val="3255551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B60CA-2B0B-4368-AE81-9B644ED5E14C}"/>
              </a:ext>
            </a:extLst>
          </p:cNvPr>
          <p:cNvSpPr>
            <a:spLocks noGrp="1"/>
          </p:cNvSpPr>
          <p:nvPr>
            <p:ph type="title"/>
          </p:nvPr>
        </p:nvSpPr>
        <p:spPr>
          <a:xfrm>
            <a:off x="838200" y="365126"/>
            <a:ext cx="10515600" cy="265190"/>
          </a:xfrm>
        </p:spPr>
        <p:txBody>
          <a:bodyPr>
            <a:noAutofit/>
          </a:bodyPr>
          <a:lstStyle/>
          <a:p>
            <a:pPr algn="ctr"/>
            <a:r>
              <a:rPr lang="en-US" sz="2400" dirty="0"/>
              <a:t>Pathogen report 5/9/2018</a:t>
            </a:r>
          </a:p>
        </p:txBody>
      </p:sp>
      <p:pic>
        <p:nvPicPr>
          <p:cNvPr id="4" name="Content Placeholder 3">
            <a:extLst>
              <a:ext uri="{FF2B5EF4-FFF2-40B4-BE49-F238E27FC236}">
                <a16:creationId xmlns:a16="http://schemas.microsoft.com/office/drawing/2014/main" id="{868CEA38-7CE8-43DA-B77C-4AD181070058}"/>
              </a:ext>
            </a:extLst>
          </p:cNvPr>
          <p:cNvPicPr>
            <a:picLocks noGrp="1" noChangeAspect="1"/>
          </p:cNvPicPr>
          <p:nvPr>
            <p:ph idx="1"/>
          </p:nvPr>
        </p:nvPicPr>
        <p:blipFill>
          <a:blip r:embed="rId2"/>
          <a:stretch>
            <a:fillRect/>
          </a:stretch>
        </p:blipFill>
        <p:spPr>
          <a:xfrm>
            <a:off x="4284860" y="1752413"/>
            <a:ext cx="3622279" cy="4959106"/>
          </a:xfrm>
          <a:prstGeom prst="rect">
            <a:avLst/>
          </a:prstGeom>
        </p:spPr>
      </p:pic>
    </p:spTree>
    <p:extLst>
      <p:ext uri="{BB962C8B-B14F-4D97-AF65-F5344CB8AC3E}">
        <p14:creationId xmlns:p14="http://schemas.microsoft.com/office/powerpoint/2010/main" val="39296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C2618-3355-4635-AC85-133243B48454}"/>
              </a:ext>
            </a:extLst>
          </p:cNvPr>
          <p:cNvSpPr>
            <a:spLocks noGrp="1"/>
          </p:cNvSpPr>
          <p:nvPr>
            <p:ph type="title"/>
          </p:nvPr>
        </p:nvSpPr>
        <p:spPr>
          <a:xfrm>
            <a:off x="838200" y="365125"/>
            <a:ext cx="10515600" cy="345089"/>
          </a:xfrm>
        </p:spPr>
        <p:txBody>
          <a:bodyPr>
            <a:normAutofit fontScale="90000"/>
          </a:bodyPr>
          <a:lstStyle/>
          <a:p>
            <a:pPr algn="ctr"/>
            <a:r>
              <a:rPr lang="en-US" sz="2000" dirty="0"/>
              <a:t>Results for 5/9/2018</a:t>
            </a:r>
            <a:br>
              <a:rPr lang="en-US" sz="2000" dirty="0"/>
            </a:br>
            <a:endParaRPr lang="en-US" sz="2000" dirty="0"/>
          </a:p>
        </p:txBody>
      </p:sp>
      <p:pic>
        <p:nvPicPr>
          <p:cNvPr id="4" name="Content Placeholder 3">
            <a:extLst>
              <a:ext uri="{FF2B5EF4-FFF2-40B4-BE49-F238E27FC236}">
                <a16:creationId xmlns:a16="http://schemas.microsoft.com/office/drawing/2014/main" id="{6B33501F-98B6-4F18-B55D-ED89111CCE43}"/>
              </a:ext>
            </a:extLst>
          </p:cNvPr>
          <p:cNvPicPr>
            <a:picLocks noGrp="1" noChangeAspect="1"/>
          </p:cNvPicPr>
          <p:nvPr>
            <p:ph idx="1"/>
          </p:nvPr>
        </p:nvPicPr>
        <p:blipFill>
          <a:blip r:embed="rId2"/>
          <a:stretch>
            <a:fillRect/>
          </a:stretch>
        </p:blipFill>
        <p:spPr>
          <a:xfrm>
            <a:off x="2788327" y="3686654"/>
            <a:ext cx="6805551" cy="2810645"/>
          </a:xfrm>
          <a:prstGeom prst="rect">
            <a:avLst/>
          </a:prstGeom>
        </p:spPr>
      </p:pic>
      <p:pic>
        <p:nvPicPr>
          <p:cNvPr id="5" name="Picture 4">
            <a:extLst>
              <a:ext uri="{FF2B5EF4-FFF2-40B4-BE49-F238E27FC236}">
                <a16:creationId xmlns:a16="http://schemas.microsoft.com/office/drawing/2014/main" id="{537EA14C-C0A4-422F-8A49-32D47EA00167}"/>
              </a:ext>
            </a:extLst>
          </p:cNvPr>
          <p:cNvPicPr>
            <a:picLocks noChangeAspect="1"/>
          </p:cNvPicPr>
          <p:nvPr/>
        </p:nvPicPr>
        <p:blipFill>
          <a:blip r:embed="rId3"/>
          <a:stretch>
            <a:fillRect/>
          </a:stretch>
        </p:blipFill>
        <p:spPr>
          <a:xfrm>
            <a:off x="2714786" y="946796"/>
            <a:ext cx="7318459" cy="2551006"/>
          </a:xfrm>
          <a:prstGeom prst="rect">
            <a:avLst/>
          </a:prstGeom>
        </p:spPr>
      </p:pic>
    </p:spTree>
    <p:extLst>
      <p:ext uri="{BB962C8B-B14F-4D97-AF65-F5344CB8AC3E}">
        <p14:creationId xmlns:p14="http://schemas.microsoft.com/office/powerpoint/2010/main" val="3345012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3A6B9-ADB0-4E70-8C9D-A9048BDF4BA2}"/>
              </a:ext>
            </a:extLst>
          </p:cNvPr>
          <p:cNvSpPr>
            <a:spLocks noGrp="1"/>
          </p:cNvSpPr>
          <p:nvPr>
            <p:ph type="title"/>
          </p:nvPr>
        </p:nvSpPr>
        <p:spPr>
          <a:xfrm>
            <a:off x="838200" y="365125"/>
            <a:ext cx="10515600" cy="762339"/>
          </a:xfrm>
        </p:spPr>
        <p:txBody>
          <a:bodyPr/>
          <a:lstStyle/>
          <a:p>
            <a:pPr algn="ctr"/>
            <a:r>
              <a:rPr lang="en-US" dirty="0"/>
              <a:t>What to do?</a:t>
            </a:r>
          </a:p>
        </p:txBody>
      </p:sp>
      <p:sp>
        <p:nvSpPr>
          <p:cNvPr id="3" name="Content Placeholder 2">
            <a:extLst>
              <a:ext uri="{FF2B5EF4-FFF2-40B4-BE49-F238E27FC236}">
                <a16:creationId xmlns:a16="http://schemas.microsoft.com/office/drawing/2014/main" id="{7F34CA31-FC8A-4CFE-8BDA-2CE8437ABA51}"/>
              </a:ext>
            </a:extLst>
          </p:cNvPr>
          <p:cNvSpPr>
            <a:spLocks noGrp="1"/>
          </p:cNvSpPr>
          <p:nvPr>
            <p:ph idx="1"/>
          </p:nvPr>
        </p:nvSpPr>
        <p:spPr>
          <a:xfrm>
            <a:off x="838200" y="1242874"/>
            <a:ext cx="10515600" cy="5069149"/>
          </a:xfrm>
        </p:spPr>
        <p:txBody>
          <a:bodyPr>
            <a:normAutofit fontScale="47500" lnSpcReduction="20000"/>
          </a:bodyPr>
          <a:lstStyle/>
          <a:p>
            <a:r>
              <a:rPr lang="en-US" dirty="0"/>
              <a:t>Summary of results of SSA hives.  </a:t>
            </a:r>
          </a:p>
          <a:p>
            <a:r>
              <a:rPr lang="en-US" dirty="0"/>
              <a:t>Action to be taken will follow in red text. These actions were based on previous year’s criteria to accept Lake Sinai viruses as there are no known negative effects.  The EFB and Chronic Bee Paralysis virus pathogens are going to be retested because suspect hives appear to have good brood patterns and no evidence of disease.</a:t>
            </a:r>
          </a:p>
          <a:p>
            <a:r>
              <a:rPr lang="en-US" dirty="0"/>
              <a:t>Item:</a:t>
            </a:r>
          </a:p>
          <a:p>
            <a:r>
              <a:rPr lang="en-US" b="1" dirty="0"/>
              <a:t>1	16 A: </a:t>
            </a:r>
            <a:r>
              <a:rPr lang="en-US" dirty="0"/>
              <a:t>Lake Sinai Virus 2, European Foulbrood McGarry’s</a:t>
            </a:r>
            <a:r>
              <a:rPr lang="en-US" dirty="0">
                <a:solidFill>
                  <a:srgbClr val="FF0000"/>
                </a:solidFill>
              </a:rPr>
              <a:t>, they will treat</a:t>
            </a:r>
          </a:p>
          <a:p>
            <a:r>
              <a:rPr lang="en-US" b="1" dirty="0"/>
              <a:t>2	17 E: </a:t>
            </a:r>
            <a:r>
              <a:rPr lang="en-US" dirty="0"/>
              <a:t> Lake Sinai Virus 1, Lake Sinai 2 and European Foulbrood McGarry’s</a:t>
            </a:r>
            <a:r>
              <a:rPr lang="en-US" dirty="0">
                <a:solidFill>
                  <a:srgbClr val="FF0000"/>
                </a:solidFill>
              </a:rPr>
              <a:t>, they will treat</a:t>
            </a:r>
          </a:p>
          <a:p>
            <a:r>
              <a:rPr lang="en-US" b="1" dirty="0"/>
              <a:t>3 	JW 1: </a:t>
            </a:r>
            <a:r>
              <a:rPr lang="en-US" dirty="0"/>
              <a:t>Lake Sinai Virus 1, European Foulbrood </a:t>
            </a:r>
            <a:r>
              <a:rPr lang="en-US" dirty="0">
                <a:solidFill>
                  <a:srgbClr val="FF0000"/>
                </a:solidFill>
              </a:rPr>
              <a:t>Retest</a:t>
            </a:r>
          </a:p>
          <a:p>
            <a:r>
              <a:rPr lang="en-US" b="1" dirty="0"/>
              <a:t>4	JW 2: </a:t>
            </a:r>
            <a:r>
              <a:rPr lang="en-US" dirty="0"/>
              <a:t>Chronic Bee Paralysis Virus </a:t>
            </a:r>
            <a:r>
              <a:rPr lang="en-US" dirty="0">
                <a:solidFill>
                  <a:srgbClr val="FF0000"/>
                </a:solidFill>
              </a:rPr>
              <a:t>Retest</a:t>
            </a:r>
          </a:p>
          <a:p>
            <a:r>
              <a:rPr lang="en-US" b="1" dirty="0"/>
              <a:t>5	JW 3: </a:t>
            </a:r>
            <a:r>
              <a:rPr lang="en-US" dirty="0"/>
              <a:t>No pathogens detected</a:t>
            </a:r>
          </a:p>
          <a:p>
            <a:r>
              <a:rPr lang="en-US" b="1" dirty="0"/>
              <a:t>6	JW 4:</a:t>
            </a:r>
            <a:r>
              <a:rPr lang="en-US" dirty="0"/>
              <a:t> Lake Sinai 1</a:t>
            </a:r>
          </a:p>
          <a:p>
            <a:r>
              <a:rPr lang="en-US" b="1" dirty="0"/>
              <a:t>7	JW 5:  </a:t>
            </a:r>
            <a:r>
              <a:rPr lang="en-US" dirty="0"/>
              <a:t>Lake Sinai 2</a:t>
            </a:r>
          </a:p>
          <a:p>
            <a:r>
              <a:rPr lang="en-US" b="1" dirty="0"/>
              <a:t>8	JW 6:  </a:t>
            </a:r>
            <a:r>
              <a:rPr lang="en-US" dirty="0"/>
              <a:t>No pathogens</a:t>
            </a:r>
          </a:p>
          <a:p>
            <a:r>
              <a:rPr lang="en-US" b="1" dirty="0"/>
              <a:t>9	W 1:  </a:t>
            </a:r>
            <a:r>
              <a:rPr lang="en-US" dirty="0"/>
              <a:t>Lake Sinai 2, European Foulbrood </a:t>
            </a:r>
            <a:r>
              <a:rPr lang="en-US" dirty="0">
                <a:solidFill>
                  <a:srgbClr val="FF0000"/>
                </a:solidFill>
              </a:rPr>
              <a:t>Retest</a:t>
            </a:r>
          </a:p>
          <a:p>
            <a:r>
              <a:rPr lang="en-US" b="1" dirty="0"/>
              <a:t>10	JP 1: </a:t>
            </a:r>
            <a:r>
              <a:rPr lang="en-US" dirty="0"/>
              <a:t> Lake Sinai 1</a:t>
            </a:r>
          </a:p>
          <a:p>
            <a:r>
              <a:rPr lang="en-US" b="1" dirty="0"/>
              <a:t>11	DG 1:  </a:t>
            </a:r>
            <a:r>
              <a:rPr lang="en-US" dirty="0"/>
              <a:t>Lake Sinai 2, Chronic Bee Paralysis Virus </a:t>
            </a:r>
            <a:r>
              <a:rPr lang="en-US" dirty="0">
                <a:solidFill>
                  <a:srgbClr val="FF0000"/>
                </a:solidFill>
              </a:rPr>
              <a:t>Retest</a:t>
            </a:r>
          </a:p>
          <a:p>
            <a:r>
              <a:rPr lang="en-US" b="1" dirty="0"/>
              <a:t>12	JM 1:  </a:t>
            </a:r>
            <a:r>
              <a:rPr lang="en-US" dirty="0"/>
              <a:t>Lake Sinai 1</a:t>
            </a:r>
          </a:p>
          <a:p>
            <a:r>
              <a:rPr lang="en-US" b="1" dirty="0"/>
              <a:t>13	W5-2:  </a:t>
            </a:r>
            <a:r>
              <a:rPr lang="en-US" dirty="0"/>
              <a:t>Black Queen Cell Virus, Chronic Bee Paralysis and European Foulbrood </a:t>
            </a:r>
            <a:r>
              <a:rPr lang="en-US" dirty="0">
                <a:solidFill>
                  <a:srgbClr val="FF0000"/>
                </a:solidFill>
              </a:rPr>
              <a:t>Destroy</a:t>
            </a:r>
          </a:p>
          <a:p>
            <a:r>
              <a:rPr lang="en-US" b="1" dirty="0"/>
              <a:t>14	WS-2:  </a:t>
            </a:r>
            <a:r>
              <a:rPr lang="en-US" dirty="0"/>
              <a:t>Lake Sinai 1 and European Foulbrood </a:t>
            </a:r>
            <a:r>
              <a:rPr lang="en-US" dirty="0">
                <a:solidFill>
                  <a:srgbClr val="FF0000"/>
                </a:solidFill>
              </a:rPr>
              <a:t>Retest</a:t>
            </a:r>
          </a:p>
          <a:p>
            <a:r>
              <a:rPr lang="en-US" b="1" dirty="0"/>
              <a:t>15	W5-3:  </a:t>
            </a:r>
            <a:r>
              <a:rPr lang="en-US" dirty="0"/>
              <a:t>No pathogens detected</a:t>
            </a:r>
            <a:r>
              <a:rPr lang="en-US" b="1" dirty="0"/>
              <a:t> </a:t>
            </a:r>
            <a:endParaRPr lang="en-US" dirty="0"/>
          </a:p>
          <a:p>
            <a:pPr marL="0" indent="0">
              <a:buNone/>
            </a:pPr>
            <a:endParaRPr lang="en-US" dirty="0"/>
          </a:p>
        </p:txBody>
      </p:sp>
    </p:spTree>
    <p:extLst>
      <p:ext uri="{BB962C8B-B14F-4D97-AF65-F5344CB8AC3E}">
        <p14:creationId xmlns:p14="http://schemas.microsoft.com/office/powerpoint/2010/main" val="5090499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78F1C-D246-4FC5-A7BE-7D3330DF05F7}"/>
              </a:ext>
            </a:extLst>
          </p:cNvPr>
          <p:cNvSpPr>
            <a:spLocks noGrp="1"/>
          </p:cNvSpPr>
          <p:nvPr>
            <p:ph type="title"/>
          </p:nvPr>
        </p:nvSpPr>
        <p:spPr/>
        <p:txBody>
          <a:bodyPr/>
          <a:lstStyle/>
          <a:p>
            <a:r>
              <a:rPr lang="en-US" dirty="0"/>
              <a:t>5/29/2018 Rested colony results </a:t>
            </a:r>
          </a:p>
        </p:txBody>
      </p:sp>
      <p:pic>
        <p:nvPicPr>
          <p:cNvPr id="4" name="Content Placeholder 3">
            <a:extLst>
              <a:ext uri="{FF2B5EF4-FFF2-40B4-BE49-F238E27FC236}">
                <a16:creationId xmlns:a16="http://schemas.microsoft.com/office/drawing/2014/main" id="{CE8BF80C-4692-4823-A4EE-4390A687D7E2}"/>
              </a:ext>
            </a:extLst>
          </p:cNvPr>
          <p:cNvPicPr>
            <a:picLocks noGrp="1" noChangeAspect="1"/>
          </p:cNvPicPr>
          <p:nvPr>
            <p:ph idx="1"/>
          </p:nvPr>
        </p:nvPicPr>
        <p:blipFill>
          <a:blip r:embed="rId2"/>
          <a:stretch>
            <a:fillRect/>
          </a:stretch>
        </p:blipFill>
        <p:spPr>
          <a:xfrm>
            <a:off x="1909762" y="2096294"/>
            <a:ext cx="8372475" cy="3810000"/>
          </a:xfrm>
          <a:prstGeom prst="rect">
            <a:avLst/>
          </a:prstGeom>
        </p:spPr>
      </p:pic>
    </p:spTree>
    <p:extLst>
      <p:ext uri="{BB962C8B-B14F-4D97-AF65-F5344CB8AC3E}">
        <p14:creationId xmlns:p14="http://schemas.microsoft.com/office/powerpoint/2010/main" val="2508304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D6A86-FF6B-4456-A331-EF74469377E9}"/>
              </a:ext>
            </a:extLst>
          </p:cNvPr>
          <p:cNvSpPr>
            <a:spLocks noGrp="1"/>
          </p:cNvSpPr>
          <p:nvPr>
            <p:ph type="title"/>
          </p:nvPr>
        </p:nvSpPr>
        <p:spPr/>
        <p:txBody>
          <a:bodyPr/>
          <a:lstStyle/>
          <a:p>
            <a:pPr algn="ctr"/>
            <a:r>
              <a:rPr lang="en-US" dirty="0"/>
              <a:t>June 2018 Now we can start working beekeeping seasonal work and queen rearing</a:t>
            </a:r>
          </a:p>
        </p:txBody>
      </p:sp>
      <p:pic>
        <p:nvPicPr>
          <p:cNvPr id="5" name="Content Placeholder 4">
            <a:extLst>
              <a:ext uri="{FF2B5EF4-FFF2-40B4-BE49-F238E27FC236}">
                <a16:creationId xmlns:a16="http://schemas.microsoft.com/office/drawing/2014/main" id="{354B0744-05C2-471D-BF8F-D09DAB92C7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7317" y="1914402"/>
            <a:ext cx="4892449" cy="3669337"/>
          </a:xfrm>
        </p:spPr>
      </p:pic>
      <p:pic>
        <p:nvPicPr>
          <p:cNvPr id="9" name="Picture 8">
            <a:extLst>
              <a:ext uri="{FF2B5EF4-FFF2-40B4-BE49-F238E27FC236}">
                <a16:creationId xmlns:a16="http://schemas.microsoft.com/office/drawing/2014/main" id="{81B71E1C-534C-4B32-9098-304540385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997476"/>
            <a:ext cx="4998129" cy="3748597"/>
          </a:xfrm>
          <a:prstGeom prst="rect">
            <a:avLst/>
          </a:prstGeom>
        </p:spPr>
      </p:pic>
    </p:spTree>
    <p:extLst>
      <p:ext uri="{BB962C8B-B14F-4D97-AF65-F5344CB8AC3E}">
        <p14:creationId xmlns:p14="http://schemas.microsoft.com/office/powerpoint/2010/main" val="2775523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CE34E-00AE-422F-89AC-2ADA1A99512D}"/>
              </a:ext>
            </a:extLst>
          </p:cNvPr>
          <p:cNvSpPr>
            <a:spLocks noGrp="1"/>
          </p:cNvSpPr>
          <p:nvPr>
            <p:ph type="title"/>
          </p:nvPr>
        </p:nvSpPr>
        <p:spPr/>
        <p:txBody>
          <a:bodyPr>
            <a:normAutofit/>
          </a:bodyPr>
          <a:lstStyle/>
          <a:p>
            <a:pPr algn="ctr"/>
            <a:r>
              <a:rPr lang="en-US" sz="3200" dirty="0"/>
              <a:t>SAINT LOUIS BEEKEEPERS </a:t>
            </a:r>
            <a:br>
              <a:rPr lang="en-US" sz="3200" dirty="0"/>
            </a:br>
            <a:r>
              <a:rPr lang="en-US" sz="3200" dirty="0"/>
              <a:t>SUSTAINABLE STOCK APIARY (SSA)  </a:t>
            </a:r>
          </a:p>
        </p:txBody>
      </p:sp>
      <p:sp>
        <p:nvSpPr>
          <p:cNvPr id="3" name="Content Placeholder 2">
            <a:extLst>
              <a:ext uri="{FF2B5EF4-FFF2-40B4-BE49-F238E27FC236}">
                <a16:creationId xmlns:a16="http://schemas.microsoft.com/office/drawing/2014/main" id="{8A9A7CE5-DDE6-4B08-B32B-C9594362086D}"/>
              </a:ext>
            </a:extLst>
          </p:cNvPr>
          <p:cNvSpPr>
            <a:spLocks noGrp="1"/>
          </p:cNvSpPr>
          <p:nvPr>
            <p:ph idx="1"/>
          </p:nvPr>
        </p:nvSpPr>
        <p:spPr>
          <a:xfrm>
            <a:off x="838200" y="1781237"/>
            <a:ext cx="10515600" cy="4351338"/>
          </a:xfrm>
        </p:spPr>
        <p:txBody>
          <a:bodyPr>
            <a:normAutofit lnSpcReduction="10000"/>
          </a:bodyPr>
          <a:lstStyle/>
          <a:p>
            <a:pPr marL="0" indent="0">
              <a:buNone/>
            </a:pPr>
            <a:r>
              <a:rPr lang="en-US" sz="1800" dirty="0"/>
              <a:t>Our Mission –  </a:t>
            </a:r>
          </a:p>
          <a:p>
            <a:r>
              <a:rPr lang="en-US" sz="2000" dirty="0"/>
              <a:t>Focusing on beekeeping practices, our goal is to facilitate a broad spectrum of education and promote healthy natural systems where people, honey bees and other pollinators can adapt and thrive. </a:t>
            </a:r>
          </a:p>
          <a:p>
            <a:endParaRPr lang="en-US" sz="1800" dirty="0"/>
          </a:p>
          <a:p>
            <a:pPr marL="0" indent="0">
              <a:buNone/>
            </a:pPr>
            <a:r>
              <a:rPr lang="en-US" sz="2000" dirty="0"/>
              <a:t>Why Raise local Queens</a:t>
            </a:r>
          </a:p>
          <a:p>
            <a:r>
              <a:rPr lang="en-US" sz="2000" dirty="0"/>
              <a:t>Queen quality / drone fertility in commercial breeding operations is declining, often disappointing or quickly superseded </a:t>
            </a:r>
          </a:p>
          <a:p>
            <a:r>
              <a:rPr lang="en-US" sz="2000" dirty="0"/>
              <a:t>Local, survivor stocks are not currently available to serve the area’s growing beekeeping community </a:t>
            </a:r>
          </a:p>
          <a:p>
            <a:r>
              <a:rPr lang="en-US" sz="2000" dirty="0"/>
              <a:t>Late season local queens are good candidates for requeening “spent” or failing queens </a:t>
            </a:r>
          </a:p>
          <a:p>
            <a:r>
              <a:rPr lang="en-US" sz="2000" dirty="0"/>
              <a:t>Queen availability for off-season emergency replacement is challenging to find, often expensive to ship and stressful on the queens </a:t>
            </a:r>
          </a:p>
        </p:txBody>
      </p:sp>
    </p:spTree>
    <p:extLst>
      <p:ext uri="{BB962C8B-B14F-4D97-AF65-F5344CB8AC3E}">
        <p14:creationId xmlns:p14="http://schemas.microsoft.com/office/powerpoint/2010/main" val="3971389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32D417-75F7-4324-B826-0BE4371E25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558" y="1566214"/>
            <a:ext cx="4348482" cy="3258463"/>
          </a:xfrm>
          <a:prstGeom prst="rect">
            <a:avLst/>
          </a:prstGeom>
        </p:spPr>
      </p:pic>
      <p:pic>
        <p:nvPicPr>
          <p:cNvPr id="9" name="Picture 8">
            <a:extLst>
              <a:ext uri="{FF2B5EF4-FFF2-40B4-BE49-F238E27FC236}">
                <a16:creationId xmlns:a16="http://schemas.microsoft.com/office/drawing/2014/main" id="{C5AE551A-9F32-45FF-A047-B3341661B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817067" y="1675873"/>
            <a:ext cx="4675004" cy="3506254"/>
          </a:xfrm>
          <a:prstGeom prst="rect">
            <a:avLst/>
          </a:prstGeom>
        </p:spPr>
      </p:pic>
      <p:pic>
        <p:nvPicPr>
          <p:cNvPr id="10" name="Content Placeholder 4">
            <a:extLst>
              <a:ext uri="{FF2B5EF4-FFF2-40B4-BE49-F238E27FC236}">
                <a16:creationId xmlns:a16="http://schemas.microsoft.com/office/drawing/2014/main" id="{DC203CF2-1DEF-4F23-B00C-F409757251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902" y="1054935"/>
            <a:ext cx="3649853" cy="4866472"/>
          </a:xfrm>
          <a:prstGeom prst="rect">
            <a:avLst/>
          </a:prstGeom>
        </p:spPr>
      </p:pic>
      <p:sp>
        <p:nvSpPr>
          <p:cNvPr id="8" name="Content Placeholder 7">
            <a:extLst>
              <a:ext uri="{FF2B5EF4-FFF2-40B4-BE49-F238E27FC236}">
                <a16:creationId xmlns:a16="http://schemas.microsoft.com/office/drawing/2014/main" id="{AB0A5A5C-D902-4C88-9EF8-79004B93A923}"/>
              </a:ext>
            </a:extLst>
          </p:cNvPr>
          <p:cNvSpPr>
            <a:spLocks noGrp="1"/>
          </p:cNvSpPr>
          <p:nvPr>
            <p:ph idx="1"/>
          </p:nvPr>
        </p:nvSpPr>
        <p:spPr>
          <a:xfrm>
            <a:off x="257451" y="257452"/>
            <a:ext cx="11709647" cy="7137647"/>
          </a:xfrm>
        </p:spPr>
        <p:txBody>
          <a:bodyPr>
            <a:normAutofit/>
          </a:bodyPr>
          <a:lstStyle/>
          <a:p>
            <a:pPr marL="0" indent="0">
              <a:buNone/>
            </a:pPr>
            <a:r>
              <a:rPr lang="en-US" sz="2000" dirty="0"/>
              <a:t>       Preparing </a:t>
            </a:r>
            <a:r>
              <a:rPr lang="en-US" sz="2000" dirty="0" err="1"/>
              <a:t>Nicot</a:t>
            </a:r>
            <a:r>
              <a:rPr lang="en-US" sz="2000" dirty="0"/>
              <a:t> cups                                      Queen cell protectors                                </a:t>
            </a:r>
            <a:r>
              <a:rPr lang="en-US" sz="2000" dirty="0" err="1"/>
              <a:t>Cloake</a:t>
            </a:r>
            <a:r>
              <a:rPr lang="en-US" sz="2000" dirty="0"/>
              <a:t> board</a:t>
            </a:r>
          </a:p>
        </p:txBody>
      </p:sp>
    </p:spTree>
    <p:extLst>
      <p:ext uri="{BB962C8B-B14F-4D97-AF65-F5344CB8AC3E}">
        <p14:creationId xmlns:p14="http://schemas.microsoft.com/office/powerpoint/2010/main" val="2580592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31CA9A8-5C78-4418-A8CD-59722EC2E0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222" y="159576"/>
            <a:ext cx="3910408" cy="2932806"/>
          </a:xfrm>
        </p:spPr>
      </p:pic>
      <p:pic>
        <p:nvPicPr>
          <p:cNvPr id="4" name="Picture 3">
            <a:extLst>
              <a:ext uri="{FF2B5EF4-FFF2-40B4-BE49-F238E27FC236}">
                <a16:creationId xmlns:a16="http://schemas.microsoft.com/office/drawing/2014/main" id="{73226718-FD62-4DE8-BF0F-968A39144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0913" y="3054078"/>
            <a:ext cx="4418883" cy="3314163"/>
          </a:xfrm>
          <a:prstGeom prst="rect">
            <a:avLst/>
          </a:prstGeom>
        </p:spPr>
      </p:pic>
      <p:pic>
        <p:nvPicPr>
          <p:cNvPr id="9" name="Content Placeholder 5">
            <a:extLst>
              <a:ext uri="{FF2B5EF4-FFF2-40B4-BE49-F238E27FC236}">
                <a16:creationId xmlns:a16="http://schemas.microsoft.com/office/drawing/2014/main" id="{C6BCEB86-EA0B-478D-8892-99001B7B2D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586" y="2766820"/>
            <a:ext cx="4713703" cy="3536326"/>
          </a:xfrm>
          <a:prstGeom prst="rect">
            <a:avLst/>
          </a:prstGeom>
        </p:spPr>
      </p:pic>
    </p:spTree>
    <p:extLst>
      <p:ext uri="{BB962C8B-B14F-4D97-AF65-F5344CB8AC3E}">
        <p14:creationId xmlns:p14="http://schemas.microsoft.com/office/powerpoint/2010/main" val="11340490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E69F518-CC18-442A-BDC7-E5C3E3166A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554410" y="1465704"/>
            <a:ext cx="5018384" cy="3763787"/>
          </a:xfrm>
        </p:spPr>
      </p:pic>
      <p:pic>
        <p:nvPicPr>
          <p:cNvPr id="7" name="Picture 6">
            <a:extLst>
              <a:ext uri="{FF2B5EF4-FFF2-40B4-BE49-F238E27FC236}">
                <a16:creationId xmlns:a16="http://schemas.microsoft.com/office/drawing/2014/main" id="{986BDEE4-FB95-490E-B6B6-8D9A1544F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457280" y="1480173"/>
            <a:ext cx="5134134" cy="3850600"/>
          </a:xfrm>
          <a:prstGeom prst="rect">
            <a:avLst/>
          </a:prstGeom>
        </p:spPr>
      </p:pic>
      <p:pic>
        <p:nvPicPr>
          <p:cNvPr id="8" name="Picture 7">
            <a:extLst>
              <a:ext uri="{FF2B5EF4-FFF2-40B4-BE49-F238E27FC236}">
                <a16:creationId xmlns:a16="http://schemas.microsoft.com/office/drawing/2014/main" id="{D17B2EE1-78EC-4D78-8F5C-3E76CF18B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379254" y="1526094"/>
            <a:ext cx="5081655" cy="3811242"/>
          </a:xfrm>
          <a:prstGeom prst="rect">
            <a:avLst/>
          </a:prstGeom>
        </p:spPr>
      </p:pic>
    </p:spTree>
    <p:extLst>
      <p:ext uri="{BB962C8B-B14F-4D97-AF65-F5344CB8AC3E}">
        <p14:creationId xmlns:p14="http://schemas.microsoft.com/office/powerpoint/2010/main" val="2337050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B9F53-1E07-4B14-A75F-063016A9A88D}"/>
              </a:ext>
            </a:extLst>
          </p:cNvPr>
          <p:cNvSpPr>
            <a:spLocks noGrp="1"/>
          </p:cNvSpPr>
          <p:nvPr>
            <p:ph type="title"/>
          </p:nvPr>
        </p:nvSpPr>
        <p:spPr/>
        <p:txBody>
          <a:bodyPr/>
          <a:lstStyle/>
          <a:p>
            <a:r>
              <a:rPr lang="en-US" dirty="0"/>
              <a:t>Perfect frame of brood</a:t>
            </a:r>
          </a:p>
        </p:txBody>
      </p:sp>
      <p:pic>
        <p:nvPicPr>
          <p:cNvPr id="5" name="Content Placeholder 4">
            <a:extLst>
              <a:ext uri="{FF2B5EF4-FFF2-40B4-BE49-F238E27FC236}">
                <a16:creationId xmlns:a16="http://schemas.microsoft.com/office/drawing/2014/main" id="{5FE70724-5C03-4150-96EA-8CFBE5E431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1077" y="1690688"/>
            <a:ext cx="5542899" cy="4157174"/>
          </a:xfrm>
        </p:spPr>
      </p:pic>
      <p:pic>
        <p:nvPicPr>
          <p:cNvPr id="7" name="Picture 6">
            <a:extLst>
              <a:ext uri="{FF2B5EF4-FFF2-40B4-BE49-F238E27FC236}">
                <a16:creationId xmlns:a16="http://schemas.microsoft.com/office/drawing/2014/main" id="{2D924AC6-BB75-4A4B-9396-E41D5691B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6338" y="1551355"/>
            <a:ext cx="5728676" cy="4296507"/>
          </a:xfrm>
          <a:prstGeom prst="rect">
            <a:avLst/>
          </a:prstGeom>
        </p:spPr>
      </p:pic>
    </p:spTree>
    <p:extLst>
      <p:ext uri="{BB962C8B-B14F-4D97-AF65-F5344CB8AC3E}">
        <p14:creationId xmlns:p14="http://schemas.microsoft.com/office/powerpoint/2010/main" val="2369878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845CF-26C5-45BD-B08B-4526E7D6C1BB}"/>
              </a:ext>
            </a:extLst>
          </p:cNvPr>
          <p:cNvSpPr>
            <a:spLocks noGrp="1"/>
          </p:cNvSpPr>
          <p:nvPr>
            <p:ph type="title"/>
          </p:nvPr>
        </p:nvSpPr>
        <p:spPr>
          <a:xfrm>
            <a:off x="838200" y="365126"/>
            <a:ext cx="10515600" cy="931240"/>
          </a:xfrm>
        </p:spPr>
        <p:txBody>
          <a:bodyPr>
            <a:normAutofit/>
          </a:bodyPr>
          <a:lstStyle/>
          <a:p>
            <a:r>
              <a:rPr lang="en-US" sz="2200" dirty="0"/>
              <a:t>          Some fun                                    Some yard work                          Extending day light</a:t>
            </a:r>
            <a:r>
              <a:rPr lang="en-US" dirty="0"/>
              <a:t>	</a:t>
            </a:r>
          </a:p>
        </p:txBody>
      </p:sp>
      <p:pic>
        <p:nvPicPr>
          <p:cNvPr id="5" name="Content Placeholder 4">
            <a:extLst>
              <a:ext uri="{FF2B5EF4-FFF2-40B4-BE49-F238E27FC236}">
                <a16:creationId xmlns:a16="http://schemas.microsoft.com/office/drawing/2014/main" id="{4176AC95-6E4F-4457-B940-CA79CB01DF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194745" y="2369740"/>
            <a:ext cx="4352925" cy="3264693"/>
          </a:xfrm>
        </p:spPr>
      </p:pic>
      <p:pic>
        <p:nvPicPr>
          <p:cNvPr id="7" name="Picture 6">
            <a:extLst>
              <a:ext uri="{FF2B5EF4-FFF2-40B4-BE49-F238E27FC236}">
                <a16:creationId xmlns:a16="http://schemas.microsoft.com/office/drawing/2014/main" id="{23E61F1C-5DBF-4B30-8221-3878AE7D30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46684" y="2409100"/>
            <a:ext cx="4247965" cy="3185974"/>
          </a:xfrm>
          <a:prstGeom prst="rect">
            <a:avLst/>
          </a:prstGeom>
        </p:spPr>
      </p:pic>
      <p:pic>
        <p:nvPicPr>
          <p:cNvPr id="11" name="Picture 10">
            <a:extLst>
              <a:ext uri="{FF2B5EF4-FFF2-40B4-BE49-F238E27FC236}">
                <a16:creationId xmlns:a16="http://schemas.microsoft.com/office/drawing/2014/main" id="{16BA6D81-8DA9-4B11-911F-61C3DA54D7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8761" y="2037116"/>
            <a:ext cx="3103314" cy="4141433"/>
          </a:xfrm>
          <a:prstGeom prst="rect">
            <a:avLst/>
          </a:prstGeom>
        </p:spPr>
      </p:pic>
    </p:spTree>
    <p:extLst>
      <p:ext uri="{BB962C8B-B14F-4D97-AF65-F5344CB8AC3E}">
        <p14:creationId xmlns:p14="http://schemas.microsoft.com/office/powerpoint/2010/main" val="2129510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400BA-9CB1-429A-9BB4-3332B682270B}"/>
              </a:ext>
            </a:extLst>
          </p:cNvPr>
          <p:cNvSpPr>
            <a:spLocks noGrp="1"/>
          </p:cNvSpPr>
          <p:nvPr>
            <p:ph type="title"/>
          </p:nvPr>
        </p:nvSpPr>
        <p:spPr>
          <a:xfrm>
            <a:off x="838200" y="365125"/>
            <a:ext cx="10515600" cy="664685"/>
          </a:xfrm>
        </p:spPr>
        <p:txBody>
          <a:bodyPr>
            <a:normAutofit fontScale="90000"/>
          </a:bodyPr>
          <a:lstStyle/>
          <a:p>
            <a:pPr algn="ctr"/>
            <a:r>
              <a:rPr lang="en-US" dirty="0"/>
              <a:t>Summarize 2018</a:t>
            </a:r>
          </a:p>
        </p:txBody>
      </p:sp>
      <p:sp>
        <p:nvSpPr>
          <p:cNvPr id="3" name="Content Placeholder 2">
            <a:extLst>
              <a:ext uri="{FF2B5EF4-FFF2-40B4-BE49-F238E27FC236}">
                <a16:creationId xmlns:a16="http://schemas.microsoft.com/office/drawing/2014/main" id="{1C07559E-BF43-4A18-8E4E-94FC118901F6}"/>
              </a:ext>
            </a:extLst>
          </p:cNvPr>
          <p:cNvSpPr>
            <a:spLocks noGrp="1"/>
          </p:cNvSpPr>
          <p:nvPr>
            <p:ph idx="1"/>
          </p:nvPr>
        </p:nvSpPr>
        <p:spPr>
          <a:xfrm>
            <a:off x="838200" y="964491"/>
            <a:ext cx="10515600" cy="5409676"/>
          </a:xfrm>
        </p:spPr>
        <p:txBody>
          <a:bodyPr>
            <a:normAutofit fontScale="92500" lnSpcReduction="10000"/>
          </a:bodyPr>
          <a:lstStyle/>
          <a:p>
            <a:r>
              <a:rPr lang="en-US" dirty="0"/>
              <a:t>Lots of work building and acquiring necessary equipment for the beekeeping season.</a:t>
            </a:r>
          </a:p>
          <a:p>
            <a:r>
              <a:rPr lang="en-US" dirty="0"/>
              <a:t>Started queen rearing in June.</a:t>
            </a:r>
          </a:p>
          <a:p>
            <a:r>
              <a:rPr lang="en-US" dirty="0"/>
              <a:t>5 teams of 2 beekeepers to work with 2 </a:t>
            </a:r>
            <a:r>
              <a:rPr lang="en-US" dirty="0" err="1"/>
              <a:t>nucs</a:t>
            </a:r>
            <a:r>
              <a:rPr lang="en-US" dirty="0"/>
              <a:t> that over wintered 2017 or acquired in 2018. </a:t>
            </a:r>
          </a:p>
          <a:p>
            <a:r>
              <a:rPr lang="en-US" dirty="0"/>
              <a:t>Started with 2 hives and 7 </a:t>
            </a:r>
            <a:r>
              <a:rPr lang="en-US" dirty="0" err="1"/>
              <a:t>nucs</a:t>
            </a:r>
            <a:r>
              <a:rPr lang="en-US" dirty="0"/>
              <a:t>. That meant that 1 group started with 1 hive only.</a:t>
            </a:r>
          </a:p>
          <a:p>
            <a:r>
              <a:rPr lang="en-US" dirty="0"/>
              <a:t>Tuesdays were group work days but teams worked together on queen rearing schedule that required additional days at apiary.</a:t>
            </a:r>
          </a:p>
          <a:p>
            <a:r>
              <a:rPr lang="en-US" dirty="0"/>
              <a:t>We needed to grow our </a:t>
            </a:r>
            <a:r>
              <a:rPr lang="en-US" dirty="0" err="1"/>
              <a:t>nucs</a:t>
            </a:r>
            <a:r>
              <a:rPr lang="en-US" dirty="0"/>
              <a:t> into hives. This made bee stock lower than  optimal queen rearing needs. </a:t>
            </a:r>
          </a:p>
          <a:p>
            <a:r>
              <a:rPr lang="en-US" dirty="0"/>
              <a:t>Teams chose method of queen rearing. These included </a:t>
            </a:r>
            <a:r>
              <a:rPr lang="en-US" dirty="0" err="1"/>
              <a:t>nicot</a:t>
            </a:r>
            <a:r>
              <a:rPr lang="en-US" dirty="0"/>
              <a:t>, grafting using </a:t>
            </a:r>
            <a:r>
              <a:rPr lang="en-US" dirty="0" err="1"/>
              <a:t>Cloake</a:t>
            </a:r>
            <a:r>
              <a:rPr lang="en-US" dirty="0"/>
              <a:t> board, grafting using starter finisher, harvesting swarm cells and Mel </a:t>
            </a:r>
            <a:r>
              <a:rPr lang="en-US" dirty="0" err="1"/>
              <a:t>Disselkoen’s</a:t>
            </a:r>
            <a:r>
              <a:rPr lang="en-US" dirty="0"/>
              <a:t> OTS method.</a:t>
            </a:r>
          </a:p>
          <a:p>
            <a:endParaRPr lang="en-US" dirty="0"/>
          </a:p>
          <a:p>
            <a:endParaRPr lang="en-US" dirty="0"/>
          </a:p>
          <a:p>
            <a:pPr marL="0" indent="0">
              <a:buNone/>
            </a:pPr>
            <a:endParaRPr lang="en-US" dirty="0"/>
          </a:p>
          <a:p>
            <a:endParaRPr lang="en-US" dirty="0"/>
          </a:p>
        </p:txBody>
      </p:sp>
    </p:spTree>
    <p:extLst>
      <p:ext uri="{BB962C8B-B14F-4D97-AF65-F5344CB8AC3E}">
        <p14:creationId xmlns:p14="http://schemas.microsoft.com/office/powerpoint/2010/main" val="3439852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7A5B62-D872-4568-B41B-14906FF6E078}"/>
              </a:ext>
            </a:extLst>
          </p:cNvPr>
          <p:cNvSpPr>
            <a:spLocks noGrp="1"/>
          </p:cNvSpPr>
          <p:nvPr>
            <p:ph idx="1"/>
          </p:nvPr>
        </p:nvSpPr>
        <p:spPr>
          <a:xfrm>
            <a:off x="497711" y="208343"/>
            <a:ext cx="11377913" cy="6481823"/>
          </a:xfrm>
        </p:spPr>
        <p:txBody>
          <a:bodyPr>
            <a:normAutofit/>
          </a:bodyPr>
          <a:lstStyle/>
          <a:p>
            <a:r>
              <a:rPr lang="en-US" dirty="0"/>
              <a:t>We had some success raising some queens. </a:t>
            </a:r>
          </a:p>
          <a:p>
            <a:r>
              <a:rPr lang="en-US" dirty="0"/>
              <a:t>The queens from desirable stock were used to replace queens in some of the </a:t>
            </a:r>
            <a:r>
              <a:rPr lang="en-US" dirty="0" err="1"/>
              <a:t>nucs</a:t>
            </a:r>
            <a:r>
              <a:rPr lang="en-US" dirty="0"/>
              <a:t> that needed new queens.</a:t>
            </a:r>
          </a:p>
          <a:p>
            <a:r>
              <a:rPr lang="en-US" dirty="0"/>
              <a:t>Some of the queens were kept to grow apiary stock.</a:t>
            </a:r>
          </a:p>
          <a:p>
            <a:r>
              <a:rPr lang="en-US" dirty="0"/>
              <a:t>A few queens were sold.</a:t>
            </a:r>
          </a:p>
          <a:p>
            <a:r>
              <a:rPr lang="en-US" dirty="0"/>
              <a:t>A lot of knowledge was gained this year. We realized that starting with </a:t>
            </a:r>
            <a:r>
              <a:rPr lang="en-US" dirty="0" err="1"/>
              <a:t>nucs</a:t>
            </a:r>
            <a:r>
              <a:rPr lang="en-US" dirty="0"/>
              <a:t> limited the resource nurse bees. Raising queens require over abundance of healthy nurse bees to build out the queen cells. </a:t>
            </a:r>
          </a:p>
          <a:p>
            <a:r>
              <a:rPr lang="en-US" dirty="0"/>
              <a:t>One of our last group meetings at apiary we decided that to strengthen our colonies we reevaluated our rigid nutrition guidelines. We agreed to adding Honey B Healthy Super Plus, Vitamin B Healthy and Amino-B Booster. </a:t>
            </a:r>
          </a:p>
          <a:p>
            <a:r>
              <a:rPr lang="en-US" dirty="0"/>
              <a:t>Going into winter we have combination of 14 hives and </a:t>
            </a:r>
            <a:r>
              <a:rPr lang="en-US" dirty="0" err="1"/>
              <a:t>nucs</a:t>
            </a:r>
            <a:r>
              <a:rPr lang="en-US" dirty="0"/>
              <a:t>.</a:t>
            </a:r>
          </a:p>
          <a:p>
            <a:r>
              <a:rPr lang="en-US" dirty="0"/>
              <a:t>We need to meet yet to adjust guidelines based on 2018 results</a:t>
            </a:r>
          </a:p>
          <a:p>
            <a:endParaRPr lang="en-US" dirty="0"/>
          </a:p>
          <a:p>
            <a:endParaRPr lang="en-US" dirty="0"/>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1669207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C3B4BD9-47D0-4C19-B230-FEF9A1A483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12943" y="186457"/>
            <a:ext cx="8646781" cy="6485086"/>
          </a:xfrm>
        </p:spPr>
      </p:pic>
    </p:spTree>
    <p:extLst>
      <p:ext uri="{BB962C8B-B14F-4D97-AF65-F5344CB8AC3E}">
        <p14:creationId xmlns:p14="http://schemas.microsoft.com/office/powerpoint/2010/main" val="2168817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BD1942-96B8-421B-9AC8-76E966397FDE}"/>
              </a:ext>
            </a:extLst>
          </p:cNvPr>
          <p:cNvSpPr>
            <a:spLocks noGrp="1"/>
          </p:cNvSpPr>
          <p:nvPr>
            <p:ph idx="1"/>
          </p:nvPr>
        </p:nvSpPr>
        <p:spPr>
          <a:xfrm>
            <a:off x="838200" y="428625"/>
            <a:ext cx="10515600" cy="5748338"/>
          </a:xfrm>
        </p:spPr>
        <p:txBody>
          <a:bodyPr>
            <a:normAutofit/>
          </a:bodyPr>
          <a:lstStyle/>
          <a:p>
            <a:pPr marL="0" indent="0">
              <a:buNone/>
            </a:pPr>
            <a:r>
              <a:rPr lang="en-US" sz="3600" dirty="0"/>
              <a:t>Summary 2019</a:t>
            </a:r>
          </a:p>
          <a:p>
            <a:r>
              <a:rPr lang="en-US" dirty="0"/>
              <a:t>Harsh winter of 2018 with Polar Vortex left us with only 4 hives. A Pathology report shows that 2 of the hives that died in January had viruses known to be transmitted by varroa mites.</a:t>
            </a:r>
          </a:p>
          <a:p>
            <a:endParaRPr lang="en-US" dirty="0"/>
          </a:p>
          <a:p>
            <a:endParaRPr lang="en-US" dirty="0"/>
          </a:p>
          <a:p>
            <a:endParaRPr lang="en-US" dirty="0"/>
          </a:p>
          <a:p>
            <a:endParaRPr lang="en-US" dirty="0"/>
          </a:p>
          <a:p>
            <a:r>
              <a:rPr lang="en-US" dirty="0"/>
              <a:t>We purchased 8 packages of bees to use as resources but not as stock to raise queens. This decision was based on 2018’s lesson we needed more nurse bees, honey frames and pollen for queen rearing.</a:t>
            </a:r>
          </a:p>
          <a:p>
            <a:endParaRPr lang="en-US" dirty="0"/>
          </a:p>
          <a:p>
            <a:endParaRPr lang="en-US" sz="3600" dirty="0"/>
          </a:p>
        </p:txBody>
      </p:sp>
      <p:pic>
        <p:nvPicPr>
          <p:cNvPr id="4" name="Picture 3">
            <a:extLst>
              <a:ext uri="{FF2B5EF4-FFF2-40B4-BE49-F238E27FC236}">
                <a16:creationId xmlns:a16="http://schemas.microsoft.com/office/drawing/2014/main" id="{6DD059AE-FBF3-439B-B5CE-632188843D75}"/>
              </a:ext>
            </a:extLst>
          </p:cNvPr>
          <p:cNvPicPr>
            <a:picLocks noChangeAspect="1"/>
          </p:cNvPicPr>
          <p:nvPr/>
        </p:nvPicPr>
        <p:blipFill>
          <a:blip r:embed="rId2"/>
          <a:stretch>
            <a:fillRect/>
          </a:stretch>
        </p:blipFill>
        <p:spPr>
          <a:xfrm>
            <a:off x="1990725" y="2566987"/>
            <a:ext cx="8210550" cy="1724025"/>
          </a:xfrm>
          <a:prstGeom prst="rect">
            <a:avLst/>
          </a:prstGeom>
        </p:spPr>
      </p:pic>
    </p:spTree>
    <p:extLst>
      <p:ext uri="{BB962C8B-B14F-4D97-AF65-F5344CB8AC3E}">
        <p14:creationId xmlns:p14="http://schemas.microsoft.com/office/powerpoint/2010/main" val="1950925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111264-0C93-4B78-A893-8E5465EACAF5}"/>
              </a:ext>
            </a:extLst>
          </p:cNvPr>
          <p:cNvSpPr>
            <a:spLocks noGrp="1"/>
          </p:cNvSpPr>
          <p:nvPr>
            <p:ph idx="1"/>
          </p:nvPr>
        </p:nvSpPr>
        <p:spPr>
          <a:xfrm>
            <a:off x="500849" y="671528"/>
            <a:ext cx="10515600" cy="5720393"/>
          </a:xfrm>
        </p:spPr>
        <p:txBody>
          <a:bodyPr/>
          <a:lstStyle/>
          <a:p>
            <a:r>
              <a:rPr lang="en-US" b="1" dirty="0"/>
              <a:t>OTS used</a:t>
            </a:r>
          </a:p>
          <a:p>
            <a:r>
              <a:rPr lang="en-US" b="1" dirty="0" err="1"/>
              <a:t>Nicot</a:t>
            </a:r>
            <a:r>
              <a:rPr lang="en-US" b="1" dirty="0"/>
              <a:t> method</a:t>
            </a:r>
            <a:r>
              <a:rPr lang="en-US" dirty="0"/>
              <a:t> again without desired results.</a:t>
            </a:r>
          </a:p>
          <a:p>
            <a:r>
              <a:rPr lang="en-US" b="1" dirty="0"/>
              <a:t>Starter Finisher Colony Method</a:t>
            </a:r>
            <a:r>
              <a:rPr lang="en-US" dirty="0"/>
              <a:t> gave us the best results. </a:t>
            </a:r>
          </a:p>
          <a:p>
            <a:endParaRPr lang="en-US" dirty="0"/>
          </a:p>
          <a:p>
            <a:pPr marL="0" indent="0">
              <a:buNone/>
            </a:pPr>
            <a:r>
              <a:rPr lang="en-US" dirty="0"/>
              <a:t> </a:t>
            </a:r>
          </a:p>
        </p:txBody>
      </p:sp>
      <p:pic>
        <p:nvPicPr>
          <p:cNvPr id="4" name="Picture 3">
            <a:extLst>
              <a:ext uri="{FF2B5EF4-FFF2-40B4-BE49-F238E27FC236}">
                <a16:creationId xmlns:a16="http://schemas.microsoft.com/office/drawing/2014/main" id="{489E9C51-B089-4B20-BE73-59E09A0CF2FF}"/>
              </a:ext>
            </a:extLst>
          </p:cNvPr>
          <p:cNvPicPr>
            <a:picLocks noChangeAspect="1"/>
          </p:cNvPicPr>
          <p:nvPr/>
        </p:nvPicPr>
        <p:blipFill>
          <a:blip r:embed="rId2"/>
          <a:stretch>
            <a:fillRect/>
          </a:stretch>
        </p:blipFill>
        <p:spPr>
          <a:xfrm>
            <a:off x="1581151" y="2356956"/>
            <a:ext cx="5762156" cy="4281969"/>
          </a:xfrm>
          <a:prstGeom prst="rect">
            <a:avLst/>
          </a:prstGeom>
        </p:spPr>
      </p:pic>
    </p:spTree>
    <p:extLst>
      <p:ext uri="{BB962C8B-B14F-4D97-AF65-F5344CB8AC3E}">
        <p14:creationId xmlns:p14="http://schemas.microsoft.com/office/powerpoint/2010/main" val="3867144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61EA5-B242-475A-BD3C-4A7EE667C106}"/>
              </a:ext>
            </a:extLst>
          </p:cNvPr>
          <p:cNvSpPr>
            <a:spLocks noGrp="1"/>
          </p:cNvSpPr>
          <p:nvPr>
            <p:ph type="title"/>
          </p:nvPr>
        </p:nvSpPr>
        <p:spPr/>
        <p:txBody>
          <a:bodyPr/>
          <a:lstStyle/>
          <a:p>
            <a:pPr algn="ctr"/>
            <a:r>
              <a:rPr lang="en-US" dirty="0"/>
              <a:t>Spring 2017</a:t>
            </a:r>
          </a:p>
        </p:txBody>
      </p:sp>
      <p:sp>
        <p:nvSpPr>
          <p:cNvPr id="3" name="Content Placeholder 2">
            <a:extLst>
              <a:ext uri="{FF2B5EF4-FFF2-40B4-BE49-F238E27FC236}">
                <a16:creationId xmlns:a16="http://schemas.microsoft.com/office/drawing/2014/main" id="{2E7F9EE6-88E0-40B8-BB40-1177F09A8179}"/>
              </a:ext>
            </a:extLst>
          </p:cNvPr>
          <p:cNvSpPr>
            <a:spLocks noGrp="1"/>
          </p:cNvSpPr>
          <p:nvPr>
            <p:ph idx="1"/>
          </p:nvPr>
        </p:nvSpPr>
        <p:spPr/>
        <p:txBody>
          <a:bodyPr/>
          <a:lstStyle/>
          <a:p>
            <a:pPr marL="0" indent="0">
              <a:buNone/>
            </a:pPr>
            <a:r>
              <a:rPr lang="en-US" dirty="0"/>
              <a:t>Classic Carpentry 1259 Stephen Jones Avenue. </a:t>
            </a:r>
            <a:r>
              <a:rPr lang="en-US" b="1" dirty="0"/>
              <a:t>Thank You Jim and Tammy McGarry</a:t>
            </a:r>
          </a:p>
          <a:p>
            <a:pPr marL="0" indent="0">
              <a:buNone/>
            </a:pPr>
            <a:endParaRPr lang="en-US" b="1" dirty="0"/>
          </a:p>
          <a:p>
            <a:pPr marL="0" indent="0">
              <a:buNone/>
            </a:pPr>
            <a:r>
              <a:rPr lang="en-US" dirty="0"/>
              <a:t>Study by St. Louis University shows that there is evidence of large population of feral bees in North St. Louis.</a:t>
            </a:r>
          </a:p>
          <a:p>
            <a:pPr marL="0" indent="0">
              <a:buNone/>
            </a:pPr>
            <a:endParaRPr lang="en-US" dirty="0"/>
          </a:p>
          <a:p>
            <a:pPr marL="0" indent="0">
              <a:buNone/>
            </a:pPr>
            <a:r>
              <a:rPr lang="en-US" dirty="0"/>
              <a:t>2017 the effort was to bring locally raised </a:t>
            </a:r>
            <a:r>
              <a:rPr lang="en-US" dirty="0" err="1"/>
              <a:t>nucs</a:t>
            </a:r>
            <a:r>
              <a:rPr lang="en-US" dirty="0"/>
              <a:t>, that came from hives that showed desirable traits and survivors of at least 1 winter.</a:t>
            </a:r>
          </a:p>
          <a:p>
            <a:endParaRPr lang="en-US" dirty="0"/>
          </a:p>
          <a:p>
            <a:endParaRPr lang="en-US" dirty="0"/>
          </a:p>
          <a:p>
            <a:endParaRPr lang="en-US" dirty="0"/>
          </a:p>
        </p:txBody>
      </p:sp>
    </p:spTree>
    <p:extLst>
      <p:ext uri="{BB962C8B-B14F-4D97-AF65-F5344CB8AC3E}">
        <p14:creationId xmlns:p14="http://schemas.microsoft.com/office/powerpoint/2010/main" val="2623843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4DCD5D-A209-4136-AEF6-AA582FEC7BE9}"/>
              </a:ext>
            </a:extLst>
          </p:cNvPr>
          <p:cNvSpPr>
            <a:spLocks noGrp="1"/>
          </p:cNvSpPr>
          <p:nvPr>
            <p:ph idx="1"/>
          </p:nvPr>
        </p:nvSpPr>
        <p:spPr>
          <a:xfrm>
            <a:off x="838200" y="333375"/>
            <a:ext cx="10515600" cy="5843588"/>
          </a:xfrm>
        </p:spPr>
        <p:txBody>
          <a:bodyPr/>
          <a:lstStyle/>
          <a:p>
            <a:pPr lvl="0"/>
            <a:endParaRPr lang="en-US" dirty="0"/>
          </a:p>
          <a:p>
            <a:pPr lvl="0"/>
            <a:endParaRPr lang="en-US" dirty="0"/>
          </a:p>
          <a:p>
            <a:pPr lvl="0"/>
            <a:r>
              <a:rPr lang="en-US" dirty="0"/>
              <a:t>35 queens were raised by grafting. </a:t>
            </a:r>
          </a:p>
          <a:p>
            <a:pPr lvl="0"/>
            <a:r>
              <a:rPr lang="en-US" dirty="0"/>
              <a:t>1 queen was raised from </a:t>
            </a:r>
            <a:r>
              <a:rPr lang="en-US" dirty="0" err="1"/>
              <a:t>Nicot</a:t>
            </a:r>
            <a:r>
              <a:rPr lang="en-US" dirty="0"/>
              <a:t> Method</a:t>
            </a:r>
          </a:p>
          <a:p>
            <a:pPr lvl="0"/>
            <a:r>
              <a:rPr lang="en-US" dirty="0"/>
              <a:t>3 queen was raised by OTS Method</a:t>
            </a:r>
          </a:p>
          <a:p>
            <a:pPr lvl="0"/>
            <a:r>
              <a:rPr lang="en-US" dirty="0"/>
              <a:t>2 of these queens were used to requeen the purchased bee packages. </a:t>
            </a:r>
          </a:p>
          <a:p>
            <a:pPr lvl="0"/>
            <a:r>
              <a:rPr lang="en-US" dirty="0"/>
              <a:t>1 queen was used to requeen 1 of our survival colonies with bad temperament.</a:t>
            </a:r>
          </a:p>
          <a:p>
            <a:pPr lvl="0"/>
            <a:r>
              <a:rPr lang="en-US" dirty="0"/>
              <a:t>6 queens went to SSA members</a:t>
            </a:r>
          </a:p>
          <a:p>
            <a:pPr lvl="0"/>
            <a:r>
              <a:rPr lang="en-US" dirty="0"/>
              <a:t>1 queen and nuc was raffled off at Annual Field Day.</a:t>
            </a:r>
          </a:p>
          <a:p>
            <a:endParaRPr lang="en-US" dirty="0"/>
          </a:p>
        </p:txBody>
      </p:sp>
    </p:spTree>
    <p:extLst>
      <p:ext uri="{BB962C8B-B14F-4D97-AF65-F5344CB8AC3E}">
        <p14:creationId xmlns:p14="http://schemas.microsoft.com/office/powerpoint/2010/main" val="900621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470E31F-B215-4474-B84B-510855097E82}"/>
              </a:ext>
            </a:extLst>
          </p:cNvPr>
          <p:cNvSpPr>
            <a:spLocks noGrp="1"/>
          </p:cNvSpPr>
          <p:nvPr>
            <p:ph idx="1"/>
          </p:nvPr>
        </p:nvSpPr>
        <p:spPr>
          <a:xfrm>
            <a:off x="838200" y="542925"/>
            <a:ext cx="10515600" cy="5634038"/>
          </a:xfrm>
        </p:spPr>
        <p:txBody>
          <a:bodyPr>
            <a:normAutofit fontScale="92500" lnSpcReduction="20000"/>
          </a:bodyPr>
          <a:lstStyle/>
          <a:p>
            <a:r>
              <a:rPr lang="en-US" b="1" dirty="0"/>
              <a:t>Lessons Learned:</a:t>
            </a:r>
            <a:endParaRPr lang="en-US" dirty="0"/>
          </a:p>
          <a:p>
            <a:pPr lvl="0"/>
            <a:r>
              <a:rPr lang="en-US" dirty="0"/>
              <a:t>Queen rearing, while simple requires large amounts of bee resources (bees, honey and pollen)</a:t>
            </a:r>
          </a:p>
          <a:p>
            <a:pPr lvl="0"/>
            <a:r>
              <a:rPr lang="en-US" dirty="0"/>
              <a:t>Beekeeper needs to recognize environmental influences and plan around these influences. If rain is forecasted in queen rearing time frame, adjust the start of grafting.</a:t>
            </a:r>
          </a:p>
          <a:p>
            <a:pPr lvl="0"/>
            <a:r>
              <a:rPr lang="en-US" dirty="0"/>
              <a:t>Queen rearing can’t start until evidence of drones. </a:t>
            </a:r>
          </a:p>
          <a:p>
            <a:pPr lvl="0"/>
            <a:r>
              <a:rPr lang="en-US" dirty="0"/>
              <a:t>Graft larva that is the size of a comma and is in a good amount of royal jelly </a:t>
            </a:r>
          </a:p>
          <a:p>
            <a:pPr lvl="0"/>
            <a:r>
              <a:rPr lang="en-US" dirty="0"/>
              <a:t>Queen rearing is most successful when there is a nectar flow.</a:t>
            </a:r>
          </a:p>
          <a:p>
            <a:pPr lvl="0"/>
            <a:r>
              <a:rPr lang="en-US" dirty="0"/>
              <a:t>Making Matting Nucs for all of the queen cells that have been made takes a lot of bee resources and beekeeping labor. Most SSA beekeepers are employed full time and can only come to </a:t>
            </a:r>
            <a:r>
              <a:rPr lang="en-US" dirty="0" err="1"/>
              <a:t>aoiary</a:t>
            </a:r>
            <a:r>
              <a:rPr lang="en-US" dirty="0"/>
              <a:t> after work. Plan the making the Mating Nucs so that most of the SSA Beekeepers can help in this labor after working hours.</a:t>
            </a:r>
          </a:p>
          <a:p>
            <a:pPr lvl="0"/>
            <a:r>
              <a:rPr lang="en-US" dirty="0"/>
              <a:t> Do not check for new queen until 10-14 days. It has been determined that the new queen is more readily accepted after this waiting period.</a:t>
            </a:r>
          </a:p>
          <a:p>
            <a:endParaRPr lang="en-US" dirty="0"/>
          </a:p>
        </p:txBody>
      </p:sp>
    </p:spTree>
    <p:extLst>
      <p:ext uri="{BB962C8B-B14F-4D97-AF65-F5344CB8AC3E}">
        <p14:creationId xmlns:p14="http://schemas.microsoft.com/office/powerpoint/2010/main" val="493781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760A40-89C1-4B71-B315-C62148D71882}"/>
              </a:ext>
            </a:extLst>
          </p:cNvPr>
          <p:cNvSpPr>
            <a:spLocks noGrp="1"/>
          </p:cNvSpPr>
          <p:nvPr>
            <p:ph idx="1"/>
          </p:nvPr>
        </p:nvSpPr>
        <p:spPr>
          <a:xfrm>
            <a:off x="838200" y="514350"/>
            <a:ext cx="10515600" cy="5662613"/>
          </a:xfrm>
        </p:spPr>
        <p:txBody>
          <a:bodyPr/>
          <a:lstStyle/>
          <a:p>
            <a:pPr marL="0" indent="0">
              <a:buNone/>
            </a:pPr>
            <a:r>
              <a:rPr lang="en-US" dirty="0"/>
              <a:t>Goals for 2020</a:t>
            </a:r>
          </a:p>
          <a:p>
            <a:r>
              <a:rPr lang="en-US" dirty="0"/>
              <a:t>Build on what we learned in 2019</a:t>
            </a:r>
          </a:p>
          <a:p>
            <a:r>
              <a:rPr lang="en-US" dirty="0"/>
              <a:t>Mating Nucs are challenging because of how much resources they require. Figure how to manage these more efficiently.</a:t>
            </a:r>
          </a:p>
          <a:p>
            <a:pPr lvl="1"/>
            <a:r>
              <a:rPr lang="en-US" dirty="0"/>
              <a:t>Will this be learning how to use queen castles. </a:t>
            </a:r>
          </a:p>
          <a:p>
            <a:r>
              <a:rPr lang="en-US" dirty="0"/>
              <a:t>Coordinate efforts between teams to help manage work </a:t>
            </a:r>
            <a:r>
              <a:rPr lang="en-US"/>
              <a:t>more efficiently.</a:t>
            </a:r>
          </a:p>
        </p:txBody>
      </p:sp>
    </p:spTree>
    <p:extLst>
      <p:ext uri="{BB962C8B-B14F-4D97-AF65-F5344CB8AC3E}">
        <p14:creationId xmlns:p14="http://schemas.microsoft.com/office/powerpoint/2010/main" val="2067365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FE508-7E92-4DD4-A5E2-68D4A06EDC6F}"/>
              </a:ext>
            </a:extLst>
          </p:cNvPr>
          <p:cNvSpPr>
            <a:spLocks noGrp="1"/>
          </p:cNvSpPr>
          <p:nvPr>
            <p:ph type="title"/>
          </p:nvPr>
        </p:nvSpPr>
        <p:spPr/>
        <p:txBody>
          <a:bodyPr/>
          <a:lstStyle/>
          <a:p>
            <a:pPr algn="ctr"/>
            <a:r>
              <a:rPr lang="en-US" dirty="0"/>
              <a:t>Guidelines</a:t>
            </a:r>
          </a:p>
        </p:txBody>
      </p:sp>
      <p:sp>
        <p:nvSpPr>
          <p:cNvPr id="3" name="Content Placeholder 2">
            <a:extLst>
              <a:ext uri="{FF2B5EF4-FFF2-40B4-BE49-F238E27FC236}">
                <a16:creationId xmlns:a16="http://schemas.microsoft.com/office/drawing/2014/main" id="{FC6AAF2D-C46B-47B7-80E8-6B333636317F}"/>
              </a:ext>
            </a:extLst>
          </p:cNvPr>
          <p:cNvSpPr>
            <a:spLocks noGrp="1"/>
          </p:cNvSpPr>
          <p:nvPr>
            <p:ph idx="1"/>
          </p:nvPr>
        </p:nvSpPr>
        <p:spPr/>
        <p:txBody>
          <a:bodyPr/>
          <a:lstStyle/>
          <a:p>
            <a:pPr marL="0" indent="0">
              <a:buNone/>
            </a:pPr>
            <a:r>
              <a:rPr lang="en-US" dirty="0"/>
              <a:t>A group of beekeepers met to discuss what guidelines we would establish for hive management. </a:t>
            </a:r>
          </a:p>
          <a:p>
            <a:pPr marL="0" indent="0">
              <a:buNone/>
            </a:pPr>
            <a:endParaRPr lang="en-US" dirty="0"/>
          </a:p>
          <a:p>
            <a:pPr marL="0" indent="0">
              <a:buNone/>
            </a:pPr>
            <a:r>
              <a:rPr lang="en-US" dirty="0"/>
              <a:t>The goal was to raise hives that would be sustainable without intervention from beekeepers. </a:t>
            </a:r>
          </a:p>
          <a:p>
            <a:pPr marL="0" indent="0">
              <a:buNone/>
            </a:pPr>
            <a:endParaRPr lang="en-US" dirty="0"/>
          </a:p>
          <a:p>
            <a:pPr marL="0" indent="0">
              <a:buNone/>
            </a:pPr>
            <a:r>
              <a:rPr lang="en-US" dirty="0"/>
              <a:t>What does this mean? No chemical treatment of bees for pests. The only support we agreed to was to provide was sugar water and small hive beetle traps. The bees would need to source their own pollen.</a:t>
            </a:r>
          </a:p>
        </p:txBody>
      </p:sp>
    </p:spTree>
    <p:extLst>
      <p:ext uri="{BB962C8B-B14F-4D97-AF65-F5344CB8AC3E}">
        <p14:creationId xmlns:p14="http://schemas.microsoft.com/office/powerpoint/2010/main" val="1203627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657AA-8313-44C1-A16D-77C0AC21214D}"/>
              </a:ext>
            </a:extLst>
          </p:cNvPr>
          <p:cNvSpPr>
            <a:spLocks noGrp="1"/>
          </p:cNvSpPr>
          <p:nvPr>
            <p:ph type="title"/>
          </p:nvPr>
        </p:nvSpPr>
        <p:spPr/>
        <p:txBody>
          <a:bodyPr>
            <a:normAutofit/>
          </a:bodyPr>
          <a:lstStyle/>
          <a:p>
            <a:pPr algn="ctr"/>
            <a:r>
              <a:rPr lang="en-US" dirty="0"/>
              <a:t>September 2017 Recap of progress. </a:t>
            </a:r>
            <a:br>
              <a:rPr lang="en-US" dirty="0"/>
            </a:br>
            <a:endParaRPr lang="en-US" dirty="0"/>
          </a:p>
        </p:txBody>
      </p:sp>
      <p:sp>
        <p:nvSpPr>
          <p:cNvPr id="3" name="Content Placeholder 2">
            <a:extLst>
              <a:ext uri="{FF2B5EF4-FFF2-40B4-BE49-F238E27FC236}">
                <a16:creationId xmlns:a16="http://schemas.microsoft.com/office/drawing/2014/main" id="{092FF141-01D8-45B9-92A4-FB06153973C3}"/>
              </a:ext>
            </a:extLst>
          </p:cNvPr>
          <p:cNvSpPr>
            <a:spLocks noGrp="1"/>
          </p:cNvSpPr>
          <p:nvPr>
            <p:ph idx="1"/>
          </p:nvPr>
        </p:nvSpPr>
        <p:spPr/>
        <p:txBody>
          <a:bodyPr/>
          <a:lstStyle/>
          <a:p>
            <a:pPr marL="0" indent="0">
              <a:buNone/>
            </a:pPr>
            <a:r>
              <a:rPr lang="en-US" dirty="0"/>
              <a:t>The efforts of the group resulted in fourteen colonies from splits, </a:t>
            </a:r>
            <a:r>
              <a:rPr lang="en-US" dirty="0" err="1"/>
              <a:t>nucs</a:t>
            </a:r>
            <a:r>
              <a:rPr lang="en-US" dirty="0"/>
              <a:t> or swarms brought to the apiary in 2017. All with new queens raised, successfully open-air mated with local (neighborhood) drones.  Hoping to tap into the feral genes.</a:t>
            </a:r>
          </a:p>
          <a:p>
            <a:pPr marL="0" indent="0">
              <a:buNone/>
            </a:pPr>
            <a:endParaRPr lang="en-US" dirty="0"/>
          </a:p>
          <a:p>
            <a:pPr marL="0" indent="0">
              <a:buNone/>
            </a:pPr>
            <a:r>
              <a:rPr lang="en-US" dirty="0"/>
              <a:t>At the end of the season, these colonies were assigned to members to take from the apiary for the purpose of overwintering “at home” and returned to the SSA next season.  Log books were distributed and volunteers were asked to take their assigned colonies by the end of September.</a:t>
            </a:r>
          </a:p>
          <a:p>
            <a:endParaRPr lang="en-US" dirty="0"/>
          </a:p>
        </p:txBody>
      </p:sp>
    </p:spTree>
    <p:extLst>
      <p:ext uri="{BB962C8B-B14F-4D97-AF65-F5344CB8AC3E}">
        <p14:creationId xmlns:p14="http://schemas.microsoft.com/office/powerpoint/2010/main" val="2968286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C1E13-1353-478B-A426-DABDB4B4BFC3}"/>
              </a:ext>
            </a:extLst>
          </p:cNvPr>
          <p:cNvSpPr>
            <a:spLocks noGrp="1"/>
          </p:cNvSpPr>
          <p:nvPr>
            <p:ph type="title"/>
          </p:nvPr>
        </p:nvSpPr>
        <p:spPr/>
        <p:txBody>
          <a:bodyPr/>
          <a:lstStyle/>
          <a:p>
            <a:pPr algn="ctr"/>
            <a:r>
              <a:rPr lang="en-US" dirty="0"/>
              <a:t>October 2017</a:t>
            </a:r>
          </a:p>
        </p:txBody>
      </p:sp>
      <p:sp>
        <p:nvSpPr>
          <p:cNvPr id="3" name="Content Placeholder 2">
            <a:extLst>
              <a:ext uri="{FF2B5EF4-FFF2-40B4-BE49-F238E27FC236}">
                <a16:creationId xmlns:a16="http://schemas.microsoft.com/office/drawing/2014/main" id="{C3573FF3-E866-4509-AAF2-E8E82E76AD69}"/>
              </a:ext>
            </a:extLst>
          </p:cNvPr>
          <p:cNvSpPr>
            <a:spLocks noGrp="1"/>
          </p:cNvSpPr>
          <p:nvPr>
            <p:ph idx="1"/>
          </p:nvPr>
        </p:nvSpPr>
        <p:spPr/>
        <p:txBody>
          <a:bodyPr>
            <a:normAutofit/>
          </a:bodyPr>
          <a:lstStyle/>
          <a:p>
            <a:pPr marL="0" indent="0">
              <a:buNone/>
            </a:pPr>
            <a:r>
              <a:rPr lang="en-US" sz="2400" dirty="0"/>
              <a:t>Sometime after that meeting someone suggested that we should apply for a Sustainable Agricultural Research &amp; Education grant (SARE).</a:t>
            </a:r>
          </a:p>
          <a:p>
            <a:pPr marL="0" indent="0" algn="ctr">
              <a:buNone/>
            </a:pPr>
            <a:r>
              <a:rPr lang="en-US" dirty="0"/>
              <a:t>	SARE Vision and Mission</a:t>
            </a:r>
          </a:p>
          <a:p>
            <a:pPr marL="0" indent="0">
              <a:buNone/>
            </a:pPr>
            <a:r>
              <a:rPr lang="en-US" dirty="0"/>
              <a:t>SARE's vision is an enduring American agriculture of the highest quality. This agriculture is profitable, protects the nation's land and water and is a force for a rewarding way of life for farmers and ranchers whose quality products and operations sustain their communities and society.</a:t>
            </a:r>
          </a:p>
          <a:p>
            <a:pPr marL="0" indent="0">
              <a:buNone/>
            </a:pPr>
            <a:r>
              <a:rPr lang="en-US" dirty="0"/>
              <a:t>SARE's mission is to advance—to the whole of American agriculture—innovations that improve profitability, stewardship and quality of life by investing in groundbreaking research and education.</a:t>
            </a:r>
          </a:p>
          <a:p>
            <a:pPr marL="0" indent="0">
              <a:buNone/>
            </a:pPr>
            <a:endParaRPr lang="en-US" dirty="0"/>
          </a:p>
          <a:p>
            <a:endParaRPr lang="en-US" dirty="0"/>
          </a:p>
        </p:txBody>
      </p:sp>
    </p:spTree>
    <p:extLst>
      <p:ext uri="{BB962C8B-B14F-4D97-AF65-F5344CB8AC3E}">
        <p14:creationId xmlns:p14="http://schemas.microsoft.com/office/powerpoint/2010/main" val="416647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EBA0120E-9129-475D-8AB1-7E67098638FF}"/>
              </a:ext>
            </a:extLst>
          </p:cNvPr>
          <p:cNvPicPr>
            <a:picLocks noGrp="1" noChangeAspect="1"/>
          </p:cNvPicPr>
          <p:nvPr>
            <p:ph idx="1"/>
          </p:nvPr>
        </p:nvPicPr>
        <p:blipFill>
          <a:blip r:embed="rId2"/>
          <a:stretch>
            <a:fillRect/>
          </a:stretch>
        </p:blipFill>
        <p:spPr>
          <a:xfrm>
            <a:off x="1695939" y="522396"/>
            <a:ext cx="8323384" cy="6299161"/>
          </a:xfrm>
          <a:prstGeom prst="rect">
            <a:avLst/>
          </a:prstGeom>
        </p:spPr>
      </p:pic>
    </p:spTree>
    <p:extLst>
      <p:ext uri="{BB962C8B-B14F-4D97-AF65-F5344CB8AC3E}">
        <p14:creationId xmlns:p14="http://schemas.microsoft.com/office/powerpoint/2010/main" val="2882259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9A660-B813-4A95-BA57-90DD64FA04A3}"/>
              </a:ext>
            </a:extLst>
          </p:cNvPr>
          <p:cNvSpPr>
            <a:spLocks noGrp="1"/>
          </p:cNvSpPr>
          <p:nvPr>
            <p:ph type="title"/>
          </p:nvPr>
        </p:nvSpPr>
        <p:spPr>
          <a:xfrm>
            <a:off x="838200" y="0"/>
            <a:ext cx="10515600" cy="1325563"/>
          </a:xfrm>
        </p:spPr>
        <p:txBody>
          <a:bodyPr/>
          <a:lstStyle/>
          <a:p>
            <a:r>
              <a:rPr lang="en-US" dirty="0"/>
              <a:t>               Sustainable Stock Apiary</a:t>
            </a:r>
          </a:p>
        </p:txBody>
      </p:sp>
      <p:sp>
        <p:nvSpPr>
          <p:cNvPr id="3" name="Content Placeholder 2">
            <a:extLst>
              <a:ext uri="{FF2B5EF4-FFF2-40B4-BE49-F238E27FC236}">
                <a16:creationId xmlns:a16="http://schemas.microsoft.com/office/drawing/2014/main" id="{B434792D-AE2A-438E-A446-ACF954D6FD64}"/>
              </a:ext>
            </a:extLst>
          </p:cNvPr>
          <p:cNvSpPr>
            <a:spLocks noGrp="1"/>
          </p:cNvSpPr>
          <p:nvPr>
            <p:ph idx="1"/>
          </p:nvPr>
        </p:nvSpPr>
        <p:spPr/>
        <p:txBody>
          <a:bodyPr>
            <a:normAutofit fontScale="25000" lnSpcReduction="20000"/>
          </a:bodyPr>
          <a:lstStyle/>
          <a:p>
            <a:pPr marL="0" indent="0">
              <a:buNone/>
            </a:pPr>
            <a:r>
              <a:rPr lang="en-US" sz="9600" b="1" dirty="0"/>
              <a:t>Project Abstract </a:t>
            </a:r>
            <a:r>
              <a:rPr lang="en-US" sz="9600" dirty="0"/>
              <a:t>This proposal plans to address the problem of the lack of available, local, survivor honey bee queens for beekeepers. We plan to address this problem by raising queen stock from local survivor colonies for sale to beekeepers and also to teach sustainable honeybee queen rearing practices to beekeepers. In 2017 we shared hive resources from our own apiaries at the newly formed SSA Queen Rearing Apiary and began practicing sustainable queen rearing under the direction of Jane </a:t>
            </a:r>
            <a:r>
              <a:rPr lang="en-US" sz="9600" dirty="0" err="1"/>
              <a:t>Sueme</a:t>
            </a:r>
            <a:r>
              <a:rPr lang="en-US" sz="9600" dirty="0"/>
              <a:t>, Certified Master Beekeeper. We tested our hives for diseases and used the pathogen-free colonies as starter stock for our queen rearing project. We had success in raising a few queens, however we need to explore methods of queen rearing that produce a higher quantity of quality queen bees and methods of “banking” those queens for availability to beekeepers throughout the beekeeping season. Providing queens from stock that successfully overwinters in our zone to local beekeepers greatly increases their springtime hive strength and honey production, while decreasing cost of stock replacement and apiary operation. The location for the apiary was selected because very few managed bee hives are in the area and it allows for easy access for field days and teaching workshops.</a:t>
            </a:r>
          </a:p>
          <a:p>
            <a:endParaRPr lang="en-US" sz="4100" dirty="0"/>
          </a:p>
        </p:txBody>
      </p:sp>
    </p:spTree>
    <p:extLst>
      <p:ext uri="{BB962C8B-B14F-4D97-AF65-F5344CB8AC3E}">
        <p14:creationId xmlns:p14="http://schemas.microsoft.com/office/powerpoint/2010/main" val="1082408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88835-9347-4994-BBD1-B8D5E5AE0BB5}"/>
              </a:ext>
            </a:extLst>
          </p:cNvPr>
          <p:cNvSpPr>
            <a:spLocks noGrp="1"/>
          </p:cNvSpPr>
          <p:nvPr>
            <p:ph type="title"/>
          </p:nvPr>
        </p:nvSpPr>
        <p:spPr/>
        <p:txBody>
          <a:bodyPr/>
          <a:lstStyle/>
          <a:p>
            <a:pPr algn="ctr"/>
            <a:r>
              <a:rPr lang="en-US" dirty="0"/>
              <a:t>Awarded a 2 year grant by SSA</a:t>
            </a:r>
          </a:p>
        </p:txBody>
      </p:sp>
      <p:sp>
        <p:nvSpPr>
          <p:cNvPr id="3" name="Content Placeholder 2">
            <a:extLst>
              <a:ext uri="{FF2B5EF4-FFF2-40B4-BE49-F238E27FC236}">
                <a16:creationId xmlns:a16="http://schemas.microsoft.com/office/drawing/2014/main" id="{A7A6B3E6-C36A-4554-AE70-DA8971C4826A}"/>
              </a:ext>
            </a:extLst>
          </p:cNvPr>
          <p:cNvSpPr>
            <a:spLocks noGrp="1"/>
          </p:cNvSpPr>
          <p:nvPr>
            <p:ph idx="1"/>
          </p:nvPr>
        </p:nvSpPr>
        <p:spPr/>
        <p:txBody>
          <a:bodyPr/>
          <a:lstStyle/>
          <a:p>
            <a:r>
              <a:rPr lang="en-US" dirty="0"/>
              <a:t>This lead to need to form a corporation, officers, bank account and insurance.</a:t>
            </a:r>
          </a:p>
          <a:p>
            <a:r>
              <a:rPr lang="en-US" dirty="0"/>
              <a:t>We now had funds to purchase supplies needed for project. The tasks to acquire and build those supplies begin.</a:t>
            </a:r>
          </a:p>
        </p:txBody>
      </p:sp>
    </p:spTree>
    <p:extLst>
      <p:ext uri="{BB962C8B-B14F-4D97-AF65-F5344CB8AC3E}">
        <p14:creationId xmlns:p14="http://schemas.microsoft.com/office/powerpoint/2010/main" val="38934045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TotalTime>
  <Words>1700</Words>
  <Application>Microsoft Office PowerPoint</Application>
  <PresentationFormat>Widescreen</PresentationFormat>
  <Paragraphs>121</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Office Theme</vt:lpstr>
      <vt:lpstr>SSA Apiary</vt:lpstr>
      <vt:lpstr>SAINT LOUIS BEEKEEPERS  SUSTAINABLE STOCK APIARY (SSA)  </vt:lpstr>
      <vt:lpstr>Spring 2017</vt:lpstr>
      <vt:lpstr>Guidelines</vt:lpstr>
      <vt:lpstr>September 2017 Recap of progress.  </vt:lpstr>
      <vt:lpstr>October 2017</vt:lpstr>
      <vt:lpstr>PowerPoint Presentation</vt:lpstr>
      <vt:lpstr>               Sustainable Stock Apiary</vt:lpstr>
      <vt:lpstr>Awarded a 2 year grant by SSA</vt:lpstr>
      <vt:lpstr>March 2018  Building mating boxes and frames</vt:lpstr>
      <vt:lpstr>PowerPoint Presentation</vt:lpstr>
      <vt:lpstr>PowerPoint Presentation</vt:lpstr>
      <vt:lpstr>Frozen shed construction</vt:lpstr>
      <vt:lpstr>Shed</vt:lpstr>
      <vt:lpstr>Pathogen report 5/9/2018</vt:lpstr>
      <vt:lpstr>Results for 5/9/2018 </vt:lpstr>
      <vt:lpstr>What to do?</vt:lpstr>
      <vt:lpstr>5/29/2018 Rested colony results </vt:lpstr>
      <vt:lpstr>June 2018 Now we can start working beekeeping seasonal work and queen rearing</vt:lpstr>
      <vt:lpstr>PowerPoint Presentation</vt:lpstr>
      <vt:lpstr>PowerPoint Presentation</vt:lpstr>
      <vt:lpstr>PowerPoint Presentation</vt:lpstr>
      <vt:lpstr>Perfect frame of brood</vt:lpstr>
      <vt:lpstr>          Some fun                                    Some yard work                          Extending day light </vt:lpstr>
      <vt:lpstr>Summarize 2018</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Jeanne Koebbe</dc:creator>
  <cp:lastModifiedBy>Jeanne Koebbe</cp:lastModifiedBy>
  <cp:revision>47</cp:revision>
  <dcterms:created xsi:type="dcterms:W3CDTF">2018-10-19T18:28:47Z</dcterms:created>
  <dcterms:modified xsi:type="dcterms:W3CDTF">2019-12-19T23:55:47Z</dcterms:modified>
</cp:coreProperties>
</file>