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SSA Apiary</a:t>
            </a:r>
            <a:endParaRPr/>
          </a:p>
        </p:txBody>
      </p:sp>
      <p:pic>
        <p:nvPicPr>
          <p:cNvPr id="85" name="Google Shape;85;p13"/>
          <p:cNvPicPr preferRelativeResize="0">
            <a:picLocks noGrp="1"/>
          </p:cNvPicPr>
          <p:nvPr>
            <p:ph type="body" idx="1"/>
          </p:nvPr>
        </p:nvPicPr>
        <p:blipFill rotWithShape="1">
          <a:blip r:embed="rId3">
            <a:alphaModFix/>
          </a:blip>
          <a:srcRect/>
          <a:stretch/>
        </p:blipFill>
        <p:spPr>
          <a:xfrm>
            <a:off x="3195108" y="1825625"/>
            <a:ext cx="5801784" cy="43513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March 2018 </a:t>
            </a:r>
            <a:br>
              <a:rPr lang="en-US"/>
            </a:br>
            <a:r>
              <a:rPr lang="en-US"/>
              <a:t>Building mating boxes and frames</a:t>
            </a:r>
            <a:endParaRPr/>
          </a:p>
        </p:txBody>
      </p:sp>
      <p:pic>
        <p:nvPicPr>
          <p:cNvPr id="138" name="Google Shape;138;p22"/>
          <p:cNvPicPr preferRelativeResize="0">
            <a:picLocks noGrp="1"/>
          </p:cNvPicPr>
          <p:nvPr>
            <p:ph type="body" idx="1"/>
          </p:nvPr>
        </p:nvPicPr>
        <p:blipFill rotWithShape="1">
          <a:blip r:embed="rId3">
            <a:alphaModFix/>
          </a:blip>
          <a:srcRect/>
          <a:stretch/>
        </p:blipFill>
        <p:spPr>
          <a:xfrm rot="-5400000">
            <a:off x="403981" y="2431884"/>
            <a:ext cx="4352925" cy="3264693"/>
          </a:xfrm>
          <a:prstGeom prst="rect">
            <a:avLst/>
          </a:prstGeom>
          <a:noFill/>
          <a:ln>
            <a:noFill/>
          </a:ln>
        </p:spPr>
      </p:pic>
      <p:pic>
        <p:nvPicPr>
          <p:cNvPr id="139" name="Google Shape;139;p22"/>
          <p:cNvPicPr preferRelativeResize="0"/>
          <p:nvPr/>
        </p:nvPicPr>
        <p:blipFill rotWithShape="1">
          <a:blip r:embed="rId4">
            <a:alphaModFix/>
          </a:blip>
          <a:srcRect/>
          <a:stretch/>
        </p:blipFill>
        <p:spPr>
          <a:xfrm rot="-5400000">
            <a:off x="3696701" y="2436408"/>
            <a:ext cx="4389120" cy="3291840"/>
          </a:xfrm>
          <a:prstGeom prst="rect">
            <a:avLst/>
          </a:prstGeom>
          <a:noFill/>
          <a:ln>
            <a:noFill/>
          </a:ln>
        </p:spPr>
      </p:pic>
      <p:pic>
        <p:nvPicPr>
          <p:cNvPr id="140" name="Google Shape;140;p22"/>
          <p:cNvPicPr preferRelativeResize="0"/>
          <p:nvPr/>
        </p:nvPicPr>
        <p:blipFill rotWithShape="1">
          <a:blip r:embed="rId5">
            <a:alphaModFix/>
          </a:blip>
          <a:srcRect/>
          <a:stretch/>
        </p:blipFill>
        <p:spPr>
          <a:xfrm rot="-5400000">
            <a:off x="7403424" y="2502171"/>
            <a:ext cx="4389120" cy="3291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3"/>
          <p:cNvPicPr preferRelativeResize="0"/>
          <p:nvPr/>
        </p:nvPicPr>
        <p:blipFill rotWithShape="1">
          <a:blip r:embed="rId3">
            <a:alphaModFix/>
          </a:blip>
          <a:srcRect/>
          <a:stretch/>
        </p:blipFill>
        <p:spPr>
          <a:xfrm>
            <a:off x="8848413" y="0"/>
            <a:ext cx="2963662" cy="3951549"/>
          </a:xfrm>
          <a:prstGeom prst="rect">
            <a:avLst/>
          </a:prstGeom>
          <a:noFill/>
          <a:ln>
            <a:noFill/>
          </a:ln>
        </p:spPr>
      </p:pic>
      <p:pic>
        <p:nvPicPr>
          <p:cNvPr id="146" name="Google Shape;146;p23"/>
          <p:cNvPicPr preferRelativeResize="0"/>
          <p:nvPr/>
        </p:nvPicPr>
        <p:blipFill rotWithShape="1">
          <a:blip r:embed="rId4">
            <a:alphaModFix/>
          </a:blip>
          <a:srcRect/>
          <a:stretch/>
        </p:blipFill>
        <p:spPr>
          <a:xfrm>
            <a:off x="2465546" y="388398"/>
            <a:ext cx="4054135" cy="3040602"/>
          </a:xfrm>
          <a:prstGeom prst="rect">
            <a:avLst/>
          </a:prstGeom>
          <a:noFill/>
          <a:ln>
            <a:noFill/>
          </a:ln>
        </p:spPr>
      </p:pic>
      <p:pic>
        <p:nvPicPr>
          <p:cNvPr id="147" name="Google Shape;147;p23"/>
          <p:cNvPicPr preferRelativeResize="0">
            <a:picLocks noGrp="1"/>
          </p:cNvPicPr>
          <p:nvPr>
            <p:ph type="body" idx="1"/>
          </p:nvPr>
        </p:nvPicPr>
        <p:blipFill rotWithShape="1">
          <a:blip r:embed="rId5">
            <a:alphaModFix/>
          </a:blip>
          <a:srcRect/>
          <a:stretch/>
        </p:blipFill>
        <p:spPr>
          <a:xfrm rot="5400000">
            <a:off x="-71021" y="3089098"/>
            <a:ext cx="4119240" cy="3089430"/>
          </a:xfrm>
          <a:prstGeom prst="rect">
            <a:avLst/>
          </a:prstGeom>
          <a:noFill/>
          <a:ln>
            <a:noFill/>
          </a:ln>
        </p:spPr>
      </p:pic>
      <p:pic>
        <p:nvPicPr>
          <p:cNvPr id="148" name="Google Shape;148;p23"/>
          <p:cNvPicPr preferRelativeResize="0"/>
          <p:nvPr/>
        </p:nvPicPr>
        <p:blipFill rotWithShape="1">
          <a:blip r:embed="rId6">
            <a:alphaModFix/>
          </a:blip>
          <a:srcRect/>
          <a:stretch/>
        </p:blipFill>
        <p:spPr>
          <a:xfrm rot="-5400000">
            <a:off x="5092712" y="2760179"/>
            <a:ext cx="4495147" cy="33713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4"/>
          <p:cNvPicPr preferRelativeResize="0"/>
          <p:nvPr/>
        </p:nvPicPr>
        <p:blipFill rotWithShape="1">
          <a:blip r:embed="rId3">
            <a:alphaModFix/>
          </a:blip>
          <a:srcRect/>
          <a:stretch/>
        </p:blipFill>
        <p:spPr>
          <a:xfrm rot="-5400000">
            <a:off x="-342610" y="2901326"/>
            <a:ext cx="4389120" cy="3291840"/>
          </a:xfrm>
          <a:prstGeom prst="rect">
            <a:avLst/>
          </a:prstGeom>
          <a:noFill/>
          <a:ln>
            <a:noFill/>
          </a:ln>
        </p:spPr>
      </p:pic>
      <p:pic>
        <p:nvPicPr>
          <p:cNvPr id="154" name="Google Shape;154;p24"/>
          <p:cNvPicPr preferRelativeResize="0"/>
          <p:nvPr/>
        </p:nvPicPr>
        <p:blipFill rotWithShape="1">
          <a:blip r:embed="rId4">
            <a:alphaModFix/>
          </a:blip>
          <a:srcRect/>
          <a:stretch/>
        </p:blipFill>
        <p:spPr>
          <a:xfrm rot="5400000">
            <a:off x="2998957" y="738437"/>
            <a:ext cx="4352925" cy="3264693"/>
          </a:xfrm>
          <a:prstGeom prst="rect">
            <a:avLst/>
          </a:prstGeom>
          <a:noFill/>
          <a:ln>
            <a:noFill/>
          </a:ln>
        </p:spPr>
      </p:pic>
      <p:pic>
        <p:nvPicPr>
          <p:cNvPr id="155" name="Google Shape;155;p24"/>
          <p:cNvPicPr preferRelativeResize="0">
            <a:picLocks noGrp="1"/>
          </p:cNvPicPr>
          <p:nvPr>
            <p:ph type="body" idx="1"/>
          </p:nvPr>
        </p:nvPicPr>
        <p:blipFill rotWithShape="1">
          <a:blip r:embed="rId5">
            <a:alphaModFix/>
          </a:blip>
          <a:srcRect/>
          <a:stretch/>
        </p:blipFill>
        <p:spPr>
          <a:xfrm>
            <a:off x="6852970" y="2892056"/>
            <a:ext cx="5133000" cy="3849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Frozen shed construction</a:t>
            </a:r>
            <a:endParaRPr/>
          </a:p>
        </p:txBody>
      </p:sp>
      <p:pic>
        <p:nvPicPr>
          <p:cNvPr id="161" name="Google Shape;161;p25"/>
          <p:cNvPicPr preferRelativeResize="0">
            <a:picLocks noGrp="1"/>
          </p:cNvPicPr>
          <p:nvPr>
            <p:ph type="body" idx="1"/>
          </p:nvPr>
        </p:nvPicPr>
        <p:blipFill rotWithShape="1">
          <a:blip r:embed="rId3">
            <a:alphaModFix/>
          </a:blip>
          <a:srcRect/>
          <a:stretch/>
        </p:blipFill>
        <p:spPr>
          <a:xfrm>
            <a:off x="291908" y="1743451"/>
            <a:ext cx="3152847" cy="2364635"/>
          </a:xfrm>
          <a:prstGeom prst="rect">
            <a:avLst/>
          </a:prstGeom>
          <a:noFill/>
          <a:ln>
            <a:noFill/>
          </a:ln>
        </p:spPr>
      </p:pic>
      <p:pic>
        <p:nvPicPr>
          <p:cNvPr id="162" name="Google Shape;162;p25"/>
          <p:cNvPicPr preferRelativeResize="0"/>
          <p:nvPr/>
        </p:nvPicPr>
        <p:blipFill rotWithShape="1">
          <a:blip r:embed="rId4">
            <a:alphaModFix/>
          </a:blip>
          <a:srcRect/>
          <a:stretch/>
        </p:blipFill>
        <p:spPr>
          <a:xfrm>
            <a:off x="3746596" y="1581992"/>
            <a:ext cx="3583401" cy="2687551"/>
          </a:xfrm>
          <a:prstGeom prst="rect">
            <a:avLst/>
          </a:prstGeom>
          <a:noFill/>
          <a:ln>
            <a:noFill/>
          </a:ln>
        </p:spPr>
      </p:pic>
      <p:pic>
        <p:nvPicPr>
          <p:cNvPr id="163" name="Google Shape;163;p25"/>
          <p:cNvPicPr preferRelativeResize="0"/>
          <p:nvPr/>
        </p:nvPicPr>
        <p:blipFill rotWithShape="1">
          <a:blip r:embed="rId5">
            <a:alphaModFix/>
          </a:blip>
          <a:srcRect/>
          <a:stretch/>
        </p:blipFill>
        <p:spPr>
          <a:xfrm>
            <a:off x="7789826" y="1348914"/>
            <a:ext cx="3894172" cy="2920629"/>
          </a:xfrm>
          <a:prstGeom prst="rect">
            <a:avLst/>
          </a:prstGeom>
          <a:noFill/>
          <a:ln>
            <a:noFill/>
          </a:ln>
        </p:spPr>
      </p:pic>
      <p:pic>
        <p:nvPicPr>
          <p:cNvPr id="164" name="Google Shape;164;p25"/>
          <p:cNvPicPr preferRelativeResize="0"/>
          <p:nvPr/>
        </p:nvPicPr>
        <p:blipFill rotWithShape="1">
          <a:blip r:embed="rId6">
            <a:alphaModFix/>
          </a:blip>
          <a:srcRect/>
          <a:stretch/>
        </p:blipFill>
        <p:spPr>
          <a:xfrm rot="5400000">
            <a:off x="2124581" y="4285878"/>
            <a:ext cx="2640348" cy="1980261"/>
          </a:xfrm>
          <a:prstGeom prst="rect">
            <a:avLst/>
          </a:prstGeom>
          <a:noFill/>
          <a:ln>
            <a:noFill/>
          </a:ln>
        </p:spPr>
      </p:pic>
      <p:pic>
        <p:nvPicPr>
          <p:cNvPr id="165" name="Google Shape;165;p25"/>
          <p:cNvPicPr preferRelativeResize="0"/>
          <p:nvPr/>
        </p:nvPicPr>
        <p:blipFill rotWithShape="1">
          <a:blip r:embed="rId7">
            <a:alphaModFix/>
          </a:blip>
          <a:srcRect/>
          <a:stretch/>
        </p:blipFill>
        <p:spPr>
          <a:xfrm rot="5400000">
            <a:off x="6064404" y="4254654"/>
            <a:ext cx="2975252" cy="22314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Shed</a:t>
            </a:r>
            <a:endParaRPr/>
          </a:p>
        </p:txBody>
      </p:sp>
      <p:pic>
        <p:nvPicPr>
          <p:cNvPr id="171" name="Google Shape;171;p26"/>
          <p:cNvPicPr preferRelativeResize="0">
            <a:picLocks noGrp="1"/>
          </p:cNvPicPr>
          <p:nvPr>
            <p:ph type="body" idx="1"/>
          </p:nvPr>
        </p:nvPicPr>
        <p:blipFill rotWithShape="1">
          <a:blip r:embed="rId3">
            <a:alphaModFix/>
          </a:blip>
          <a:srcRect/>
          <a:stretch/>
        </p:blipFill>
        <p:spPr>
          <a:xfrm>
            <a:off x="3195108" y="1825625"/>
            <a:ext cx="5801784" cy="43513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838200" y="365126"/>
            <a:ext cx="10515600" cy="2651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Pathogen report 5/9/2018</a:t>
            </a:r>
            <a:endParaRPr/>
          </a:p>
        </p:txBody>
      </p:sp>
      <p:pic>
        <p:nvPicPr>
          <p:cNvPr id="177" name="Google Shape;177;p27"/>
          <p:cNvPicPr preferRelativeResize="0">
            <a:picLocks noGrp="1"/>
          </p:cNvPicPr>
          <p:nvPr>
            <p:ph type="body" idx="1"/>
          </p:nvPr>
        </p:nvPicPr>
        <p:blipFill rotWithShape="1">
          <a:blip r:embed="rId3">
            <a:alphaModFix/>
          </a:blip>
          <a:srcRect/>
          <a:stretch/>
        </p:blipFill>
        <p:spPr>
          <a:xfrm>
            <a:off x="4284860" y="1752413"/>
            <a:ext cx="3622279" cy="49591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838200" y="365125"/>
            <a:ext cx="10515600" cy="34508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Font typeface="Calibri"/>
              <a:buNone/>
            </a:pPr>
            <a:r>
              <a:rPr lang="en-US" sz="1800"/>
              <a:t>Results for 5/9/2018</a:t>
            </a:r>
            <a:br>
              <a:rPr lang="en-US" sz="1800"/>
            </a:br>
            <a:endParaRPr sz="1800"/>
          </a:p>
        </p:txBody>
      </p:sp>
      <p:pic>
        <p:nvPicPr>
          <p:cNvPr id="183" name="Google Shape;183;p28"/>
          <p:cNvPicPr preferRelativeResize="0">
            <a:picLocks noGrp="1"/>
          </p:cNvPicPr>
          <p:nvPr>
            <p:ph type="body" idx="1"/>
          </p:nvPr>
        </p:nvPicPr>
        <p:blipFill rotWithShape="1">
          <a:blip r:embed="rId3">
            <a:alphaModFix/>
          </a:blip>
          <a:srcRect/>
          <a:stretch/>
        </p:blipFill>
        <p:spPr>
          <a:xfrm>
            <a:off x="2788327" y="3686654"/>
            <a:ext cx="6805551" cy="2810645"/>
          </a:xfrm>
          <a:prstGeom prst="rect">
            <a:avLst/>
          </a:prstGeom>
          <a:noFill/>
          <a:ln>
            <a:noFill/>
          </a:ln>
        </p:spPr>
      </p:pic>
      <p:pic>
        <p:nvPicPr>
          <p:cNvPr id="184" name="Google Shape;184;p28"/>
          <p:cNvPicPr preferRelativeResize="0"/>
          <p:nvPr/>
        </p:nvPicPr>
        <p:blipFill rotWithShape="1">
          <a:blip r:embed="rId4">
            <a:alphaModFix/>
          </a:blip>
          <a:srcRect/>
          <a:stretch/>
        </p:blipFill>
        <p:spPr>
          <a:xfrm>
            <a:off x="2714786" y="946796"/>
            <a:ext cx="7318459" cy="25510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What to do?</a:t>
            </a:r>
            <a:endParaRPr/>
          </a:p>
        </p:txBody>
      </p:sp>
      <p:sp>
        <p:nvSpPr>
          <p:cNvPr id="190" name="Google Shape;190;p29"/>
          <p:cNvSpPr txBox="1">
            <a:spLocks noGrp="1"/>
          </p:cNvSpPr>
          <p:nvPr>
            <p:ph type="body" idx="1"/>
          </p:nvPr>
        </p:nvSpPr>
        <p:spPr>
          <a:xfrm>
            <a:off x="838200" y="1242874"/>
            <a:ext cx="10515600" cy="5069149"/>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1330"/>
              <a:buChar char="•"/>
            </a:pPr>
            <a:r>
              <a:rPr lang="en-US" sz="1330"/>
              <a:t>Summary of results of SSA hives.  </a:t>
            </a:r>
            <a:endParaRPr/>
          </a:p>
          <a:p>
            <a:pPr marL="228600" lvl="0" indent="-228600" algn="l" rtl="0">
              <a:lnSpc>
                <a:spcPct val="70000"/>
              </a:lnSpc>
              <a:spcBef>
                <a:spcPts val="1000"/>
              </a:spcBef>
              <a:spcAft>
                <a:spcPts val="0"/>
              </a:spcAft>
              <a:buClr>
                <a:schemeClr val="dk1"/>
              </a:buClr>
              <a:buSzPts val="1330"/>
              <a:buChar char="•"/>
            </a:pPr>
            <a:r>
              <a:rPr lang="en-US" sz="1330"/>
              <a:t>Action to be taken will follow in red text. These actions were based on previous year’s criteria to accept Lake Sinai viruses as there are no known negative effects.  The EFB and Chronic Bee Paralysis virus pathogens are going to be retested because suspect hives appear to have good brood patterns and no evidence of disease.</a:t>
            </a:r>
            <a:endParaRPr/>
          </a:p>
          <a:p>
            <a:pPr marL="228600" lvl="0" indent="-228600" algn="l" rtl="0">
              <a:lnSpc>
                <a:spcPct val="70000"/>
              </a:lnSpc>
              <a:spcBef>
                <a:spcPts val="1000"/>
              </a:spcBef>
              <a:spcAft>
                <a:spcPts val="0"/>
              </a:spcAft>
              <a:buClr>
                <a:schemeClr val="dk1"/>
              </a:buClr>
              <a:buSzPts val="1330"/>
              <a:buChar char="•"/>
            </a:pPr>
            <a:r>
              <a:rPr lang="en-US" sz="1330"/>
              <a:t>Item:</a:t>
            </a:r>
            <a:endParaRPr/>
          </a:p>
          <a:p>
            <a:pPr marL="228600" lvl="0" indent="-228600" algn="l" rtl="0">
              <a:lnSpc>
                <a:spcPct val="70000"/>
              </a:lnSpc>
              <a:spcBef>
                <a:spcPts val="1000"/>
              </a:spcBef>
              <a:spcAft>
                <a:spcPts val="0"/>
              </a:spcAft>
              <a:buClr>
                <a:schemeClr val="dk1"/>
              </a:buClr>
              <a:buSzPts val="1330"/>
              <a:buChar char="•"/>
            </a:pPr>
            <a:r>
              <a:rPr lang="en-US" sz="1330" b="1"/>
              <a:t>1	16 A: </a:t>
            </a:r>
            <a:r>
              <a:rPr lang="en-US" sz="1330"/>
              <a:t>Lake Sinai Virus 2, European Foulbrood McGarry’s</a:t>
            </a:r>
            <a:r>
              <a:rPr lang="en-US" sz="1330">
                <a:solidFill>
                  <a:srgbClr val="FF0000"/>
                </a:solidFill>
              </a:rPr>
              <a:t>, they will treat</a:t>
            </a:r>
            <a:endParaRPr/>
          </a:p>
          <a:p>
            <a:pPr marL="228600" lvl="0" indent="-228600" algn="l" rtl="0">
              <a:lnSpc>
                <a:spcPct val="70000"/>
              </a:lnSpc>
              <a:spcBef>
                <a:spcPts val="1000"/>
              </a:spcBef>
              <a:spcAft>
                <a:spcPts val="0"/>
              </a:spcAft>
              <a:buClr>
                <a:schemeClr val="dk1"/>
              </a:buClr>
              <a:buSzPts val="1330"/>
              <a:buChar char="•"/>
            </a:pPr>
            <a:r>
              <a:rPr lang="en-US" sz="1330" b="1"/>
              <a:t>2	17 E: </a:t>
            </a:r>
            <a:r>
              <a:rPr lang="en-US" sz="1330"/>
              <a:t> Lake Sinai Virus 1, Lake Sinai 2 and European Foulbrood McGarry’s</a:t>
            </a:r>
            <a:r>
              <a:rPr lang="en-US" sz="1330">
                <a:solidFill>
                  <a:srgbClr val="FF0000"/>
                </a:solidFill>
              </a:rPr>
              <a:t>, they will treat</a:t>
            </a:r>
            <a:endParaRPr/>
          </a:p>
          <a:p>
            <a:pPr marL="228600" lvl="0" indent="-228600" algn="l" rtl="0">
              <a:lnSpc>
                <a:spcPct val="70000"/>
              </a:lnSpc>
              <a:spcBef>
                <a:spcPts val="1000"/>
              </a:spcBef>
              <a:spcAft>
                <a:spcPts val="0"/>
              </a:spcAft>
              <a:buClr>
                <a:schemeClr val="dk1"/>
              </a:buClr>
              <a:buSzPts val="1330"/>
              <a:buChar char="•"/>
            </a:pPr>
            <a:r>
              <a:rPr lang="en-US" sz="1330" b="1"/>
              <a:t>3 	JW 1: </a:t>
            </a:r>
            <a:r>
              <a:rPr lang="en-US" sz="1330"/>
              <a:t>Lake Sinai Virus 1, European Foulbrood </a:t>
            </a:r>
            <a:r>
              <a:rPr lang="en-US" sz="1330">
                <a:solidFill>
                  <a:srgbClr val="FF0000"/>
                </a:solidFill>
              </a:rPr>
              <a:t>Retest</a:t>
            </a:r>
            <a:endParaRPr/>
          </a:p>
          <a:p>
            <a:pPr marL="228600" lvl="0" indent="-228600" algn="l" rtl="0">
              <a:lnSpc>
                <a:spcPct val="70000"/>
              </a:lnSpc>
              <a:spcBef>
                <a:spcPts val="1000"/>
              </a:spcBef>
              <a:spcAft>
                <a:spcPts val="0"/>
              </a:spcAft>
              <a:buClr>
                <a:schemeClr val="dk1"/>
              </a:buClr>
              <a:buSzPts val="1330"/>
              <a:buChar char="•"/>
            </a:pPr>
            <a:r>
              <a:rPr lang="en-US" sz="1330" b="1"/>
              <a:t>4	JW 2: </a:t>
            </a:r>
            <a:r>
              <a:rPr lang="en-US" sz="1330"/>
              <a:t>Chronic Bee Paralysis Virus </a:t>
            </a:r>
            <a:r>
              <a:rPr lang="en-US" sz="1330">
                <a:solidFill>
                  <a:srgbClr val="FF0000"/>
                </a:solidFill>
              </a:rPr>
              <a:t>Retest</a:t>
            </a:r>
            <a:endParaRPr/>
          </a:p>
          <a:p>
            <a:pPr marL="228600" lvl="0" indent="-228600" algn="l" rtl="0">
              <a:lnSpc>
                <a:spcPct val="70000"/>
              </a:lnSpc>
              <a:spcBef>
                <a:spcPts val="1000"/>
              </a:spcBef>
              <a:spcAft>
                <a:spcPts val="0"/>
              </a:spcAft>
              <a:buClr>
                <a:schemeClr val="dk1"/>
              </a:buClr>
              <a:buSzPts val="1330"/>
              <a:buChar char="•"/>
            </a:pPr>
            <a:r>
              <a:rPr lang="en-US" sz="1330" b="1"/>
              <a:t>5	JW 3: </a:t>
            </a:r>
            <a:r>
              <a:rPr lang="en-US" sz="1330"/>
              <a:t>No pathogens detected</a:t>
            </a:r>
            <a:endParaRPr/>
          </a:p>
          <a:p>
            <a:pPr marL="228600" lvl="0" indent="-228600" algn="l" rtl="0">
              <a:lnSpc>
                <a:spcPct val="70000"/>
              </a:lnSpc>
              <a:spcBef>
                <a:spcPts val="1000"/>
              </a:spcBef>
              <a:spcAft>
                <a:spcPts val="0"/>
              </a:spcAft>
              <a:buClr>
                <a:schemeClr val="dk1"/>
              </a:buClr>
              <a:buSzPts val="1330"/>
              <a:buChar char="•"/>
            </a:pPr>
            <a:r>
              <a:rPr lang="en-US" sz="1330" b="1"/>
              <a:t>6	JW 4:</a:t>
            </a:r>
            <a:r>
              <a:rPr lang="en-US" sz="1330"/>
              <a:t> Lake Sinai 1</a:t>
            </a:r>
            <a:endParaRPr/>
          </a:p>
          <a:p>
            <a:pPr marL="228600" lvl="0" indent="-228600" algn="l" rtl="0">
              <a:lnSpc>
                <a:spcPct val="70000"/>
              </a:lnSpc>
              <a:spcBef>
                <a:spcPts val="1000"/>
              </a:spcBef>
              <a:spcAft>
                <a:spcPts val="0"/>
              </a:spcAft>
              <a:buClr>
                <a:schemeClr val="dk1"/>
              </a:buClr>
              <a:buSzPts val="1330"/>
              <a:buChar char="•"/>
            </a:pPr>
            <a:r>
              <a:rPr lang="en-US" sz="1330" b="1"/>
              <a:t>7	JW 5:  </a:t>
            </a:r>
            <a:r>
              <a:rPr lang="en-US" sz="1330"/>
              <a:t>Lake Sinai 2</a:t>
            </a:r>
            <a:endParaRPr/>
          </a:p>
          <a:p>
            <a:pPr marL="228600" lvl="0" indent="-228600" algn="l" rtl="0">
              <a:lnSpc>
                <a:spcPct val="70000"/>
              </a:lnSpc>
              <a:spcBef>
                <a:spcPts val="1000"/>
              </a:spcBef>
              <a:spcAft>
                <a:spcPts val="0"/>
              </a:spcAft>
              <a:buClr>
                <a:schemeClr val="dk1"/>
              </a:buClr>
              <a:buSzPts val="1330"/>
              <a:buChar char="•"/>
            </a:pPr>
            <a:r>
              <a:rPr lang="en-US" sz="1330" b="1"/>
              <a:t>8	JW 6:  </a:t>
            </a:r>
            <a:r>
              <a:rPr lang="en-US" sz="1330"/>
              <a:t>No pathogens</a:t>
            </a:r>
            <a:endParaRPr/>
          </a:p>
          <a:p>
            <a:pPr marL="228600" lvl="0" indent="-228600" algn="l" rtl="0">
              <a:lnSpc>
                <a:spcPct val="70000"/>
              </a:lnSpc>
              <a:spcBef>
                <a:spcPts val="1000"/>
              </a:spcBef>
              <a:spcAft>
                <a:spcPts val="0"/>
              </a:spcAft>
              <a:buClr>
                <a:schemeClr val="dk1"/>
              </a:buClr>
              <a:buSzPts val="1330"/>
              <a:buChar char="•"/>
            </a:pPr>
            <a:r>
              <a:rPr lang="en-US" sz="1330" b="1"/>
              <a:t>9	W 1:  </a:t>
            </a:r>
            <a:r>
              <a:rPr lang="en-US" sz="1330"/>
              <a:t>Lake Sinai 2, European Foulbrood </a:t>
            </a:r>
            <a:r>
              <a:rPr lang="en-US" sz="1330">
                <a:solidFill>
                  <a:srgbClr val="FF0000"/>
                </a:solidFill>
              </a:rPr>
              <a:t>Retest</a:t>
            </a:r>
            <a:endParaRPr/>
          </a:p>
          <a:p>
            <a:pPr marL="228600" lvl="0" indent="-228600" algn="l" rtl="0">
              <a:lnSpc>
                <a:spcPct val="70000"/>
              </a:lnSpc>
              <a:spcBef>
                <a:spcPts val="1000"/>
              </a:spcBef>
              <a:spcAft>
                <a:spcPts val="0"/>
              </a:spcAft>
              <a:buClr>
                <a:schemeClr val="dk1"/>
              </a:buClr>
              <a:buSzPts val="1330"/>
              <a:buChar char="•"/>
            </a:pPr>
            <a:r>
              <a:rPr lang="en-US" sz="1330" b="1"/>
              <a:t>10	JP 1: </a:t>
            </a:r>
            <a:r>
              <a:rPr lang="en-US" sz="1330"/>
              <a:t> Lake Sinai 1</a:t>
            </a:r>
            <a:endParaRPr/>
          </a:p>
          <a:p>
            <a:pPr marL="228600" lvl="0" indent="-228600" algn="l" rtl="0">
              <a:lnSpc>
                <a:spcPct val="70000"/>
              </a:lnSpc>
              <a:spcBef>
                <a:spcPts val="1000"/>
              </a:spcBef>
              <a:spcAft>
                <a:spcPts val="0"/>
              </a:spcAft>
              <a:buClr>
                <a:schemeClr val="dk1"/>
              </a:buClr>
              <a:buSzPts val="1330"/>
              <a:buChar char="•"/>
            </a:pPr>
            <a:r>
              <a:rPr lang="en-US" sz="1330" b="1"/>
              <a:t>11	DG 1:  </a:t>
            </a:r>
            <a:r>
              <a:rPr lang="en-US" sz="1330"/>
              <a:t>Lake Sinai 2, Chronic Bee Paralysis Virus </a:t>
            </a:r>
            <a:r>
              <a:rPr lang="en-US" sz="1330">
                <a:solidFill>
                  <a:srgbClr val="FF0000"/>
                </a:solidFill>
              </a:rPr>
              <a:t>Retest</a:t>
            </a:r>
            <a:endParaRPr/>
          </a:p>
          <a:p>
            <a:pPr marL="228600" lvl="0" indent="-228600" algn="l" rtl="0">
              <a:lnSpc>
                <a:spcPct val="70000"/>
              </a:lnSpc>
              <a:spcBef>
                <a:spcPts val="1000"/>
              </a:spcBef>
              <a:spcAft>
                <a:spcPts val="0"/>
              </a:spcAft>
              <a:buClr>
                <a:schemeClr val="dk1"/>
              </a:buClr>
              <a:buSzPts val="1330"/>
              <a:buChar char="•"/>
            </a:pPr>
            <a:r>
              <a:rPr lang="en-US" sz="1330" b="1"/>
              <a:t>12	JM 1:  </a:t>
            </a:r>
            <a:r>
              <a:rPr lang="en-US" sz="1330"/>
              <a:t>Lake Sinai 1</a:t>
            </a:r>
            <a:endParaRPr/>
          </a:p>
          <a:p>
            <a:pPr marL="228600" lvl="0" indent="-228600" algn="l" rtl="0">
              <a:lnSpc>
                <a:spcPct val="70000"/>
              </a:lnSpc>
              <a:spcBef>
                <a:spcPts val="1000"/>
              </a:spcBef>
              <a:spcAft>
                <a:spcPts val="0"/>
              </a:spcAft>
              <a:buClr>
                <a:schemeClr val="dk1"/>
              </a:buClr>
              <a:buSzPts val="1330"/>
              <a:buChar char="•"/>
            </a:pPr>
            <a:r>
              <a:rPr lang="en-US" sz="1330" b="1"/>
              <a:t>13	W5-2:  </a:t>
            </a:r>
            <a:r>
              <a:rPr lang="en-US" sz="1330"/>
              <a:t>Black Queen Cell Virus, Chronic Bee Paralysis and European Foulbrood </a:t>
            </a:r>
            <a:r>
              <a:rPr lang="en-US" sz="1330">
                <a:solidFill>
                  <a:srgbClr val="FF0000"/>
                </a:solidFill>
              </a:rPr>
              <a:t>Destroy</a:t>
            </a:r>
            <a:endParaRPr/>
          </a:p>
          <a:p>
            <a:pPr marL="228600" lvl="0" indent="-228600" algn="l" rtl="0">
              <a:lnSpc>
                <a:spcPct val="70000"/>
              </a:lnSpc>
              <a:spcBef>
                <a:spcPts val="1000"/>
              </a:spcBef>
              <a:spcAft>
                <a:spcPts val="0"/>
              </a:spcAft>
              <a:buClr>
                <a:schemeClr val="dk1"/>
              </a:buClr>
              <a:buSzPts val="1330"/>
              <a:buChar char="•"/>
            </a:pPr>
            <a:r>
              <a:rPr lang="en-US" sz="1330" b="1"/>
              <a:t>14	WS-2:  </a:t>
            </a:r>
            <a:r>
              <a:rPr lang="en-US" sz="1330"/>
              <a:t>Lake Sinai 1 and European Foulbrood </a:t>
            </a:r>
            <a:r>
              <a:rPr lang="en-US" sz="1330">
                <a:solidFill>
                  <a:srgbClr val="FF0000"/>
                </a:solidFill>
              </a:rPr>
              <a:t>Retest</a:t>
            </a:r>
            <a:endParaRPr/>
          </a:p>
          <a:p>
            <a:pPr marL="228600" lvl="0" indent="-228600" algn="l" rtl="0">
              <a:lnSpc>
                <a:spcPct val="70000"/>
              </a:lnSpc>
              <a:spcBef>
                <a:spcPts val="1000"/>
              </a:spcBef>
              <a:spcAft>
                <a:spcPts val="0"/>
              </a:spcAft>
              <a:buClr>
                <a:schemeClr val="dk1"/>
              </a:buClr>
              <a:buSzPts val="1330"/>
              <a:buChar char="•"/>
            </a:pPr>
            <a:r>
              <a:rPr lang="en-US" sz="1330" b="1"/>
              <a:t>15	W5-3:  </a:t>
            </a:r>
            <a:r>
              <a:rPr lang="en-US" sz="1330"/>
              <a:t>No pathogens detected</a:t>
            </a:r>
            <a:r>
              <a:rPr lang="en-US" sz="1330" b="1"/>
              <a:t> </a:t>
            </a:r>
            <a:endParaRPr sz="1330"/>
          </a:p>
          <a:p>
            <a:pPr marL="0" lvl="0" indent="0" algn="l" rtl="0">
              <a:lnSpc>
                <a:spcPct val="70000"/>
              </a:lnSpc>
              <a:spcBef>
                <a:spcPts val="1000"/>
              </a:spcBef>
              <a:spcAft>
                <a:spcPts val="0"/>
              </a:spcAft>
              <a:buClr>
                <a:schemeClr val="dk1"/>
              </a:buClr>
              <a:buSzPts val="1330"/>
              <a:buNone/>
            </a:pPr>
            <a:endParaRPr sz="133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5/29/2018 Rested colony results </a:t>
            </a:r>
            <a:endParaRPr/>
          </a:p>
        </p:txBody>
      </p:sp>
      <p:pic>
        <p:nvPicPr>
          <p:cNvPr id="196" name="Google Shape;196;p30"/>
          <p:cNvPicPr preferRelativeResize="0">
            <a:picLocks noGrp="1"/>
          </p:cNvPicPr>
          <p:nvPr>
            <p:ph type="body" idx="1"/>
          </p:nvPr>
        </p:nvPicPr>
        <p:blipFill rotWithShape="1">
          <a:blip r:embed="rId3">
            <a:alphaModFix/>
          </a:blip>
          <a:srcRect/>
          <a:stretch/>
        </p:blipFill>
        <p:spPr>
          <a:xfrm>
            <a:off x="1909762" y="2096294"/>
            <a:ext cx="8372475" cy="381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June 2018 Now we can start working beekeeping seasonal work and queen rearing</a:t>
            </a:r>
            <a:endParaRPr/>
          </a:p>
        </p:txBody>
      </p:sp>
      <p:pic>
        <p:nvPicPr>
          <p:cNvPr id="202" name="Google Shape;202;p31"/>
          <p:cNvPicPr preferRelativeResize="0">
            <a:picLocks noGrp="1"/>
          </p:cNvPicPr>
          <p:nvPr>
            <p:ph type="body" idx="1"/>
          </p:nvPr>
        </p:nvPicPr>
        <p:blipFill rotWithShape="1">
          <a:blip r:embed="rId3">
            <a:alphaModFix/>
          </a:blip>
          <a:srcRect/>
          <a:stretch/>
        </p:blipFill>
        <p:spPr>
          <a:xfrm>
            <a:off x="567317" y="1914402"/>
            <a:ext cx="4892449" cy="3669337"/>
          </a:xfrm>
          <a:prstGeom prst="rect">
            <a:avLst/>
          </a:prstGeom>
          <a:noFill/>
          <a:ln>
            <a:noFill/>
          </a:ln>
        </p:spPr>
      </p:pic>
      <p:pic>
        <p:nvPicPr>
          <p:cNvPr id="203" name="Google Shape;203;p31"/>
          <p:cNvPicPr preferRelativeResize="0"/>
          <p:nvPr/>
        </p:nvPicPr>
        <p:blipFill rotWithShape="1">
          <a:blip r:embed="rId4">
            <a:alphaModFix/>
          </a:blip>
          <a:srcRect/>
          <a:stretch/>
        </p:blipFill>
        <p:spPr>
          <a:xfrm>
            <a:off x="6096000" y="1997476"/>
            <a:ext cx="4998129" cy="37485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US" sz="3200"/>
              <a:t>SAINT LOUIS BEEKEEPERS </a:t>
            </a:r>
            <a:br>
              <a:rPr lang="en-US" sz="3200"/>
            </a:br>
            <a:r>
              <a:rPr lang="en-US" sz="3200"/>
              <a:t>SUSTAINABLE STOCK APIARY (SSA)  </a:t>
            </a:r>
            <a:endParaRPr/>
          </a:p>
        </p:txBody>
      </p:sp>
      <p:sp>
        <p:nvSpPr>
          <p:cNvPr id="91" name="Google Shape;91;p14"/>
          <p:cNvSpPr txBox="1">
            <a:spLocks noGrp="1"/>
          </p:cNvSpPr>
          <p:nvPr>
            <p:ph type="body" idx="1"/>
          </p:nvPr>
        </p:nvSpPr>
        <p:spPr>
          <a:xfrm>
            <a:off x="838200" y="1781237"/>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800"/>
              <a:buNone/>
            </a:pPr>
            <a:r>
              <a:rPr lang="en-US" sz="1800"/>
              <a:t>Our Mission –  </a:t>
            </a:r>
            <a:endParaRPr/>
          </a:p>
          <a:p>
            <a:pPr marL="228600" lvl="0" indent="-228600" algn="l" rtl="0">
              <a:lnSpc>
                <a:spcPct val="80000"/>
              </a:lnSpc>
              <a:spcBef>
                <a:spcPts val="1000"/>
              </a:spcBef>
              <a:spcAft>
                <a:spcPts val="0"/>
              </a:spcAft>
              <a:buClr>
                <a:schemeClr val="dk1"/>
              </a:buClr>
              <a:buSzPts val="2000"/>
              <a:buChar char="•"/>
            </a:pPr>
            <a:r>
              <a:rPr lang="en-US" sz="2000"/>
              <a:t>Focusing on beekeeping practices, our goal is to facilitate a broad spectrum of education and promote healthy natural systems where people, honey bees and other pollinators can adapt and thrive. </a:t>
            </a:r>
            <a:endParaRPr/>
          </a:p>
          <a:p>
            <a:pPr marL="228600" lvl="0" indent="-114300" algn="l" rtl="0">
              <a:lnSpc>
                <a:spcPct val="80000"/>
              </a:lnSpc>
              <a:spcBef>
                <a:spcPts val="1000"/>
              </a:spcBef>
              <a:spcAft>
                <a:spcPts val="0"/>
              </a:spcAft>
              <a:buClr>
                <a:schemeClr val="dk1"/>
              </a:buClr>
              <a:buSzPts val="1800"/>
              <a:buNone/>
            </a:pPr>
            <a:endParaRPr sz="1800"/>
          </a:p>
          <a:p>
            <a:pPr marL="0" lvl="0" indent="0" algn="l" rtl="0">
              <a:lnSpc>
                <a:spcPct val="80000"/>
              </a:lnSpc>
              <a:spcBef>
                <a:spcPts val="1000"/>
              </a:spcBef>
              <a:spcAft>
                <a:spcPts val="0"/>
              </a:spcAft>
              <a:buClr>
                <a:schemeClr val="dk1"/>
              </a:buClr>
              <a:buSzPts val="2000"/>
              <a:buNone/>
            </a:pPr>
            <a:r>
              <a:rPr lang="en-US" sz="2000"/>
              <a:t>Why Raise local Queens</a:t>
            </a:r>
            <a:endParaRPr/>
          </a:p>
          <a:p>
            <a:pPr marL="228600" lvl="0" indent="-228600" algn="l" rtl="0">
              <a:lnSpc>
                <a:spcPct val="80000"/>
              </a:lnSpc>
              <a:spcBef>
                <a:spcPts val="1000"/>
              </a:spcBef>
              <a:spcAft>
                <a:spcPts val="0"/>
              </a:spcAft>
              <a:buClr>
                <a:schemeClr val="dk1"/>
              </a:buClr>
              <a:buSzPts val="2000"/>
              <a:buChar char="•"/>
            </a:pPr>
            <a:r>
              <a:rPr lang="en-US" sz="2000"/>
              <a:t>Queen quality / drone fertility in commercial breeding operations is declining, often disappointing or quickly superseded </a:t>
            </a:r>
            <a:endParaRPr/>
          </a:p>
          <a:p>
            <a:pPr marL="228600" lvl="0" indent="-228600" algn="l" rtl="0">
              <a:lnSpc>
                <a:spcPct val="80000"/>
              </a:lnSpc>
              <a:spcBef>
                <a:spcPts val="1000"/>
              </a:spcBef>
              <a:spcAft>
                <a:spcPts val="0"/>
              </a:spcAft>
              <a:buClr>
                <a:schemeClr val="dk1"/>
              </a:buClr>
              <a:buSzPts val="2000"/>
              <a:buChar char="•"/>
            </a:pPr>
            <a:r>
              <a:rPr lang="en-US" sz="2000"/>
              <a:t>Local, survivor stocks are not currently available to serve the area’s growing beekeeping community </a:t>
            </a:r>
            <a:endParaRPr/>
          </a:p>
          <a:p>
            <a:pPr marL="228600" lvl="0" indent="-228600" algn="l" rtl="0">
              <a:lnSpc>
                <a:spcPct val="80000"/>
              </a:lnSpc>
              <a:spcBef>
                <a:spcPts val="1000"/>
              </a:spcBef>
              <a:spcAft>
                <a:spcPts val="0"/>
              </a:spcAft>
              <a:buClr>
                <a:schemeClr val="dk1"/>
              </a:buClr>
              <a:buSzPts val="2000"/>
              <a:buChar char="•"/>
            </a:pPr>
            <a:r>
              <a:rPr lang="en-US" sz="2000"/>
              <a:t>Late season local queens are good candidates for requeening “spent” or failing queens </a:t>
            </a:r>
            <a:endParaRPr/>
          </a:p>
          <a:p>
            <a:pPr marL="228600" lvl="0" indent="-228600" algn="l" rtl="0">
              <a:lnSpc>
                <a:spcPct val="80000"/>
              </a:lnSpc>
              <a:spcBef>
                <a:spcPts val="1000"/>
              </a:spcBef>
              <a:spcAft>
                <a:spcPts val="0"/>
              </a:spcAft>
              <a:buClr>
                <a:schemeClr val="dk1"/>
              </a:buClr>
              <a:buSzPts val="2000"/>
              <a:buChar char="•"/>
            </a:pPr>
            <a:r>
              <a:rPr lang="en-US" sz="2000"/>
              <a:t>Queen availability for off-season emergency replacement is challenging to find, often expensive to ship and stressful on the queens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2"/>
          <p:cNvPicPr preferRelativeResize="0"/>
          <p:nvPr/>
        </p:nvPicPr>
        <p:blipFill rotWithShape="1">
          <a:blip r:embed="rId3">
            <a:alphaModFix/>
          </a:blip>
          <a:srcRect/>
          <a:stretch/>
        </p:blipFill>
        <p:spPr>
          <a:xfrm>
            <a:off x="3993558" y="1566214"/>
            <a:ext cx="4348482" cy="3258463"/>
          </a:xfrm>
          <a:prstGeom prst="rect">
            <a:avLst/>
          </a:prstGeom>
          <a:noFill/>
          <a:ln>
            <a:noFill/>
          </a:ln>
        </p:spPr>
      </p:pic>
      <p:pic>
        <p:nvPicPr>
          <p:cNvPr id="209" name="Google Shape;209;p32"/>
          <p:cNvPicPr preferRelativeResize="0"/>
          <p:nvPr/>
        </p:nvPicPr>
        <p:blipFill rotWithShape="1">
          <a:blip r:embed="rId4">
            <a:alphaModFix/>
          </a:blip>
          <a:srcRect/>
          <a:stretch/>
        </p:blipFill>
        <p:spPr>
          <a:xfrm rot="5400000">
            <a:off x="7817067" y="1675873"/>
            <a:ext cx="4675004" cy="3506254"/>
          </a:xfrm>
          <a:prstGeom prst="rect">
            <a:avLst/>
          </a:prstGeom>
          <a:noFill/>
          <a:ln>
            <a:noFill/>
          </a:ln>
        </p:spPr>
      </p:pic>
      <p:pic>
        <p:nvPicPr>
          <p:cNvPr id="210" name="Google Shape;210;p32"/>
          <p:cNvPicPr preferRelativeResize="0"/>
          <p:nvPr/>
        </p:nvPicPr>
        <p:blipFill rotWithShape="1">
          <a:blip r:embed="rId5">
            <a:alphaModFix/>
          </a:blip>
          <a:srcRect/>
          <a:stretch/>
        </p:blipFill>
        <p:spPr>
          <a:xfrm>
            <a:off x="224902" y="1054935"/>
            <a:ext cx="3649853" cy="4866472"/>
          </a:xfrm>
          <a:prstGeom prst="rect">
            <a:avLst/>
          </a:prstGeom>
          <a:noFill/>
          <a:ln>
            <a:noFill/>
          </a:ln>
        </p:spPr>
      </p:pic>
      <p:sp>
        <p:nvSpPr>
          <p:cNvPr id="211" name="Google Shape;211;p32"/>
          <p:cNvSpPr txBox="1">
            <a:spLocks noGrp="1"/>
          </p:cNvSpPr>
          <p:nvPr>
            <p:ph type="body" idx="1"/>
          </p:nvPr>
        </p:nvSpPr>
        <p:spPr>
          <a:xfrm>
            <a:off x="257451" y="257452"/>
            <a:ext cx="11709647" cy="71376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a:t>       Preparing Nicot cups                                      Queen cell protectors                                Cloake board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3"/>
          <p:cNvPicPr preferRelativeResize="0">
            <a:picLocks noGrp="1"/>
          </p:cNvPicPr>
          <p:nvPr>
            <p:ph type="body" idx="1"/>
          </p:nvPr>
        </p:nvPicPr>
        <p:blipFill rotWithShape="1">
          <a:blip r:embed="rId3">
            <a:alphaModFix/>
          </a:blip>
          <a:srcRect/>
          <a:stretch/>
        </p:blipFill>
        <p:spPr>
          <a:xfrm>
            <a:off x="4675222" y="159576"/>
            <a:ext cx="3910408" cy="2932806"/>
          </a:xfrm>
          <a:prstGeom prst="rect">
            <a:avLst/>
          </a:prstGeom>
          <a:noFill/>
          <a:ln>
            <a:noFill/>
          </a:ln>
        </p:spPr>
      </p:pic>
      <p:pic>
        <p:nvPicPr>
          <p:cNvPr id="217" name="Google Shape;217;p33"/>
          <p:cNvPicPr preferRelativeResize="0"/>
          <p:nvPr/>
        </p:nvPicPr>
        <p:blipFill rotWithShape="1">
          <a:blip r:embed="rId4">
            <a:alphaModFix/>
          </a:blip>
          <a:srcRect/>
          <a:stretch/>
        </p:blipFill>
        <p:spPr>
          <a:xfrm>
            <a:off x="7190913" y="3054078"/>
            <a:ext cx="4418883" cy="3314163"/>
          </a:xfrm>
          <a:prstGeom prst="rect">
            <a:avLst/>
          </a:prstGeom>
          <a:noFill/>
          <a:ln>
            <a:noFill/>
          </a:ln>
        </p:spPr>
      </p:pic>
      <p:pic>
        <p:nvPicPr>
          <p:cNvPr id="218" name="Google Shape;218;p33"/>
          <p:cNvPicPr preferRelativeResize="0"/>
          <p:nvPr/>
        </p:nvPicPr>
        <p:blipFill rotWithShape="1">
          <a:blip r:embed="rId5">
            <a:alphaModFix/>
          </a:blip>
          <a:srcRect/>
          <a:stretch/>
        </p:blipFill>
        <p:spPr>
          <a:xfrm>
            <a:off x="191586" y="2766820"/>
            <a:ext cx="4713703" cy="3536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4"/>
          <p:cNvPicPr preferRelativeResize="0">
            <a:picLocks noGrp="1"/>
          </p:cNvPicPr>
          <p:nvPr>
            <p:ph type="body" idx="1"/>
          </p:nvPr>
        </p:nvPicPr>
        <p:blipFill rotWithShape="1">
          <a:blip r:embed="rId3">
            <a:alphaModFix/>
          </a:blip>
          <a:srcRect/>
          <a:stretch/>
        </p:blipFill>
        <p:spPr>
          <a:xfrm rot="5400000">
            <a:off x="-554410" y="1465704"/>
            <a:ext cx="5018384" cy="3763787"/>
          </a:xfrm>
          <a:prstGeom prst="rect">
            <a:avLst/>
          </a:prstGeom>
          <a:noFill/>
          <a:ln>
            <a:noFill/>
          </a:ln>
        </p:spPr>
      </p:pic>
      <p:pic>
        <p:nvPicPr>
          <p:cNvPr id="224" name="Google Shape;224;p34"/>
          <p:cNvPicPr preferRelativeResize="0"/>
          <p:nvPr/>
        </p:nvPicPr>
        <p:blipFill rotWithShape="1">
          <a:blip r:embed="rId4">
            <a:alphaModFix/>
          </a:blip>
          <a:srcRect/>
          <a:stretch/>
        </p:blipFill>
        <p:spPr>
          <a:xfrm rot="5400000">
            <a:off x="3457280" y="1480173"/>
            <a:ext cx="5134134" cy="3850600"/>
          </a:xfrm>
          <a:prstGeom prst="rect">
            <a:avLst/>
          </a:prstGeom>
          <a:noFill/>
          <a:ln>
            <a:noFill/>
          </a:ln>
        </p:spPr>
      </p:pic>
      <p:pic>
        <p:nvPicPr>
          <p:cNvPr id="225" name="Google Shape;225;p34"/>
          <p:cNvPicPr preferRelativeResize="0"/>
          <p:nvPr/>
        </p:nvPicPr>
        <p:blipFill rotWithShape="1">
          <a:blip r:embed="rId5">
            <a:alphaModFix/>
          </a:blip>
          <a:srcRect/>
          <a:stretch/>
        </p:blipFill>
        <p:spPr>
          <a:xfrm rot="5400000">
            <a:off x="7379254" y="1526094"/>
            <a:ext cx="5081655" cy="38112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Perfect frame of brood</a:t>
            </a:r>
            <a:endParaRPr/>
          </a:p>
        </p:txBody>
      </p:sp>
      <p:pic>
        <p:nvPicPr>
          <p:cNvPr id="231" name="Google Shape;231;p35"/>
          <p:cNvPicPr preferRelativeResize="0">
            <a:picLocks noGrp="1"/>
          </p:cNvPicPr>
          <p:nvPr>
            <p:ph type="body" idx="1"/>
          </p:nvPr>
        </p:nvPicPr>
        <p:blipFill rotWithShape="1">
          <a:blip r:embed="rId3">
            <a:alphaModFix/>
          </a:blip>
          <a:srcRect/>
          <a:stretch/>
        </p:blipFill>
        <p:spPr>
          <a:xfrm>
            <a:off x="741077" y="1690688"/>
            <a:ext cx="5542899" cy="4157174"/>
          </a:xfrm>
          <a:prstGeom prst="rect">
            <a:avLst/>
          </a:prstGeom>
          <a:noFill/>
          <a:ln>
            <a:noFill/>
          </a:ln>
        </p:spPr>
      </p:pic>
      <p:pic>
        <p:nvPicPr>
          <p:cNvPr id="232" name="Google Shape;232;p35"/>
          <p:cNvPicPr preferRelativeResize="0"/>
          <p:nvPr/>
        </p:nvPicPr>
        <p:blipFill rotWithShape="1">
          <a:blip r:embed="rId4">
            <a:alphaModFix/>
          </a:blip>
          <a:srcRect/>
          <a:stretch/>
        </p:blipFill>
        <p:spPr>
          <a:xfrm>
            <a:off x="6166338" y="1551355"/>
            <a:ext cx="5728676" cy="42965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838200" y="365126"/>
            <a:ext cx="10515600" cy="9312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200"/>
              <a:buFont typeface="Calibri"/>
              <a:buNone/>
            </a:pPr>
            <a:r>
              <a:rPr lang="en-US" sz="2200"/>
              <a:t>          Some fun                                    Some yard work                          Extending day light</a:t>
            </a:r>
            <a:r>
              <a:rPr lang="en-US"/>
              <a:t>	</a:t>
            </a:r>
            <a:endParaRPr/>
          </a:p>
        </p:txBody>
      </p:sp>
      <p:pic>
        <p:nvPicPr>
          <p:cNvPr id="238" name="Google Shape;238;p36"/>
          <p:cNvPicPr preferRelativeResize="0">
            <a:picLocks noGrp="1"/>
          </p:cNvPicPr>
          <p:nvPr>
            <p:ph type="body" idx="1"/>
          </p:nvPr>
        </p:nvPicPr>
        <p:blipFill rotWithShape="1">
          <a:blip r:embed="rId3">
            <a:alphaModFix/>
          </a:blip>
          <a:srcRect/>
          <a:stretch/>
        </p:blipFill>
        <p:spPr>
          <a:xfrm rot="5400000">
            <a:off x="4194745" y="2369740"/>
            <a:ext cx="4352925" cy="3264693"/>
          </a:xfrm>
          <a:prstGeom prst="rect">
            <a:avLst/>
          </a:prstGeom>
          <a:noFill/>
          <a:ln>
            <a:noFill/>
          </a:ln>
        </p:spPr>
      </p:pic>
      <p:pic>
        <p:nvPicPr>
          <p:cNvPr id="239" name="Google Shape;239;p36"/>
          <p:cNvPicPr preferRelativeResize="0"/>
          <p:nvPr/>
        </p:nvPicPr>
        <p:blipFill rotWithShape="1">
          <a:blip r:embed="rId4">
            <a:alphaModFix/>
          </a:blip>
          <a:srcRect/>
          <a:stretch/>
        </p:blipFill>
        <p:spPr>
          <a:xfrm rot="5400000">
            <a:off x="746684" y="2409100"/>
            <a:ext cx="4247965" cy="3185974"/>
          </a:xfrm>
          <a:prstGeom prst="rect">
            <a:avLst/>
          </a:prstGeom>
          <a:noFill/>
          <a:ln>
            <a:noFill/>
          </a:ln>
        </p:spPr>
      </p:pic>
      <p:pic>
        <p:nvPicPr>
          <p:cNvPr id="240" name="Google Shape;240;p36"/>
          <p:cNvPicPr preferRelativeResize="0"/>
          <p:nvPr/>
        </p:nvPicPr>
        <p:blipFill rotWithShape="1">
          <a:blip r:embed="rId5">
            <a:alphaModFix/>
          </a:blip>
          <a:srcRect/>
          <a:stretch/>
        </p:blipFill>
        <p:spPr>
          <a:xfrm>
            <a:off x="8278761" y="2037116"/>
            <a:ext cx="3103314" cy="41414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838200" y="365125"/>
            <a:ext cx="10515600" cy="66468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n-US" sz="3959"/>
              <a:t>Summarize 2018</a:t>
            </a:r>
            <a:endParaRPr/>
          </a:p>
        </p:txBody>
      </p:sp>
      <p:sp>
        <p:nvSpPr>
          <p:cNvPr id="246" name="Google Shape;246;p37"/>
          <p:cNvSpPr txBox="1">
            <a:spLocks noGrp="1"/>
          </p:cNvSpPr>
          <p:nvPr>
            <p:ph type="body" idx="1"/>
          </p:nvPr>
        </p:nvSpPr>
        <p:spPr>
          <a:xfrm>
            <a:off x="838200" y="964491"/>
            <a:ext cx="10515600" cy="5409676"/>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a:t>Lots of work building and acquiring necessary equipment for the beekeeping season.</a:t>
            </a:r>
            <a:endParaRPr/>
          </a:p>
          <a:p>
            <a:pPr marL="228600" lvl="0" indent="-228600" algn="l" rtl="0">
              <a:lnSpc>
                <a:spcPct val="80000"/>
              </a:lnSpc>
              <a:spcBef>
                <a:spcPts val="1000"/>
              </a:spcBef>
              <a:spcAft>
                <a:spcPts val="0"/>
              </a:spcAft>
              <a:buClr>
                <a:schemeClr val="dk1"/>
              </a:buClr>
              <a:buSzPts val="2590"/>
              <a:buChar char="•"/>
            </a:pPr>
            <a:r>
              <a:rPr lang="en-US" sz="2590"/>
              <a:t>Started queen rearing in June.</a:t>
            </a:r>
            <a:endParaRPr/>
          </a:p>
          <a:p>
            <a:pPr marL="228600" lvl="0" indent="-228600" algn="l" rtl="0">
              <a:lnSpc>
                <a:spcPct val="80000"/>
              </a:lnSpc>
              <a:spcBef>
                <a:spcPts val="1000"/>
              </a:spcBef>
              <a:spcAft>
                <a:spcPts val="0"/>
              </a:spcAft>
              <a:buClr>
                <a:schemeClr val="dk1"/>
              </a:buClr>
              <a:buSzPts val="2590"/>
              <a:buChar char="•"/>
            </a:pPr>
            <a:r>
              <a:rPr lang="en-US" sz="2590"/>
              <a:t>5 teams of 2 beekeepers to work with 2 nucs that over wintered 2017 or acquired in 2018. </a:t>
            </a:r>
            <a:endParaRPr/>
          </a:p>
          <a:p>
            <a:pPr marL="228600" lvl="0" indent="-228600" algn="l" rtl="0">
              <a:lnSpc>
                <a:spcPct val="80000"/>
              </a:lnSpc>
              <a:spcBef>
                <a:spcPts val="1000"/>
              </a:spcBef>
              <a:spcAft>
                <a:spcPts val="0"/>
              </a:spcAft>
              <a:buClr>
                <a:schemeClr val="dk1"/>
              </a:buClr>
              <a:buSzPts val="2590"/>
              <a:buChar char="•"/>
            </a:pPr>
            <a:r>
              <a:rPr lang="en-US" sz="2590"/>
              <a:t>Started with 2 hives and 7 nucs. That meant that 1 group started with 1 hive only.</a:t>
            </a:r>
            <a:endParaRPr/>
          </a:p>
          <a:p>
            <a:pPr marL="228600" lvl="0" indent="-228600" algn="l" rtl="0">
              <a:lnSpc>
                <a:spcPct val="80000"/>
              </a:lnSpc>
              <a:spcBef>
                <a:spcPts val="1000"/>
              </a:spcBef>
              <a:spcAft>
                <a:spcPts val="0"/>
              </a:spcAft>
              <a:buClr>
                <a:schemeClr val="dk1"/>
              </a:buClr>
              <a:buSzPts val="2590"/>
              <a:buChar char="•"/>
            </a:pPr>
            <a:r>
              <a:rPr lang="en-US" sz="2590"/>
              <a:t>Tuesdays were group work days but teams worked together on queen rearing schedule that required additional days at apiary.</a:t>
            </a:r>
            <a:endParaRPr/>
          </a:p>
          <a:p>
            <a:pPr marL="228600" lvl="0" indent="-228600" algn="l" rtl="0">
              <a:lnSpc>
                <a:spcPct val="80000"/>
              </a:lnSpc>
              <a:spcBef>
                <a:spcPts val="1000"/>
              </a:spcBef>
              <a:spcAft>
                <a:spcPts val="0"/>
              </a:spcAft>
              <a:buClr>
                <a:schemeClr val="dk1"/>
              </a:buClr>
              <a:buSzPts val="2590"/>
              <a:buChar char="•"/>
            </a:pPr>
            <a:r>
              <a:rPr lang="en-US" sz="2590"/>
              <a:t>We needed to grow our nucs into hives. This made bee stock lower than  optimal queen rearing needs. </a:t>
            </a:r>
            <a:endParaRPr/>
          </a:p>
          <a:p>
            <a:pPr marL="228600" lvl="0" indent="-228600" algn="l" rtl="0">
              <a:lnSpc>
                <a:spcPct val="80000"/>
              </a:lnSpc>
              <a:spcBef>
                <a:spcPts val="1000"/>
              </a:spcBef>
              <a:spcAft>
                <a:spcPts val="0"/>
              </a:spcAft>
              <a:buClr>
                <a:schemeClr val="dk1"/>
              </a:buClr>
              <a:buSzPts val="2590"/>
              <a:buChar char="•"/>
            </a:pPr>
            <a:r>
              <a:rPr lang="en-US" sz="2590"/>
              <a:t>Teams chose method of queen rearing. These included nicot, grafting using Cloake board, grafting using starter finisher, harvesting swarm cells and Mel Disselkoen’s OTS method.</a:t>
            </a:r>
            <a:endParaRPr/>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body" idx="1"/>
          </p:nvPr>
        </p:nvSpPr>
        <p:spPr>
          <a:xfrm>
            <a:off x="497711" y="208343"/>
            <a:ext cx="11377913" cy="64818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We had some success raising some queens. </a:t>
            </a:r>
            <a:endParaRPr/>
          </a:p>
          <a:p>
            <a:pPr marL="228600" lvl="0" indent="-228600" algn="l" rtl="0">
              <a:lnSpc>
                <a:spcPct val="90000"/>
              </a:lnSpc>
              <a:spcBef>
                <a:spcPts val="1000"/>
              </a:spcBef>
              <a:spcAft>
                <a:spcPts val="0"/>
              </a:spcAft>
              <a:buClr>
                <a:schemeClr val="dk1"/>
              </a:buClr>
              <a:buSzPts val="2800"/>
              <a:buChar char="•"/>
            </a:pPr>
            <a:r>
              <a:rPr lang="en-US"/>
              <a:t>The queens from desirable stock were used to replace queens in some of the nucs that needed new queens.</a:t>
            </a:r>
            <a:endParaRPr/>
          </a:p>
          <a:p>
            <a:pPr marL="228600" lvl="0" indent="-228600" algn="l" rtl="0">
              <a:lnSpc>
                <a:spcPct val="90000"/>
              </a:lnSpc>
              <a:spcBef>
                <a:spcPts val="1000"/>
              </a:spcBef>
              <a:spcAft>
                <a:spcPts val="0"/>
              </a:spcAft>
              <a:buClr>
                <a:schemeClr val="dk1"/>
              </a:buClr>
              <a:buSzPts val="2800"/>
              <a:buChar char="•"/>
            </a:pPr>
            <a:r>
              <a:rPr lang="en-US"/>
              <a:t>Some of the queens were kept to grow apiary stock.</a:t>
            </a:r>
            <a:endParaRPr/>
          </a:p>
          <a:p>
            <a:pPr marL="228600" lvl="0" indent="-228600" algn="l" rtl="0">
              <a:lnSpc>
                <a:spcPct val="90000"/>
              </a:lnSpc>
              <a:spcBef>
                <a:spcPts val="1000"/>
              </a:spcBef>
              <a:spcAft>
                <a:spcPts val="0"/>
              </a:spcAft>
              <a:buClr>
                <a:schemeClr val="dk1"/>
              </a:buClr>
              <a:buSzPts val="2800"/>
              <a:buChar char="•"/>
            </a:pPr>
            <a:r>
              <a:rPr lang="en-US"/>
              <a:t>A few queens were sold.</a:t>
            </a:r>
            <a:endParaRPr/>
          </a:p>
          <a:p>
            <a:pPr marL="228600" lvl="0" indent="-228600" algn="l" rtl="0">
              <a:lnSpc>
                <a:spcPct val="90000"/>
              </a:lnSpc>
              <a:spcBef>
                <a:spcPts val="1000"/>
              </a:spcBef>
              <a:spcAft>
                <a:spcPts val="0"/>
              </a:spcAft>
              <a:buClr>
                <a:schemeClr val="dk1"/>
              </a:buClr>
              <a:buSzPts val="2800"/>
              <a:buChar char="•"/>
            </a:pPr>
            <a:r>
              <a:rPr lang="en-US"/>
              <a:t>A lot of knowledge was gained this year. We realized that starting with nucs limited the resource nurse bees. Raising queens require over abundance of healthy nurse bees to build out the queen cells. </a:t>
            </a:r>
            <a:endParaRPr/>
          </a:p>
          <a:p>
            <a:pPr marL="228600" lvl="0" indent="-228600" algn="l" rtl="0">
              <a:lnSpc>
                <a:spcPct val="90000"/>
              </a:lnSpc>
              <a:spcBef>
                <a:spcPts val="1000"/>
              </a:spcBef>
              <a:spcAft>
                <a:spcPts val="0"/>
              </a:spcAft>
              <a:buClr>
                <a:schemeClr val="dk1"/>
              </a:buClr>
              <a:buSzPts val="2800"/>
              <a:buChar char="•"/>
            </a:pPr>
            <a:r>
              <a:rPr lang="en-US"/>
              <a:t>One of our last group meetings at apiary we decided that to strengthen our colonies we reevaluated our rigid nutrition guidelines. We agreed to adding Honey B Healthy Super Plus, Vitamin B Healthy and Amino-B Booster. </a:t>
            </a:r>
            <a:endParaRPr/>
          </a:p>
          <a:p>
            <a:pPr marL="228600" lvl="0" indent="-228600" algn="l" rtl="0">
              <a:lnSpc>
                <a:spcPct val="90000"/>
              </a:lnSpc>
              <a:spcBef>
                <a:spcPts val="1000"/>
              </a:spcBef>
              <a:spcAft>
                <a:spcPts val="0"/>
              </a:spcAft>
              <a:buClr>
                <a:schemeClr val="dk1"/>
              </a:buClr>
              <a:buSzPts val="2800"/>
              <a:buChar char="•"/>
            </a:pPr>
            <a:r>
              <a:rPr lang="en-US"/>
              <a:t>Going into winter we have combination of 14 hives and nucs.</a:t>
            </a:r>
            <a:endParaRPr/>
          </a:p>
          <a:p>
            <a:pPr marL="228600" lvl="0" indent="-228600" algn="l" rtl="0">
              <a:lnSpc>
                <a:spcPct val="90000"/>
              </a:lnSpc>
              <a:spcBef>
                <a:spcPts val="1000"/>
              </a:spcBef>
              <a:spcAft>
                <a:spcPts val="0"/>
              </a:spcAft>
              <a:buClr>
                <a:schemeClr val="dk1"/>
              </a:buClr>
              <a:buSzPts val="2800"/>
              <a:buChar char="•"/>
            </a:pPr>
            <a:r>
              <a:rPr lang="en-US"/>
              <a:t>We need to meet yet to adjust guidelines based on 2018 results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9"/>
          <p:cNvPicPr preferRelativeResize="0">
            <a:picLocks noGrp="1"/>
          </p:cNvPicPr>
          <p:nvPr>
            <p:ph type="body" idx="1"/>
          </p:nvPr>
        </p:nvPicPr>
        <p:blipFill rotWithShape="1">
          <a:blip r:embed="rId3">
            <a:alphaModFix/>
          </a:blip>
          <a:srcRect/>
          <a:stretch/>
        </p:blipFill>
        <p:spPr>
          <a:xfrm>
            <a:off x="2112943" y="186457"/>
            <a:ext cx="8646781" cy="64850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Spring 2017</a:t>
            </a:r>
            <a:endParaRPr/>
          </a:p>
        </p:txBody>
      </p:sp>
      <p:sp>
        <p:nvSpPr>
          <p:cNvPr id="97" name="Google Shape;9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Classic Carpentry 1259 Stephen Jones Avenue. </a:t>
            </a:r>
            <a:r>
              <a:rPr lang="en-US" b="1"/>
              <a:t>Thank You Jim and Tammy McGarry</a:t>
            </a:r>
            <a:endParaRPr/>
          </a:p>
          <a:p>
            <a:pPr marL="0" lvl="0" indent="0" algn="l"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en-US"/>
              <a:t>Study by St. Louis University shows that there is evidence of large population of feral bees in North St. Louis.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2017 the effort was to bring locally raised nucs, that came from hives that showed desirable traits and survivors of at least 1 winter.</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Guidelines</a:t>
            </a:r>
            <a:endParaRPr/>
          </a:p>
        </p:txBody>
      </p:sp>
      <p:sp>
        <p:nvSpPr>
          <p:cNvPr id="103" name="Google Shape;10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A group of beekeepers met to discuss what guidelines we would establish for hive management.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The goal was to raise hives that would be sustainable without intervention from beekeepers.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What does this mean? No chemical treatment of bees for pests. The only support we agreed to was to provide was sugar water and small hive beetle traps. The bees would need to source their own pollen.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September 2017 Recap of progress. </a:t>
            </a:r>
            <a:br>
              <a:rPr lang="en-US"/>
            </a:br>
            <a:endParaRPr/>
          </a:p>
        </p:txBody>
      </p:sp>
      <p:sp>
        <p:nvSpPr>
          <p:cNvPr id="109" name="Google Shape;10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The efforts of the group resulted in fourteen colonies from splits, nucs or swarms brought to the apiary in 2017. All with new queens raised, successfully open-air mated with local (neighborhood) drones.  Hoping to tap into the feral genes.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At the end of the season, these colonies were assigned to members to take from the apiary for the purpose of overwintering “at home” and returned to the SSA next season.  Log books were distributed and volunteers were asked to take their assigned colonies by the end of September.</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October 2017</a:t>
            </a:r>
            <a:endParaRPr/>
          </a:p>
        </p:txBody>
      </p:sp>
      <p:sp>
        <p:nvSpPr>
          <p:cNvPr id="115" name="Google Shape;115;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Sometime after that meeting someone suggested that we should apply for a Sustainable Agricultural Research &amp; Education grant (SARE).</a:t>
            </a:r>
            <a:endParaRPr/>
          </a:p>
          <a:p>
            <a:pPr marL="0" lvl="0" indent="0" algn="ctr" rtl="0">
              <a:lnSpc>
                <a:spcPct val="90000"/>
              </a:lnSpc>
              <a:spcBef>
                <a:spcPts val="1000"/>
              </a:spcBef>
              <a:spcAft>
                <a:spcPts val="0"/>
              </a:spcAft>
              <a:buClr>
                <a:schemeClr val="dk1"/>
              </a:buClr>
              <a:buSzPts val="2800"/>
              <a:buNone/>
            </a:pPr>
            <a:r>
              <a:rPr lang="en-US"/>
              <a:t>	SARE Vision and Mission</a:t>
            </a:r>
            <a:endParaRPr/>
          </a:p>
          <a:p>
            <a:pPr marL="0" lvl="0" indent="0" algn="l" rtl="0">
              <a:lnSpc>
                <a:spcPct val="90000"/>
              </a:lnSpc>
              <a:spcBef>
                <a:spcPts val="1000"/>
              </a:spcBef>
              <a:spcAft>
                <a:spcPts val="0"/>
              </a:spcAft>
              <a:buClr>
                <a:schemeClr val="dk1"/>
              </a:buClr>
              <a:buSzPts val="2800"/>
              <a:buNone/>
            </a:pPr>
            <a:r>
              <a:rPr lang="en-US"/>
              <a:t>SARE's vision is an enduring American agriculture of the highest quality. This agriculture is profitable, protects the nation's land and water and is a force for a rewarding way of life for farmers and ranchers whose quality products and operations sustain their communities and society.</a:t>
            </a:r>
            <a:endParaRPr/>
          </a:p>
          <a:p>
            <a:pPr marL="0" lvl="0" indent="0" algn="l" rtl="0">
              <a:lnSpc>
                <a:spcPct val="90000"/>
              </a:lnSpc>
              <a:spcBef>
                <a:spcPts val="1000"/>
              </a:spcBef>
              <a:spcAft>
                <a:spcPts val="0"/>
              </a:spcAft>
              <a:buClr>
                <a:schemeClr val="dk1"/>
              </a:buClr>
              <a:buSzPts val="2800"/>
              <a:buNone/>
            </a:pPr>
            <a:r>
              <a:rPr lang="en-US"/>
              <a:t>SARE's mission is to advance—to the whole of American agriculture—innovations that improve profitability, stewardship and quality of life by investing in groundbreaking research and education.</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a:picLocks noGrp="1"/>
          </p:cNvPicPr>
          <p:nvPr>
            <p:ph type="body" idx="1"/>
          </p:nvPr>
        </p:nvPicPr>
        <p:blipFill rotWithShape="1">
          <a:blip r:embed="rId3">
            <a:alphaModFix/>
          </a:blip>
          <a:srcRect/>
          <a:stretch/>
        </p:blipFill>
        <p:spPr>
          <a:xfrm>
            <a:off x="1695939" y="522396"/>
            <a:ext cx="8323384" cy="62991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               Sustainable Stock Apiary</a:t>
            </a:r>
            <a:endParaRPr/>
          </a:p>
        </p:txBody>
      </p:sp>
      <p:sp>
        <p:nvSpPr>
          <p:cNvPr id="126" name="Google Shape;12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2400"/>
              <a:buNone/>
            </a:pPr>
            <a:r>
              <a:rPr lang="en-US" sz="2400" b="1"/>
              <a:t>Project Abstract </a:t>
            </a:r>
            <a:r>
              <a:rPr lang="en-US" sz="2400"/>
              <a:t>This proposal plans to address the problem of the lack of available, local, survivor honey bee queens for beekeepers. We plan to address this problem by raising queen stock from local survivor colonies for sale to beekeepers and also to teach sustainable honeybee queen rearing practices to beekeepers. In 2017 we shared hive resources from our own apiaries at the newly formed SSA Queen Rearing Apiary and began practicing sustainable queen rearing under the direction of Jane Sueme, Certified Master Beekeeper. We tested our hives for diseases and used the pathogen-free colonies as starter stock for our queen rearing project. We had success in raising a few queens, however we need to explore methods of queen rearing that produce a higher quantity of quality queen bees and methods of “banking” those queens for availability to beekeepers throughout the beekeeping season. Providing queens from stock that successfully overwinters in our zone to local beekeepers greatly increases their springtime hive strength and honey production, while decreasing cost of stock replacement and apiary operation. The location for the apiary was selected because very few managed bee hives are in the area and it allows for easy access for field days and teaching workshops.</a:t>
            </a:r>
            <a:endParaRPr/>
          </a:p>
          <a:p>
            <a:pPr marL="228600" lvl="0" indent="-163512" algn="l" rtl="0">
              <a:lnSpc>
                <a:spcPct val="70000"/>
              </a:lnSpc>
              <a:spcBef>
                <a:spcPts val="1000"/>
              </a:spcBef>
              <a:spcAft>
                <a:spcPts val="0"/>
              </a:spcAft>
              <a:buClr>
                <a:schemeClr val="dk1"/>
              </a:buClr>
              <a:buSzPts val="1025"/>
              <a:buNone/>
            </a:pPr>
            <a:endParaRPr sz="1025"/>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Awarded a 2 year grant by SSA</a:t>
            </a:r>
            <a:endParaRPr/>
          </a:p>
        </p:txBody>
      </p:sp>
      <p:sp>
        <p:nvSpPr>
          <p:cNvPr id="132" name="Google Shape;13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This lead to need to form a corporation, officers, bank account and insurance.</a:t>
            </a:r>
            <a:endParaRPr/>
          </a:p>
          <a:p>
            <a:pPr marL="228600" lvl="0" indent="-228600" algn="l" rtl="0">
              <a:lnSpc>
                <a:spcPct val="90000"/>
              </a:lnSpc>
              <a:spcBef>
                <a:spcPts val="1000"/>
              </a:spcBef>
              <a:spcAft>
                <a:spcPts val="0"/>
              </a:spcAft>
              <a:buClr>
                <a:schemeClr val="dk1"/>
              </a:buClr>
              <a:buSzPts val="2800"/>
              <a:buChar char="•"/>
            </a:pPr>
            <a:r>
              <a:rPr lang="en-US"/>
              <a:t>We now had funds to purchase supplies needed for project. The tasks to acquire and build those supplies begin.</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978</Words>
  <Application>Microsoft Office PowerPoint</Application>
  <PresentationFormat>Widescreen</PresentationFormat>
  <Paragraphs>87</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SSA Apiary</vt:lpstr>
      <vt:lpstr>SAINT LOUIS BEEKEEPERS  SUSTAINABLE STOCK APIARY (SSA)  </vt:lpstr>
      <vt:lpstr>Spring 2017</vt:lpstr>
      <vt:lpstr>Guidelines</vt:lpstr>
      <vt:lpstr>September 2017 Recap of progress.  </vt:lpstr>
      <vt:lpstr>October 2017</vt:lpstr>
      <vt:lpstr>PowerPoint Presentation</vt:lpstr>
      <vt:lpstr>               Sustainable Stock Apiary</vt:lpstr>
      <vt:lpstr>Awarded a 2 year grant by SSA</vt:lpstr>
      <vt:lpstr>March 2018  Building mating boxes and frames</vt:lpstr>
      <vt:lpstr>PowerPoint Presentation</vt:lpstr>
      <vt:lpstr>PowerPoint Presentation</vt:lpstr>
      <vt:lpstr>Frozen shed construction</vt:lpstr>
      <vt:lpstr>Shed</vt:lpstr>
      <vt:lpstr>Pathogen report 5/9/2018</vt:lpstr>
      <vt:lpstr>Results for 5/9/2018 </vt:lpstr>
      <vt:lpstr>What to do?</vt:lpstr>
      <vt:lpstr>5/29/2018 Rested colony results </vt:lpstr>
      <vt:lpstr>June 2018 Now we can start working beekeeping seasonal work and queen rearing</vt:lpstr>
      <vt:lpstr>PowerPoint Presentation</vt:lpstr>
      <vt:lpstr>PowerPoint Presentation</vt:lpstr>
      <vt:lpstr>PowerPoint Presentation</vt:lpstr>
      <vt:lpstr>Perfect frame of brood</vt:lpstr>
      <vt:lpstr>          Some fun                                    Some yard work                          Extending day light </vt:lpstr>
      <vt:lpstr>Summarize 2018</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SSA Apiary</dc:title>
  <dc:creator>Tammy M</dc:creator>
  <cp:lastModifiedBy>Tammy M</cp:lastModifiedBy>
  <cp:revision>1</cp:revision>
  <dcterms:modified xsi:type="dcterms:W3CDTF">2019-05-28T19:10:26Z</dcterms:modified>
</cp:coreProperties>
</file>