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60" r:id="rId6"/>
    <p:sldId id="298" r:id="rId7"/>
    <p:sldId id="268" r:id="rId8"/>
    <p:sldId id="266" r:id="rId9"/>
    <p:sldId id="269" r:id="rId10"/>
    <p:sldId id="259" r:id="rId11"/>
    <p:sldId id="264" r:id="rId12"/>
    <p:sldId id="263" r:id="rId13"/>
    <p:sldId id="29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FC281-7B1F-40A4-906F-A3C034653F37}" v="76" dt="2022-03-09T19:46:10.674"/>
    <p1510:client id="{337FAF7B-08DD-4F1E-955C-4BE99F565F5D}" v="52" dt="2022-03-10T21:01:48.714"/>
    <p1510:client id="{47FF31E8-9FD4-4AF5-A4B2-0ECD6E1A0D8D}" v="8" dt="2022-03-10T17:51:59.879"/>
    <p1510:client id="{81DD7896-C32A-4254-AD28-13178A9C30F4}" v="1" dt="2022-03-09T21:05:39.579"/>
    <p1510:client id="{8890DF5F-CF66-4BC7-9F09-0C5491CD3EFA}" v="47" dt="2022-03-10T20:40:17.494"/>
    <p1510:client id="{906243FF-621B-4F57-8045-EEE6F8442B4D}" v="618" dt="2022-03-09T21:59:43.834"/>
    <p1510:client id="{DCA18DB3-92AC-4432-876E-D5872EE37947}" v="30" dt="2022-03-11T18:42:56.7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2"/>
    <p:restoredTop sz="78095"/>
  </p:normalViewPr>
  <p:slideViewPr>
    <p:cSldViewPr>
      <p:cViewPr>
        <p:scale>
          <a:sx n="120" d="100"/>
          <a:sy n="120" d="100"/>
        </p:scale>
        <p:origin x="1284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E861C-486B-4E18-A0E9-A790238A915C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11066-0135-4CAA-8AD4-89A97190AC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2BAB4-8B8D-41DD-85C7-81A0CA962007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F918CB-AC94-EB45-B0BB-12F04CEC7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009" y="2970980"/>
            <a:ext cx="4038132" cy="24496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39B2-3934-2A41-A862-DB877C1A15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7"/>
          <a:stretch/>
        </p:blipFill>
        <p:spPr>
          <a:xfrm>
            <a:off x="5137728" y="4953208"/>
            <a:ext cx="4024447" cy="19069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7E0AA7-6118-A445-94F6-9E456DB988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63" y="-36279"/>
            <a:ext cx="4010771" cy="3008079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F8078710-009E-452D-B433-105C6DC010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5400000">
            <a:off x="-867159" y="848911"/>
            <a:ext cx="6855098" cy="51413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647" y="1893333"/>
            <a:ext cx="7772400" cy="2155296"/>
          </a:xfrm>
        </p:spPr>
        <p:txBody>
          <a:bodyPr>
            <a:normAutofit/>
          </a:bodyPr>
          <a:lstStyle/>
          <a:p>
            <a:r>
              <a:rPr lang="en-US" sz="5400" b="1" dirty="0"/>
              <a:t>State of the Project</a:t>
            </a:r>
            <a:br>
              <a:rPr lang="en-US" sz="5400" b="1" dirty="0"/>
            </a:br>
            <a:r>
              <a:rPr lang="en-US" sz="5400" b="1" dirty="0"/>
              <a:t>Iowa State Team Update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5C74138-5292-DE4A-BAB3-61F0D234C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595" y="4914019"/>
            <a:ext cx="8922810" cy="1906977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PIs: Christina Gish Hill, Donna Winham , Ajay Nair, Marshall McDaniel</a:t>
            </a:r>
          </a:p>
          <a:p>
            <a:r>
              <a:rPr lang="en-US" b="1" dirty="0">
                <a:solidFill>
                  <a:schemeClr val="tx1"/>
                </a:solidFill>
              </a:rPr>
              <a:t>Graduate Students: Emma Herrighty, </a:t>
            </a:r>
          </a:p>
          <a:p>
            <a:r>
              <a:rPr lang="en-US" b="1" dirty="0">
                <a:solidFill>
                  <a:schemeClr val="tx1"/>
                </a:solidFill>
              </a:rPr>
              <a:t>Derrick Kapayou, Kristine Micheletti, Susana Cabrera-Mariz</a:t>
            </a:r>
          </a:p>
          <a:p>
            <a:r>
              <a:rPr lang="en-US" b="1" dirty="0">
                <a:solidFill>
                  <a:schemeClr val="tx1"/>
                </a:solidFill>
              </a:rPr>
              <a:t>Staff: Valeria Cano Camacho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017E-36D8-6E42-8F60-FC46BBC28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64" y="-228600"/>
            <a:ext cx="9189927" cy="11430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A3190-5E37-7741-ADF3-BB8663151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665" y="762000"/>
            <a:ext cx="3528221" cy="5638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Welcome</a:t>
            </a:r>
            <a:endParaRPr lang="en-US" dirty="0">
              <a:cs typeface="Calibri"/>
            </a:endParaRPr>
          </a:p>
          <a:p>
            <a:r>
              <a:rPr lang="en-US" dirty="0"/>
              <a:t>2021 Update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Ethnography</a:t>
            </a:r>
            <a:endParaRPr lang="en-US">
              <a:cs typeface="Calibri"/>
            </a:endParaRPr>
          </a:p>
          <a:p>
            <a:pPr lvl="1"/>
            <a:r>
              <a:rPr lang="en-US" dirty="0"/>
              <a:t>Nutrition </a:t>
            </a:r>
            <a:endParaRPr lang="en-US">
              <a:cs typeface="Calibri"/>
            </a:endParaRPr>
          </a:p>
          <a:p>
            <a:pPr lvl="1"/>
            <a:r>
              <a:rPr lang="en-US" dirty="0"/>
              <a:t>ISU Plots</a:t>
            </a:r>
            <a:endParaRPr lang="en-US">
              <a:cs typeface="Calibri"/>
            </a:endParaRPr>
          </a:p>
          <a:p>
            <a:pPr lvl="2"/>
            <a:r>
              <a:rPr lang="en-US" dirty="0"/>
              <a:t>Plant Health</a:t>
            </a:r>
            <a:endParaRPr lang="en-US">
              <a:cs typeface="Calibri"/>
            </a:endParaRPr>
          </a:p>
          <a:p>
            <a:pPr lvl="2"/>
            <a:r>
              <a:rPr lang="en-US" dirty="0"/>
              <a:t>Soil Health</a:t>
            </a:r>
            <a:endParaRPr lang="en-US">
              <a:cs typeface="Calibri"/>
            </a:endParaRPr>
          </a:p>
          <a:p>
            <a:pPr lvl="1"/>
            <a:r>
              <a:rPr lang="en-US" dirty="0"/>
              <a:t>Workshops</a:t>
            </a:r>
            <a:endParaRPr lang="en-US">
              <a:cs typeface="Calibri"/>
            </a:endParaRPr>
          </a:p>
          <a:p>
            <a:r>
              <a:rPr lang="en-US" dirty="0"/>
              <a:t>Looking forward 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Community expectations</a:t>
            </a:r>
          </a:p>
          <a:p>
            <a:endParaRPr lang="en-US" dirty="0"/>
          </a:p>
        </p:txBody>
      </p:sp>
      <p:pic>
        <p:nvPicPr>
          <p:cNvPr id="4" name="Picture 4" descr="A picture containing ground, outdoor, soil, vegetable&#10;&#10;Description automatically generated">
            <a:extLst>
              <a:ext uri="{FF2B5EF4-FFF2-40B4-BE49-F238E27FC236}">
                <a16:creationId xmlns:a16="http://schemas.microsoft.com/office/drawing/2014/main" id="{8283C44B-5324-4FB6-A142-0769F28BC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568" y="762968"/>
            <a:ext cx="1888958" cy="2480581"/>
          </a:xfrm>
          <a:prstGeom prst="rect">
            <a:avLst/>
          </a:prstGeom>
        </p:spPr>
      </p:pic>
      <p:pic>
        <p:nvPicPr>
          <p:cNvPr id="5" name="Picture 5" descr="A picture containing ground, outdoor, vegetable, dirt&#10;&#10;Description automatically generated">
            <a:extLst>
              <a:ext uri="{FF2B5EF4-FFF2-40B4-BE49-F238E27FC236}">
                <a16:creationId xmlns:a16="http://schemas.microsoft.com/office/drawing/2014/main" id="{D72DD054-2095-4C1F-8BBC-D8FF7220C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104" y="766487"/>
            <a:ext cx="1876927" cy="2497604"/>
          </a:xfrm>
          <a:prstGeom prst="rect">
            <a:avLst/>
          </a:prstGeom>
        </p:spPr>
      </p:pic>
      <p:pic>
        <p:nvPicPr>
          <p:cNvPr id="6" name="Picture 6" descr="A picture containing ground, outdoor, person, dirt&#10;&#10;Description automatically generated">
            <a:extLst>
              <a:ext uri="{FF2B5EF4-FFF2-40B4-BE49-F238E27FC236}">
                <a16:creationId xmlns:a16="http://schemas.microsoft.com/office/drawing/2014/main" id="{94C3EB09-A590-40B0-8B81-F4A239605E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60" t="16219" r="128" b="-488"/>
          <a:stretch/>
        </p:blipFill>
        <p:spPr>
          <a:xfrm>
            <a:off x="4987596" y="3539089"/>
            <a:ext cx="1874522" cy="255722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F19FBC0-694B-47C0-A789-C1F41C692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170" y="3543300"/>
            <a:ext cx="1885950" cy="254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3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42C92-E8B9-6A4A-B8BA-A49DDBB2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728" y="-239070"/>
            <a:ext cx="8229600" cy="1143000"/>
          </a:xfrm>
        </p:spPr>
        <p:txBody>
          <a:bodyPr/>
          <a:lstStyle/>
          <a:p>
            <a:r>
              <a:rPr lang="en-US" dirty="0">
                <a:cs typeface="Calibri"/>
              </a:rPr>
              <a:t>Ethnography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CB392-5AB7-1A4A-99C7-A4BD8E071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33" y="765425"/>
            <a:ext cx="6091292" cy="49240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•Meaning of food sovereignty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•Power of growing Indigenous foods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•Importance of </a:t>
            </a:r>
            <a:r>
              <a:rPr lang="en-US" dirty="0" err="1">
                <a:ea typeface="+mn-lt"/>
                <a:cs typeface="+mn-lt"/>
              </a:rPr>
              <a:t>rematriation</a:t>
            </a:r>
            <a:r>
              <a:rPr lang="en-US" dirty="0">
                <a:ea typeface="+mn-lt"/>
                <a:cs typeface="+mn-lt"/>
              </a:rPr>
              <a:t> and seed sovereignty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•Decolonizing food systems, including the importance of networks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6F90E4-086E-4301-A8ED-464F66B6C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119" y="629366"/>
            <a:ext cx="2743200" cy="3801291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BAA120B-5342-41BA-9715-FBA74341B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119" y="4623370"/>
            <a:ext cx="2743200" cy="205483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BEE856B-6766-4CBB-9DB4-94C8D9B17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142" y="4625968"/>
            <a:ext cx="2743200" cy="204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41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5F07-2E08-0744-828B-FE93B6B51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Nutrition Environment - 2022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7421C-2DFB-6145-9D1A-9FF266F12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449" y="1269195"/>
            <a:ext cx="8229600" cy="43190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Physical food availability and accessibility (Santee, Macy, Minneapolis) </a:t>
            </a:r>
            <a:endParaRPr lang="en-US" sz="280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ea typeface="+mn-lt"/>
                <a:cs typeface="+mn-lt"/>
              </a:rPr>
              <a:t>–Store contents; prices; indigenous foods; staples</a:t>
            </a:r>
            <a:endParaRPr lang="en-US" sz="280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ea typeface="+mn-lt"/>
                <a:cs typeface="+mn-lt"/>
              </a:rPr>
              <a:t>–Assessment May &amp; November for comparisons</a:t>
            </a:r>
            <a:endParaRPr lang="en-US" sz="2800"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•Food markets – community views – interviews, short surveys</a:t>
            </a:r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•Input from you – key people? known issues? prior information?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pic>
        <p:nvPicPr>
          <p:cNvPr id="5" name="Picture 5" descr="A picture containing fruit, plant, colorful, close&#10;&#10;Description automatically generated">
            <a:extLst>
              <a:ext uri="{FF2B5EF4-FFF2-40B4-BE49-F238E27FC236}">
                <a16:creationId xmlns:a16="http://schemas.microsoft.com/office/drawing/2014/main" id="{EAC5E7B0-858B-4C22-9CD0-B989C827F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287" y="5022539"/>
            <a:ext cx="2329445" cy="156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0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707AF-4910-2545-ABDA-CEB8C45B8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"/>
            <a:ext cx="8229600" cy="1143000"/>
          </a:xfrm>
        </p:spPr>
        <p:txBody>
          <a:bodyPr/>
          <a:lstStyle/>
          <a:p>
            <a:r>
              <a:rPr lang="en-US" dirty="0">
                <a:cs typeface="Calibri"/>
              </a:rPr>
              <a:t>ISU Research Plot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12CEC-20AD-1645-AB5A-C2B3A1968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32" y="904184"/>
            <a:ext cx="3746998" cy="429608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>
                <a:cs typeface="Calibri"/>
              </a:rPr>
              <a:t>Successful growing season!</a:t>
            </a:r>
          </a:p>
          <a:p>
            <a:r>
              <a:rPr lang="en-US" dirty="0">
                <a:cs typeface="Calibri"/>
              </a:rPr>
              <a:t>Did experience corn smut again, but less severe than last season</a:t>
            </a:r>
          </a:p>
          <a:p>
            <a:pPr lvl="1"/>
            <a:r>
              <a:rPr lang="en-US" dirty="0">
                <a:cs typeface="Calibri"/>
              </a:rPr>
              <a:t> Collected additional data on smut yield</a:t>
            </a:r>
          </a:p>
          <a:p>
            <a:r>
              <a:rPr lang="en-US" dirty="0">
                <a:cs typeface="Calibri"/>
              </a:rPr>
              <a:t>New disease issue of bacterial spot of cucurbits</a:t>
            </a:r>
          </a:p>
        </p:txBody>
      </p:sp>
      <p:pic>
        <p:nvPicPr>
          <p:cNvPr id="4" name="Picture 4" descr="A picture containing outdoor, sky, tree, plant&#10;&#10;Description automatically generated">
            <a:extLst>
              <a:ext uri="{FF2B5EF4-FFF2-40B4-BE49-F238E27FC236}">
                <a16:creationId xmlns:a16="http://schemas.microsoft.com/office/drawing/2014/main" id="{8A974164-345D-43EA-923D-A5A0CFD1F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992" y="3115473"/>
            <a:ext cx="4754624" cy="3564372"/>
          </a:xfrm>
          <a:prstGeom prst="rect">
            <a:avLst/>
          </a:prstGeom>
        </p:spPr>
      </p:pic>
      <p:pic>
        <p:nvPicPr>
          <p:cNvPr id="5" name="Picture 5" descr="A picture containing ground, piece, dessert, concrete&#10;&#10;Description automatically generated">
            <a:extLst>
              <a:ext uri="{FF2B5EF4-FFF2-40B4-BE49-F238E27FC236}">
                <a16:creationId xmlns:a16="http://schemas.microsoft.com/office/drawing/2014/main" id="{26E72AAE-64F6-40EB-A597-05CBFF6FB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593" y="4981948"/>
            <a:ext cx="1568273" cy="1542732"/>
          </a:xfrm>
          <a:prstGeom prst="rect">
            <a:avLst/>
          </a:prstGeom>
        </p:spPr>
      </p:pic>
      <p:pic>
        <p:nvPicPr>
          <p:cNvPr id="7" name="Picture 7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EEFCBE84-014F-4989-9829-343CC58D9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053" y="1142361"/>
            <a:ext cx="2334530" cy="1750898"/>
          </a:xfrm>
          <a:prstGeom prst="rect">
            <a:avLst/>
          </a:prstGeom>
        </p:spPr>
      </p:pic>
      <p:pic>
        <p:nvPicPr>
          <p:cNvPr id="8" name="Picture 8" descr="A picture containing outdoor, tree, plant, green&#10;&#10;Description automatically generated">
            <a:extLst>
              <a:ext uri="{FF2B5EF4-FFF2-40B4-BE49-F238E27FC236}">
                <a16:creationId xmlns:a16="http://schemas.microsoft.com/office/drawing/2014/main" id="{10B4CA9D-9FAE-4A1E-B1FD-807A6F51B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12" y="4988333"/>
            <a:ext cx="2035690" cy="1536345"/>
          </a:xfrm>
          <a:prstGeom prst="rect">
            <a:avLst/>
          </a:prstGeom>
        </p:spPr>
      </p:pic>
      <p:pic>
        <p:nvPicPr>
          <p:cNvPr id="9" name="Picture 9" descr="A picture containing text, table, indoor&#10;&#10;Description automatically generated">
            <a:extLst>
              <a:ext uri="{FF2B5EF4-FFF2-40B4-BE49-F238E27FC236}">
                <a16:creationId xmlns:a16="http://schemas.microsoft.com/office/drawing/2014/main" id="{6EC3DD97-0AFD-41DB-B8B5-F475168B4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239492" y="1343891"/>
            <a:ext cx="1787237" cy="131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9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B0A5D-AE3A-4CD9-BE85-2B56CD0EE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0998"/>
            <a:ext cx="8229600" cy="1143000"/>
          </a:xfrm>
        </p:spPr>
        <p:txBody>
          <a:bodyPr/>
          <a:lstStyle/>
          <a:p>
            <a:r>
              <a:rPr lang="en-US" dirty="0">
                <a:cs typeface="Calibri"/>
              </a:rPr>
              <a:t>Yield Data</a:t>
            </a:r>
            <a:endParaRPr lang="en-US" dirty="0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EF1E349A-9661-479A-85DC-678E889B84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91" b="17833"/>
          <a:stretch/>
        </p:blipFill>
        <p:spPr>
          <a:xfrm>
            <a:off x="720437" y="1000858"/>
            <a:ext cx="7620006" cy="2521749"/>
          </a:xfrm>
          <a:prstGeom prst="rect">
            <a:avLst/>
          </a:prstGeom>
        </p:spPr>
      </p:pic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12CA7CA0-CA93-43AE-BAE4-7F6FC8D30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619" y="3532604"/>
            <a:ext cx="5832762" cy="2154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90EC1A-8E0E-410A-9FC0-02E69A38B0E5}"/>
              </a:ext>
            </a:extLst>
          </p:cNvPr>
          <p:cNvSpPr txBox="1"/>
          <p:nvPr/>
        </p:nvSpPr>
        <p:spPr>
          <a:xfrm>
            <a:off x="191367" y="5760893"/>
            <a:ext cx="87560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ea typeface="+mn-lt"/>
                <a:cs typeface="+mn-lt"/>
              </a:rPr>
              <a:t>In 2021, on average, there was a squash yield reduction of 44% and 34% in the monoculture and 3SI treatments, respectively, due to disease </a:t>
            </a:r>
            <a:endParaRPr lang="en-US" dirty="0"/>
          </a:p>
          <a:p>
            <a:pPr algn="l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2152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0DFFAF-84CB-419D-9C30-1103DF579161}"/>
              </a:ext>
            </a:extLst>
          </p:cNvPr>
          <p:cNvSpPr/>
          <p:nvPr/>
        </p:nvSpPr>
        <p:spPr>
          <a:xfrm>
            <a:off x="166788" y="1067437"/>
            <a:ext cx="8810424" cy="46542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01CC7C3D-99D3-4C3B-AA4B-4CA22C391F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t="4416" r="-1209" b="1096"/>
          <a:stretch/>
        </p:blipFill>
        <p:spPr>
          <a:xfrm>
            <a:off x="243630" y="2047244"/>
            <a:ext cx="4479206" cy="2811199"/>
          </a:xfrm>
          <a:prstGeom prst="rect">
            <a:avLst/>
          </a:prstGeom>
        </p:spPr>
      </p:pic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3CC61CDD-81FD-49A9-84F2-4C5728DC2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/>
          <a:stretch/>
        </p:blipFill>
        <p:spPr>
          <a:xfrm>
            <a:off x="4512844" y="2047244"/>
            <a:ext cx="4346056" cy="29137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3624177-81CC-4699-94A2-E5FBA706836A}"/>
              </a:ext>
            </a:extLst>
          </p:cNvPr>
          <p:cNvSpPr/>
          <p:nvPr/>
        </p:nvSpPr>
        <p:spPr>
          <a:xfrm>
            <a:off x="57423" y="987878"/>
            <a:ext cx="9029154" cy="4865915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421C74-0982-4EF7-982F-D64D84B03EB3}"/>
              </a:ext>
            </a:extLst>
          </p:cNvPr>
          <p:cNvSpPr txBox="1"/>
          <p:nvPr/>
        </p:nvSpPr>
        <p:spPr>
          <a:xfrm>
            <a:off x="1013968" y="1067437"/>
            <a:ext cx="7417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/>
              <a:t>Average temperature and precipitation:</a:t>
            </a:r>
          </a:p>
          <a:p>
            <a:pPr algn="ctr"/>
            <a:r>
              <a:rPr lang="en-US" sz="2700" dirty="0"/>
              <a:t>2020-2021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FB1D08-9660-43FC-AB4D-A7D154EEDF89}"/>
              </a:ext>
            </a:extLst>
          </p:cNvPr>
          <p:cNvSpPr txBox="1"/>
          <p:nvPr/>
        </p:nvSpPr>
        <p:spPr>
          <a:xfrm>
            <a:off x="5127601" y="4695340"/>
            <a:ext cx="349505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             </a:t>
            </a:r>
            <a:r>
              <a:rPr lang="en-US" sz="825" dirty="0"/>
              <a:t>2020                                                                     2021</a:t>
            </a:r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896F2-6716-4D8D-AA67-311444A99C7E}"/>
              </a:ext>
            </a:extLst>
          </p:cNvPr>
          <p:cNvSpPr txBox="1"/>
          <p:nvPr/>
        </p:nvSpPr>
        <p:spPr>
          <a:xfrm>
            <a:off x="89947" y="2209039"/>
            <a:ext cx="3495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             </a:t>
            </a:r>
            <a:r>
              <a:rPr lang="en-US" sz="825" dirty="0"/>
              <a:t>2020                                                                     2021</a:t>
            </a:r>
            <a:endParaRPr lang="en-US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F1AD4-329A-4A3A-A744-2ED8EF9D0F29}"/>
              </a:ext>
            </a:extLst>
          </p:cNvPr>
          <p:cNvSpPr txBox="1"/>
          <p:nvPr/>
        </p:nvSpPr>
        <p:spPr>
          <a:xfrm>
            <a:off x="4453688" y="2194968"/>
            <a:ext cx="3495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             </a:t>
            </a:r>
            <a:r>
              <a:rPr lang="en-US" sz="825" dirty="0"/>
              <a:t>2020                                                                     2021</a:t>
            </a:r>
            <a:endParaRPr lang="en-US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1FFCB6-361E-4A24-B9D0-0DC6F09ACC55}"/>
              </a:ext>
            </a:extLst>
          </p:cNvPr>
          <p:cNvSpPr txBox="1"/>
          <p:nvPr/>
        </p:nvSpPr>
        <p:spPr>
          <a:xfrm>
            <a:off x="243630" y="4705709"/>
            <a:ext cx="8615270" cy="7155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Figure 1. Recorded average monthly temperature (in C</a:t>
            </a:r>
            <a:r>
              <a:rPr lang="en-US" sz="1350" dirty="0">
                <a:latin typeface="Symbol" panose="05050102010706020507" pitchFamily="18" charset="2"/>
              </a:rPr>
              <a:t>°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350" dirty="0"/>
              <a:t> x 50-year average monthly high and low (left panel), recorded monthly precipitation x 50-year average (right panel). Blue lines show conditions recorded during experiment, black lines and dots show 50-year averages.   </a:t>
            </a:r>
          </a:p>
        </p:txBody>
      </p:sp>
    </p:spTree>
    <p:extLst>
      <p:ext uri="{BB962C8B-B14F-4D97-AF65-F5344CB8AC3E}">
        <p14:creationId xmlns:p14="http://schemas.microsoft.com/office/powerpoint/2010/main" val="1827391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2311D4-7C7E-4A1A-AEAF-EE03D85552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7"/>
          <a:stretch/>
        </p:blipFill>
        <p:spPr bwMode="auto">
          <a:xfrm>
            <a:off x="5558493" y="1636842"/>
            <a:ext cx="2732271" cy="157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38A334-ABE8-4F95-8034-72ED4FAB9E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4" r="1641"/>
          <a:stretch/>
        </p:blipFill>
        <p:spPr bwMode="auto">
          <a:xfrm>
            <a:off x="2974091" y="1640136"/>
            <a:ext cx="2651779" cy="15784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18D1F-1D03-496A-A46A-A07DBA3E2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545" y="2870596"/>
            <a:ext cx="3005036" cy="1578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20FB2B-B1AB-4C19-AFD5-7A5BD2567F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26"/>
          <a:stretch/>
        </p:blipFill>
        <p:spPr>
          <a:xfrm>
            <a:off x="2908913" y="2870594"/>
            <a:ext cx="2736813" cy="15784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36398C-7D1D-45DD-B406-80D72F8CD2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545" y="4114310"/>
            <a:ext cx="3005036" cy="15784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E489E1-DAE8-4516-94EF-31B64452C1B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802"/>
          <a:stretch/>
        </p:blipFill>
        <p:spPr>
          <a:xfrm>
            <a:off x="2965269" y="4114311"/>
            <a:ext cx="2680457" cy="15784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8FF838-695D-4709-9277-EB9886196D7C}"/>
              </a:ext>
            </a:extLst>
          </p:cNvPr>
          <p:cNvSpPr/>
          <p:nvPr/>
        </p:nvSpPr>
        <p:spPr>
          <a:xfrm>
            <a:off x="3955939" y="1651666"/>
            <a:ext cx="433478" cy="155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2FEF62-DDA4-4D11-9401-CAADAEC17F40}"/>
              </a:ext>
            </a:extLst>
          </p:cNvPr>
          <p:cNvSpPr txBox="1"/>
          <p:nvPr/>
        </p:nvSpPr>
        <p:spPr>
          <a:xfrm>
            <a:off x="1068862" y="2055648"/>
            <a:ext cx="153070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Soil Respiration</a:t>
            </a:r>
          </a:p>
          <a:p>
            <a:pPr algn="ctr"/>
            <a:r>
              <a:rPr lang="en-US" sz="1350" dirty="0"/>
              <a:t>(mg C kg soil</a:t>
            </a:r>
            <a:r>
              <a:rPr lang="en-US" sz="1350" baseline="30000" dirty="0"/>
              <a:t>-1</a:t>
            </a:r>
            <a:r>
              <a:rPr lang="en-US" sz="1350" dirty="0"/>
              <a:t>)</a:t>
            </a:r>
          </a:p>
          <a:p>
            <a:endParaRPr lang="en-US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42EAD8-63FA-479C-9E7B-CDD4A4020BD6}"/>
              </a:ext>
            </a:extLst>
          </p:cNvPr>
          <p:cNvSpPr/>
          <p:nvPr/>
        </p:nvSpPr>
        <p:spPr>
          <a:xfrm>
            <a:off x="6636793" y="1651666"/>
            <a:ext cx="433478" cy="155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BDD07F-4799-4B58-AAFD-E8F37A1EBB85}"/>
              </a:ext>
            </a:extLst>
          </p:cNvPr>
          <p:cNvSpPr/>
          <p:nvPr/>
        </p:nvSpPr>
        <p:spPr>
          <a:xfrm>
            <a:off x="3864639" y="2892236"/>
            <a:ext cx="433478" cy="155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542538-535E-47CF-871C-043F6A63A4A7}"/>
              </a:ext>
            </a:extLst>
          </p:cNvPr>
          <p:cNvSpPr/>
          <p:nvPr/>
        </p:nvSpPr>
        <p:spPr>
          <a:xfrm>
            <a:off x="6545493" y="2892236"/>
            <a:ext cx="433478" cy="155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727CE8-351A-421B-B7DF-2D81141888C4}"/>
              </a:ext>
            </a:extLst>
          </p:cNvPr>
          <p:cNvSpPr/>
          <p:nvPr/>
        </p:nvSpPr>
        <p:spPr>
          <a:xfrm>
            <a:off x="3838654" y="4133054"/>
            <a:ext cx="433478" cy="155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03D33E-B545-4DF8-9FA6-E26FA8A00372}"/>
              </a:ext>
            </a:extLst>
          </p:cNvPr>
          <p:cNvSpPr/>
          <p:nvPr/>
        </p:nvSpPr>
        <p:spPr>
          <a:xfrm>
            <a:off x="6552676" y="4133054"/>
            <a:ext cx="433478" cy="155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E8D037-4B1A-48CB-897D-C8F29DD00CA5}"/>
              </a:ext>
            </a:extLst>
          </p:cNvPr>
          <p:cNvCxnSpPr/>
          <p:nvPr/>
        </p:nvCxnSpPr>
        <p:spPr>
          <a:xfrm>
            <a:off x="8326580" y="2102826"/>
            <a:ext cx="0" cy="1290638"/>
          </a:xfrm>
          <a:prstGeom prst="line">
            <a:avLst/>
          </a:prstGeom>
          <a:ln w="95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074603-FCBE-46E4-8F64-B6C9F3C28D11}"/>
              </a:ext>
            </a:extLst>
          </p:cNvPr>
          <p:cNvCxnSpPr/>
          <p:nvPr/>
        </p:nvCxnSpPr>
        <p:spPr>
          <a:xfrm>
            <a:off x="5645726" y="2416099"/>
            <a:ext cx="0" cy="1290638"/>
          </a:xfrm>
          <a:prstGeom prst="line">
            <a:avLst/>
          </a:prstGeom>
          <a:ln w="95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458485E-A45C-479E-9AF2-03C7BF20A071}"/>
              </a:ext>
            </a:extLst>
          </p:cNvPr>
          <p:cNvCxnSpPr/>
          <p:nvPr/>
        </p:nvCxnSpPr>
        <p:spPr>
          <a:xfrm>
            <a:off x="5645033" y="3487735"/>
            <a:ext cx="0" cy="1290638"/>
          </a:xfrm>
          <a:prstGeom prst="line">
            <a:avLst/>
          </a:prstGeom>
          <a:ln w="95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615E32B-7769-487D-8527-4384F97ED6AD}"/>
              </a:ext>
            </a:extLst>
          </p:cNvPr>
          <p:cNvSpPr/>
          <p:nvPr/>
        </p:nvSpPr>
        <p:spPr>
          <a:xfrm>
            <a:off x="5625874" y="1626879"/>
            <a:ext cx="38318" cy="4080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49ADF6-2E80-49DE-A8AB-45909E15BB6A}"/>
              </a:ext>
            </a:extLst>
          </p:cNvPr>
          <p:cNvSpPr/>
          <p:nvPr/>
        </p:nvSpPr>
        <p:spPr>
          <a:xfrm>
            <a:off x="2640689" y="2864214"/>
            <a:ext cx="5685887" cy="34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00F4C5-56F2-4536-9448-280F39CF39AD}"/>
              </a:ext>
            </a:extLst>
          </p:cNvPr>
          <p:cNvSpPr/>
          <p:nvPr/>
        </p:nvSpPr>
        <p:spPr>
          <a:xfrm>
            <a:off x="2622225" y="4095472"/>
            <a:ext cx="5685887" cy="34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5A703C-4285-42E5-9604-4A0E2C47AA05}"/>
              </a:ext>
            </a:extLst>
          </p:cNvPr>
          <p:cNvSpPr/>
          <p:nvPr/>
        </p:nvSpPr>
        <p:spPr>
          <a:xfrm>
            <a:off x="2880360" y="1626879"/>
            <a:ext cx="5446216" cy="40807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A9FE46-60B0-41E9-8CCE-15036BD49781}"/>
              </a:ext>
            </a:extLst>
          </p:cNvPr>
          <p:cNvSpPr/>
          <p:nvPr/>
        </p:nvSpPr>
        <p:spPr>
          <a:xfrm>
            <a:off x="2919515" y="4385501"/>
            <a:ext cx="54576" cy="69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87EAFD-8C85-460E-952B-829979787D7A}"/>
              </a:ext>
            </a:extLst>
          </p:cNvPr>
          <p:cNvSpPr txBox="1"/>
          <p:nvPr/>
        </p:nvSpPr>
        <p:spPr>
          <a:xfrm rot="10800000" flipH="1" flipV="1">
            <a:off x="3239090" y="1277569"/>
            <a:ext cx="4814162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/>
              <a:t>                    2020                                                           2021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DEDE96-218B-41AC-A3D8-E848EC85EAA9}"/>
              </a:ext>
            </a:extLst>
          </p:cNvPr>
          <p:cNvSpPr txBox="1"/>
          <p:nvPr/>
        </p:nvSpPr>
        <p:spPr>
          <a:xfrm>
            <a:off x="1093874" y="3196459"/>
            <a:ext cx="1473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Extractable Nitrate</a:t>
            </a:r>
          </a:p>
          <a:p>
            <a:pPr algn="ctr"/>
            <a:r>
              <a:rPr lang="en-US" sz="1350" dirty="0"/>
              <a:t>(mg N kg soil</a:t>
            </a:r>
            <a:r>
              <a:rPr lang="en-US" sz="1350" baseline="30000" dirty="0"/>
              <a:t>-1</a:t>
            </a:r>
            <a:r>
              <a:rPr lang="en-US" sz="1350" dirty="0"/>
              <a:t>)</a:t>
            </a:r>
          </a:p>
          <a:p>
            <a:endParaRPr lang="en-US" sz="1350" dirty="0"/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02EAF61E-1C72-4F90-A03E-15FB08C66203}"/>
              </a:ext>
            </a:extLst>
          </p:cNvPr>
          <p:cNvSpPr txBox="1"/>
          <p:nvPr/>
        </p:nvSpPr>
        <p:spPr>
          <a:xfrm>
            <a:off x="918299" y="4631471"/>
            <a:ext cx="1681309" cy="339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Microbial biomass C</a:t>
            </a:r>
          </a:p>
          <a:p>
            <a:pPr algn="ctr"/>
            <a:r>
              <a:rPr lang="en-US" sz="1350" dirty="0"/>
              <a:t>(mg C kg soil</a:t>
            </a:r>
            <a:r>
              <a:rPr lang="en-US" sz="1350" baseline="30000" dirty="0"/>
              <a:t>-1</a:t>
            </a:r>
            <a:r>
              <a:rPr lang="en-US" sz="1350" dirty="0"/>
              <a:t>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33536F5-5A28-45AB-8064-093918C82699}"/>
              </a:ext>
            </a:extLst>
          </p:cNvPr>
          <p:cNvSpPr/>
          <p:nvPr/>
        </p:nvSpPr>
        <p:spPr>
          <a:xfrm>
            <a:off x="65315" y="922565"/>
            <a:ext cx="9026434" cy="5022668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5878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962AA7-7D26-45B0-9DA8-7A4C739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78"/>
          <a:stretch/>
        </p:blipFill>
        <p:spPr>
          <a:xfrm>
            <a:off x="4565468" y="2001761"/>
            <a:ext cx="3608385" cy="1814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D3C610-2482-42C6-BEDB-7DE9C2A2F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57" y="2001761"/>
            <a:ext cx="3335559" cy="1816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DEDAFB-0D03-4517-A859-8CD53FD96938}"/>
              </a:ext>
            </a:extLst>
          </p:cNvPr>
          <p:cNvSpPr/>
          <p:nvPr/>
        </p:nvSpPr>
        <p:spPr>
          <a:xfrm>
            <a:off x="52252" y="916033"/>
            <a:ext cx="9026434" cy="5022669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A41E81-EE10-4642-B193-F19BA2A2E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857" y="3895876"/>
            <a:ext cx="3335559" cy="1816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BA5225-CDF4-4CF2-BCE1-2775AE0D56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59" r="8985" b="13737"/>
          <a:stretch/>
        </p:blipFill>
        <p:spPr>
          <a:xfrm>
            <a:off x="4565468" y="3895877"/>
            <a:ext cx="3601854" cy="1814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6F566A-E5EC-4762-850B-F7F1766D0D07}"/>
              </a:ext>
            </a:extLst>
          </p:cNvPr>
          <p:cNvSpPr txBox="1"/>
          <p:nvPr/>
        </p:nvSpPr>
        <p:spPr>
          <a:xfrm>
            <a:off x="4870698" y="2060544"/>
            <a:ext cx="29913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Popsicle stick mass loss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A464EA-CE6A-4859-81BC-72BEC295167E}"/>
              </a:ext>
            </a:extLst>
          </p:cNvPr>
          <p:cNvSpPr txBox="1"/>
          <p:nvPr/>
        </p:nvSpPr>
        <p:spPr>
          <a:xfrm>
            <a:off x="1105330" y="3987316"/>
            <a:ext cx="29913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Earthworm count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25D607-5744-4AFF-8C50-AADD7A9D7E1C}"/>
              </a:ext>
            </a:extLst>
          </p:cNvPr>
          <p:cNvSpPr/>
          <p:nvPr/>
        </p:nvSpPr>
        <p:spPr>
          <a:xfrm>
            <a:off x="1371600" y="3895876"/>
            <a:ext cx="2282505" cy="148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99AE7-3DF2-47EF-8525-BE915515E48A}"/>
              </a:ext>
            </a:extLst>
          </p:cNvPr>
          <p:cNvSpPr txBox="1"/>
          <p:nvPr/>
        </p:nvSpPr>
        <p:spPr>
          <a:xfrm>
            <a:off x="4915249" y="3994103"/>
            <a:ext cx="29913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Aggregate Stability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273FF5-C481-4970-A96E-A3CD5D877A28}"/>
              </a:ext>
            </a:extLst>
          </p:cNvPr>
          <p:cNvSpPr txBox="1"/>
          <p:nvPr/>
        </p:nvSpPr>
        <p:spPr>
          <a:xfrm>
            <a:off x="1137939" y="2016463"/>
            <a:ext cx="29913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Cotton strip mass loss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85D492-B4B2-441B-AFB4-773282CF8123}"/>
              </a:ext>
            </a:extLst>
          </p:cNvPr>
          <p:cNvSpPr txBox="1"/>
          <p:nvPr/>
        </p:nvSpPr>
        <p:spPr>
          <a:xfrm rot="16200000">
            <a:off x="3968608" y="2808400"/>
            <a:ext cx="1595417" cy="2192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25" dirty="0"/>
              <a:t>Percent mass loss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82FF84-75B3-4CAA-B458-B5F31EC8BA81}"/>
              </a:ext>
            </a:extLst>
          </p:cNvPr>
          <p:cNvSpPr txBox="1"/>
          <p:nvPr/>
        </p:nvSpPr>
        <p:spPr>
          <a:xfrm rot="16200000">
            <a:off x="340231" y="2873410"/>
            <a:ext cx="1595417" cy="2192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25" dirty="0"/>
              <a:t>Percent mass loss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711C8E-DF86-4CA8-B925-BCE1C1E53AC4}"/>
              </a:ext>
            </a:extLst>
          </p:cNvPr>
          <p:cNvSpPr txBox="1"/>
          <p:nvPr/>
        </p:nvSpPr>
        <p:spPr>
          <a:xfrm rot="16200000">
            <a:off x="3951592" y="4767700"/>
            <a:ext cx="1595417" cy="2192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25" dirty="0"/>
              <a:t>Percent remaining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94E87D-DE5B-4933-B7B6-09105AE43781}"/>
              </a:ext>
            </a:extLst>
          </p:cNvPr>
          <p:cNvSpPr txBox="1"/>
          <p:nvPr/>
        </p:nvSpPr>
        <p:spPr>
          <a:xfrm>
            <a:off x="1325880" y="1111976"/>
            <a:ext cx="6536213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DIY soil health measurements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37DF5F-2910-4A8D-AC4A-B87DE45C982F}"/>
              </a:ext>
            </a:extLst>
          </p:cNvPr>
          <p:cNvSpPr/>
          <p:nvPr/>
        </p:nvSpPr>
        <p:spPr>
          <a:xfrm>
            <a:off x="1236044" y="1059725"/>
            <a:ext cx="6725768" cy="54864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959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45B840-9067-409D-9FDE-1FF4D16738FC}"/>
              </a:ext>
            </a:extLst>
          </p:cNvPr>
          <p:cNvSpPr/>
          <p:nvPr/>
        </p:nvSpPr>
        <p:spPr>
          <a:xfrm>
            <a:off x="50505" y="901109"/>
            <a:ext cx="9042991" cy="5055782"/>
          </a:xfrm>
          <a:prstGeom prst="rect">
            <a:avLst/>
          </a:prstGeom>
          <a:solidFill>
            <a:schemeClr val="bg2"/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 descr="A person holding a fish&#10;&#10;Description automatically generated with low confidence">
            <a:extLst>
              <a:ext uri="{FF2B5EF4-FFF2-40B4-BE49-F238E27FC236}">
                <a16:creationId xmlns:a16="http://schemas.microsoft.com/office/drawing/2014/main" id="{9F5329CE-6C3E-44E5-869D-A69B3A5227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85" y="2228849"/>
            <a:ext cx="3392759" cy="2543840"/>
          </a:xfrm>
          <a:prstGeom prst="rect">
            <a:avLst/>
          </a:prstGeom>
        </p:spPr>
      </p:pic>
      <p:pic>
        <p:nvPicPr>
          <p:cNvPr id="7" name="Picture 6" descr="A picture containing pile&#10;&#10;Description automatically generated">
            <a:extLst>
              <a:ext uri="{FF2B5EF4-FFF2-40B4-BE49-F238E27FC236}">
                <a16:creationId xmlns:a16="http://schemas.microsoft.com/office/drawing/2014/main" id="{43BD0A7D-4766-437C-AD56-0F65373B7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08173" y="2342319"/>
            <a:ext cx="3089201" cy="2316901"/>
          </a:xfrm>
          <a:prstGeom prst="rect">
            <a:avLst/>
          </a:prstGeom>
        </p:spPr>
      </p:pic>
      <p:pic>
        <p:nvPicPr>
          <p:cNvPr id="13" name="Picture 12" descr="A picture containing indoor&#10;&#10;Description automatically generated">
            <a:extLst>
              <a:ext uri="{FF2B5EF4-FFF2-40B4-BE49-F238E27FC236}">
                <a16:creationId xmlns:a16="http://schemas.microsoft.com/office/drawing/2014/main" id="{0E56C5FA-DDE7-4470-BA8A-E68F835E96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2086" y="2146118"/>
            <a:ext cx="3867593" cy="290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1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D55CC-8FFE-4C0C-8A66-9EB53379F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Ajay/all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932F-46BF-427D-9A43-3A54F7E2C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Workshops/Extension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98359E6-393D-42BC-8CD4-14B3FE863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82" y="84418"/>
            <a:ext cx="2743200" cy="20574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F097A96-88E5-4CC3-A7B5-0BF38BACA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282" y="2364914"/>
            <a:ext cx="2743200" cy="2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62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3E54A-AA84-7842-8326-C111DBF7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87" y="44994"/>
            <a:ext cx="9148174" cy="683713"/>
          </a:xfrm>
        </p:spPr>
        <p:txBody>
          <a:bodyPr>
            <a:normAutofit fontScale="90000"/>
          </a:bodyPr>
          <a:lstStyle/>
          <a:p>
            <a:r>
              <a:rPr lang="en-US" dirty="0"/>
              <a:t>Looking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5E8D9-23E0-D64B-B42A-8D3FD4B76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32145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Presentations coming up with more discussion time</a:t>
            </a:r>
          </a:p>
          <a:p>
            <a:pPr lvl="1"/>
            <a:r>
              <a:rPr lang="en-US" dirty="0">
                <a:cs typeface="Calibri"/>
              </a:rPr>
              <a:t>Nutrition Environment</a:t>
            </a:r>
          </a:p>
          <a:p>
            <a:pPr lvl="1"/>
            <a:r>
              <a:rPr lang="en-US" dirty="0">
                <a:cs typeface="Calibri"/>
              </a:rPr>
              <a:t>Seeds &amp; Rematriation </a:t>
            </a:r>
          </a:p>
          <a:p>
            <a:pPr lvl="1"/>
            <a:r>
              <a:rPr lang="en-US" dirty="0">
                <a:cs typeface="Calibri"/>
              </a:rPr>
              <a:t>Community Plots and Soils </a:t>
            </a:r>
          </a:p>
          <a:p>
            <a:pPr lvl="1"/>
            <a:r>
              <a:rPr lang="en-US" dirty="0">
                <a:cs typeface="Calibri"/>
              </a:rPr>
              <a:t>Extension &amp; Workshops</a:t>
            </a:r>
          </a:p>
          <a:p>
            <a:pPr lvl="1"/>
            <a:r>
              <a:rPr lang="en-US" dirty="0">
                <a:cs typeface="Calibri"/>
              </a:rPr>
              <a:t>Ethnography</a:t>
            </a:r>
          </a:p>
          <a:p>
            <a:r>
              <a:rPr lang="en-US" dirty="0">
                <a:cs typeface="Calibri"/>
              </a:rPr>
              <a:t>We can begin the conversation... </a:t>
            </a:r>
          </a:p>
        </p:txBody>
      </p:sp>
    </p:spTree>
    <p:extLst>
      <p:ext uri="{BB962C8B-B14F-4D97-AF65-F5344CB8AC3E}">
        <p14:creationId xmlns:p14="http://schemas.microsoft.com/office/powerpoint/2010/main" val="460268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5A25E-262C-4B90-8D61-B85640130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53" y="554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Calibri"/>
              </a:rPr>
              <a:t>Community Expectations &amp;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5813D-B7DE-410F-928A-B34A3DE61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" y="1203542"/>
            <a:ext cx="9075106" cy="30437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2800" dirty="0">
                <a:cs typeface="Calibri"/>
              </a:rPr>
              <a:t>What are some questions that arise with the updates?</a:t>
            </a:r>
            <a:endParaRPr lang="en-US" sz="2800" dirty="0">
              <a:ea typeface="+mn-lt"/>
              <a:cs typeface="+mn-lt"/>
            </a:endParaRPr>
          </a:p>
          <a:p>
            <a:pPr marL="457200" indent="-457200"/>
            <a:r>
              <a:rPr lang="en-US" sz="2800">
                <a:ea typeface="+mn-lt"/>
                <a:cs typeface="+mn-lt"/>
              </a:rPr>
              <a:t>What needs does each community have? What kinds of resources are you looking for?</a:t>
            </a:r>
            <a:endParaRPr lang="en-US" sz="2800">
              <a:cs typeface="Calibri"/>
            </a:endParaRPr>
          </a:p>
          <a:p>
            <a:pPr marL="457200" indent="-457200"/>
            <a:r>
              <a:rPr lang="en-US" sz="2800">
                <a:cs typeface="Calibri"/>
              </a:rPr>
              <a:t>Which topics below are of interest for future collaborative efforts in </a:t>
            </a:r>
            <a:r>
              <a:rPr lang="en-US" sz="2800" dirty="0">
                <a:cs typeface="Calibri"/>
              </a:rPr>
              <a:t>communities? New directions?</a:t>
            </a:r>
          </a:p>
          <a:p>
            <a:pPr marL="0" indent="0" algn="ctr">
              <a:buNone/>
            </a:pPr>
            <a:r>
              <a:rPr lang="en-US" sz="2800" b="1" i="1" dirty="0">
                <a:cs typeface="Calibri"/>
              </a:rPr>
              <a:t>Floor is open!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BE25D7-E838-4484-870F-30E3D6A23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776258"/>
              </p:ext>
            </p:extLst>
          </p:nvPr>
        </p:nvGraphicFramePr>
        <p:xfrm>
          <a:off x="417534" y="4112713"/>
          <a:ext cx="8429682" cy="218156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214841">
                  <a:extLst>
                    <a:ext uri="{9D8B030D-6E8A-4147-A177-3AD203B41FA5}">
                      <a16:colId xmlns:a16="http://schemas.microsoft.com/office/drawing/2014/main" val="2092114700"/>
                    </a:ext>
                  </a:extLst>
                </a:gridCol>
                <a:gridCol w="4214841">
                  <a:extLst>
                    <a:ext uri="{9D8B030D-6E8A-4147-A177-3AD203B41FA5}">
                      <a16:colId xmlns:a16="http://schemas.microsoft.com/office/drawing/2014/main" val="1990700330"/>
                    </a:ext>
                  </a:extLst>
                </a:gridCol>
              </a:tblGrid>
              <a:tr h="480164">
                <a:tc gridSpan="2">
                  <a:txBody>
                    <a:bodyPr/>
                    <a:lstStyle/>
                    <a:p>
                      <a:pPr marL="457200" lvl="1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/>
                        <a:t>Discussion Topics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352236"/>
                  </a:ext>
                </a:extLst>
              </a:tr>
              <a:tr h="1701399">
                <a:tc>
                  <a:txBody>
                    <a:bodyPr/>
                    <a:lstStyle/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400" u="none" strike="noStrike" noProof="0" dirty="0"/>
                        <a:t>Nutrition Environment</a:t>
                      </a:r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400" u="none" strike="noStrike" noProof="0" dirty="0"/>
                        <a:t>Seeds &amp; Rematriation </a:t>
                      </a:r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400" u="none" strike="noStrike" noProof="0" dirty="0"/>
                        <a:t>Soil Health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400" u="none" strike="noStrike" noProof="0" dirty="0"/>
                        <a:t>Community Plots </a:t>
                      </a:r>
                      <a:endParaRPr lang="en-US" sz="2400" u="none" strike="noStrike" noProof="0"/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400" u="none" strike="noStrike" noProof="0" dirty="0"/>
                        <a:t>Extension &amp; Workshops</a:t>
                      </a:r>
                    </a:p>
                    <a:p>
                      <a:pPr marL="742950" marR="0" lvl="1" indent="-28575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400" u="none" strike="noStrike" noProof="0" dirty="0"/>
                        <a:t>Ethnography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62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023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On-screen Show (4:3)</PresentationFormat>
  <Paragraphs>56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State of the Project Iowa State Team Update</vt:lpstr>
      <vt:lpstr>Overview</vt:lpstr>
      <vt:lpstr>Ethnography</vt:lpstr>
      <vt:lpstr>Nutrition Environment - 2022</vt:lpstr>
      <vt:lpstr>ISU Research Plot</vt:lpstr>
      <vt:lpstr>Yield Data</vt:lpstr>
      <vt:lpstr>PowerPoint Presentation</vt:lpstr>
      <vt:lpstr>PowerPoint Presentation</vt:lpstr>
      <vt:lpstr>PowerPoint Presentation</vt:lpstr>
      <vt:lpstr>PowerPoint Presentation</vt:lpstr>
      <vt:lpstr>Ajay/all</vt:lpstr>
      <vt:lpstr>Looking Forward</vt:lpstr>
      <vt:lpstr>Community Expectations &amp; 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the Project</dc:title>
  <dc:creator/>
  <cp:lastModifiedBy/>
  <cp:revision>331</cp:revision>
  <dcterms:created xsi:type="dcterms:W3CDTF">2012-08-24T00:53:15Z</dcterms:created>
  <dcterms:modified xsi:type="dcterms:W3CDTF">2022-03-11T18:42:57Z</dcterms:modified>
</cp:coreProperties>
</file>