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7"/>
  </p:notesMasterIdLst>
  <p:sldIdLst>
    <p:sldId id="256" r:id="rId2"/>
    <p:sldId id="257" r:id="rId3"/>
    <p:sldId id="264" r:id="rId4"/>
    <p:sldId id="265" r:id="rId5"/>
    <p:sldId id="266" r:id="rId6"/>
    <p:sldId id="267" r:id="rId7"/>
    <p:sldId id="258" r:id="rId8"/>
    <p:sldId id="270" r:id="rId9"/>
    <p:sldId id="271" r:id="rId10"/>
    <p:sldId id="272" r:id="rId11"/>
    <p:sldId id="273" r:id="rId12"/>
    <p:sldId id="268" r:id="rId13"/>
    <p:sldId id="269" r:id="rId14"/>
    <p:sldId id="274" r:id="rId15"/>
    <p:sldId id="259" r:id="rId16"/>
    <p:sldId id="275" r:id="rId17"/>
    <p:sldId id="276" r:id="rId18"/>
    <p:sldId id="277" r:id="rId19"/>
    <p:sldId id="278" r:id="rId20"/>
    <p:sldId id="260" r:id="rId21"/>
    <p:sldId id="261" r:id="rId22"/>
    <p:sldId id="262" r:id="rId23"/>
    <p:sldId id="263" r:id="rId24"/>
    <p:sldId id="312" r:id="rId25"/>
    <p:sldId id="279" r:id="rId26"/>
    <p:sldId id="301" r:id="rId27"/>
    <p:sldId id="302" r:id="rId28"/>
    <p:sldId id="303" r:id="rId29"/>
    <p:sldId id="304" r:id="rId30"/>
    <p:sldId id="305" r:id="rId31"/>
    <p:sldId id="280" r:id="rId32"/>
    <p:sldId id="281" r:id="rId33"/>
    <p:sldId id="282" r:id="rId34"/>
    <p:sldId id="283" r:id="rId35"/>
    <p:sldId id="284" r:id="rId36"/>
    <p:sldId id="311" r:id="rId37"/>
    <p:sldId id="285" r:id="rId38"/>
    <p:sldId id="286" r:id="rId39"/>
    <p:sldId id="287" r:id="rId40"/>
    <p:sldId id="288" r:id="rId41"/>
    <p:sldId id="289" r:id="rId42"/>
    <p:sldId id="290" r:id="rId43"/>
    <p:sldId id="291" r:id="rId44"/>
    <p:sldId id="292" r:id="rId45"/>
    <p:sldId id="293" r:id="rId46"/>
    <p:sldId id="298" r:id="rId47"/>
    <p:sldId id="295" r:id="rId48"/>
    <p:sldId id="297" r:id="rId49"/>
    <p:sldId id="299" r:id="rId50"/>
    <p:sldId id="300" r:id="rId51"/>
    <p:sldId id="294" r:id="rId52"/>
    <p:sldId id="308" r:id="rId53"/>
    <p:sldId id="307" r:id="rId54"/>
    <p:sldId id="309" r:id="rId55"/>
    <p:sldId id="310" r:id="rId56"/>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3200"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3200"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3200"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3200"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sz="3200"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sz="3200"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sz="3200"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sz="3200"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85" d="100"/>
          <a:sy n="85" d="100"/>
        </p:scale>
        <p:origin x="115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1C54F44-3619-40F8-AFB3-206ECF4D22D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8195" name="Rectangle 3">
            <a:extLst>
              <a:ext uri="{FF2B5EF4-FFF2-40B4-BE49-F238E27FC236}">
                <a16:creationId xmlns:a16="http://schemas.microsoft.com/office/drawing/2014/main" id="{CBA313D0-734D-448B-85BC-34443BD9C2A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13316" name="Rectangle 4">
            <a:extLst>
              <a:ext uri="{FF2B5EF4-FFF2-40B4-BE49-F238E27FC236}">
                <a16:creationId xmlns:a16="http://schemas.microsoft.com/office/drawing/2014/main" id="{BF8ACB92-14AC-4B0A-8A6B-E98FFDBD5C62}"/>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E98C8145-77DC-4E5F-85A3-6BD3AD58879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EC15159C-4CD1-4299-8BD1-1A63739B124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8199" name="Rectangle 7">
            <a:extLst>
              <a:ext uri="{FF2B5EF4-FFF2-40B4-BE49-F238E27FC236}">
                <a16:creationId xmlns:a16="http://schemas.microsoft.com/office/drawing/2014/main" id="{B1C28427-0399-4064-95AD-72B6C97DBD68}"/>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27C2E3C-DEFF-4B7F-AFB1-2A05B59E23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4979AB90-0A75-4C97-ACD4-0D98CBB91A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02B5E73-A83F-404F-9D0E-7F8162DF0A47}" type="slidenum">
              <a:rPr lang="en-US" altLang="en-US" smtClean="0"/>
              <a:pPr>
                <a:spcBef>
                  <a:spcPct val="0"/>
                </a:spcBef>
              </a:pPr>
              <a:t>2</a:t>
            </a:fld>
            <a:endParaRPr lang="en-US" altLang="en-US"/>
          </a:p>
        </p:txBody>
      </p:sp>
      <p:sp>
        <p:nvSpPr>
          <p:cNvPr id="16386" name="Rectangle 2">
            <a:extLst>
              <a:ext uri="{FF2B5EF4-FFF2-40B4-BE49-F238E27FC236}">
                <a16:creationId xmlns:a16="http://schemas.microsoft.com/office/drawing/2014/main" id="{45A74051-242D-4888-9D04-AF4BC0539971}"/>
              </a:ext>
            </a:extLst>
          </p:cNvPr>
          <p:cNvSpPr>
            <a:spLocks noChangeArrowheads="1" noTextEdit="1"/>
          </p:cNvSpPr>
          <p:nvPr>
            <p:ph type="sldImg"/>
          </p:nvPr>
        </p:nvSpPr>
        <p:spPr>
          <a:ln/>
        </p:spPr>
      </p:sp>
      <p:sp>
        <p:nvSpPr>
          <p:cNvPr id="16387" name="Rectangle 3">
            <a:extLst>
              <a:ext uri="{FF2B5EF4-FFF2-40B4-BE49-F238E27FC236}">
                <a16:creationId xmlns:a16="http://schemas.microsoft.com/office/drawing/2014/main" id="{AD7ED94B-72CB-483D-B1C2-5C13FAC0F3F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One of the first things we are likely to be interested in determining is the carrying capacity of our pasture. Let’s distinguish between stocking rate and carrying capacity. Stocking rate is whatever number of animals we happen to put out on a particular pasture. It might be too many, it might be too few, or it may be about right. Carrying capacity is the number of animals we can put on a particular grazing unit and provide them with adequate nutrition while keeping the pasture or range in a healthy, productive state.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FC7B7245-DA18-472A-8BF1-323DD0094D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5238E25-25C9-440C-92B8-84D577A0DC9D}" type="slidenum">
              <a:rPr lang="en-US" altLang="en-US" smtClean="0"/>
              <a:pPr>
                <a:spcBef>
                  <a:spcPct val="0"/>
                </a:spcBef>
              </a:pPr>
              <a:t>37</a:t>
            </a:fld>
            <a:endParaRPr lang="en-US" altLang="en-US"/>
          </a:p>
        </p:txBody>
      </p:sp>
      <p:sp>
        <p:nvSpPr>
          <p:cNvPr id="61442" name="Rectangle 2">
            <a:extLst>
              <a:ext uri="{FF2B5EF4-FFF2-40B4-BE49-F238E27FC236}">
                <a16:creationId xmlns:a16="http://schemas.microsoft.com/office/drawing/2014/main" id="{D7F54C53-12F8-4CB5-A7A9-9F068D235B99}"/>
              </a:ext>
            </a:extLst>
          </p:cNvPr>
          <p:cNvSpPr>
            <a:spLocks noRot="1" noChangeArrowheads="1" noTextEdit="1"/>
          </p:cNvSpPr>
          <p:nvPr>
            <p:ph type="sldImg"/>
          </p:nvPr>
        </p:nvSpPr>
        <p:spPr>
          <a:xfrm>
            <a:off x="1146175" y="687388"/>
            <a:ext cx="4567238" cy="3425825"/>
          </a:xfrm>
          <a:ln w="12700" cap="flat"/>
        </p:spPr>
      </p:sp>
      <p:sp>
        <p:nvSpPr>
          <p:cNvPr id="61443" name="Rectangle 3">
            <a:extLst>
              <a:ext uri="{FF2B5EF4-FFF2-40B4-BE49-F238E27FC236}">
                <a16:creationId xmlns:a16="http://schemas.microsoft.com/office/drawing/2014/main" id="{1092FC43-75F1-4CE3-AA62-35C230013D6C}"/>
              </a:ext>
            </a:extLst>
          </p:cNvPr>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1C4F4450-DAF1-4E50-8F15-FF96589823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DE1A0DF-0711-4189-AF5A-747CFF130BFC}" type="slidenum">
              <a:rPr lang="en-US" altLang="en-US" smtClean="0"/>
              <a:pPr>
                <a:spcBef>
                  <a:spcPct val="0"/>
                </a:spcBef>
              </a:pPr>
              <a:t>38</a:t>
            </a:fld>
            <a:endParaRPr lang="en-US" altLang="en-US"/>
          </a:p>
        </p:txBody>
      </p:sp>
      <p:sp>
        <p:nvSpPr>
          <p:cNvPr id="63490" name="Rectangle 2">
            <a:extLst>
              <a:ext uri="{FF2B5EF4-FFF2-40B4-BE49-F238E27FC236}">
                <a16:creationId xmlns:a16="http://schemas.microsoft.com/office/drawing/2014/main" id="{CEFCAF36-5D91-4B4F-9F9A-A8D1D672FD43}"/>
              </a:ext>
            </a:extLst>
          </p:cNvPr>
          <p:cNvSpPr>
            <a:spLocks noRot="1" noChangeArrowheads="1" noTextEdit="1"/>
          </p:cNvSpPr>
          <p:nvPr>
            <p:ph type="sldImg"/>
          </p:nvPr>
        </p:nvSpPr>
        <p:spPr>
          <a:xfrm>
            <a:off x="1146175" y="687388"/>
            <a:ext cx="4567238" cy="3425825"/>
          </a:xfrm>
          <a:ln w="12700" cap="flat"/>
        </p:spPr>
      </p:sp>
      <p:sp>
        <p:nvSpPr>
          <p:cNvPr id="63491" name="Rectangle 3">
            <a:extLst>
              <a:ext uri="{FF2B5EF4-FFF2-40B4-BE49-F238E27FC236}">
                <a16:creationId xmlns:a16="http://schemas.microsoft.com/office/drawing/2014/main" id="{6C571F35-2747-4062-A09B-9449C478B64F}"/>
              </a:ext>
            </a:extLst>
          </p:cNvPr>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C5B9C482-9AE7-45A3-A188-02ACDDA127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BD96074-F934-470B-8DFE-4DCDCB6673EA}" type="slidenum">
              <a:rPr lang="en-US" altLang="en-US" smtClean="0"/>
              <a:pPr>
                <a:spcBef>
                  <a:spcPct val="0"/>
                </a:spcBef>
              </a:pPr>
              <a:t>40</a:t>
            </a:fld>
            <a:endParaRPr lang="en-US" altLang="en-US"/>
          </a:p>
        </p:txBody>
      </p:sp>
      <p:sp>
        <p:nvSpPr>
          <p:cNvPr id="66562" name="Rectangle 2">
            <a:extLst>
              <a:ext uri="{FF2B5EF4-FFF2-40B4-BE49-F238E27FC236}">
                <a16:creationId xmlns:a16="http://schemas.microsoft.com/office/drawing/2014/main" id="{1F3F64C2-1111-4F81-A98F-F046BE1D1450}"/>
              </a:ext>
            </a:extLst>
          </p:cNvPr>
          <p:cNvSpPr>
            <a:spLocks noRot="1" noChangeArrowheads="1" noTextEdit="1"/>
          </p:cNvSpPr>
          <p:nvPr>
            <p:ph type="sldImg"/>
          </p:nvPr>
        </p:nvSpPr>
        <p:spPr>
          <a:xfrm>
            <a:off x="1146175" y="687388"/>
            <a:ext cx="4567238" cy="3425825"/>
          </a:xfrm>
          <a:ln w="12700" cap="flat"/>
        </p:spPr>
      </p:sp>
      <p:sp>
        <p:nvSpPr>
          <p:cNvPr id="66563" name="Rectangle 3">
            <a:extLst>
              <a:ext uri="{FF2B5EF4-FFF2-40B4-BE49-F238E27FC236}">
                <a16:creationId xmlns:a16="http://schemas.microsoft.com/office/drawing/2014/main" id="{F4B9FCD2-63A3-4A86-AD4C-879D9DDE49BC}"/>
              </a:ext>
            </a:extLst>
          </p:cNvPr>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E7D5CF5B-A65F-4F48-8DB0-EC9541BD86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1ADEDFC-69A4-4785-BB69-C5E729DBCF77}" type="slidenum">
              <a:rPr lang="en-US" altLang="en-US" smtClean="0"/>
              <a:pPr>
                <a:spcBef>
                  <a:spcPct val="0"/>
                </a:spcBef>
              </a:pPr>
              <a:t>46</a:t>
            </a:fld>
            <a:endParaRPr lang="en-US" altLang="en-US"/>
          </a:p>
        </p:txBody>
      </p:sp>
      <p:sp>
        <p:nvSpPr>
          <p:cNvPr id="73730" name="Rectangle 2">
            <a:extLst>
              <a:ext uri="{FF2B5EF4-FFF2-40B4-BE49-F238E27FC236}">
                <a16:creationId xmlns:a16="http://schemas.microsoft.com/office/drawing/2014/main" id="{71330738-D648-49C7-B7F7-3BDC6E0D1556}"/>
              </a:ext>
            </a:extLst>
          </p:cNvPr>
          <p:cNvSpPr>
            <a:spLocks noRot="1" noChangeArrowheads="1" noTextEdit="1"/>
          </p:cNvSpPr>
          <p:nvPr>
            <p:ph type="sldImg"/>
          </p:nvPr>
        </p:nvSpPr>
        <p:spPr>
          <a:ln/>
        </p:spPr>
      </p:sp>
      <p:sp>
        <p:nvSpPr>
          <p:cNvPr id="73731" name="Rectangle 3">
            <a:extLst>
              <a:ext uri="{FF2B5EF4-FFF2-40B4-BE49-F238E27FC236}">
                <a16:creationId xmlns:a16="http://schemas.microsoft.com/office/drawing/2014/main" id="{92490148-377E-4B8F-A552-F37B961BF3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Generally with set stocking we expect to harvest 30-40% of the forage that grows in a year. This is assuming the nutritional needs of the animals are being met solely form pasture. Yes, animals can harvest 90% of what grows but they will either starve or you must feed them supplemental feed.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1FFA82AA-5CB7-4BE7-A134-874F4FB256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F1A46BE-07CD-4AC1-8790-3BD538430B3E}" type="slidenum">
              <a:rPr lang="en-US" altLang="en-US" smtClean="0"/>
              <a:pPr>
                <a:spcBef>
                  <a:spcPct val="0"/>
                </a:spcBef>
              </a:pPr>
              <a:t>47</a:t>
            </a:fld>
            <a:endParaRPr lang="en-US" altLang="en-US"/>
          </a:p>
        </p:txBody>
      </p:sp>
      <p:sp>
        <p:nvSpPr>
          <p:cNvPr id="75778" name="Rectangle 2">
            <a:extLst>
              <a:ext uri="{FF2B5EF4-FFF2-40B4-BE49-F238E27FC236}">
                <a16:creationId xmlns:a16="http://schemas.microsoft.com/office/drawing/2014/main" id="{44145016-F47C-4435-ACFC-8D1F5EC5C406}"/>
              </a:ext>
            </a:extLst>
          </p:cNvPr>
          <p:cNvSpPr>
            <a:spLocks noRot="1" noChangeArrowheads="1" noTextEdit="1"/>
          </p:cNvSpPr>
          <p:nvPr>
            <p:ph type="sldImg"/>
          </p:nvPr>
        </p:nvSpPr>
        <p:spPr>
          <a:ln/>
        </p:spPr>
      </p:sp>
      <p:sp>
        <p:nvSpPr>
          <p:cNvPr id="75779" name="Rectangle 3">
            <a:extLst>
              <a:ext uri="{FF2B5EF4-FFF2-40B4-BE49-F238E27FC236}">
                <a16:creationId xmlns:a16="http://schemas.microsoft.com/office/drawing/2014/main" id="{02F21FA4-4C48-4C00-A7AE-888FC0F45E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 big factor affecting grazing efficiency is all the other things animals do on their dinner plate.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E26C87A9-92DC-4F7D-9DCF-EBD08BC254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20DFBD0-97FC-4FD4-BEC4-63EBD1E2D695}" type="slidenum">
              <a:rPr lang="en-US" altLang="en-US" smtClean="0"/>
              <a:pPr>
                <a:spcBef>
                  <a:spcPct val="0"/>
                </a:spcBef>
              </a:pPr>
              <a:t>48</a:t>
            </a:fld>
            <a:endParaRPr lang="en-US" altLang="en-US"/>
          </a:p>
        </p:txBody>
      </p:sp>
      <p:sp>
        <p:nvSpPr>
          <p:cNvPr id="77826" name="Rectangle 2">
            <a:extLst>
              <a:ext uri="{FF2B5EF4-FFF2-40B4-BE49-F238E27FC236}">
                <a16:creationId xmlns:a16="http://schemas.microsoft.com/office/drawing/2014/main" id="{7489F027-DC83-49A4-983D-9CF5B03D5944}"/>
              </a:ext>
            </a:extLst>
          </p:cNvPr>
          <p:cNvSpPr>
            <a:spLocks noRot="1" noChangeArrowheads="1" noTextEdit="1"/>
          </p:cNvSpPr>
          <p:nvPr>
            <p:ph type="sldImg"/>
          </p:nvPr>
        </p:nvSpPr>
        <p:spPr>
          <a:ln/>
        </p:spPr>
      </p:sp>
      <p:sp>
        <p:nvSpPr>
          <p:cNvPr id="77827" name="Rectangle 3">
            <a:extLst>
              <a:ext uri="{FF2B5EF4-FFF2-40B4-BE49-F238E27FC236}">
                <a16:creationId xmlns:a16="http://schemas.microsoft.com/office/drawing/2014/main" id="{E1314991-E46C-44EA-98E0-C6D93A4B8A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 longer livestock stay on the same area, the greater the percentage of area affected by manure fouling and camping. Concentration areas such as watering points or mineral feeders become increasingly overgrazed as length of stay in a pasture increases. Because of the tendency to repeatedly graze the most desirable plants, longer grazing periods lead to disappearance of the most desirable plants over time. Soon the very plants that made a particular pasture desirable at a certain time of the year becomes less and less desirable.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F568ECE9-491C-40A9-A55C-3EA55E6E70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4A7282C-1667-42E4-9DDA-24761022EC49}" type="slidenum">
              <a:rPr lang="en-US" altLang="en-US" smtClean="0"/>
              <a:pPr>
                <a:spcBef>
                  <a:spcPct val="0"/>
                </a:spcBef>
              </a:pPr>
              <a:t>49</a:t>
            </a:fld>
            <a:endParaRPr lang="en-US" altLang="en-US"/>
          </a:p>
        </p:txBody>
      </p:sp>
      <p:sp>
        <p:nvSpPr>
          <p:cNvPr id="79874" name="Rectangle 2">
            <a:extLst>
              <a:ext uri="{FF2B5EF4-FFF2-40B4-BE49-F238E27FC236}">
                <a16:creationId xmlns:a16="http://schemas.microsoft.com/office/drawing/2014/main" id="{9D0CB107-001B-4A17-94C7-71556C758C58}"/>
              </a:ext>
            </a:extLst>
          </p:cNvPr>
          <p:cNvSpPr>
            <a:spLocks noRot="1" noChangeArrowheads="1" noTextEdit="1"/>
          </p:cNvSpPr>
          <p:nvPr>
            <p:ph type="sldImg"/>
          </p:nvPr>
        </p:nvSpPr>
        <p:spPr>
          <a:ln/>
        </p:spPr>
      </p:sp>
      <p:sp>
        <p:nvSpPr>
          <p:cNvPr id="79875" name="Rectangle 3">
            <a:extLst>
              <a:ext uri="{FF2B5EF4-FFF2-40B4-BE49-F238E27FC236}">
                <a16:creationId xmlns:a16="http://schemas.microsoft.com/office/drawing/2014/main" id="{2ADBF1D7-7742-4D8F-A09B-3F9BE4B9F2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Rotational grazing systems can achieve much higher levels of grazing efficiency. This is largely due to reducing the amount of forage being wasted from fouling and keeping a large bite size in front of the animals. The efficiency of proper grazing with 1-2  day grazing periods and appropriate rest periods is equivalent to the harvest efficiency of  mechanical harvest systems. This high level of harvest is only appropriate for high natural rainfall or irrigated pastures.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8EB7299D-957D-41F5-9776-DE4ED2213E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46CBE21-B54D-46E0-B8F1-FF44FCBA25FB}" type="slidenum">
              <a:rPr lang="en-US" altLang="en-US" smtClean="0"/>
              <a:pPr>
                <a:spcBef>
                  <a:spcPct val="0"/>
                </a:spcBef>
              </a:pPr>
              <a:t>4</a:t>
            </a:fld>
            <a:endParaRPr lang="en-US" altLang="en-US"/>
          </a:p>
        </p:txBody>
      </p:sp>
      <p:sp>
        <p:nvSpPr>
          <p:cNvPr id="19458" name="Rectangle 2">
            <a:extLst>
              <a:ext uri="{FF2B5EF4-FFF2-40B4-BE49-F238E27FC236}">
                <a16:creationId xmlns:a16="http://schemas.microsoft.com/office/drawing/2014/main" id="{DFBAACEA-2357-4B8C-8D09-44AC327F4C7C}"/>
              </a:ext>
            </a:extLst>
          </p:cNvPr>
          <p:cNvSpPr>
            <a:spLocks noChangeArrowheads="1" noTextEdit="1"/>
          </p:cNvSpPr>
          <p:nvPr>
            <p:ph type="sldImg"/>
          </p:nvPr>
        </p:nvSpPr>
        <p:spPr>
          <a:ln/>
        </p:spPr>
      </p:sp>
      <p:sp>
        <p:nvSpPr>
          <p:cNvPr id="19459" name="Rectangle 3">
            <a:extLst>
              <a:ext uri="{FF2B5EF4-FFF2-40B4-BE49-F238E27FC236}">
                <a16:creationId xmlns:a16="http://schemas.microsoft.com/office/drawing/2014/main" id="{305A1C63-17A1-42A5-A3BF-568E6FAB929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One of the first things we are likely to be interested in determining is the carrying capacity of our pasture. Let’s distinguish between stocking rate and carrying capacity. Stocking rate is whatever number of animals we happen to put out on a particular pasture. It might be too many, it might be too few, or it may be about right. Carrying capacity is the number of animals we can put on a particular grazing unit and provide them with adequate nutrition while keeping the pasture or range in a healthy, productive state.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A7C801F3-1EBF-4B87-9DA4-8A4AD0B4B6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E84675D-7AFE-4B84-A5BC-8E5639143975}" type="slidenum">
              <a:rPr lang="en-US" altLang="en-US" smtClean="0"/>
              <a:pPr>
                <a:spcBef>
                  <a:spcPct val="0"/>
                </a:spcBef>
              </a:pPr>
              <a:t>7</a:t>
            </a:fld>
            <a:endParaRPr lang="en-US" altLang="en-US"/>
          </a:p>
        </p:txBody>
      </p:sp>
      <p:sp>
        <p:nvSpPr>
          <p:cNvPr id="23554" name="Rectangle 2">
            <a:extLst>
              <a:ext uri="{FF2B5EF4-FFF2-40B4-BE49-F238E27FC236}">
                <a16:creationId xmlns:a16="http://schemas.microsoft.com/office/drawing/2014/main" id="{07EDFDEF-90CE-4178-BA9B-27AEE820B2F4}"/>
              </a:ext>
            </a:extLst>
          </p:cNvPr>
          <p:cNvSpPr>
            <a:spLocks noChangeArrowheads="1" noTextEdit="1"/>
          </p:cNvSpPr>
          <p:nvPr>
            <p:ph type="sldImg"/>
          </p:nvPr>
        </p:nvSpPr>
        <p:spPr>
          <a:ln/>
        </p:spPr>
      </p:sp>
      <p:sp>
        <p:nvSpPr>
          <p:cNvPr id="23555" name="Rectangle 3">
            <a:extLst>
              <a:ext uri="{FF2B5EF4-FFF2-40B4-BE49-F238E27FC236}">
                <a16:creationId xmlns:a16="http://schemas.microsoft.com/office/drawing/2014/main" id="{95FA8E08-E99B-4D90-9170-A1804F74284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While stocking rate defines the number of animals assigned to a large grazing area for an extended period of time, stock density describes concentration of animals on a limited area for a limited time period.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2D39CEFD-A8F4-4DB1-A2DD-49E278CA28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9F84EF4-79A4-4319-BD0B-9613B462AC38}" type="slidenum">
              <a:rPr lang="en-US" altLang="en-US" smtClean="0"/>
              <a:pPr>
                <a:spcBef>
                  <a:spcPct val="0"/>
                </a:spcBef>
              </a:pPr>
              <a:t>15</a:t>
            </a:fld>
            <a:endParaRPr lang="en-US" altLang="en-US"/>
          </a:p>
        </p:txBody>
      </p:sp>
      <p:sp>
        <p:nvSpPr>
          <p:cNvPr id="32770" name="Rectangle 2">
            <a:extLst>
              <a:ext uri="{FF2B5EF4-FFF2-40B4-BE49-F238E27FC236}">
                <a16:creationId xmlns:a16="http://schemas.microsoft.com/office/drawing/2014/main" id="{BB5577B2-7C9C-4C4C-AB37-E84A66CC4D57}"/>
              </a:ext>
            </a:extLst>
          </p:cNvPr>
          <p:cNvSpPr>
            <a:spLocks noChangeArrowheads="1" noTextEdit="1"/>
          </p:cNvSpPr>
          <p:nvPr>
            <p:ph type="sldImg"/>
          </p:nvPr>
        </p:nvSpPr>
        <p:spPr>
          <a:ln/>
        </p:spPr>
      </p:sp>
      <p:sp>
        <p:nvSpPr>
          <p:cNvPr id="32771" name="Rectangle 3">
            <a:extLst>
              <a:ext uri="{FF2B5EF4-FFF2-40B4-BE49-F238E27FC236}">
                <a16:creationId xmlns:a16="http://schemas.microsoft.com/office/drawing/2014/main" id="{30D7B590-0823-4EAC-8AFA-E6702FE6BB1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 formula for stock density looks very similar to the carrying capacity equation but is actually very different. Now we are looking at available forage or what is out in the pasture today. Temporal utilization rate or how much of the standing pasture are we going to harvest during this grazing period. Daily intake is still the same daily intake. And grazing period is how many days are we going to allow the animals to be in this particular pasture. </a:t>
            </a:r>
          </a:p>
          <a:p>
            <a:pPr eaLnBrk="1" hangingPunct="1"/>
            <a:r>
              <a:rPr lang="en-US" altLang="en-US">
                <a:latin typeface="Arial" panose="020B0604020202020204" pitchFamily="34" charset="0"/>
                <a:cs typeface="Arial" panose="020B0604020202020204" pitchFamily="34" charset="0"/>
              </a:rPr>
              <a:t>This formula is not a simple math function where you can plug in any numbers and come up with a correct or meaningful answer. Because we are talking about living plants and animals, there are certain biological relationships that draw boundaries around some of our factors.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C1796054-C7A2-4073-BB80-6696DFC559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0290D67-A69A-4F19-92D9-7A1A687392F5}" type="slidenum">
              <a:rPr lang="en-US" altLang="en-US" smtClean="0"/>
              <a:pPr>
                <a:spcBef>
                  <a:spcPct val="0"/>
                </a:spcBef>
              </a:pPr>
              <a:t>20</a:t>
            </a:fld>
            <a:endParaRPr lang="en-US" altLang="en-US"/>
          </a:p>
        </p:txBody>
      </p:sp>
      <p:sp>
        <p:nvSpPr>
          <p:cNvPr id="38914" name="Rectangle 2">
            <a:extLst>
              <a:ext uri="{FF2B5EF4-FFF2-40B4-BE49-F238E27FC236}">
                <a16:creationId xmlns:a16="http://schemas.microsoft.com/office/drawing/2014/main" id="{B7AD5A19-7614-40E1-9CE0-65895897E2D2}"/>
              </a:ext>
            </a:extLst>
          </p:cNvPr>
          <p:cNvSpPr>
            <a:spLocks noChangeArrowheads="1" noTextEdit="1"/>
          </p:cNvSpPr>
          <p:nvPr>
            <p:ph type="sldImg"/>
          </p:nvPr>
        </p:nvSpPr>
        <p:spPr>
          <a:ln/>
        </p:spPr>
      </p:sp>
      <p:sp>
        <p:nvSpPr>
          <p:cNvPr id="38915" name="Rectangle 3">
            <a:extLst>
              <a:ext uri="{FF2B5EF4-FFF2-40B4-BE49-F238E27FC236}">
                <a16:creationId xmlns:a16="http://schemas.microsoft.com/office/drawing/2014/main" id="{2AFC9D41-94E1-46F6-9BC6-DC227D67792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If we make some assumptions that fall within the bounds defined by plant-animal relationships, we can come up with a meanigful estimate of appropriate stock density.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D7E90B3F-22A5-41BA-83BD-A52157EDEC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74C7CF2-4DBD-453A-A719-208DB7A61153}" type="slidenum">
              <a:rPr lang="en-US" altLang="en-US" smtClean="0"/>
              <a:pPr>
                <a:spcBef>
                  <a:spcPct val="0"/>
                </a:spcBef>
              </a:pPr>
              <a:t>21</a:t>
            </a:fld>
            <a:endParaRPr lang="en-US" altLang="en-US"/>
          </a:p>
        </p:txBody>
      </p:sp>
      <p:sp>
        <p:nvSpPr>
          <p:cNvPr id="40962" name="Rectangle 2">
            <a:extLst>
              <a:ext uri="{FF2B5EF4-FFF2-40B4-BE49-F238E27FC236}">
                <a16:creationId xmlns:a16="http://schemas.microsoft.com/office/drawing/2014/main" id="{E490B5A7-5274-453C-8D52-65B1983694B9}"/>
              </a:ext>
            </a:extLst>
          </p:cNvPr>
          <p:cNvSpPr>
            <a:spLocks noChangeArrowheads="1" noTextEdit="1"/>
          </p:cNvSpPr>
          <p:nvPr>
            <p:ph type="sldImg"/>
          </p:nvPr>
        </p:nvSpPr>
        <p:spPr>
          <a:ln/>
        </p:spPr>
      </p:sp>
      <p:sp>
        <p:nvSpPr>
          <p:cNvPr id="40963" name="Rectangle 3">
            <a:extLst>
              <a:ext uri="{FF2B5EF4-FFF2-40B4-BE49-F238E27FC236}">
                <a16:creationId xmlns:a16="http://schemas.microsoft.com/office/drawing/2014/main" id="{0E156F60-0C35-4FDD-82A8-6792FF4D9B4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Using these assumptions we find our pasture should be able to support about 40,000 lb of animal liveweight per acre per day.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4AF21333-D31E-49C3-93B8-3F3F2F7B28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184E105-989F-4F3A-84F9-7BD8F578202D}" type="slidenum">
              <a:rPr lang="en-US" altLang="en-US" smtClean="0"/>
              <a:pPr>
                <a:spcBef>
                  <a:spcPct val="0"/>
                </a:spcBef>
              </a:pPr>
              <a:t>22</a:t>
            </a:fld>
            <a:endParaRPr lang="en-US" altLang="en-US"/>
          </a:p>
        </p:txBody>
      </p:sp>
      <p:sp>
        <p:nvSpPr>
          <p:cNvPr id="43010" name="Rectangle 2">
            <a:extLst>
              <a:ext uri="{FF2B5EF4-FFF2-40B4-BE49-F238E27FC236}">
                <a16:creationId xmlns:a16="http://schemas.microsoft.com/office/drawing/2014/main" id="{B7C0BE01-7C70-4C3A-BF66-7616DDE5315B}"/>
              </a:ext>
            </a:extLst>
          </p:cNvPr>
          <p:cNvSpPr>
            <a:spLocks noChangeArrowheads="1" noTextEdit="1"/>
          </p:cNvSpPr>
          <p:nvPr>
            <p:ph type="sldImg"/>
          </p:nvPr>
        </p:nvSpPr>
        <p:spPr>
          <a:ln/>
        </p:spPr>
      </p:sp>
      <p:sp>
        <p:nvSpPr>
          <p:cNvPr id="43011" name="Rectangle 3">
            <a:extLst>
              <a:ext uri="{FF2B5EF4-FFF2-40B4-BE49-F238E27FC236}">
                <a16:creationId xmlns:a16="http://schemas.microsoft.com/office/drawing/2014/main" id="{7F7C8618-9F55-4432-960F-32AC527D170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translates to about 30 of our 1300 lb cows…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A1E1A8A0-143A-48DF-B914-0A53D15F2F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AFD0D8D-53E6-4745-A075-018004007AF0}" type="slidenum">
              <a:rPr lang="en-US" altLang="en-US" smtClean="0"/>
              <a:pPr>
                <a:spcBef>
                  <a:spcPct val="0"/>
                </a:spcBef>
              </a:pPr>
              <a:t>23</a:t>
            </a:fld>
            <a:endParaRPr lang="en-US" altLang="en-US"/>
          </a:p>
        </p:txBody>
      </p:sp>
      <p:sp>
        <p:nvSpPr>
          <p:cNvPr id="45058" name="Rectangle 2">
            <a:extLst>
              <a:ext uri="{FF2B5EF4-FFF2-40B4-BE49-F238E27FC236}">
                <a16:creationId xmlns:a16="http://schemas.microsoft.com/office/drawing/2014/main" id="{60A4A46A-7069-4D5B-856B-B6B87325F580}"/>
              </a:ext>
            </a:extLst>
          </p:cNvPr>
          <p:cNvSpPr>
            <a:spLocks noChangeArrowheads="1" noTextEdit="1"/>
          </p:cNvSpPr>
          <p:nvPr>
            <p:ph type="sldImg"/>
          </p:nvPr>
        </p:nvSpPr>
        <p:spPr>
          <a:ln/>
        </p:spPr>
      </p:sp>
      <p:sp>
        <p:nvSpPr>
          <p:cNvPr id="45059" name="Rectangle 3">
            <a:extLst>
              <a:ext uri="{FF2B5EF4-FFF2-40B4-BE49-F238E27FC236}">
                <a16:creationId xmlns:a16="http://schemas.microsoft.com/office/drawing/2014/main" id="{B10B1CD2-87B3-4307-939C-B95DB7E80D7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 Or 57 of our 700 lb steers.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495E0775-2680-4B89-8213-B69804DB60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B58A44E-8FD0-436B-8083-98C0B41EBB4E}" type="slidenum">
              <a:rPr lang="en-US" altLang="en-US" smtClean="0"/>
              <a:pPr>
                <a:spcBef>
                  <a:spcPct val="0"/>
                </a:spcBef>
              </a:pPr>
              <a:t>26</a:t>
            </a:fld>
            <a:endParaRPr lang="en-US" altLang="en-US"/>
          </a:p>
        </p:txBody>
      </p:sp>
      <p:sp>
        <p:nvSpPr>
          <p:cNvPr id="49154" name="Rectangle 2">
            <a:extLst>
              <a:ext uri="{FF2B5EF4-FFF2-40B4-BE49-F238E27FC236}">
                <a16:creationId xmlns:a16="http://schemas.microsoft.com/office/drawing/2014/main" id="{D2E8C233-BCF5-42DE-87AC-69518A7B1394}"/>
              </a:ext>
            </a:extLst>
          </p:cNvPr>
          <p:cNvSpPr>
            <a:spLocks noRot="1" noChangeArrowheads="1" noTextEdit="1"/>
          </p:cNvSpPr>
          <p:nvPr>
            <p:ph type="sldImg"/>
          </p:nvPr>
        </p:nvSpPr>
        <p:spPr>
          <a:ln/>
        </p:spPr>
      </p:sp>
      <p:sp>
        <p:nvSpPr>
          <p:cNvPr id="49155" name="Rectangle 3">
            <a:extLst>
              <a:ext uri="{FF2B5EF4-FFF2-40B4-BE49-F238E27FC236}">
                <a16:creationId xmlns:a16="http://schemas.microsoft.com/office/drawing/2014/main" id="{0CC025B0-5BC2-437D-9A24-B7211BB7FD0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If we look at the classic diagram of 3-phase plant growth, we know Phase 2 is where plants are most photosynthetically efficient. Pastures grazed down to Phase 1 residual have little leaf area to maintain photosynthesis while Phase 3 has too much shading and requires too much energy for plant maintenance.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30A3CC0-818D-4D26-9B9E-3CC153797ECD}"/>
              </a:ext>
            </a:extLst>
          </p:cNvPr>
          <p:cNvGrpSpPr>
            <a:grpSpLocks/>
          </p:cNvGrpSpPr>
          <p:nvPr/>
        </p:nvGrpSpPr>
        <p:grpSpPr bwMode="auto">
          <a:xfrm>
            <a:off x="0" y="2438400"/>
            <a:ext cx="9009063" cy="1052513"/>
            <a:chOff x="0" y="1536"/>
            <a:chExt cx="5675" cy="663"/>
          </a:xfrm>
        </p:grpSpPr>
        <p:grpSp>
          <p:nvGrpSpPr>
            <p:cNvPr id="5" name="Group 3">
              <a:extLst>
                <a:ext uri="{FF2B5EF4-FFF2-40B4-BE49-F238E27FC236}">
                  <a16:creationId xmlns:a16="http://schemas.microsoft.com/office/drawing/2014/main" id="{67F0B584-EF59-44AB-A2FA-734389005788}"/>
                </a:ext>
              </a:extLst>
            </p:cNvPr>
            <p:cNvGrpSpPr>
              <a:grpSpLocks/>
            </p:cNvGrpSpPr>
            <p:nvPr/>
          </p:nvGrpSpPr>
          <p:grpSpPr bwMode="auto">
            <a:xfrm>
              <a:off x="185" y="1604"/>
              <a:ext cx="449" cy="299"/>
              <a:chOff x="720" y="336"/>
              <a:chExt cx="624" cy="432"/>
            </a:xfrm>
          </p:grpSpPr>
          <p:sp>
            <p:nvSpPr>
              <p:cNvPr id="12" name="Rectangle 4">
                <a:extLst>
                  <a:ext uri="{FF2B5EF4-FFF2-40B4-BE49-F238E27FC236}">
                    <a16:creationId xmlns:a16="http://schemas.microsoft.com/office/drawing/2014/main" id="{CB63CFA0-3C3B-47B9-A8C5-2C7E38D8A602}"/>
                  </a:ext>
                </a:extLst>
              </p:cNvPr>
              <p:cNvSpPr>
                <a:spLocks noChangeArrowheads="1"/>
              </p:cNvSpPr>
              <p:nvPr/>
            </p:nvSpPr>
            <p:spPr bwMode="auto">
              <a:xfrm>
                <a:off x="720" y="336"/>
                <a:ext cx="384" cy="432"/>
              </a:xfrm>
              <a:prstGeom prst="rect">
                <a:avLst/>
              </a:prstGeom>
              <a:solidFill>
                <a:schemeClr val="folHlink"/>
              </a:soli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a:p>
            </p:txBody>
          </p:sp>
          <p:sp>
            <p:nvSpPr>
              <p:cNvPr id="13" name="Rectangle 5">
                <a:extLst>
                  <a:ext uri="{FF2B5EF4-FFF2-40B4-BE49-F238E27FC236}">
                    <a16:creationId xmlns:a16="http://schemas.microsoft.com/office/drawing/2014/main" id="{C7C62153-AD06-418D-BCE6-B9B823BB3263}"/>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a:p>
            </p:txBody>
          </p:sp>
        </p:grpSp>
        <p:grpSp>
          <p:nvGrpSpPr>
            <p:cNvPr id="6" name="Group 6">
              <a:extLst>
                <a:ext uri="{FF2B5EF4-FFF2-40B4-BE49-F238E27FC236}">
                  <a16:creationId xmlns:a16="http://schemas.microsoft.com/office/drawing/2014/main" id="{2899F417-F350-4C53-A1DE-D9581BBAF17F}"/>
                </a:ext>
              </a:extLst>
            </p:cNvPr>
            <p:cNvGrpSpPr>
              <a:grpSpLocks/>
            </p:cNvGrpSpPr>
            <p:nvPr/>
          </p:nvGrpSpPr>
          <p:grpSpPr bwMode="auto">
            <a:xfrm>
              <a:off x="263" y="1870"/>
              <a:ext cx="466" cy="299"/>
              <a:chOff x="912" y="2640"/>
              <a:chExt cx="672" cy="432"/>
            </a:xfrm>
          </p:grpSpPr>
          <p:sp>
            <p:nvSpPr>
              <p:cNvPr id="10" name="Rectangle 7">
                <a:extLst>
                  <a:ext uri="{FF2B5EF4-FFF2-40B4-BE49-F238E27FC236}">
                    <a16:creationId xmlns:a16="http://schemas.microsoft.com/office/drawing/2014/main" id="{BD091B3D-747A-491D-88B5-F57790E8161D}"/>
                  </a:ext>
                </a:extLst>
              </p:cNvPr>
              <p:cNvSpPr>
                <a:spLocks noChangeArrowheads="1"/>
              </p:cNvSpPr>
              <p:nvPr/>
            </p:nvSpPr>
            <p:spPr bwMode="auto">
              <a:xfrm>
                <a:off x="912" y="2640"/>
                <a:ext cx="384" cy="432"/>
              </a:xfrm>
              <a:prstGeom prst="rect">
                <a:avLst/>
              </a:prstGeom>
              <a:solidFill>
                <a:schemeClr val="accent2"/>
              </a:soli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a:p>
            </p:txBody>
          </p:sp>
          <p:sp>
            <p:nvSpPr>
              <p:cNvPr id="11" name="Rectangle 8">
                <a:extLst>
                  <a:ext uri="{FF2B5EF4-FFF2-40B4-BE49-F238E27FC236}">
                    <a16:creationId xmlns:a16="http://schemas.microsoft.com/office/drawing/2014/main" id="{5498A7A1-E466-44C2-8A4C-1DDC8A6FA6EC}"/>
                  </a:ext>
                </a:extLst>
              </p:cNvPr>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a:p>
            </p:txBody>
          </p:sp>
        </p:grpSp>
        <p:sp>
          <p:nvSpPr>
            <p:cNvPr id="7" name="Rectangle 9">
              <a:extLst>
                <a:ext uri="{FF2B5EF4-FFF2-40B4-BE49-F238E27FC236}">
                  <a16:creationId xmlns:a16="http://schemas.microsoft.com/office/drawing/2014/main" id="{346AE4F2-23E3-4EA1-8FC6-1D2510572258}"/>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a:p>
          </p:txBody>
        </p:sp>
        <p:sp>
          <p:nvSpPr>
            <p:cNvPr id="8" name="Rectangle 10">
              <a:extLst>
                <a:ext uri="{FF2B5EF4-FFF2-40B4-BE49-F238E27FC236}">
                  <a16:creationId xmlns:a16="http://schemas.microsoft.com/office/drawing/2014/main" id="{61919B66-2EED-4A09-949D-B339C05B9598}"/>
                </a:ext>
              </a:extLst>
            </p:cNvPr>
            <p:cNvSpPr>
              <a:spLocks noChangeArrowheads="1"/>
            </p:cNvSpPr>
            <p:nvPr/>
          </p:nvSpPr>
          <p:spPr bwMode="auto">
            <a:xfrm>
              <a:off x="400" y="1536"/>
              <a:ext cx="20" cy="663"/>
            </a:xfrm>
            <a:prstGeom prst="rect">
              <a:avLst/>
            </a:prstGeom>
            <a:solidFill>
              <a:schemeClr val="bg2"/>
            </a:soli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a:p>
          </p:txBody>
        </p:sp>
        <p:sp>
          <p:nvSpPr>
            <p:cNvPr id="9" name="Rectangle 11">
              <a:extLst>
                <a:ext uri="{FF2B5EF4-FFF2-40B4-BE49-F238E27FC236}">
                  <a16:creationId xmlns:a16="http://schemas.microsoft.com/office/drawing/2014/main" id="{FB1FB4A7-0B92-46A9-9253-B2AAC308B4ED}"/>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a:p>
          </p:txBody>
        </p:sp>
      </p:grpSp>
      <p:sp>
        <p:nvSpPr>
          <p:cNvPr id="14" name="Footer Placeholder 4">
            <a:extLst>
              <a:ext uri="{FF2B5EF4-FFF2-40B4-BE49-F238E27FC236}">
                <a16:creationId xmlns:a16="http://schemas.microsoft.com/office/drawing/2014/main" id="{B438A626-7B22-4B19-9B27-3A95DA0D1A42}"/>
              </a:ext>
            </a:extLst>
          </p:cNvPr>
          <p:cNvSpPr txBox="1">
            <a:spLocks/>
          </p:cNvSpPr>
          <p:nvPr userDrawn="1"/>
        </p:nvSpPr>
        <p:spPr>
          <a:xfrm>
            <a:off x="1160463" y="6156325"/>
            <a:ext cx="7620000" cy="3762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pPr>
              <a:defRPr/>
            </a:pPr>
            <a:endParaRPr lang="en-US" sz="800" dirty="0">
              <a:solidFill>
                <a:schemeClr val="bg1">
                  <a:lumMod val="50000"/>
                </a:schemeClr>
              </a:solidFill>
            </a:endParaRPr>
          </a:p>
        </p:txBody>
      </p:sp>
      <p:pic>
        <p:nvPicPr>
          <p:cNvPr id="15" name="Picture 27" descr="Logo&#10;&#10;Description automatically generated">
            <a:extLst>
              <a:ext uri="{FF2B5EF4-FFF2-40B4-BE49-F238E27FC236}">
                <a16:creationId xmlns:a16="http://schemas.microsoft.com/office/drawing/2014/main" id="{A2EA0E1F-A472-49E8-A894-1CF95931DB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9338"/>
            <a:ext cx="685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8" descr="Logo&#10;&#10;Description automatically generated">
            <a:extLst>
              <a:ext uri="{FF2B5EF4-FFF2-40B4-BE49-F238E27FC236}">
                <a16:creationId xmlns:a16="http://schemas.microsoft.com/office/drawing/2014/main" id="{E5361267-5D27-4AAD-A1AD-2A898FBD8B9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246063"/>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12"/>
          <p:cNvSpPr>
            <a:spLocks noGrp="1" noChangeArrowheads="1"/>
          </p:cNvSpPr>
          <p:nvPr>
            <p:ph type="ctrTitle"/>
          </p:nvPr>
        </p:nvSpPr>
        <p:spPr>
          <a:xfrm>
            <a:off x="990600" y="1676400"/>
            <a:ext cx="7772400" cy="1462088"/>
          </a:xfrm>
        </p:spPr>
        <p:txBody>
          <a:bodyPr/>
          <a:lstStyle>
            <a:lvl1pPr>
              <a:defRPr/>
            </a:lvl1pPr>
          </a:lstStyle>
          <a:p>
            <a:r>
              <a:rPr lang="en-US"/>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7" name="Rectangle 14">
            <a:extLst>
              <a:ext uri="{FF2B5EF4-FFF2-40B4-BE49-F238E27FC236}">
                <a16:creationId xmlns:a16="http://schemas.microsoft.com/office/drawing/2014/main" id="{DC5FB119-3E17-4B61-8076-C3B739F940D6}"/>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8" name="Rectangle 15">
            <a:extLst>
              <a:ext uri="{FF2B5EF4-FFF2-40B4-BE49-F238E27FC236}">
                <a16:creationId xmlns:a16="http://schemas.microsoft.com/office/drawing/2014/main" id="{D809A1DA-4B4A-4272-8F04-A370C36044C5}"/>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9" name="Rectangle 16">
            <a:extLst>
              <a:ext uri="{FF2B5EF4-FFF2-40B4-BE49-F238E27FC236}">
                <a16:creationId xmlns:a16="http://schemas.microsoft.com/office/drawing/2014/main" id="{138FA7CF-55E0-483B-B080-25905DD39C2F}"/>
              </a:ext>
            </a:extLst>
          </p:cNvPr>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CAAB92E5-CBC1-446C-9771-CF0CE8569711}" type="slidenum">
              <a:rPr lang="en-US" altLang="en-US"/>
              <a:pPr>
                <a:defRPr/>
              </a:pPr>
              <a:t>‹#›</a:t>
            </a:fld>
            <a:endParaRPr lang="en-US" altLang="en-US"/>
          </a:p>
        </p:txBody>
      </p:sp>
    </p:spTree>
    <p:extLst>
      <p:ext uri="{BB962C8B-B14F-4D97-AF65-F5344CB8AC3E}">
        <p14:creationId xmlns:p14="http://schemas.microsoft.com/office/powerpoint/2010/main" val="3786158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8429CFF3-4ACD-40B5-957E-4A33CAC3FB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B4156D76-AA0D-440C-B89F-2071672D12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D5B46CE2-1317-417D-968F-5C5F2EFEE150}"/>
              </a:ext>
            </a:extLst>
          </p:cNvPr>
          <p:cNvSpPr>
            <a:spLocks noGrp="1" noChangeArrowheads="1"/>
          </p:cNvSpPr>
          <p:nvPr>
            <p:ph type="sldNum" sz="quarter" idx="12"/>
          </p:nvPr>
        </p:nvSpPr>
        <p:spPr>
          <a:ln/>
        </p:spPr>
        <p:txBody>
          <a:bodyPr/>
          <a:lstStyle>
            <a:lvl1pPr>
              <a:defRPr/>
            </a:lvl1pPr>
          </a:lstStyle>
          <a:p>
            <a:pPr>
              <a:defRPr/>
            </a:pPr>
            <a:fld id="{945A0B30-2CC0-4F87-8A5C-EB88890850FC}" type="slidenum">
              <a:rPr lang="en-US" altLang="en-US"/>
              <a:pPr>
                <a:defRPr/>
              </a:pPr>
              <a:t>‹#›</a:t>
            </a:fld>
            <a:endParaRPr lang="en-US" altLang="en-US"/>
          </a:p>
        </p:txBody>
      </p:sp>
    </p:spTree>
    <p:extLst>
      <p:ext uri="{BB962C8B-B14F-4D97-AF65-F5344CB8AC3E}">
        <p14:creationId xmlns:p14="http://schemas.microsoft.com/office/powerpoint/2010/main" val="1287037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20049A5D-CE38-40BC-98F9-F098B031EC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6C998727-BE12-4A6A-9088-461BF51A33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AAEBD5F1-3714-4C12-A193-0EC6533563BF}"/>
              </a:ext>
            </a:extLst>
          </p:cNvPr>
          <p:cNvSpPr>
            <a:spLocks noGrp="1" noChangeArrowheads="1"/>
          </p:cNvSpPr>
          <p:nvPr>
            <p:ph type="sldNum" sz="quarter" idx="12"/>
          </p:nvPr>
        </p:nvSpPr>
        <p:spPr>
          <a:ln/>
        </p:spPr>
        <p:txBody>
          <a:bodyPr/>
          <a:lstStyle>
            <a:lvl1pPr>
              <a:defRPr/>
            </a:lvl1pPr>
          </a:lstStyle>
          <a:p>
            <a:pPr>
              <a:defRPr/>
            </a:pPr>
            <a:fld id="{B740E9B5-5C7C-4516-B4C8-B93F49242513}" type="slidenum">
              <a:rPr lang="en-US" altLang="en-US"/>
              <a:pPr>
                <a:defRPr/>
              </a:pPr>
              <a:t>‹#›</a:t>
            </a:fld>
            <a:endParaRPr lang="en-US" altLang="en-US"/>
          </a:p>
        </p:txBody>
      </p:sp>
    </p:spTree>
    <p:extLst>
      <p:ext uri="{BB962C8B-B14F-4D97-AF65-F5344CB8AC3E}">
        <p14:creationId xmlns:p14="http://schemas.microsoft.com/office/powerpoint/2010/main" val="175674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10;&#10;Description automatically generated">
            <a:extLst>
              <a:ext uri="{FF2B5EF4-FFF2-40B4-BE49-F238E27FC236}">
                <a16:creationId xmlns:a16="http://schemas.microsoft.com/office/drawing/2014/main" id="{26FA5B0E-68D8-4632-BB00-662E5C7AE2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246063"/>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FDB7D08E-7382-4646-B182-3187AB84CCC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05362EC6-C797-4A4E-B867-0BF5C723167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46B4480C-259C-4FF9-86B0-580EACB570E2}"/>
              </a:ext>
            </a:extLst>
          </p:cNvPr>
          <p:cNvSpPr>
            <a:spLocks noGrp="1" noChangeArrowheads="1"/>
          </p:cNvSpPr>
          <p:nvPr>
            <p:ph type="sldNum" sz="quarter" idx="12"/>
          </p:nvPr>
        </p:nvSpPr>
        <p:spPr/>
        <p:txBody>
          <a:bodyPr/>
          <a:lstStyle>
            <a:lvl1pPr>
              <a:defRPr/>
            </a:lvl1pPr>
          </a:lstStyle>
          <a:p>
            <a:pPr>
              <a:defRPr/>
            </a:pPr>
            <a:fld id="{6FDDD6FB-CAF6-47C0-9222-9D1203A1E796}" type="slidenum">
              <a:rPr lang="en-US" altLang="en-US"/>
              <a:pPr>
                <a:defRPr/>
              </a:pPr>
              <a:t>‹#›</a:t>
            </a:fld>
            <a:endParaRPr lang="en-US" altLang="en-US"/>
          </a:p>
        </p:txBody>
      </p:sp>
    </p:spTree>
    <p:extLst>
      <p:ext uri="{BB962C8B-B14F-4D97-AF65-F5344CB8AC3E}">
        <p14:creationId xmlns:p14="http://schemas.microsoft.com/office/powerpoint/2010/main" val="330298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27A4F615-3FC0-47E4-825F-5359F0AD6E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E26E2212-797D-41DA-BBFC-75C3B7597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5D8DB11F-DB26-4577-9E22-21138573AE08}"/>
              </a:ext>
            </a:extLst>
          </p:cNvPr>
          <p:cNvSpPr>
            <a:spLocks noGrp="1" noChangeArrowheads="1"/>
          </p:cNvSpPr>
          <p:nvPr>
            <p:ph type="sldNum" sz="quarter" idx="12"/>
          </p:nvPr>
        </p:nvSpPr>
        <p:spPr>
          <a:ln/>
        </p:spPr>
        <p:txBody>
          <a:bodyPr/>
          <a:lstStyle>
            <a:lvl1pPr>
              <a:defRPr/>
            </a:lvl1pPr>
          </a:lstStyle>
          <a:p>
            <a:pPr>
              <a:defRPr/>
            </a:pPr>
            <a:fld id="{E8E276B4-DE4A-4D60-9370-7AE4461DABF4}" type="slidenum">
              <a:rPr lang="en-US" altLang="en-US"/>
              <a:pPr>
                <a:defRPr/>
              </a:pPr>
              <a:t>‹#›</a:t>
            </a:fld>
            <a:endParaRPr lang="en-US" altLang="en-US"/>
          </a:p>
        </p:txBody>
      </p:sp>
    </p:spTree>
    <p:extLst>
      <p:ext uri="{BB962C8B-B14F-4D97-AF65-F5344CB8AC3E}">
        <p14:creationId xmlns:p14="http://schemas.microsoft.com/office/powerpoint/2010/main" val="3459476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A45F7DC-3E1F-4432-BBA7-3678100F6F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D12DD620-7EC4-4BE6-8A91-27851EBC7E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B91C06E3-30C3-4AC9-A479-3907B9EFA1AC}"/>
              </a:ext>
            </a:extLst>
          </p:cNvPr>
          <p:cNvSpPr>
            <a:spLocks noGrp="1" noChangeArrowheads="1"/>
          </p:cNvSpPr>
          <p:nvPr>
            <p:ph type="sldNum" sz="quarter" idx="12"/>
          </p:nvPr>
        </p:nvSpPr>
        <p:spPr>
          <a:ln/>
        </p:spPr>
        <p:txBody>
          <a:bodyPr/>
          <a:lstStyle>
            <a:lvl1pPr>
              <a:defRPr/>
            </a:lvl1pPr>
          </a:lstStyle>
          <a:p>
            <a:pPr>
              <a:defRPr/>
            </a:pPr>
            <a:fld id="{DCE1CF2E-316F-4BBF-A7AB-BC860210D983}" type="slidenum">
              <a:rPr lang="en-US" altLang="en-US"/>
              <a:pPr>
                <a:defRPr/>
              </a:pPr>
              <a:t>‹#›</a:t>
            </a:fld>
            <a:endParaRPr lang="en-US" altLang="en-US"/>
          </a:p>
        </p:txBody>
      </p:sp>
    </p:spTree>
    <p:extLst>
      <p:ext uri="{BB962C8B-B14F-4D97-AF65-F5344CB8AC3E}">
        <p14:creationId xmlns:p14="http://schemas.microsoft.com/office/powerpoint/2010/main" val="3486817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69F1C0E6-9417-4E9C-A642-08CB7044906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9F42D891-B854-4C0D-9C0B-31006AC75C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56EDAAA3-0555-449F-A33B-1F1C2359C0E6}"/>
              </a:ext>
            </a:extLst>
          </p:cNvPr>
          <p:cNvSpPr>
            <a:spLocks noGrp="1" noChangeArrowheads="1"/>
          </p:cNvSpPr>
          <p:nvPr>
            <p:ph type="sldNum" sz="quarter" idx="12"/>
          </p:nvPr>
        </p:nvSpPr>
        <p:spPr>
          <a:ln/>
        </p:spPr>
        <p:txBody>
          <a:bodyPr/>
          <a:lstStyle>
            <a:lvl1pPr>
              <a:defRPr/>
            </a:lvl1pPr>
          </a:lstStyle>
          <a:p>
            <a:pPr>
              <a:defRPr/>
            </a:pPr>
            <a:fld id="{233DE88A-FAD3-478F-A852-38EEA79F6743}" type="slidenum">
              <a:rPr lang="en-US" altLang="en-US"/>
              <a:pPr>
                <a:defRPr/>
              </a:pPr>
              <a:t>‹#›</a:t>
            </a:fld>
            <a:endParaRPr lang="en-US" altLang="en-US"/>
          </a:p>
        </p:txBody>
      </p:sp>
    </p:spTree>
    <p:extLst>
      <p:ext uri="{BB962C8B-B14F-4D97-AF65-F5344CB8AC3E}">
        <p14:creationId xmlns:p14="http://schemas.microsoft.com/office/powerpoint/2010/main" val="206490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463F8827-BCF1-4F95-9781-E49093CAFA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a16="http://schemas.microsoft.com/office/drawing/2014/main" id="{D7DDF38B-3CE6-42CB-9FB2-09C90AF739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5C1333BA-5B82-4084-A3F1-A0106A813C2F}"/>
              </a:ext>
            </a:extLst>
          </p:cNvPr>
          <p:cNvSpPr>
            <a:spLocks noGrp="1" noChangeArrowheads="1"/>
          </p:cNvSpPr>
          <p:nvPr>
            <p:ph type="sldNum" sz="quarter" idx="12"/>
          </p:nvPr>
        </p:nvSpPr>
        <p:spPr>
          <a:ln/>
        </p:spPr>
        <p:txBody>
          <a:bodyPr/>
          <a:lstStyle>
            <a:lvl1pPr>
              <a:defRPr/>
            </a:lvl1pPr>
          </a:lstStyle>
          <a:p>
            <a:pPr>
              <a:defRPr/>
            </a:pPr>
            <a:fld id="{6E9F25C9-E464-4349-8B77-77E9AF0ABBF3}" type="slidenum">
              <a:rPr lang="en-US" altLang="en-US"/>
              <a:pPr>
                <a:defRPr/>
              </a:pPr>
              <a:t>‹#›</a:t>
            </a:fld>
            <a:endParaRPr lang="en-US" altLang="en-US"/>
          </a:p>
        </p:txBody>
      </p:sp>
    </p:spTree>
    <p:extLst>
      <p:ext uri="{BB962C8B-B14F-4D97-AF65-F5344CB8AC3E}">
        <p14:creationId xmlns:p14="http://schemas.microsoft.com/office/powerpoint/2010/main" val="129996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87A985C-9F51-48F4-BE94-00F514A5BF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2">
            <a:extLst>
              <a:ext uri="{FF2B5EF4-FFF2-40B4-BE49-F238E27FC236}">
                <a16:creationId xmlns:a16="http://schemas.microsoft.com/office/drawing/2014/main" id="{E54455F6-C2A2-4EE3-BBBF-EC7D1F3C66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3A980079-BE8C-4F16-B971-448B63703EC3}"/>
              </a:ext>
            </a:extLst>
          </p:cNvPr>
          <p:cNvSpPr>
            <a:spLocks noGrp="1" noChangeArrowheads="1"/>
          </p:cNvSpPr>
          <p:nvPr>
            <p:ph type="sldNum" sz="quarter" idx="12"/>
          </p:nvPr>
        </p:nvSpPr>
        <p:spPr>
          <a:ln/>
        </p:spPr>
        <p:txBody>
          <a:bodyPr/>
          <a:lstStyle>
            <a:lvl1pPr>
              <a:defRPr/>
            </a:lvl1pPr>
          </a:lstStyle>
          <a:p>
            <a:pPr>
              <a:defRPr/>
            </a:pPr>
            <a:fld id="{68884B5D-5ED3-4BD2-95C9-E42DEDB72246}" type="slidenum">
              <a:rPr lang="en-US" altLang="en-US"/>
              <a:pPr>
                <a:defRPr/>
              </a:pPr>
              <a:t>‹#›</a:t>
            </a:fld>
            <a:endParaRPr lang="en-US" altLang="en-US"/>
          </a:p>
        </p:txBody>
      </p:sp>
    </p:spTree>
    <p:extLst>
      <p:ext uri="{BB962C8B-B14F-4D97-AF65-F5344CB8AC3E}">
        <p14:creationId xmlns:p14="http://schemas.microsoft.com/office/powerpoint/2010/main" val="229297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D75C84A8-8DF8-450E-B6F3-ACC13C92C7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2EF937D8-F98A-4E57-92F0-068D8EFEFF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B4728931-4D5F-4B1B-BC97-A3FE45A4AB0E}"/>
              </a:ext>
            </a:extLst>
          </p:cNvPr>
          <p:cNvSpPr>
            <a:spLocks noGrp="1" noChangeArrowheads="1"/>
          </p:cNvSpPr>
          <p:nvPr>
            <p:ph type="sldNum" sz="quarter" idx="12"/>
          </p:nvPr>
        </p:nvSpPr>
        <p:spPr>
          <a:ln/>
        </p:spPr>
        <p:txBody>
          <a:bodyPr/>
          <a:lstStyle>
            <a:lvl1pPr>
              <a:defRPr/>
            </a:lvl1pPr>
          </a:lstStyle>
          <a:p>
            <a:pPr>
              <a:defRPr/>
            </a:pPr>
            <a:fld id="{9B7CF25A-34B2-4690-9191-E2BA447D415E}" type="slidenum">
              <a:rPr lang="en-US" altLang="en-US"/>
              <a:pPr>
                <a:defRPr/>
              </a:pPr>
              <a:t>‹#›</a:t>
            </a:fld>
            <a:endParaRPr lang="en-US" altLang="en-US"/>
          </a:p>
        </p:txBody>
      </p:sp>
    </p:spTree>
    <p:extLst>
      <p:ext uri="{BB962C8B-B14F-4D97-AF65-F5344CB8AC3E}">
        <p14:creationId xmlns:p14="http://schemas.microsoft.com/office/powerpoint/2010/main" val="370526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EF2789C1-E5E2-4A2C-A338-84CDBBACC4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8BAF478-70B7-4C7C-A848-502845BEAF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345548D9-C548-478A-8100-E13CA93A8609}"/>
              </a:ext>
            </a:extLst>
          </p:cNvPr>
          <p:cNvSpPr>
            <a:spLocks noGrp="1" noChangeArrowheads="1"/>
          </p:cNvSpPr>
          <p:nvPr>
            <p:ph type="sldNum" sz="quarter" idx="12"/>
          </p:nvPr>
        </p:nvSpPr>
        <p:spPr>
          <a:ln/>
        </p:spPr>
        <p:txBody>
          <a:bodyPr/>
          <a:lstStyle>
            <a:lvl1pPr>
              <a:defRPr/>
            </a:lvl1pPr>
          </a:lstStyle>
          <a:p>
            <a:pPr>
              <a:defRPr/>
            </a:pPr>
            <a:fld id="{E0B2FB2C-7620-4840-8EEE-713A49E67D0A}" type="slidenum">
              <a:rPr lang="en-US" altLang="en-US"/>
              <a:pPr>
                <a:defRPr/>
              </a:pPr>
              <a:t>‹#›</a:t>
            </a:fld>
            <a:endParaRPr lang="en-US" altLang="en-US"/>
          </a:p>
        </p:txBody>
      </p:sp>
    </p:spTree>
    <p:extLst>
      <p:ext uri="{BB962C8B-B14F-4D97-AF65-F5344CB8AC3E}">
        <p14:creationId xmlns:p14="http://schemas.microsoft.com/office/powerpoint/2010/main" val="788451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BD8E298-E1F2-4C85-A33F-F2E1AC288B93}"/>
              </a:ext>
            </a:extLst>
          </p:cNvPr>
          <p:cNvSpPr>
            <a:spLocks noChangeArrowheads="1"/>
          </p:cNvSpPr>
          <p:nvPr/>
        </p:nvSpPr>
        <p:spPr bwMode="ltGray">
          <a:xfrm>
            <a:off x="417513" y="1323975"/>
            <a:ext cx="438150" cy="474663"/>
          </a:xfrm>
          <a:prstGeom prst="rect">
            <a:avLst/>
          </a:prstGeom>
          <a:solidFill>
            <a:schemeClr val="accent2"/>
          </a:soli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1027" name="Rectangle 3">
            <a:extLst>
              <a:ext uri="{FF2B5EF4-FFF2-40B4-BE49-F238E27FC236}">
                <a16:creationId xmlns:a16="http://schemas.microsoft.com/office/drawing/2014/main" id="{0A4164D6-E083-447E-B6EB-5E0C9ADC96A3}"/>
              </a:ext>
            </a:extLst>
          </p:cNvPr>
          <p:cNvSpPr>
            <a:spLocks noChangeArrowheads="1"/>
          </p:cNvSpPr>
          <p:nvPr/>
        </p:nvSpPr>
        <p:spPr bwMode="ltGray">
          <a:xfrm>
            <a:off x="800100" y="1323975"/>
            <a:ext cx="328613" cy="474663"/>
          </a:xfrm>
          <a:prstGeom prst="rect">
            <a:avLst/>
          </a:prstGeom>
          <a:gradFill rotWithShape="0">
            <a:gsLst>
              <a:gs pos="0">
                <a:schemeClr val="accent2"/>
              </a:gs>
              <a:gs pos="100000">
                <a:schemeClr val="bg1"/>
              </a:gs>
            </a:gsLst>
            <a:lin ang="0" scaled="1"/>
          </a:gra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1028" name="Rectangle 4">
            <a:extLst>
              <a:ext uri="{FF2B5EF4-FFF2-40B4-BE49-F238E27FC236}">
                <a16:creationId xmlns:a16="http://schemas.microsoft.com/office/drawing/2014/main" id="{2F163144-3661-47C6-92E1-5511FE50151B}"/>
              </a:ext>
            </a:extLst>
          </p:cNvPr>
          <p:cNvSpPr>
            <a:spLocks noChangeArrowheads="1"/>
          </p:cNvSpPr>
          <p:nvPr/>
        </p:nvSpPr>
        <p:spPr bwMode="ltGray">
          <a:xfrm>
            <a:off x="541338" y="1746250"/>
            <a:ext cx="422275" cy="474663"/>
          </a:xfrm>
          <a:prstGeom prst="rect">
            <a:avLst/>
          </a:prstGeom>
          <a:solidFill>
            <a:schemeClr val="folHlink"/>
          </a:soli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1029" name="Rectangle 5">
            <a:extLst>
              <a:ext uri="{FF2B5EF4-FFF2-40B4-BE49-F238E27FC236}">
                <a16:creationId xmlns:a16="http://schemas.microsoft.com/office/drawing/2014/main" id="{8FD304CC-263E-40A1-89EE-E7F0438CB20D}"/>
              </a:ext>
            </a:extLst>
          </p:cNvPr>
          <p:cNvSpPr>
            <a:spLocks noChangeArrowheads="1"/>
          </p:cNvSpPr>
          <p:nvPr/>
        </p:nvSpPr>
        <p:spPr bwMode="ltGray">
          <a:xfrm>
            <a:off x="911225" y="1746250"/>
            <a:ext cx="368300" cy="474663"/>
          </a:xfrm>
          <a:prstGeom prst="rect">
            <a:avLst/>
          </a:prstGeom>
          <a:gradFill rotWithShape="0">
            <a:gsLst>
              <a:gs pos="0">
                <a:schemeClr val="folHlink"/>
              </a:gs>
              <a:gs pos="100000">
                <a:schemeClr val="bg1"/>
              </a:gs>
            </a:gsLst>
            <a:lin ang="0" scaled="1"/>
          </a:gra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1030" name="Rectangle 6">
            <a:extLst>
              <a:ext uri="{FF2B5EF4-FFF2-40B4-BE49-F238E27FC236}">
                <a16:creationId xmlns:a16="http://schemas.microsoft.com/office/drawing/2014/main" id="{47D31226-538D-4D68-AA58-476B929CD449}"/>
              </a:ext>
            </a:extLst>
          </p:cNvPr>
          <p:cNvSpPr>
            <a:spLocks noChangeArrowheads="1"/>
          </p:cNvSpPr>
          <p:nvPr/>
        </p:nvSpPr>
        <p:spPr bwMode="ltGray">
          <a:xfrm>
            <a:off x="127000" y="1673225"/>
            <a:ext cx="560388" cy="422275"/>
          </a:xfrm>
          <a:prstGeom prst="rect">
            <a:avLst/>
          </a:prstGeom>
          <a:gradFill rotWithShape="0">
            <a:gsLst>
              <a:gs pos="0">
                <a:schemeClr val="bg1"/>
              </a:gs>
              <a:gs pos="100000">
                <a:schemeClr val="hlink"/>
              </a:gs>
            </a:gsLst>
            <a:lin ang="18900000" scaled="1"/>
          </a:gra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1031" name="Rectangle 7">
            <a:extLst>
              <a:ext uri="{FF2B5EF4-FFF2-40B4-BE49-F238E27FC236}">
                <a16:creationId xmlns:a16="http://schemas.microsoft.com/office/drawing/2014/main" id="{653047B1-4600-4DF4-A7BE-B9651F12AE2A}"/>
              </a:ext>
            </a:extLst>
          </p:cNvPr>
          <p:cNvSpPr>
            <a:spLocks noChangeArrowheads="1"/>
          </p:cNvSpPr>
          <p:nvPr/>
        </p:nvSpPr>
        <p:spPr bwMode="gray">
          <a:xfrm>
            <a:off x="762000" y="1216025"/>
            <a:ext cx="31750" cy="1052513"/>
          </a:xfrm>
          <a:prstGeom prst="rect">
            <a:avLst/>
          </a:prstGeom>
          <a:solidFill>
            <a:schemeClr val="bg2"/>
          </a:soli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1032" name="Rectangle 8">
            <a:extLst>
              <a:ext uri="{FF2B5EF4-FFF2-40B4-BE49-F238E27FC236}">
                <a16:creationId xmlns:a16="http://schemas.microsoft.com/office/drawing/2014/main" id="{76692C9A-0F73-4FE9-A485-5CA3C9C36C06}"/>
              </a:ext>
            </a:extLst>
          </p:cNvPr>
          <p:cNvSpPr>
            <a:spLocks noChangeArrowheads="1"/>
          </p:cNvSpPr>
          <p:nvPr/>
        </p:nvSpPr>
        <p:spPr bwMode="gray">
          <a:xfrm>
            <a:off x="442913" y="2006600"/>
            <a:ext cx="8226425" cy="31750"/>
          </a:xfrm>
          <a:prstGeom prst="rect">
            <a:avLst/>
          </a:prstGeom>
          <a:gradFill rotWithShape="0">
            <a:gsLst>
              <a:gs pos="0">
                <a:schemeClr val="bg2"/>
              </a:gs>
              <a:gs pos="100000">
                <a:schemeClr val="bg1"/>
              </a:gs>
            </a:gsLst>
            <a:lin ang="0" scaled="1"/>
          </a:gradFill>
          <a:ln>
            <a:noFill/>
          </a:ln>
        </p:spPr>
        <p:txBody>
          <a:bodyPr wrap="none" anchor="ctr"/>
          <a:lstStyle>
            <a:lvl1pPr eaLnBrk="0" hangingPunct="0">
              <a:defRPr sz="3200">
                <a:solidFill>
                  <a:schemeClr val="tx1"/>
                </a:solidFill>
                <a:latin typeface="Tahoma" panose="020B0604030504040204" pitchFamily="34" charset="0"/>
                <a:cs typeface="Arial" panose="020B0604020202020204" pitchFamily="34" charset="0"/>
              </a:defRPr>
            </a:lvl1pPr>
            <a:lvl2pPr marL="742950" indent="-285750" eaLnBrk="0" hangingPunct="0">
              <a:defRPr sz="3200">
                <a:solidFill>
                  <a:schemeClr val="tx1"/>
                </a:solidFill>
                <a:latin typeface="Tahoma" panose="020B0604030504040204" pitchFamily="34" charset="0"/>
                <a:cs typeface="Arial" panose="020B0604020202020204" pitchFamily="34" charset="0"/>
              </a:defRPr>
            </a:lvl2pPr>
            <a:lvl3pPr marL="1143000" indent="-228600" eaLnBrk="0" hangingPunct="0">
              <a:defRPr sz="3200">
                <a:solidFill>
                  <a:schemeClr val="tx1"/>
                </a:solidFill>
                <a:latin typeface="Tahoma" panose="020B0604030504040204" pitchFamily="34" charset="0"/>
                <a:cs typeface="Arial" panose="020B0604020202020204" pitchFamily="34" charset="0"/>
              </a:defRPr>
            </a:lvl3pPr>
            <a:lvl4pPr marL="1600200" indent="-228600" eaLnBrk="0" hangingPunct="0">
              <a:defRPr sz="3200">
                <a:solidFill>
                  <a:schemeClr val="tx1"/>
                </a:solidFill>
                <a:latin typeface="Tahoma" panose="020B0604030504040204" pitchFamily="34" charset="0"/>
                <a:cs typeface="Arial" panose="020B0604020202020204" pitchFamily="34" charset="0"/>
              </a:defRPr>
            </a:lvl4pPr>
            <a:lvl5pPr marL="2057400" indent="-228600" eaLnBrk="0" hangingPunct="0">
              <a:defRPr sz="3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1033" name="Rectangle 9">
            <a:extLst>
              <a:ext uri="{FF2B5EF4-FFF2-40B4-BE49-F238E27FC236}">
                <a16:creationId xmlns:a16="http://schemas.microsoft.com/office/drawing/2014/main" id="{5C24A4B3-7505-485B-A7F2-840DF3988CDC}"/>
              </a:ext>
            </a:extLst>
          </p:cNvPr>
          <p:cNvSpPr>
            <a:spLocks noGrp="1" noChangeArrowheads="1"/>
          </p:cNvSpPr>
          <p:nvPr>
            <p:ph type="title"/>
          </p:nvPr>
        </p:nvSpPr>
        <p:spPr bwMode="auto">
          <a:xfrm>
            <a:off x="1150938" y="533400"/>
            <a:ext cx="779303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a:extLst>
              <a:ext uri="{FF2B5EF4-FFF2-40B4-BE49-F238E27FC236}">
                <a16:creationId xmlns:a16="http://schemas.microsoft.com/office/drawing/2014/main" id="{287A3B28-DCD9-4DFF-988F-276EFF06D35B}"/>
              </a:ext>
            </a:extLst>
          </p:cNvPr>
          <p:cNvSpPr>
            <a:spLocks noGrp="1" noChangeArrowheads="1"/>
          </p:cNvSpPr>
          <p:nvPr>
            <p:ph type="body" idx="1"/>
          </p:nvPr>
        </p:nvSpPr>
        <p:spPr bwMode="auto">
          <a:xfrm>
            <a:off x="1182688" y="2336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7" name="Rectangle 11">
            <a:extLst>
              <a:ext uri="{FF2B5EF4-FFF2-40B4-BE49-F238E27FC236}">
                <a16:creationId xmlns:a16="http://schemas.microsoft.com/office/drawing/2014/main" id="{AAC9DF8E-37E9-4AE2-B4E6-2979666E5C4D}"/>
              </a:ext>
            </a:extLst>
          </p:cNvPr>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cs typeface="Arial" charset="0"/>
              </a:defRPr>
            </a:lvl1pPr>
          </a:lstStyle>
          <a:p>
            <a:pPr>
              <a:defRPr/>
            </a:pPr>
            <a:endParaRPr lang="en-US"/>
          </a:p>
        </p:txBody>
      </p:sp>
      <p:sp>
        <p:nvSpPr>
          <p:cNvPr id="4108" name="Rectangle 12">
            <a:extLst>
              <a:ext uri="{FF2B5EF4-FFF2-40B4-BE49-F238E27FC236}">
                <a16:creationId xmlns:a16="http://schemas.microsoft.com/office/drawing/2014/main" id="{B01205E1-33B7-4745-A3AC-84BA4BC064D0}"/>
              </a:ext>
            </a:extLst>
          </p:cNvPr>
          <p:cNvSpPr>
            <a:spLocks noGrp="1" noChangeArrowheads="1"/>
          </p:cNvSpPr>
          <p:nvPr>
            <p:ph type="ftr" sz="quarter" idx="3"/>
          </p:nvPr>
        </p:nvSpPr>
        <p:spPr bwMode="auto">
          <a:xfrm>
            <a:off x="3657600" y="696118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cs typeface="Arial" charset="0"/>
              </a:defRPr>
            </a:lvl1pPr>
          </a:lstStyle>
          <a:p>
            <a:pPr>
              <a:defRPr/>
            </a:pPr>
            <a:endParaRPr lang="en-US"/>
          </a:p>
        </p:txBody>
      </p:sp>
      <p:sp>
        <p:nvSpPr>
          <p:cNvPr id="4109" name="Rectangle 13">
            <a:extLst>
              <a:ext uri="{FF2B5EF4-FFF2-40B4-BE49-F238E27FC236}">
                <a16:creationId xmlns:a16="http://schemas.microsoft.com/office/drawing/2014/main" id="{08C376AA-5E8E-4AC4-96C5-72DCB19CE1A2}"/>
              </a:ext>
            </a:extLst>
          </p:cNvPr>
          <p:cNvSpPr>
            <a:spLocks noGrp="1" noChangeArrowheads="1"/>
          </p:cNvSpPr>
          <p:nvPr>
            <p:ph type="sldNum" sz="quarter" idx="4"/>
          </p:nvPr>
        </p:nvSpPr>
        <p:spPr bwMode="auto">
          <a:xfrm>
            <a:off x="7042150" y="69611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1FA36F4-7211-40BF-AC71-81F5A18AE71D}" type="slidenum">
              <a:rPr lang="en-US" altLang="en-US"/>
              <a:pPr>
                <a:defRPr/>
              </a:pPr>
              <a:t>‹#›</a:t>
            </a:fld>
            <a:endParaRPr lang="en-US" altLang="en-US"/>
          </a:p>
        </p:txBody>
      </p:sp>
      <p:sp>
        <p:nvSpPr>
          <p:cNvPr id="14" name="Footer Placeholder 4">
            <a:extLst>
              <a:ext uri="{FF2B5EF4-FFF2-40B4-BE49-F238E27FC236}">
                <a16:creationId xmlns:a16="http://schemas.microsoft.com/office/drawing/2014/main" id="{4E8A3CED-65FE-43F9-817D-CABD12B2A7CE}"/>
              </a:ext>
            </a:extLst>
          </p:cNvPr>
          <p:cNvSpPr txBox="1">
            <a:spLocks/>
          </p:cNvSpPr>
          <p:nvPr userDrawn="1"/>
        </p:nvSpPr>
        <p:spPr>
          <a:xfrm>
            <a:off x="1092200" y="6191250"/>
            <a:ext cx="7620000" cy="3762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pPr>
              <a:defRPr/>
            </a:pPr>
            <a:endParaRPr lang="en-US" sz="800" dirty="0">
              <a:solidFill>
                <a:schemeClr val="bg1">
                  <a:lumMod val="50000"/>
                </a:schemeClr>
              </a:solidFill>
            </a:endParaRPr>
          </a:p>
        </p:txBody>
      </p:sp>
      <p:pic>
        <p:nvPicPr>
          <p:cNvPr id="1039" name="Picture 14" descr="Logo&#10;&#10;Description automatically generated">
            <a:extLst>
              <a:ext uri="{FF2B5EF4-FFF2-40B4-BE49-F238E27FC236}">
                <a16:creationId xmlns:a16="http://schemas.microsoft.com/office/drawing/2014/main" id="{95C7E44D-300B-46A1-91AD-F8DCE71A95B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7200" y="6129338"/>
            <a:ext cx="685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5" descr="Logo&#10;&#10;Description automatically generated">
            <a:extLst>
              <a:ext uri="{FF2B5EF4-FFF2-40B4-BE49-F238E27FC236}">
                <a16:creationId xmlns:a16="http://schemas.microsoft.com/office/drawing/2014/main" id="{A318C415-2936-4161-82C7-C2260AD432C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246063"/>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cs typeface="Arial" charset="0"/>
        </a:defRPr>
      </a:lvl2pPr>
      <a:lvl3pPr algn="l" rtl="0" eaLnBrk="0" fontAlgn="base" hangingPunct="0">
        <a:spcBef>
          <a:spcPct val="0"/>
        </a:spcBef>
        <a:spcAft>
          <a:spcPct val="0"/>
        </a:spcAft>
        <a:defRPr sz="4400">
          <a:solidFill>
            <a:schemeClr val="tx2"/>
          </a:solidFill>
          <a:latin typeface="Tahoma" pitchFamily="34" charset="0"/>
          <a:cs typeface="Arial" charset="0"/>
        </a:defRPr>
      </a:lvl3pPr>
      <a:lvl4pPr algn="l" rtl="0" eaLnBrk="0" fontAlgn="base" hangingPunct="0">
        <a:spcBef>
          <a:spcPct val="0"/>
        </a:spcBef>
        <a:spcAft>
          <a:spcPct val="0"/>
        </a:spcAft>
        <a:defRPr sz="4400">
          <a:solidFill>
            <a:schemeClr val="tx2"/>
          </a:solidFill>
          <a:latin typeface="Tahoma" pitchFamily="34" charset="0"/>
          <a:cs typeface="Arial" charset="0"/>
        </a:defRPr>
      </a:lvl4pPr>
      <a:lvl5pPr algn="l" rtl="0" eaLnBrk="0" fontAlgn="base" hangingPunct="0">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wmf"/></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24.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5.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26.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6.emf"/></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IMG_1775">
            <a:extLst>
              <a:ext uri="{FF2B5EF4-FFF2-40B4-BE49-F238E27FC236}">
                <a16:creationId xmlns:a16="http://schemas.microsoft.com/office/drawing/2014/main" id="{23D6B0AA-D6CE-40F3-85A8-AE3170717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63" b="11131"/>
          <a:stretch>
            <a:fillRect/>
          </a:stretch>
        </p:blipFill>
        <p:spPr bwMode="auto">
          <a:xfrm>
            <a:off x="4763" y="11430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a:extLst>
              <a:ext uri="{FF2B5EF4-FFF2-40B4-BE49-F238E27FC236}">
                <a16:creationId xmlns:a16="http://schemas.microsoft.com/office/drawing/2014/main" id="{5E3A47C9-9D9B-4926-9825-BA3679C51940}"/>
              </a:ext>
            </a:extLst>
          </p:cNvPr>
          <p:cNvSpPr>
            <a:spLocks noGrp="1" noChangeArrowheads="1"/>
          </p:cNvSpPr>
          <p:nvPr>
            <p:ph type="ctrTitle"/>
          </p:nvPr>
        </p:nvSpPr>
        <p:spPr>
          <a:xfrm>
            <a:off x="228600" y="1490663"/>
            <a:ext cx="7772400" cy="1463675"/>
          </a:xfrm>
        </p:spPr>
        <p:txBody>
          <a:bodyPr/>
          <a:lstStyle/>
          <a:p>
            <a:pPr eaLnBrk="1" hangingPunct="1"/>
            <a:r>
              <a:rPr lang="en-US" altLang="en-US" sz="4000" b="1">
                <a:solidFill>
                  <a:schemeClr val="tx1"/>
                </a:solidFill>
              </a:rPr>
              <a:t>Stock Density:</a:t>
            </a:r>
            <a:br>
              <a:rPr lang="en-US" altLang="en-US" sz="4000" b="1">
                <a:solidFill>
                  <a:schemeClr val="tx1"/>
                </a:solidFill>
              </a:rPr>
            </a:br>
            <a:r>
              <a:rPr lang="en-US" altLang="en-US" sz="4000" b="1">
                <a:solidFill>
                  <a:schemeClr val="tx1"/>
                </a:solidFill>
              </a:rPr>
              <a:t>The most powerful tool in the grazier’s toolbox</a:t>
            </a:r>
          </a:p>
        </p:txBody>
      </p:sp>
      <p:sp>
        <p:nvSpPr>
          <p:cNvPr id="14339" name="Rectangle 3">
            <a:extLst>
              <a:ext uri="{FF2B5EF4-FFF2-40B4-BE49-F238E27FC236}">
                <a16:creationId xmlns:a16="http://schemas.microsoft.com/office/drawing/2014/main" id="{562F5AA4-AD51-4055-B063-86C99C9D01B8}"/>
              </a:ext>
            </a:extLst>
          </p:cNvPr>
          <p:cNvSpPr>
            <a:spLocks noGrp="1" noChangeArrowheads="1"/>
          </p:cNvSpPr>
          <p:nvPr>
            <p:ph type="subTitle" idx="1"/>
          </p:nvPr>
        </p:nvSpPr>
        <p:spPr>
          <a:xfrm>
            <a:off x="152400" y="4686300"/>
            <a:ext cx="7924800" cy="1752600"/>
          </a:xfrm>
        </p:spPr>
        <p:txBody>
          <a:bodyPr/>
          <a:lstStyle/>
          <a:p>
            <a:pPr algn="l" eaLnBrk="1" hangingPunct="1"/>
            <a:r>
              <a:rPr lang="en-US" altLang="en-US" sz="2400">
                <a:solidFill>
                  <a:srgbClr val="FFFF00"/>
                </a:solidFill>
              </a:rPr>
              <a:t>Jim Gerrish</a:t>
            </a:r>
          </a:p>
          <a:p>
            <a:pPr algn="l" eaLnBrk="1" hangingPunct="1"/>
            <a:r>
              <a:rPr lang="en-US" altLang="en-US" sz="2400">
                <a:solidFill>
                  <a:srgbClr val="FFFF00"/>
                </a:solidFill>
              </a:rPr>
              <a:t>American GrazingLands Services LLC</a:t>
            </a:r>
          </a:p>
          <a:p>
            <a:pPr algn="l" eaLnBrk="1" hangingPunct="1"/>
            <a:r>
              <a:rPr lang="en-US" altLang="en-US" sz="2400">
                <a:solidFill>
                  <a:srgbClr val="FFFF00"/>
                </a:solidFill>
              </a:rPr>
              <a:t>May,  Idaho</a:t>
            </a:r>
          </a:p>
        </p:txBody>
      </p:sp>
      <p:sp>
        <p:nvSpPr>
          <p:cNvPr id="14340" name="TextBox 1">
            <a:extLst>
              <a:ext uri="{FF2B5EF4-FFF2-40B4-BE49-F238E27FC236}">
                <a16:creationId xmlns:a16="http://schemas.microsoft.com/office/drawing/2014/main" id="{35DCFEDE-E098-45FF-A420-62CA54E6AC9A}"/>
              </a:ext>
            </a:extLst>
          </p:cNvPr>
          <p:cNvSpPr txBox="1">
            <a:spLocks noChangeArrowheads="1"/>
          </p:cNvSpPr>
          <p:nvPr/>
        </p:nvSpPr>
        <p:spPr bwMode="auto">
          <a:xfrm>
            <a:off x="3886200" y="292100"/>
            <a:ext cx="495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000"/>
              <a:t>Revised and shared in the SARE Organic Ag Academy 8/3/20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ADACDA12-5315-4A15-8146-71AC86E16122}"/>
              </a:ext>
            </a:extLst>
          </p:cNvPr>
          <p:cNvSpPr>
            <a:spLocks noGrp="1" noChangeArrowheads="1"/>
          </p:cNvSpPr>
          <p:nvPr>
            <p:ph type="title"/>
          </p:nvPr>
        </p:nvSpPr>
        <p:spPr/>
        <p:txBody>
          <a:bodyPr/>
          <a:lstStyle/>
          <a:p>
            <a:pPr eaLnBrk="1" hangingPunct="1"/>
            <a:r>
              <a:rPr lang="en-US" altLang="en-US" sz="3600"/>
              <a:t>Pasture subdivision and stock density</a:t>
            </a:r>
          </a:p>
        </p:txBody>
      </p:sp>
      <p:sp>
        <p:nvSpPr>
          <p:cNvPr id="26626" name="Rectangle 3">
            <a:extLst>
              <a:ext uri="{FF2B5EF4-FFF2-40B4-BE49-F238E27FC236}">
                <a16:creationId xmlns:a16="http://schemas.microsoft.com/office/drawing/2014/main" id="{D5D68DC6-94E8-490C-8D6A-6977348D16E4}"/>
              </a:ext>
            </a:extLst>
          </p:cNvPr>
          <p:cNvSpPr>
            <a:spLocks noGrp="1" noChangeArrowheads="1"/>
          </p:cNvSpPr>
          <p:nvPr>
            <p:ph type="body" idx="1"/>
          </p:nvPr>
        </p:nvSpPr>
        <p:spPr>
          <a:xfrm>
            <a:off x="131763" y="2725738"/>
            <a:ext cx="3429000" cy="4114800"/>
          </a:xfrm>
        </p:spPr>
        <p:txBody>
          <a:bodyPr/>
          <a:lstStyle/>
          <a:p>
            <a:pPr eaLnBrk="1" hangingPunct="1"/>
            <a:r>
              <a:rPr lang="en-US" altLang="en-US" sz="2400"/>
              <a:t>Each level of subdivision results in higher stock density</a:t>
            </a:r>
          </a:p>
          <a:p>
            <a:pPr eaLnBrk="1" hangingPunct="1"/>
            <a:r>
              <a:rPr lang="en-US" altLang="en-US" sz="2400"/>
              <a:t>Stock density is now 12,000 lb/acre</a:t>
            </a:r>
          </a:p>
        </p:txBody>
      </p:sp>
      <p:grpSp>
        <p:nvGrpSpPr>
          <p:cNvPr id="26627" name="Group 1">
            <a:extLst>
              <a:ext uri="{FF2B5EF4-FFF2-40B4-BE49-F238E27FC236}">
                <a16:creationId xmlns:a16="http://schemas.microsoft.com/office/drawing/2014/main" id="{20427564-E375-4E87-A0B6-9E5611C693F1}"/>
              </a:ext>
            </a:extLst>
          </p:cNvPr>
          <p:cNvGrpSpPr>
            <a:grpSpLocks/>
          </p:cNvGrpSpPr>
          <p:nvPr/>
        </p:nvGrpSpPr>
        <p:grpSpPr bwMode="auto">
          <a:xfrm>
            <a:off x="3886200" y="2286000"/>
            <a:ext cx="4724400" cy="3792538"/>
            <a:chOff x="3352800" y="1981200"/>
            <a:chExt cx="5791200" cy="4648200"/>
          </a:xfrm>
        </p:grpSpPr>
        <p:sp>
          <p:nvSpPr>
            <p:cNvPr id="26628" name="Rectangle 35">
              <a:extLst>
                <a:ext uri="{FF2B5EF4-FFF2-40B4-BE49-F238E27FC236}">
                  <a16:creationId xmlns:a16="http://schemas.microsoft.com/office/drawing/2014/main" id="{0E3BBCE7-DBC8-42A5-8234-3E0C637D7CAC}"/>
                </a:ext>
              </a:extLst>
            </p:cNvPr>
            <p:cNvSpPr>
              <a:spLocks noChangeArrowheads="1"/>
            </p:cNvSpPr>
            <p:nvPr/>
          </p:nvSpPr>
          <p:spPr bwMode="auto">
            <a:xfrm>
              <a:off x="3352800" y="1981200"/>
              <a:ext cx="5638800" cy="46482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26629" name="Rectangle 4">
              <a:extLst>
                <a:ext uri="{FF2B5EF4-FFF2-40B4-BE49-F238E27FC236}">
                  <a16:creationId xmlns:a16="http://schemas.microsoft.com/office/drawing/2014/main" id="{85BEB39A-BA37-4092-B229-CB91531F2868}"/>
                </a:ext>
              </a:extLst>
            </p:cNvPr>
            <p:cNvSpPr>
              <a:spLocks noChangeArrowheads="1"/>
            </p:cNvSpPr>
            <p:nvPr/>
          </p:nvSpPr>
          <p:spPr bwMode="auto">
            <a:xfrm>
              <a:off x="3352800" y="1981200"/>
              <a:ext cx="5638800" cy="46482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26630" name="Line 5">
              <a:extLst>
                <a:ext uri="{FF2B5EF4-FFF2-40B4-BE49-F238E27FC236}">
                  <a16:creationId xmlns:a16="http://schemas.microsoft.com/office/drawing/2014/main" id="{F9D86C4D-1AE2-4104-9B7F-731B62E73E01}"/>
                </a:ext>
              </a:extLst>
            </p:cNvPr>
            <p:cNvSpPr>
              <a:spLocks noChangeShapeType="1"/>
            </p:cNvSpPr>
            <p:nvPr/>
          </p:nvSpPr>
          <p:spPr bwMode="auto">
            <a:xfrm>
              <a:off x="3505200" y="4267200"/>
              <a:ext cx="5638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1" name="Line 6">
              <a:extLst>
                <a:ext uri="{FF2B5EF4-FFF2-40B4-BE49-F238E27FC236}">
                  <a16:creationId xmlns:a16="http://schemas.microsoft.com/office/drawing/2014/main" id="{10FDE926-B5FF-4CC0-9EEF-D82F84E10C4F}"/>
                </a:ext>
              </a:extLst>
            </p:cNvPr>
            <p:cNvSpPr>
              <a:spLocks noChangeShapeType="1"/>
            </p:cNvSpPr>
            <p:nvPr/>
          </p:nvSpPr>
          <p:spPr bwMode="auto">
            <a:xfrm>
              <a:off x="4572000" y="20574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2" name="Line 7">
              <a:extLst>
                <a:ext uri="{FF2B5EF4-FFF2-40B4-BE49-F238E27FC236}">
                  <a16:creationId xmlns:a16="http://schemas.microsoft.com/office/drawing/2014/main" id="{983E8138-C4C3-4C2A-8185-A867310A88BA}"/>
                </a:ext>
              </a:extLst>
            </p:cNvPr>
            <p:cNvSpPr>
              <a:spLocks noChangeShapeType="1"/>
            </p:cNvSpPr>
            <p:nvPr/>
          </p:nvSpPr>
          <p:spPr bwMode="auto">
            <a:xfrm>
              <a:off x="5715000" y="2133600"/>
              <a:ext cx="0" cy="434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3" name="Line 8">
              <a:extLst>
                <a:ext uri="{FF2B5EF4-FFF2-40B4-BE49-F238E27FC236}">
                  <a16:creationId xmlns:a16="http://schemas.microsoft.com/office/drawing/2014/main" id="{CBF99B3A-6C93-4551-8482-DB1D3C6A0739}"/>
                </a:ext>
              </a:extLst>
            </p:cNvPr>
            <p:cNvSpPr>
              <a:spLocks noChangeShapeType="1"/>
            </p:cNvSpPr>
            <p:nvPr/>
          </p:nvSpPr>
          <p:spPr bwMode="auto">
            <a:xfrm>
              <a:off x="6781800" y="2133600"/>
              <a:ext cx="0" cy="426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4" name="Line 9">
              <a:extLst>
                <a:ext uri="{FF2B5EF4-FFF2-40B4-BE49-F238E27FC236}">
                  <a16:creationId xmlns:a16="http://schemas.microsoft.com/office/drawing/2014/main" id="{FCE74217-200A-476D-9265-D907D7EB96D2}"/>
                </a:ext>
              </a:extLst>
            </p:cNvPr>
            <p:cNvSpPr>
              <a:spLocks noChangeShapeType="1"/>
            </p:cNvSpPr>
            <p:nvPr/>
          </p:nvSpPr>
          <p:spPr bwMode="auto">
            <a:xfrm>
              <a:off x="7924800" y="21336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6635" name="Picture 10" descr="AN02492_">
              <a:extLst>
                <a:ext uri="{FF2B5EF4-FFF2-40B4-BE49-F238E27FC236}">
                  <a16:creationId xmlns:a16="http://schemas.microsoft.com/office/drawing/2014/main" id="{F319B1B1-7250-4190-87E1-D1F066FC7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819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1" descr="AN02492_">
              <a:extLst>
                <a:ext uri="{FF2B5EF4-FFF2-40B4-BE49-F238E27FC236}">
                  <a16:creationId xmlns:a16="http://schemas.microsoft.com/office/drawing/2014/main" id="{9A7E4504-C6BA-4CE4-97DA-AE94D8400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0480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2" descr="AN02492_">
              <a:extLst>
                <a:ext uri="{FF2B5EF4-FFF2-40B4-BE49-F238E27FC236}">
                  <a16:creationId xmlns:a16="http://schemas.microsoft.com/office/drawing/2014/main" id="{ADD9C466-D46F-4638-B303-A72B77B40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5146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3" descr="AN02492_">
              <a:extLst>
                <a:ext uri="{FF2B5EF4-FFF2-40B4-BE49-F238E27FC236}">
                  <a16:creationId xmlns:a16="http://schemas.microsoft.com/office/drawing/2014/main" id="{11E91444-9D15-4932-A8A3-D653F3B1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528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4" descr="AN02492_">
              <a:extLst>
                <a:ext uri="{FF2B5EF4-FFF2-40B4-BE49-F238E27FC236}">
                  <a16:creationId xmlns:a16="http://schemas.microsoft.com/office/drawing/2014/main" id="{D32CDAD6-F60F-4A6F-B891-8576155EB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6576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5" descr="AN02492_">
              <a:extLst>
                <a:ext uri="{FF2B5EF4-FFF2-40B4-BE49-F238E27FC236}">
                  <a16:creationId xmlns:a16="http://schemas.microsoft.com/office/drawing/2014/main" id="{E61D5BFE-CFB1-4F85-8499-14BA8E383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124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16" descr="AN02492_">
              <a:extLst>
                <a:ext uri="{FF2B5EF4-FFF2-40B4-BE49-F238E27FC236}">
                  <a16:creationId xmlns:a16="http://schemas.microsoft.com/office/drawing/2014/main" id="{CD6C29BC-A68C-4A78-9D11-D3E28612E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581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17" descr="AN02492_">
              <a:extLst>
                <a:ext uri="{FF2B5EF4-FFF2-40B4-BE49-F238E27FC236}">
                  <a16:creationId xmlns:a16="http://schemas.microsoft.com/office/drawing/2014/main" id="{0A25BF29-83C3-4504-B369-57FAEB9BB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860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18" descr="AN02492_">
              <a:extLst>
                <a:ext uri="{FF2B5EF4-FFF2-40B4-BE49-F238E27FC236}">
                  <a16:creationId xmlns:a16="http://schemas.microsoft.com/office/drawing/2014/main" id="{F3D90D36-57B1-4D1A-A824-25717EA3B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6670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19" descr="AN02492_">
              <a:extLst>
                <a:ext uri="{FF2B5EF4-FFF2-40B4-BE49-F238E27FC236}">
                  <a16:creationId xmlns:a16="http://schemas.microsoft.com/office/drawing/2014/main" id="{22AF78C5-ADC0-4D8B-86CC-ED4F96935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57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20" descr="AN02492_">
              <a:extLst>
                <a:ext uri="{FF2B5EF4-FFF2-40B4-BE49-F238E27FC236}">
                  <a16:creationId xmlns:a16="http://schemas.microsoft.com/office/drawing/2014/main" id="{1793EAC6-12FD-468C-AA48-0C67C2FF8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1336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6" name="Line 21">
              <a:extLst>
                <a:ext uri="{FF2B5EF4-FFF2-40B4-BE49-F238E27FC236}">
                  <a16:creationId xmlns:a16="http://schemas.microsoft.com/office/drawing/2014/main" id="{5FBB8C78-3E32-44D6-B158-6F2F9A802567}"/>
                </a:ext>
              </a:extLst>
            </p:cNvPr>
            <p:cNvSpPr>
              <a:spLocks noChangeShapeType="1"/>
            </p:cNvSpPr>
            <p:nvPr/>
          </p:nvSpPr>
          <p:spPr bwMode="auto">
            <a:xfrm>
              <a:off x="4572000" y="20574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7" name="Line 22">
              <a:extLst>
                <a:ext uri="{FF2B5EF4-FFF2-40B4-BE49-F238E27FC236}">
                  <a16:creationId xmlns:a16="http://schemas.microsoft.com/office/drawing/2014/main" id="{217977E8-0C18-43E9-A320-462F544EF091}"/>
                </a:ext>
              </a:extLst>
            </p:cNvPr>
            <p:cNvSpPr>
              <a:spLocks noChangeShapeType="1"/>
            </p:cNvSpPr>
            <p:nvPr/>
          </p:nvSpPr>
          <p:spPr bwMode="auto">
            <a:xfrm>
              <a:off x="5715000" y="2133600"/>
              <a:ext cx="0" cy="434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8" name="Line 23">
              <a:extLst>
                <a:ext uri="{FF2B5EF4-FFF2-40B4-BE49-F238E27FC236}">
                  <a16:creationId xmlns:a16="http://schemas.microsoft.com/office/drawing/2014/main" id="{151F97E6-EDE5-442B-A69C-755ED1AE2EDF}"/>
                </a:ext>
              </a:extLst>
            </p:cNvPr>
            <p:cNvSpPr>
              <a:spLocks noChangeShapeType="1"/>
            </p:cNvSpPr>
            <p:nvPr/>
          </p:nvSpPr>
          <p:spPr bwMode="auto">
            <a:xfrm>
              <a:off x="6781800" y="2133600"/>
              <a:ext cx="0" cy="426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9" name="Line 24">
              <a:extLst>
                <a:ext uri="{FF2B5EF4-FFF2-40B4-BE49-F238E27FC236}">
                  <a16:creationId xmlns:a16="http://schemas.microsoft.com/office/drawing/2014/main" id="{BC4A7B77-8E03-4BC9-8628-DD038DF81B16}"/>
                </a:ext>
              </a:extLst>
            </p:cNvPr>
            <p:cNvSpPr>
              <a:spLocks noChangeShapeType="1"/>
            </p:cNvSpPr>
            <p:nvPr/>
          </p:nvSpPr>
          <p:spPr bwMode="auto">
            <a:xfrm>
              <a:off x="4572000" y="20574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0" name="Line 25">
              <a:extLst>
                <a:ext uri="{FF2B5EF4-FFF2-40B4-BE49-F238E27FC236}">
                  <a16:creationId xmlns:a16="http://schemas.microsoft.com/office/drawing/2014/main" id="{56329316-083F-4705-9D62-4265211E1FD2}"/>
                </a:ext>
              </a:extLst>
            </p:cNvPr>
            <p:cNvSpPr>
              <a:spLocks noChangeShapeType="1"/>
            </p:cNvSpPr>
            <p:nvPr/>
          </p:nvSpPr>
          <p:spPr bwMode="auto">
            <a:xfrm>
              <a:off x="5715000" y="2133600"/>
              <a:ext cx="0" cy="434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1" name="Line 26">
              <a:extLst>
                <a:ext uri="{FF2B5EF4-FFF2-40B4-BE49-F238E27FC236}">
                  <a16:creationId xmlns:a16="http://schemas.microsoft.com/office/drawing/2014/main" id="{D6E3390A-15F1-4174-96AE-D4FDA0B8E0B7}"/>
                </a:ext>
              </a:extLst>
            </p:cNvPr>
            <p:cNvSpPr>
              <a:spLocks noChangeShapeType="1"/>
            </p:cNvSpPr>
            <p:nvPr/>
          </p:nvSpPr>
          <p:spPr bwMode="auto">
            <a:xfrm>
              <a:off x="7924800" y="21336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2" name="Line 27">
              <a:extLst>
                <a:ext uri="{FF2B5EF4-FFF2-40B4-BE49-F238E27FC236}">
                  <a16:creationId xmlns:a16="http://schemas.microsoft.com/office/drawing/2014/main" id="{61A55377-9BFB-441B-960F-AFC3EF8758D2}"/>
                </a:ext>
              </a:extLst>
            </p:cNvPr>
            <p:cNvSpPr>
              <a:spLocks noChangeShapeType="1"/>
            </p:cNvSpPr>
            <p:nvPr/>
          </p:nvSpPr>
          <p:spPr bwMode="auto">
            <a:xfrm>
              <a:off x="6781800" y="2133600"/>
              <a:ext cx="0" cy="426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3" name="Line 28">
              <a:extLst>
                <a:ext uri="{FF2B5EF4-FFF2-40B4-BE49-F238E27FC236}">
                  <a16:creationId xmlns:a16="http://schemas.microsoft.com/office/drawing/2014/main" id="{A3B2C949-1341-4837-8DCF-F40F80C87CDB}"/>
                </a:ext>
              </a:extLst>
            </p:cNvPr>
            <p:cNvSpPr>
              <a:spLocks noChangeShapeType="1"/>
            </p:cNvSpPr>
            <p:nvPr/>
          </p:nvSpPr>
          <p:spPr bwMode="auto">
            <a:xfrm>
              <a:off x="4572000" y="20574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4" name="Line 29">
              <a:extLst>
                <a:ext uri="{FF2B5EF4-FFF2-40B4-BE49-F238E27FC236}">
                  <a16:creationId xmlns:a16="http://schemas.microsoft.com/office/drawing/2014/main" id="{4BF6DA78-B154-45E9-B85F-89319DF108F5}"/>
                </a:ext>
              </a:extLst>
            </p:cNvPr>
            <p:cNvSpPr>
              <a:spLocks noChangeShapeType="1"/>
            </p:cNvSpPr>
            <p:nvPr/>
          </p:nvSpPr>
          <p:spPr bwMode="auto">
            <a:xfrm>
              <a:off x="5715000" y="2133600"/>
              <a:ext cx="0" cy="434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5" name="Line 30">
              <a:extLst>
                <a:ext uri="{FF2B5EF4-FFF2-40B4-BE49-F238E27FC236}">
                  <a16:creationId xmlns:a16="http://schemas.microsoft.com/office/drawing/2014/main" id="{21D8D732-226C-4AE2-A08B-7E4681A84FA3}"/>
                </a:ext>
              </a:extLst>
            </p:cNvPr>
            <p:cNvSpPr>
              <a:spLocks noChangeShapeType="1"/>
            </p:cNvSpPr>
            <p:nvPr/>
          </p:nvSpPr>
          <p:spPr bwMode="auto">
            <a:xfrm>
              <a:off x="3505200" y="4267200"/>
              <a:ext cx="5638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6" name="Line 31">
              <a:extLst>
                <a:ext uri="{FF2B5EF4-FFF2-40B4-BE49-F238E27FC236}">
                  <a16:creationId xmlns:a16="http://schemas.microsoft.com/office/drawing/2014/main" id="{D175100D-5A78-4977-A0CA-BDDD375ECBAB}"/>
                </a:ext>
              </a:extLst>
            </p:cNvPr>
            <p:cNvSpPr>
              <a:spLocks noChangeShapeType="1"/>
            </p:cNvSpPr>
            <p:nvPr/>
          </p:nvSpPr>
          <p:spPr bwMode="auto">
            <a:xfrm>
              <a:off x="7924800" y="21336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7" name="Line 32">
              <a:extLst>
                <a:ext uri="{FF2B5EF4-FFF2-40B4-BE49-F238E27FC236}">
                  <a16:creationId xmlns:a16="http://schemas.microsoft.com/office/drawing/2014/main" id="{6C7CA495-70EE-4021-BC1C-4D77415A607E}"/>
                </a:ext>
              </a:extLst>
            </p:cNvPr>
            <p:cNvSpPr>
              <a:spLocks noChangeShapeType="1"/>
            </p:cNvSpPr>
            <p:nvPr/>
          </p:nvSpPr>
          <p:spPr bwMode="auto">
            <a:xfrm>
              <a:off x="6781800" y="2133600"/>
              <a:ext cx="0" cy="426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8" name="Line 33">
              <a:extLst>
                <a:ext uri="{FF2B5EF4-FFF2-40B4-BE49-F238E27FC236}">
                  <a16:creationId xmlns:a16="http://schemas.microsoft.com/office/drawing/2014/main" id="{B37BB748-AF22-482D-9C7A-66D7ED59995A}"/>
                </a:ext>
              </a:extLst>
            </p:cNvPr>
            <p:cNvSpPr>
              <a:spLocks noChangeShapeType="1"/>
            </p:cNvSpPr>
            <p:nvPr/>
          </p:nvSpPr>
          <p:spPr bwMode="auto">
            <a:xfrm>
              <a:off x="4572000" y="20574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9" name="Line 34">
              <a:extLst>
                <a:ext uri="{FF2B5EF4-FFF2-40B4-BE49-F238E27FC236}">
                  <a16:creationId xmlns:a16="http://schemas.microsoft.com/office/drawing/2014/main" id="{A932B096-6B71-4E22-A661-A31EC7FA3E2C}"/>
                </a:ext>
              </a:extLst>
            </p:cNvPr>
            <p:cNvSpPr>
              <a:spLocks noChangeShapeType="1"/>
            </p:cNvSpPr>
            <p:nvPr/>
          </p:nvSpPr>
          <p:spPr bwMode="auto">
            <a:xfrm>
              <a:off x="5715000" y="2133600"/>
              <a:ext cx="0" cy="434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0" name="Line 36">
              <a:extLst>
                <a:ext uri="{FF2B5EF4-FFF2-40B4-BE49-F238E27FC236}">
                  <a16:creationId xmlns:a16="http://schemas.microsoft.com/office/drawing/2014/main" id="{DC3123CE-951F-453A-9767-5CA928AFBBAE}"/>
                </a:ext>
              </a:extLst>
            </p:cNvPr>
            <p:cNvSpPr>
              <a:spLocks noChangeShapeType="1"/>
            </p:cNvSpPr>
            <p:nvPr/>
          </p:nvSpPr>
          <p:spPr bwMode="auto">
            <a:xfrm>
              <a:off x="3352800" y="4277710"/>
              <a:ext cx="5638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1" name="Line 37">
              <a:extLst>
                <a:ext uri="{FF2B5EF4-FFF2-40B4-BE49-F238E27FC236}">
                  <a16:creationId xmlns:a16="http://schemas.microsoft.com/office/drawing/2014/main" id="{D2D268E3-3953-45F5-B8D0-149765D69D12}"/>
                </a:ext>
              </a:extLst>
            </p:cNvPr>
            <p:cNvSpPr>
              <a:spLocks noChangeShapeType="1"/>
            </p:cNvSpPr>
            <p:nvPr/>
          </p:nvSpPr>
          <p:spPr bwMode="auto">
            <a:xfrm>
              <a:off x="7924800" y="21336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2" name="Line 38">
              <a:extLst>
                <a:ext uri="{FF2B5EF4-FFF2-40B4-BE49-F238E27FC236}">
                  <a16:creationId xmlns:a16="http://schemas.microsoft.com/office/drawing/2014/main" id="{44A0B956-CF18-4688-AA86-E235137A789B}"/>
                </a:ext>
              </a:extLst>
            </p:cNvPr>
            <p:cNvSpPr>
              <a:spLocks noChangeShapeType="1"/>
            </p:cNvSpPr>
            <p:nvPr/>
          </p:nvSpPr>
          <p:spPr bwMode="auto">
            <a:xfrm>
              <a:off x="6781800" y="2133600"/>
              <a:ext cx="0" cy="426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3" name="Line 39">
              <a:extLst>
                <a:ext uri="{FF2B5EF4-FFF2-40B4-BE49-F238E27FC236}">
                  <a16:creationId xmlns:a16="http://schemas.microsoft.com/office/drawing/2014/main" id="{C0636938-DA3C-44DC-9776-CD6226DF6580}"/>
                </a:ext>
              </a:extLst>
            </p:cNvPr>
            <p:cNvSpPr>
              <a:spLocks noChangeShapeType="1"/>
            </p:cNvSpPr>
            <p:nvPr/>
          </p:nvSpPr>
          <p:spPr bwMode="auto">
            <a:xfrm>
              <a:off x="4572000" y="20574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4" name="Line 40">
              <a:extLst>
                <a:ext uri="{FF2B5EF4-FFF2-40B4-BE49-F238E27FC236}">
                  <a16:creationId xmlns:a16="http://schemas.microsoft.com/office/drawing/2014/main" id="{4F5D178E-8813-4E0F-A15D-FFF37F40FF95}"/>
                </a:ext>
              </a:extLst>
            </p:cNvPr>
            <p:cNvSpPr>
              <a:spLocks noChangeShapeType="1"/>
            </p:cNvSpPr>
            <p:nvPr/>
          </p:nvSpPr>
          <p:spPr bwMode="auto">
            <a:xfrm>
              <a:off x="5715000" y="2133600"/>
              <a:ext cx="0" cy="434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BD85863D-B4A5-46AA-9E39-242FCE4C2BF7}"/>
              </a:ext>
            </a:extLst>
          </p:cNvPr>
          <p:cNvSpPr>
            <a:spLocks noGrp="1" noChangeArrowheads="1"/>
          </p:cNvSpPr>
          <p:nvPr>
            <p:ph type="title"/>
          </p:nvPr>
        </p:nvSpPr>
        <p:spPr/>
        <p:txBody>
          <a:bodyPr/>
          <a:lstStyle/>
          <a:p>
            <a:pPr eaLnBrk="1" hangingPunct="1"/>
            <a:r>
              <a:rPr lang="en-US" altLang="en-US" sz="3600"/>
              <a:t>Pasture subdivision and stock density</a:t>
            </a:r>
          </a:p>
        </p:txBody>
      </p:sp>
      <p:sp>
        <p:nvSpPr>
          <p:cNvPr id="27650" name="Rectangle 3">
            <a:extLst>
              <a:ext uri="{FF2B5EF4-FFF2-40B4-BE49-F238E27FC236}">
                <a16:creationId xmlns:a16="http://schemas.microsoft.com/office/drawing/2014/main" id="{286164E0-47D0-4773-BB82-72F8FA65D986}"/>
              </a:ext>
            </a:extLst>
          </p:cNvPr>
          <p:cNvSpPr>
            <a:spLocks noGrp="1" noChangeArrowheads="1"/>
          </p:cNvSpPr>
          <p:nvPr>
            <p:ph type="body" idx="1"/>
          </p:nvPr>
        </p:nvSpPr>
        <p:spPr>
          <a:xfrm>
            <a:off x="582613" y="2743200"/>
            <a:ext cx="3714750" cy="4114800"/>
          </a:xfrm>
        </p:spPr>
        <p:txBody>
          <a:bodyPr/>
          <a:lstStyle/>
          <a:p>
            <a:pPr eaLnBrk="1" hangingPunct="1"/>
            <a:r>
              <a:rPr lang="en-US" altLang="en-US" sz="2400"/>
              <a:t>Stock density is now 24,000 lb/acre</a:t>
            </a:r>
          </a:p>
          <a:p>
            <a:pPr eaLnBrk="1" hangingPunct="1"/>
            <a:r>
              <a:rPr lang="en-US" altLang="en-US" sz="2400"/>
              <a:t>You’ve got it, right?</a:t>
            </a:r>
          </a:p>
        </p:txBody>
      </p:sp>
      <p:grpSp>
        <p:nvGrpSpPr>
          <p:cNvPr id="27651" name="Group 1">
            <a:extLst>
              <a:ext uri="{FF2B5EF4-FFF2-40B4-BE49-F238E27FC236}">
                <a16:creationId xmlns:a16="http://schemas.microsoft.com/office/drawing/2014/main" id="{2E509A7A-17C7-474B-9A10-23A2524354CE}"/>
              </a:ext>
            </a:extLst>
          </p:cNvPr>
          <p:cNvGrpSpPr>
            <a:grpSpLocks/>
          </p:cNvGrpSpPr>
          <p:nvPr/>
        </p:nvGrpSpPr>
        <p:grpSpPr bwMode="auto">
          <a:xfrm>
            <a:off x="4576763" y="2209800"/>
            <a:ext cx="4367212" cy="3505200"/>
            <a:chOff x="3352800" y="1981200"/>
            <a:chExt cx="5791200" cy="4648200"/>
          </a:xfrm>
        </p:grpSpPr>
        <p:sp>
          <p:nvSpPr>
            <p:cNvPr id="27652" name="Rectangle 4">
              <a:extLst>
                <a:ext uri="{FF2B5EF4-FFF2-40B4-BE49-F238E27FC236}">
                  <a16:creationId xmlns:a16="http://schemas.microsoft.com/office/drawing/2014/main" id="{37EB5FE5-75BA-4FE5-AE48-3CFF7F9E2335}"/>
                </a:ext>
              </a:extLst>
            </p:cNvPr>
            <p:cNvSpPr>
              <a:spLocks noChangeArrowheads="1"/>
            </p:cNvSpPr>
            <p:nvPr/>
          </p:nvSpPr>
          <p:spPr bwMode="auto">
            <a:xfrm>
              <a:off x="3352800" y="1981200"/>
              <a:ext cx="5638800" cy="46482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27653" name="Line 5">
              <a:extLst>
                <a:ext uri="{FF2B5EF4-FFF2-40B4-BE49-F238E27FC236}">
                  <a16:creationId xmlns:a16="http://schemas.microsoft.com/office/drawing/2014/main" id="{EDDE691F-03C0-452E-B9ED-8AF4B6D51BE4}"/>
                </a:ext>
              </a:extLst>
            </p:cNvPr>
            <p:cNvSpPr>
              <a:spLocks noChangeShapeType="1"/>
            </p:cNvSpPr>
            <p:nvPr/>
          </p:nvSpPr>
          <p:spPr bwMode="auto">
            <a:xfrm>
              <a:off x="3505200" y="4267200"/>
              <a:ext cx="5638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4" name="Line 6">
              <a:extLst>
                <a:ext uri="{FF2B5EF4-FFF2-40B4-BE49-F238E27FC236}">
                  <a16:creationId xmlns:a16="http://schemas.microsoft.com/office/drawing/2014/main" id="{5B918F3E-A9C5-4498-9752-D21B899B2FA3}"/>
                </a:ext>
              </a:extLst>
            </p:cNvPr>
            <p:cNvSpPr>
              <a:spLocks noChangeShapeType="1"/>
            </p:cNvSpPr>
            <p:nvPr/>
          </p:nvSpPr>
          <p:spPr bwMode="auto">
            <a:xfrm>
              <a:off x="7924800" y="21336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5" name="Line 7">
              <a:extLst>
                <a:ext uri="{FF2B5EF4-FFF2-40B4-BE49-F238E27FC236}">
                  <a16:creationId xmlns:a16="http://schemas.microsoft.com/office/drawing/2014/main" id="{49FBD8A8-4CD2-43F1-8BF8-D86539245204}"/>
                </a:ext>
              </a:extLst>
            </p:cNvPr>
            <p:cNvSpPr>
              <a:spLocks noChangeShapeType="1"/>
            </p:cNvSpPr>
            <p:nvPr/>
          </p:nvSpPr>
          <p:spPr bwMode="auto">
            <a:xfrm>
              <a:off x="6781800" y="2133600"/>
              <a:ext cx="0" cy="426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6" name="Line 8">
              <a:extLst>
                <a:ext uri="{FF2B5EF4-FFF2-40B4-BE49-F238E27FC236}">
                  <a16:creationId xmlns:a16="http://schemas.microsoft.com/office/drawing/2014/main" id="{35CCDC59-BEA1-4596-9958-4A2BBBDEE233}"/>
                </a:ext>
              </a:extLst>
            </p:cNvPr>
            <p:cNvSpPr>
              <a:spLocks noChangeShapeType="1"/>
            </p:cNvSpPr>
            <p:nvPr/>
          </p:nvSpPr>
          <p:spPr bwMode="auto">
            <a:xfrm>
              <a:off x="4572000" y="20574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7" name="Line 9">
              <a:extLst>
                <a:ext uri="{FF2B5EF4-FFF2-40B4-BE49-F238E27FC236}">
                  <a16:creationId xmlns:a16="http://schemas.microsoft.com/office/drawing/2014/main" id="{8CD93F96-E7C4-4494-88C4-34D872AFF9A7}"/>
                </a:ext>
              </a:extLst>
            </p:cNvPr>
            <p:cNvSpPr>
              <a:spLocks noChangeShapeType="1"/>
            </p:cNvSpPr>
            <p:nvPr/>
          </p:nvSpPr>
          <p:spPr bwMode="auto">
            <a:xfrm>
              <a:off x="5715000" y="2133600"/>
              <a:ext cx="0" cy="434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8" name="Line 10">
              <a:extLst>
                <a:ext uri="{FF2B5EF4-FFF2-40B4-BE49-F238E27FC236}">
                  <a16:creationId xmlns:a16="http://schemas.microsoft.com/office/drawing/2014/main" id="{F15C4CDD-9594-400B-B3C1-D69A93B432AC}"/>
                </a:ext>
              </a:extLst>
            </p:cNvPr>
            <p:cNvSpPr>
              <a:spLocks noChangeShapeType="1"/>
            </p:cNvSpPr>
            <p:nvPr/>
          </p:nvSpPr>
          <p:spPr bwMode="auto">
            <a:xfrm>
              <a:off x="3429000" y="3048000"/>
              <a:ext cx="5486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9" name="Line 11">
              <a:extLst>
                <a:ext uri="{FF2B5EF4-FFF2-40B4-BE49-F238E27FC236}">
                  <a16:creationId xmlns:a16="http://schemas.microsoft.com/office/drawing/2014/main" id="{0458872A-F58D-43F2-87E7-A99E11AAA8D3}"/>
                </a:ext>
              </a:extLst>
            </p:cNvPr>
            <p:cNvSpPr>
              <a:spLocks noChangeShapeType="1"/>
            </p:cNvSpPr>
            <p:nvPr/>
          </p:nvSpPr>
          <p:spPr bwMode="auto">
            <a:xfrm>
              <a:off x="3505200" y="5486400"/>
              <a:ext cx="5410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7660" name="Picture 12" descr="AN02492_">
              <a:extLst>
                <a:ext uri="{FF2B5EF4-FFF2-40B4-BE49-F238E27FC236}">
                  <a16:creationId xmlns:a16="http://schemas.microsoft.com/office/drawing/2014/main" id="{8582F42D-8BAB-4DA7-8658-A6922BC3F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267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AN02492_">
              <a:extLst>
                <a:ext uri="{FF2B5EF4-FFF2-40B4-BE49-F238E27FC236}">
                  <a16:creationId xmlns:a16="http://schemas.microsoft.com/office/drawing/2014/main" id="{C457A382-511F-40B9-9FEA-06A8B732C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8768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4" descr="AN02492_">
              <a:extLst>
                <a:ext uri="{FF2B5EF4-FFF2-40B4-BE49-F238E27FC236}">
                  <a16:creationId xmlns:a16="http://schemas.microsoft.com/office/drawing/2014/main" id="{F264A944-FDA3-4B65-868E-405054D63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8768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AN02492_">
              <a:extLst>
                <a:ext uri="{FF2B5EF4-FFF2-40B4-BE49-F238E27FC236}">
                  <a16:creationId xmlns:a16="http://schemas.microsoft.com/office/drawing/2014/main" id="{7CE359BB-9D52-44BA-97D4-56B03E11E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9530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6" descr="AN02492_">
              <a:extLst>
                <a:ext uri="{FF2B5EF4-FFF2-40B4-BE49-F238E27FC236}">
                  <a16:creationId xmlns:a16="http://schemas.microsoft.com/office/drawing/2014/main" id="{6332344B-C030-4BD6-BC7C-3BB23483A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5720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7" descr="AN02492_">
              <a:extLst>
                <a:ext uri="{FF2B5EF4-FFF2-40B4-BE49-F238E27FC236}">
                  <a16:creationId xmlns:a16="http://schemas.microsoft.com/office/drawing/2014/main" id="{4E2061AA-41DB-40B6-956A-0A1515177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5720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18" descr="AN02492_">
              <a:extLst>
                <a:ext uri="{FF2B5EF4-FFF2-40B4-BE49-F238E27FC236}">
                  <a16:creationId xmlns:a16="http://schemas.microsoft.com/office/drawing/2014/main" id="{D6A8F6B7-ADED-4FE5-9CA2-D2F91162E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648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19" descr="AN02492_">
              <a:extLst>
                <a:ext uri="{FF2B5EF4-FFF2-40B4-BE49-F238E27FC236}">
                  <a16:creationId xmlns:a16="http://schemas.microsoft.com/office/drawing/2014/main" id="{88BD4085-5284-43F2-9918-A489CF190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267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0" descr="AN02492_">
              <a:extLst>
                <a:ext uri="{FF2B5EF4-FFF2-40B4-BE49-F238E27FC236}">
                  <a16:creationId xmlns:a16="http://schemas.microsoft.com/office/drawing/2014/main" id="{93535B6C-3C71-4DFC-949E-C64785369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343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21" descr="AN02492_">
              <a:extLst>
                <a:ext uri="{FF2B5EF4-FFF2-40B4-BE49-F238E27FC236}">
                  <a16:creationId xmlns:a16="http://schemas.microsoft.com/office/drawing/2014/main" id="{75244090-4C8B-4159-9033-009D33491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267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999A750A-0938-4BF7-A767-2FA6D2BEF537}"/>
              </a:ext>
            </a:extLst>
          </p:cNvPr>
          <p:cNvSpPr>
            <a:spLocks noGrp="1" noChangeArrowheads="1"/>
          </p:cNvSpPr>
          <p:nvPr>
            <p:ph type="title"/>
          </p:nvPr>
        </p:nvSpPr>
        <p:spPr/>
        <p:txBody>
          <a:bodyPr/>
          <a:lstStyle/>
          <a:p>
            <a:pPr eaLnBrk="1" hangingPunct="1"/>
            <a:endParaRPr lang="en-US" altLang="en-US"/>
          </a:p>
        </p:txBody>
      </p:sp>
      <p:sp>
        <p:nvSpPr>
          <p:cNvPr id="28674" name="Rectangle 3">
            <a:extLst>
              <a:ext uri="{FF2B5EF4-FFF2-40B4-BE49-F238E27FC236}">
                <a16:creationId xmlns:a16="http://schemas.microsoft.com/office/drawing/2014/main" id="{5FEAC325-0721-4665-A7F9-94F6D5D55909}"/>
              </a:ext>
            </a:extLst>
          </p:cNvPr>
          <p:cNvSpPr>
            <a:spLocks noGrp="1" noChangeArrowheads="1"/>
          </p:cNvSpPr>
          <p:nvPr>
            <p:ph type="body" idx="1"/>
          </p:nvPr>
        </p:nvSpPr>
        <p:spPr/>
        <p:txBody>
          <a:bodyPr/>
          <a:lstStyle/>
          <a:p>
            <a:pPr eaLnBrk="1" hangingPunct="1"/>
            <a:endParaRPr lang="en-US" altLang="en-US"/>
          </a:p>
        </p:txBody>
      </p:sp>
      <p:pic>
        <p:nvPicPr>
          <p:cNvPr id="28675" name="Picture 4" descr="Las Charas ultra-high stock density grazing">
            <a:extLst>
              <a:ext uri="{FF2B5EF4-FFF2-40B4-BE49-F238E27FC236}">
                <a16:creationId xmlns:a16="http://schemas.microsoft.com/office/drawing/2014/main" id="{5F346334-82FE-4163-9041-89D53C65B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a:extLst>
              <a:ext uri="{FF2B5EF4-FFF2-40B4-BE49-F238E27FC236}">
                <a16:creationId xmlns:a16="http://schemas.microsoft.com/office/drawing/2014/main" id="{DEEB8063-8F2A-4C45-9EF4-09865EA43165}"/>
              </a:ext>
            </a:extLst>
          </p:cNvPr>
          <p:cNvSpPr txBox="1">
            <a:spLocks noChangeArrowheads="1"/>
          </p:cNvSpPr>
          <p:nvPr/>
        </p:nvSpPr>
        <p:spPr bwMode="auto">
          <a:xfrm>
            <a:off x="5105400" y="4191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b="1" i="1">
                <a:solidFill>
                  <a:srgbClr val="FFFF00"/>
                </a:solidFill>
              </a:rPr>
              <a:t>Low stock density</a:t>
            </a:r>
          </a:p>
        </p:txBody>
      </p:sp>
      <p:sp>
        <p:nvSpPr>
          <p:cNvPr id="28677" name="Line 7">
            <a:extLst>
              <a:ext uri="{FF2B5EF4-FFF2-40B4-BE49-F238E27FC236}">
                <a16:creationId xmlns:a16="http://schemas.microsoft.com/office/drawing/2014/main" id="{7406876D-9664-4043-859B-B40D75B57503}"/>
              </a:ext>
            </a:extLst>
          </p:cNvPr>
          <p:cNvSpPr>
            <a:spLocks noChangeShapeType="1"/>
          </p:cNvSpPr>
          <p:nvPr/>
        </p:nvSpPr>
        <p:spPr bwMode="auto">
          <a:xfrm flipH="1" flipV="1">
            <a:off x="3733800" y="4038600"/>
            <a:ext cx="2438400" cy="228600"/>
          </a:xfrm>
          <a:prstGeom prst="line">
            <a:avLst/>
          </a:prstGeom>
          <a:noFill/>
          <a:ln w="44450">
            <a:solidFill>
              <a:srgbClr val="FFFF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28678" name="Line 9">
            <a:extLst>
              <a:ext uri="{FF2B5EF4-FFF2-40B4-BE49-F238E27FC236}">
                <a16:creationId xmlns:a16="http://schemas.microsoft.com/office/drawing/2014/main" id="{FA604B45-8747-4B94-A3F2-9FD51E056141}"/>
              </a:ext>
            </a:extLst>
          </p:cNvPr>
          <p:cNvSpPr>
            <a:spLocks noChangeShapeType="1"/>
          </p:cNvSpPr>
          <p:nvPr/>
        </p:nvSpPr>
        <p:spPr bwMode="auto">
          <a:xfrm flipH="1" flipV="1">
            <a:off x="3733800" y="4038600"/>
            <a:ext cx="2438400" cy="228600"/>
          </a:xfrm>
          <a:prstGeom prst="line">
            <a:avLst/>
          </a:prstGeom>
          <a:noFill/>
          <a:ln w="44450">
            <a:solidFill>
              <a:srgbClr val="FFFF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28679" name="Text Box 10">
            <a:extLst>
              <a:ext uri="{FF2B5EF4-FFF2-40B4-BE49-F238E27FC236}">
                <a16:creationId xmlns:a16="http://schemas.microsoft.com/office/drawing/2014/main" id="{0248E68B-D1A1-4127-8C7D-661A02A586CA}"/>
              </a:ext>
            </a:extLst>
          </p:cNvPr>
          <p:cNvSpPr txBox="1">
            <a:spLocks noChangeArrowheads="1"/>
          </p:cNvSpPr>
          <p:nvPr/>
        </p:nvSpPr>
        <p:spPr bwMode="auto">
          <a:xfrm>
            <a:off x="5105400" y="4191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b="1" i="1">
                <a:solidFill>
                  <a:srgbClr val="FFFF00"/>
                </a:solidFill>
              </a:rPr>
              <a:t>Low stock density</a:t>
            </a:r>
          </a:p>
        </p:txBody>
      </p:sp>
      <p:sp>
        <p:nvSpPr>
          <p:cNvPr id="28680" name="Oval 19">
            <a:extLst>
              <a:ext uri="{FF2B5EF4-FFF2-40B4-BE49-F238E27FC236}">
                <a16:creationId xmlns:a16="http://schemas.microsoft.com/office/drawing/2014/main" id="{A72C6B50-596A-4C0E-8969-6004D636935A}"/>
              </a:ext>
            </a:extLst>
          </p:cNvPr>
          <p:cNvSpPr>
            <a:spLocks noChangeArrowheads="1"/>
          </p:cNvSpPr>
          <p:nvPr/>
        </p:nvSpPr>
        <p:spPr bwMode="auto">
          <a:xfrm>
            <a:off x="0" y="3657600"/>
            <a:ext cx="4800600" cy="838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28681" name="Text Box 20">
            <a:extLst>
              <a:ext uri="{FF2B5EF4-FFF2-40B4-BE49-F238E27FC236}">
                <a16:creationId xmlns:a16="http://schemas.microsoft.com/office/drawing/2014/main" id="{F534F981-9A75-4119-A85A-C2AAEF0012DF}"/>
              </a:ext>
            </a:extLst>
          </p:cNvPr>
          <p:cNvSpPr txBox="1">
            <a:spLocks noChangeArrowheads="1"/>
          </p:cNvSpPr>
          <p:nvPr/>
        </p:nvSpPr>
        <p:spPr bwMode="auto">
          <a:xfrm>
            <a:off x="5105400" y="4191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b="1" i="1">
                <a:solidFill>
                  <a:srgbClr val="FFFF00"/>
                </a:solidFill>
              </a:rPr>
              <a:t>Low stock density</a:t>
            </a:r>
          </a:p>
        </p:txBody>
      </p:sp>
      <p:sp>
        <p:nvSpPr>
          <p:cNvPr id="28682" name="Oval 21">
            <a:extLst>
              <a:ext uri="{FF2B5EF4-FFF2-40B4-BE49-F238E27FC236}">
                <a16:creationId xmlns:a16="http://schemas.microsoft.com/office/drawing/2014/main" id="{A8B2F6E5-429A-4A59-BC2B-E811EC19DB08}"/>
              </a:ext>
            </a:extLst>
          </p:cNvPr>
          <p:cNvSpPr>
            <a:spLocks noChangeArrowheads="1"/>
          </p:cNvSpPr>
          <p:nvPr/>
        </p:nvSpPr>
        <p:spPr bwMode="auto">
          <a:xfrm>
            <a:off x="0" y="3657600"/>
            <a:ext cx="4800600" cy="838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grpSp>
        <p:nvGrpSpPr>
          <p:cNvPr id="28683" name="Group 25">
            <a:extLst>
              <a:ext uri="{FF2B5EF4-FFF2-40B4-BE49-F238E27FC236}">
                <a16:creationId xmlns:a16="http://schemas.microsoft.com/office/drawing/2014/main" id="{C9F7A902-F374-4E88-8DA2-8393F921807E}"/>
              </a:ext>
            </a:extLst>
          </p:cNvPr>
          <p:cNvGrpSpPr>
            <a:grpSpLocks/>
          </p:cNvGrpSpPr>
          <p:nvPr/>
        </p:nvGrpSpPr>
        <p:grpSpPr bwMode="auto">
          <a:xfrm>
            <a:off x="0" y="3657600"/>
            <a:ext cx="8915400" cy="1693863"/>
            <a:chOff x="0" y="2304"/>
            <a:chExt cx="5616" cy="1067"/>
          </a:xfrm>
        </p:grpSpPr>
        <p:sp>
          <p:nvSpPr>
            <p:cNvPr id="28684" name="Line 22">
              <a:extLst>
                <a:ext uri="{FF2B5EF4-FFF2-40B4-BE49-F238E27FC236}">
                  <a16:creationId xmlns:a16="http://schemas.microsoft.com/office/drawing/2014/main" id="{35AC3EA4-496F-4851-AEAE-AFC3CE179CB0}"/>
                </a:ext>
              </a:extLst>
            </p:cNvPr>
            <p:cNvSpPr>
              <a:spLocks noChangeShapeType="1"/>
            </p:cNvSpPr>
            <p:nvPr/>
          </p:nvSpPr>
          <p:spPr bwMode="auto">
            <a:xfrm flipH="1" flipV="1">
              <a:off x="2352" y="2544"/>
              <a:ext cx="1536" cy="144"/>
            </a:xfrm>
            <a:prstGeom prst="line">
              <a:avLst/>
            </a:prstGeom>
            <a:noFill/>
            <a:ln w="44450">
              <a:solidFill>
                <a:srgbClr val="FFFF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28685" name="Text Box 23">
              <a:extLst>
                <a:ext uri="{FF2B5EF4-FFF2-40B4-BE49-F238E27FC236}">
                  <a16:creationId xmlns:a16="http://schemas.microsoft.com/office/drawing/2014/main" id="{8374D620-54BB-40F2-B146-878ABECB6F08}"/>
                </a:ext>
              </a:extLst>
            </p:cNvPr>
            <p:cNvSpPr txBox="1">
              <a:spLocks noChangeArrowheads="1"/>
            </p:cNvSpPr>
            <p:nvPr/>
          </p:nvSpPr>
          <p:spPr bwMode="auto">
            <a:xfrm>
              <a:off x="3216" y="2640"/>
              <a:ext cx="2400"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b="1" i="1">
                  <a:solidFill>
                    <a:srgbClr val="FFFF00"/>
                  </a:solidFill>
                </a:rPr>
                <a:t>Low stock density</a:t>
              </a:r>
            </a:p>
            <a:p>
              <a:pPr eaLnBrk="1" hangingPunct="1">
                <a:spcBef>
                  <a:spcPct val="50000"/>
                </a:spcBef>
                <a:buClrTx/>
                <a:buSzTx/>
                <a:buFontTx/>
                <a:buNone/>
              </a:pPr>
              <a:r>
                <a:rPr lang="en-US" altLang="en-US" sz="2800" b="1" i="1">
                  <a:solidFill>
                    <a:srgbClr val="FFFF00"/>
                  </a:solidFill>
                </a:rPr>
                <a:t>About 400 lb/acre</a:t>
              </a:r>
            </a:p>
          </p:txBody>
        </p:sp>
        <p:sp>
          <p:nvSpPr>
            <p:cNvPr id="28686" name="Oval 24">
              <a:extLst>
                <a:ext uri="{FF2B5EF4-FFF2-40B4-BE49-F238E27FC236}">
                  <a16:creationId xmlns:a16="http://schemas.microsoft.com/office/drawing/2014/main" id="{6FB7459A-70CE-4F4C-BCD3-E6735DEA6EF8}"/>
                </a:ext>
              </a:extLst>
            </p:cNvPr>
            <p:cNvSpPr>
              <a:spLocks noChangeArrowheads="1"/>
            </p:cNvSpPr>
            <p:nvPr/>
          </p:nvSpPr>
          <p:spPr bwMode="auto">
            <a:xfrm>
              <a:off x="0" y="2304"/>
              <a:ext cx="3024" cy="52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Las Charas ultra-high stock density grazing">
            <a:extLst>
              <a:ext uri="{FF2B5EF4-FFF2-40B4-BE49-F238E27FC236}">
                <a16:creationId xmlns:a16="http://schemas.microsoft.com/office/drawing/2014/main" id="{F67A9240-B4E7-4AB9-A7B7-0C1A04976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Oval 5">
            <a:extLst>
              <a:ext uri="{FF2B5EF4-FFF2-40B4-BE49-F238E27FC236}">
                <a16:creationId xmlns:a16="http://schemas.microsoft.com/office/drawing/2014/main" id="{DBF6767A-CC3C-41E6-947C-176BA3945844}"/>
              </a:ext>
            </a:extLst>
          </p:cNvPr>
          <p:cNvSpPr>
            <a:spLocks noChangeArrowheads="1"/>
          </p:cNvSpPr>
          <p:nvPr/>
        </p:nvSpPr>
        <p:spPr bwMode="auto">
          <a:xfrm>
            <a:off x="2057400" y="2514600"/>
            <a:ext cx="2438400" cy="1524000"/>
          </a:xfrm>
          <a:prstGeom prst="ellipse">
            <a:avLst/>
          </a:prstGeom>
          <a:noFill/>
          <a:ln w="412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29699" name="Line 6">
            <a:extLst>
              <a:ext uri="{FF2B5EF4-FFF2-40B4-BE49-F238E27FC236}">
                <a16:creationId xmlns:a16="http://schemas.microsoft.com/office/drawing/2014/main" id="{7E8C67A4-290A-440B-87E1-FED5C0DC9CBA}"/>
              </a:ext>
            </a:extLst>
          </p:cNvPr>
          <p:cNvSpPr>
            <a:spLocks noChangeShapeType="1"/>
          </p:cNvSpPr>
          <p:nvPr/>
        </p:nvSpPr>
        <p:spPr bwMode="auto">
          <a:xfrm flipH="1">
            <a:off x="4191000" y="2819400"/>
            <a:ext cx="1219200" cy="533400"/>
          </a:xfrm>
          <a:prstGeom prst="line">
            <a:avLst/>
          </a:prstGeom>
          <a:noFill/>
          <a:ln w="41275">
            <a:solidFill>
              <a:srgbClr val="FFFF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29700" name="Text Box 7">
            <a:extLst>
              <a:ext uri="{FF2B5EF4-FFF2-40B4-BE49-F238E27FC236}">
                <a16:creationId xmlns:a16="http://schemas.microsoft.com/office/drawing/2014/main" id="{604D1860-A87F-4204-8D0C-CE5105A8BC6F}"/>
              </a:ext>
            </a:extLst>
          </p:cNvPr>
          <p:cNvSpPr txBox="1">
            <a:spLocks noChangeArrowheads="1"/>
          </p:cNvSpPr>
          <p:nvPr/>
        </p:nvSpPr>
        <p:spPr bwMode="auto">
          <a:xfrm>
            <a:off x="4876800" y="2590800"/>
            <a:ext cx="4419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b="1" i="1">
                <a:solidFill>
                  <a:srgbClr val="FFFF00"/>
                </a:solidFill>
              </a:rPr>
              <a:t>High stock density</a:t>
            </a:r>
          </a:p>
          <a:p>
            <a:pPr eaLnBrk="1" hangingPunct="1">
              <a:spcBef>
                <a:spcPct val="50000"/>
              </a:spcBef>
              <a:buClrTx/>
              <a:buSzTx/>
              <a:buFontTx/>
              <a:buNone/>
            </a:pPr>
            <a:r>
              <a:rPr lang="en-US" altLang="en-US" b="1" i="1">
                <a:solidFill>
                  <a:srgbClr val="FFFF00"/>
                </a:solidFill>
              </a:rPr>
              <a:t>About 300,000 lb/A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CP stock density">
            <a:extLst>
              <a:ext uri="{FF2B5EF4-FFF2-40B4-BE49-F238E27FC236}">
                <a16:creationId xmlns:a16="http://schemas.microsoft.com/office/drawing/2014/main" id="{1B73BF6B-1B26-4C66-ADFF-9E5F20655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4">
            <a:extLst>
              <a:ext uri="{FF2B5EF4-FFF2-40B4-BE49-F238E27FC236}">
                <a16:creationId xmlns:a16="http://schemas.microsoft.com/office/drawing/2014/main" id="{D85A4CED-9795-4CF4-8D1E-FDBC188D3B93}"/>
              </a:ext>
            </a:extLst>
          </p:cNvPr>
          <p:cNvSpPr>
            <a:spLocks noGrp="1" noChangeArrowheads="1"/>
          </p:cNvSpPr>
          <p:nvPr>
            <p:ph type="title"/>
          </p:nvPr>
        </p:nvSpPr>
        <p:spPr>
          <a:xfrm>
            <a:off x="381000" y="1828800"/>
            <a:ext cx="6858000" cy="1004888"/>
          </a:xfrm>
        </p:spPr>
        <p:txBody>
          <a:bodyPr/>
          <a:lstStyle/>
          <a:p>
            <a:pPr eaLnBrk="1" hangingPunct="1"/>
            <a:r>
              <a:rPr lang="en-US" altLang="en-US" sz="4000" b="1"/>
              <a:t>So, what’s the ‘right’ stock density?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B19DC249-1865-461C-839A-20172592F79D}"/>
              </a:ext>
            </a:extLst>
          </p:cNvPr>
          <p:cNvSpPr>
            <a:spLocks noChangeArrowheads="1"/>
          </p:cNvSpPr>
          <p:nvPr/>
        </p:nvSpPr>
        <p:spPr bwMode="auto">
          <a:xfrm>
            <a:off x="609600" y="2286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4400">
                <a:solidFill>
                  <a:schemeClr val="folHlink"/>
                </a:solidFill>
                <a:latin typeface="Times New Roman" panose="02020603050405020304" pitchFamily="18" charset="0"/>
              </a:rPr>
              <a:t> </a:t>
            </a:r>
          </a:p>
        </p:txBody>
      </p:sp>
      <p:sp>
        <p:nvSpPr>
          <p:cNvPr id="31746" name="Rectangle 3">
            <a:extLst>
              <a:ext uri="{FF2B5EF4-FFF2-40B4-BE49-F238E27FC236}">
                <a16:creationId xmlns:a16="http://schemas.microsoft.com/office/drawing/2014/main" id="{D8AFAC17-0909-4D09-B837-43403225DD7D}"/>
              </a:ext>
            </a:extLst>
          </p:cNvPr>
          <p:cNvSpPr>
            <a:spLocks noChangeArrowheads="1"/>
          </p:cNvSpPr>
          <p:nvPr/>
        </p:nvSpPr>
        <p:spPr bwMode="auto">
          <a:xfrm>
            <a:off x="1023938" y="1189038"/>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b="1">
                <a:solidFill>
                  <a:schemeClr val="tx2"/>
                </a:solidFill>
              </a:rPr>
              <a:t>Grazier’s Arithmetic</a:t>
            </a:r>
          </a:p>
        </p:txBody>
      </p:sp>
      <p:sp>
        <p:nvSpPr>
          <p:cNvPr id="31747" name="Rectangle 4">
            <a:extLst>
              <a:ext uri="{FF2B5EF4-FFF2-40B4-BE49-F238E27FC236}">
                <a16:creationId xmlns:a16="http://schemas.microsoft.com/office/drawing/2014/main" id="{DE86B508-FDAA-4C3F-A40C-D24F61D764B6}"/>
              </a:ext>
            </a:extLst>
          </p:cNvPr>
          <p:cNvSpPr>
            <a:spLocks noChangeArrowheads="1"/>
          </p:cNvSpPr>
          <p:nvPr/>
        </p:nvSpPr>
        <p:spPr bwMode="auto">
          <a:xfrm>
            <a:off x="288925" y="3429000"/>
            <a:ext cx="1471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Stock</a:t>
            </a:r>
          </a:p>
          <a:p>
            <a:pPr>
              <a:spcBef>
                <a:spcPct val="0"/>
              </a:spcBef>
              <a:buClrTx/>
              <a:buSzTx/>
              <a:buFontTx/>
              <a:buNone/>
            </a:pPr>
            <a:r>
              <a:rPr lang="en-US" altLang="en-US" sz="2800" b="1">
                <a:solidFill>
                  <a:schemeClr val="folHlink"/>
                </a:solidFill>
                <a:latin typeface="Arial" panose="020B0604020202020204" pitchFamily="34" charset="0"/>
              </a:rPr>
              <a:t>Density</a:t>
            </a:r>
          </a:p>
        </p:txBody>
      </p:sp>
      <p:sp>
        <p:nvSpPr>
          <p:cNvPr id="31748" name="Rectangle 5">
            <a:extLst>
              <a:ext uri="{FF2B5EF4-FFF2-40B4-BE49-F238E27FC236}">
                <a16:creationId xmlns:a16="http://schemas.microsoft.com/office/drawing/2014/main" id="{879BC202-D1F8-4F9D-B7D0-D1DCFA9C5C5D}"/>
              </a:ext>
            </a:extLst>
          </p:cNvPr>
          <p:cNvSpPr>
            <a:spLocks noChangeArrowheads="1"/>
          </p:cNvSpPr>
          <p:nvPr/>
        </p:nvSpPr>
        <p:spPr bwMode="auto">
          <a:xfrm>
            <a:off x="1965325" y="3733800"/>
            <a:ext cx="392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a:t>
            </a:r>
          </a:p>
        </p:txBody>
      </p:sp>
      <p:sp>
        <p:nvSpPr>
          <p:cNvPr id="31749" name="Line 6">
            <a:extLst>
              <a:ext uri="{FF2B5EF4-FFF2-40B4-BE49-F238E27FC236}">
                <a16:creationId xmlns:a16="http://schemas.microsoft.com/office/drawing/2014/main" id="{30599B2B-A3B1-4744-A6CF-971B0F66143F}"/>
              </a:ext>
            </a:extLst>
          </p:cNvPr>
          <p:cNvSpPr>
            <a:spLocks noChangeShapeType="1"/>
          </p:cNvSpPr>
          <p:nvPr/>
        </p:nvSpPr>
        <p:spPr bwMode="auto">
          <a:xfrm>
            <a:off x="2590800" y="3871913"/>
            <a:ext cx="6096000"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750" name="Rectangle 7">
            <a:extLst>
              <a:ext uri="{FF2B5EF4-FFF2-40B4-BE49-F238E27FC236}">
                <a16:creationId xmlns:a16="http://schemas.microsoft.com/office/drawing/2014/main" id="{778C3168-7EC5-4EAB-952B-D2461CED2424}"/>
              </a:ext>
            </a:extLst>
          </p:cNvPr>
          <p:cNvSpPr>
            <a:spLocks noChangeArrowheads="1"/>
          </p:cNvSpPr>
          <p:nvPr/>
        </p:nvSpPr>
        <p:spPr bwMode="auto">
          <a:xfrm>
            <a:off x="2727325" y="2895600"/>
            <a:ext cx="20621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Forage</a:t>
            </a:r>
          </a:p>
          <a:p>
            <a:pPr>
              <a:spcBef>
                <a:spcPct val="0"/>
              </a:spcBef>
              <a:buClrTx/>
              <a:buSzTx/>
              <a:buFontTx/>
              <a:buNone/>
            </a:pPr>
            <a:r>
              <a:rPr lang="en-US" altLang="en-US" sz="2800" b="1">
                <a:solidFill>
                  <a:schemeClr val="folHlink"/>
                </a:solidFill>
                <a:latin typeface="Arial" panose="020B0604020202020204" pitchFamily="34" charset="0"/>
              </a:rPr>
              <a:t>Availability</a:t>
            </a:r>
          </a:p>
        </p:txBody>
      </p:sp>
      <p:sp>
        <p:nvSpPr>
          <p:cNvPr id="31751" name="Rectangle 8">
            <a:extLst>
              <a:ext uri="{FF2B5EF4-FFF2-40B4-BE49-F238E27FC236}">
                <a16:creationId xmlns:a16="http://schemas.microsoft.com/office/drawing/2014/main" id="{605ABAE1-4C96-41B8-9C60-C97DE1283455}"/>
              </a:ext>
            </a:extLst>
          </p:cNvPr>
          <p:cNvSpPr>
            <a:spLocks noChangeArrowheads="1"/>
          </p:cNvSpPr>
          <p:nvPr/>
        </p:nvSpPr>
        <p:spPr bwMode="auto">
          <a:xfrm>
            <a:off x="5241925" y="2987675"/>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a:solidFill>
                  <a:schemeClr val="folHlink"/>
                </a:solidFill>
                <a:latin typeface="Arial" panose="020B0604020202020204" pitchFamily="34" charset="0"/>
              </a:rPr>
              <a:t>X</a:t>
            </a:r>
          </a:p>
        </p:txBody>
      </p:sp>
      <p:sp>
        <p:nvSpPr>
          <p:cNvPr id="31752" name="Rectangle 9">
            <a:extLst>
              <a:ext uri="{FF2B5EF4-FFF2-40B4-BE49-F238E27FC236}">
                <a16:creationId xmlns:a16="http://schemas.microsoft.com/office/drawing/2014/main" id="{5DF4471B-6CE9-4DBB-94C9-6EC8A6704616}"/>
              </a:ext>
            </a:extLst>
          </p:cNvPr>
          <p:cNvSpPr>
            <a:spLocks noChangeArrowheads="1"/>
          </p:cNvSpPr>
          <p:nvPr/>
        </p:nvSpPr>
        <p:spPr bwMode="auto">
          <a:xfrm>
            <a:off x="6003925" y="2895600"/>
            <a:ext cx="2755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b="1">
                <a:solidFill>
                  <a:schemeClr val="folHlink"/>
                </a:solidFill>
                <a:latin typeface="Arial" panose="020B0604020202020204" pitchFamily="34" charset="0"/>
              </a:rPr>
              <a:t>Temporal</a:t>
            </a:r>
          </a:p>
          <a:p>
            <a:pPr algn="ctr">
              <a:spcBef>
                <a:spcPct val="0"/>
              </a:spcBef>
              <a:buClrTx/>
              <a:buSzTx/>
              <a:buFontTx/>
              <a:buNone/>
            </a:pPr>
            <a:r>
              <a:rPr lang="en-US" altLang="en-US" sz="2800" b="1">
                <a:solidFill>
                  <a:schemeClr val="folHlink"/>
                </a:solidFill>
                <a:latin typeface="Arial" panose="020B0604020202020204" pitchFamily="34" charset="0"/>
              </a:rPr>
              <a:t>Utilization Rate</a:t>
            </a:r>
          </a:p>
        </p:txBody>
      </p:sp>
      <p:sp>
        <p:nvSpPr>
          <p:cNvPr id="31753" name="Rectangle 10">
            <a:extLst>
              <a:ext uri="{FF2B5EF4-FFF2-40B4-BE49-F238E27FC236}">
                <a16:creationId xmlns:a16="http://schemas.microsoft.com/office/drawing/2014/main" id="{E28CCCDE-9D4C-4811-84A4-0BF9257FCFE6}"/>
              </a:ext>
            </a:extLst>
          </p:cNvPr>
          <p:cNvSpPr>
            <a:spLocks noChangeArrowheads="1"/>
          </p:cNvSpPr>
          <p:nvPr/>
        </p:nvSpPr>
        <p:spPr bwMode="auto">
          <a:xfrm>
            <a:off x="3184525" y="3962400"/>
            <a:ext cx="1214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Daily</a:t>
            </a:r>
          </a:p>
          <a:p>
            <a:pPr>
              <a:spcBef>
                <a:spcPct val="0"/>
              </a:spcBef>
              <a:buClrTx/>
              <a:buSzTx/>
              <a:buFontTx/>
              <a:buNone/>
            </a:pPr>
            <a:r>
              <a:rPr lang="en-US" altLang="en-US" sz="2800" b="1">
                <a:solidFill>
                  <a:schemeClr val="folHlink"/>
                </a:solidFill>
                <a:latin typeface="Arial" panose="020B0604020202020204" pitchFamily="34" charset="0"/>
              </a:rPr>
              <a:t>Intake</a:t>
            </a:r>
          </a:p>
        </p:txBody>
      </p:sp>
      <p:sp>
        <p:nvSpPr>
          <p:cNvPr id="31754" name="Rectangle 11">
            <a:extLst>
              <a:ext uri="{FF2B5EF4-FFF2-40B4-BE49-F238E27FC236}">
                <a16:creationId xmlns:a16="http://schemas.microsoft.com/office/drawing/2014/main" id="{BA73BA14-0018-468C-8714-90AB4FDAFCDA}"/>
              </a:ext>
            </a:extLst>
          </p:cNvPr>
          <p:cNvSpPr>
            <a:spLocks noChangeArrowheads="1"/>
          </p:cNvSpPr>
          <p:nvPr/>
        </p:nvSpPr>
        <p:spPr bwMode="auto">
          <a:xfrm>
            <a:off x="5241925" y="4130675"/>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b="1">
                <a:solidFill>
                  <a:schemeClr val="folHlink"/>
                </a:solidFill>
                <a:latin typeface="Arial" panose="020B0604020202020204" pitchFamily="34" charset="0"/>
              </a:rPr>
              <a:t>X</a:t>
            </a:r>
          </a:p>
        </p:txBody>
      </p:sp>
      <p:sp>
        <p:nvSpPr>
          <p:cNvPr id="31755" name="Rectangle 12">
            <a:extLst>
              <a:ext uri="{FF2B5EF4-FFF2-40B4-BE49-F238E27FC236}">
                <a16:creationId xmlns:a16="http://schemas.microsoft.com/office/drawing/2014/main" id="{704382B1-B063-406C-AD86-67B8A46F2892}"/>
              </a:ext>
            </a:extLst>
          </p:cNvPr>
          <p:cNvSpPr>
            <a:spLocks noChangeArrowheads="1"/>
          </p:cNvSpPr>
          <p:nvPr/>
        </p:nvSpPr>
        <p:spPr bwMode="auto">
          <a:xfrm>
            <a:off x="6003925" y="3962400"/>
            <a:ext cx="27130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Length of the</a:t>
            </a:r>
          </a:p>
          <a:p>
            <a:pPr>
              <a:spcBef>
                <a:spcPct val="0"/>
              </a:spcBef>
              <a:buClrTx/>
              <a:buSzTx/>
              <a:buFontTx/>
              <a:buNone/>
            </a:pPr>
            <a:r>
              <a:rPr lang="en-US" altLang="en-US" sz="2800" b="1">
                <a:solidFill>
                  <a:schemeClr val="folHlink"/>
                </a:solidFill>
                <a:latin typeface="Arial" panose="020B0604020202020204" pitchFamily="34" charset="0"/>
              </a:rPr>
              <a:t>Grazing Period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4">
            <a:extLst>
              <a:ext uri="{FF2B5EF4-FFF2-40B4-BE49-F238E27FC236}">
                <a16:creationId xmlns:a16="http://schemas.microsoft.com/office/drawing/2014/main" id="{89C2879E-C560-43EA-B80E-7DA9DED23C0A}"/>
              </a:ext>
            </a:extLst>
          </p:cNvPr>
          <p:cNvSpPr>
            <a:spLocks noChangeArrowheads="1"/>
          </p:cNvSpPr>
          <p:nvPr/>
        </p:nvSpPr>
        <p:spPr bwMode="auto">
          <a:xfrm>
            <a:off x="609600" y="2286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4400">
                <a:solidFill>
                  <a:schemeClr val="folHlink"/>
                </a:solidFill>
                <a:latin typeface="Times New Roman" panose="02020603050405020304" pitchFamily="18" charset="0"/>
              </a:rPr>
              <a:t> </a:t>
            </a:r>
          </a:p>
        </p:txBody>
      </p:sp>
      <p:sp>
        <p:nvSpPr>
          <p:cNvPr id="33794" name="Rectangle 5">
            <a:extLst>
              <a:ext uri="{FF2B5EF4-FFF2-40B4-BE49-F238E27FC236}">
                <a16:creationId xmlns:a16="http://schemas.microsoft.com/office/drawing/2014/main" id="{073B0A27-99A0-44D6-9FC9-B114C3F04809}"/>
              </a:ext>
            </a:extLst>
          </p:cNvPr>
          <p:cNvSpPr>
            <a:spLocks noChangeArrowheads="1"/>
          </p:cNvSpPr>
          <p:nvPr/>
        </p:nvSpPr>
        <p:spPr bwMode="auto">
          <a:xfrm>
            <a:off x="1066800" y="1271588"/>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400" b="1">
                <a:solidFill>
                  <a:schemeClr val="tx2"/>
                </a:solidFill>
              </a:rPr>
              <a:t>Grazier’s Arithmetic</a:t>
            </a:r>
          </a:p>
        </p:txBody>
      </p:sp>
      <p:sp>
        <p:nvSpPr>
          <p:cNvPr id="33795" name="Rectangle 6">
            <a:extLst>
              <a:ext uri="{FF2B5EF4-FFF2-40B4-BE49-F238E27FC236}">
                <a16:creationId xmlns:a16="http://schemas.microsoft.com/office/drawing/2014/main" id="{BE8EF54F-6617-412A-8729-E4925824CA3E}"/>
              </a:ext>
            </a:extLst>
          </p:cNvPr>
          <p:cNvSpPr>
            <a:spLocks noChangeArrowheads="1"/>
          </p:cNvSpPr>
          <p:nvPr/>
        </p:nvSpPr>
        <p:spPr bwMode="auto">
          <a:xfrm>
            <a:off x="288925" y="2947988"/>
            <a:ext cx="1471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Stock</a:t>
            </a:r>
          </a:p>
          <a:p>
            <a:pPr>
              <a:spcBef>
                <a:spcPct val="0"/>
              </a:spcBef>
              <a:buClrTx/>
              <a:buSzTx/>
              <a:buFontTx/>
              <a:buNone/>
            </a:pPr>
            <a:r>
              <a:rPr lang="en-US" altLang="en-US" sz="2800" b="1">
                <a:solidFill>
                  <a:schemeClr val="folHlink"/>
                </a:solidFill>
                <a:latin typeface="Arial" panose="020B0604020202020204" pitchFamily="34" charset="0"/>
              </a:rPr>
              <a:t>Density</a:t>
            </a:r>
          </a:p>
        </p:txBody>
      </p:sp>
      <p:sp>
        <p:nvSpPr>
          <p:cNvPr id="33796" name="Rectangle 7">
            <a:extLst>
              <a:ext uri="{FF2B5EF4-FFF2-40B4-BE49-F238E27FC236}">
                <a16:creationId xmlns:a16="http://schemas.microsoft.com/office/drawing/2014/main" id="{234AD7C9-4CB6-47C5-A0F3-B00D42A1D90B}"/>
              </a:ext>
            </a:extLst>
          </p:cNvPr>
          <p:cNvSpPr>
            <a:spLocks noChangeArrowheads="1"/>
          </p:cNvSpPr>
          <p:nvPr/>
        </p:nvSpPr>
        <p:spPr bwMode="auto">
          <a:xfrm>
            <a:off x="1965325" y="3252788"/>
            <a:ext cx="392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a:t>
            </a:r>
          </a:p>
        </p:txBody>
      </p:sp>
      <p:sp>
        <p:nvSpPr>
          <p:cNvPr id="33797" name="Line 8">
            <a:extLst>
              <a:ext uri="{FF2B5EF4-FFF2-40B4-BE49-F238E27FC236}">
                <a16:creationId xmlns:a16="http://schemas.microsoft.com/office/drawing/2014/main" id="{2D50A4EC-7EF2-4E39-9139-0ECDE8C25466}"/>
              </a:ext>
            </a:extLst>
          </p:cNvPr>
          <p:cNvSpPr>
            <a:spLocks noChangeShapeType="1"/>
          </p:cNvSpPr>
          <p:nvPr/>
        </p:nvSpPr>
        <p:spPr bwMode="auto">
          <a:xfrm>
            <a:off x="2590800" y="3390900"/>
            <a:ext cx="6096000"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3798" name="Rectangle 9">
            <a:extLst>
              <a:ext uri="{FF2B5EF4-FFF2-40B4-BE49-F238E27FC236}">
                <a16:creationId xmlns:a16="http://schemas.microsoft.com/office/drawing/2014/main" id="{C8C00870-8150-4351-8B90-8C636033EE20}"/>
              </a:ext>
            </a:extLst>
          </p:cNvPr>
          <p:cNvSpPr>
            <a:spLocks noChangeArrowheads="1"/>
          </p:cNvSpPr>
          <p:nvPr/>
        </p:nvSpPr>
        <p:spPr bwMode="auto">
          <a:xfrm>
            <a:off x="2727325" y="2414588"/>
            <a:ext cx="20621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Forage</a:t>
            </a:r>
          </a:p>
          <a:p>
            <a:pPr>
              <a:spcBef>
                <a:spcPct val="0"/>
              </a:spcBef>
              <a:buClrTx/>
              <a:buSzTx/>
              <a:buFontTx/>
              <a:buNone/>
            </a:pPr>
            <a:r>
              <a:rPr lang="en-US" altLang="en-US" sz="2800" b="1">
                <a:solidFill>
                  <a:schemeClr val="folHlink"/>
                </a:solidFill>
                <a:latin typeface="Arial" panose="020B0604020202020204" pitchFamily="34" charset="0"/>
              </a:rPr>
              <a:t>Availability</a:t>
            </a:r>
          </a:p>
        </p:txBody>
      </p:sp>
      <p:sp>
        <p:nvSpPr>
          <p:cNvPr id="33799" name="Rectangle 10">
            <a:extLst>
              <a:ext uri="{FF2B5EF4-FFF2-40B4-BE49-F238E27FC236}">
                <a16:creationId xmlns:a16="http://schemas.microsoft.com/office/drawing/2014/main" id="{76624B10-B43F-4A96-8E70-E196B7F5417F}"/>
              </a:ext>
            </a:extLst>
          </p:cNvPr>
          <p:cNvSpPr>
            <a:spLocks noChangeArrowheads="1"/>
          </p:cNvSpPr>
          <p:nvPr/>
        </p:nvSpPr>
        <p:spPr bwMode="auto">
          <a:xfrm>
            <a:off x="5241925" y="2506663"/>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a:solidFill>
                  <a:schemeClr val="folHlink"/>
                </a:solidFill>
                <a:latin typeface="Arial" panose="020B0604020202020204" pitchFamily="34" charset="0"/>
              </a:rPr>
              <a:t>X</a:t>
            </a:r>
          </a:p>
        </p:txBody>
      </p:sp>
      <p:sp>
        <p:nvSpPr>
          <p:cNvPr id="33800" name="Rectangle 11">
            <a:extLst>
              <a:ext uri="{FF2B5EF4-FFF2-40B4-BE49-F238E27FC236}">
                <a16:creationId xmlns:a16="http://schemas.microsoft.com/office/drawing/2014/main" id="{9138A596-7254-479B-8295-CBFC2E93C0C5}"/>
              </a:ext>
            </a:extLst>
          </p:cNvPr>
          <p:cNvSpPr>
            <a:spLocks noChangeArrowheads="1"/>
          </p:cNvSpPr>
          <p:nvPr/>
        </p:nvSpPr>
        <p:spPr bwMode="auto">
          <a:xfrm>
            <a:off x="6003925" y="2414588"/>
            <a:ext cx="2755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b="1">
                <a:solidFill>
                  <a:schemeClr val="folHlink"/>
                </a:solidFill>
                <a:latin typeface="Arial" panose="020B0604020202020204" pitchFamily="34" charset="0"/>
              </a:rPr>
              <a:t>Temporal</a:t>
            </a:r>
          </a:p>
          <a:p>
            <a:pPr algn="ctr">
              <a:spcBef>
                <a:spcPct val="0"/>
              </a:spcBef>
              <a:buClrTx/>
              <a:buSzTx/>
              <a:buFontTx/>
              <a:buNone/>
            </a:pPr>
            <a:r>
              <a:rPr lang="en-US" altLang="en-US" sz="2800" b="1">
                <a:solidFill>
                  <a:schemeClr val="folHlink"/>
                </a:solidFill>
                <a:latin typeface="Arial" panose="020B0604020202020204" pitchFamily="34" charset="0"/>
              </a:rPr>
              <a:t>Utilization Rate</a:t>
            </a:r>
          </a:p>
        </p:txBody>
      </p:sp>
      <p:sp>
        <p:nvSpPr>
          <p:cNvPr id="33801" name="Rectangle 12">
            <a:extLst>
              <a:ext uri="{FF2B5EF4-FFF2-40B4-BE49-F238E27FC236}">
                <a16:creationId xmlns:a16="http://schemas.microsoft.com/office/drawing/2014/main" id="{0D7E1BDF-8687-443C-BEA9-9AB01F053E5A}"/>
              </a:ext>
            </a:extLst>
          </p:cNvPr>
          <p:cNvSpPr>
            <a:spLocks noChangeArrowheads="1"/>
          </p:cNvSpPr>
          <p:nvPr/>
        </p:nvSpPr>
        <p:spPr bwMode="auto">
          <a:xfrm>
            <a:off x="3184525" y="3481388"/>
            <a:ext cx="1214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Daily</a:t>
            </a:r>
          </a:p>
          <a:p>
            <a:pPr>
              <a:spcBef>
                <a:spcPct val="0"/>
              </a:spcBef>
              <a:buClrTx/>
              <a:buSzTx/>
              <a:buFontTx/>
              <a:buNone/>
            </a:pPr>
            <a:r>
              <a:rPr lang="en-US" altLang="en-US" sz="2800" b="1">
                <a:solidFill>
                  <a:schemeClr val="folHlink"/>
                </a:solidFill>
                <a:latin typeface="Arial" panose="020B0604020202020204" pitchFamily="34" charset="0"/>
              </a:rPr>
              <a:t>Intake</a:t>
            </a:r>
          </a:p>
        </p:txBody>
      </p:sp>
      <p:sp>
        <p:nvSpPr>
          <p:cNvPr id="33802" name="Rectangle 13">
            <a:extLst>
              <a:ext uri="{FF2B5EF4-FFF2-40B4-BE49-F238E27FC236}">
                <a16:creationId xmlns:a16="http://schemas.microsoft.com/office/drawing/2014/main" id="{A2A1256A-F3EE-4E4E-BCCC-11506AE8C54E}"/>
              </a:ext>
            </a:extLst>
          </p:cNvPr>
          <p:cNvSpPr>
            <a:spLocks noChangeArrowheads="1"/>
          </p:cNvSpPr>
          <p:nvPr/>
        </p:nvSpPr>
        <p:spPr bwMode="auto">
          <a:xfrm>
            <a:off x="5241925" y="3649663"/>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b="1">
                <a:solidFill>
                  <a:schemeClr val="folHlink"/>
                </a:solidFill>
                <a:latin typeface="Arial" panose="020B0604020202020204" pitchFamily="34" charset="0"/>
              </a:rPr>
              <a:t>X</a:t>
            </a:r>
          </a:p>
        </p:txBody>
      </p:sp>
      <p:sp>
        <p:nvSpPr>
          <p:cNvPr id="33803" name="Rectangle 14">
            <a:extLst>
              <a:ext uri="{FF2B5EF4-FFF2-40B4-BE49-F238E27FC236}">
                <a16:creationId xmlns:a16="http://schemas.microsoft.com/office/drawing/2014/main" id="{36A25A88-0A19-47DE-8E3A-16C513A659A4}"/>
              </a:ext>
            </a:extLst>
          </p:cNvPr>
          <p:cNvSpPr>
            <a:spLocks noChangeArrowheads="1"/>
          </p:cNvSpPr>
          <p:nvPr/>
        </p:nvSpPr>
        <p:spPr bwMode="auto">
          <a:xfrm>
            <a:off x="6003925" y="3481388"/>
            <a:ext cx="27130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Length of the</a:t>
            </a:r>
          </a:p>
          <a:p>
            <a:pPr>
              <a:spcBef>
                <a:spcPct val="0"/>
              </a:spcBef>
              <a:buClrTx/>
              <a:buSzTx/>
              <a:buFontTx/>
              <a:buNone/>
            </a:pPr>
            <a:r>
              <a:rPr lang="en-US" altLang="en-US" sz="2800" b="1">
                <a:solidFill>
                  <a:schemeClr val="folHlink"/>
                </a:solidFill>
                <a:latin typeface="Arial" panose="020B0604020202020204" pitchFamily="34" charset="0"/>
              </a:rPr>
              <a:t>Grazing Period</a:t>
            </a:r>
          </a:p>
        </p:txBody>
      </p:sp>
      <p:sp>
        <p:nvSpPr>
          <p:cNvPr id="33804" name="Text Box 15">
            <a:extLst>
              <a:ext uri="{FF2B5EF4-FFF2-40B4-BE49-F238E27FC236}">
                <a16:creationId xmlns:a16="http://schemas.microsoft.com/office/drawing/2014/main" id="{1CCA2C01-2D0B-4929-8B29-D0D9FF7DCE70}"/>
              </a:ext>
            </a:extLst>
          </p:cNvPr>
          <p:cNvSpPr txBox="1">
            <a:spLocks noChangeArrowheads="1"/>
          </p:cNvSpPr>
          <p:nvPr/>
        </p:nvSpPr>
        <p:spPr bwMode="auto">
          <a:xfrm>
            <a:off x="381000" y="4838700"/>
            <a:ext cx="845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a:solidFill>
                  <a:schemeClr val="folHlink"/>
                </a:solidFill>
              </a:rPr>
              <a:t>Forage availability</a:t>
            </a:r>
            <a:r>
              <a:rPr lang="en-US" altLang="en-US"/>
              <a:t> = How many lb forage dry matter / acre are standing in the field today</a:t>
            </a:r>
          </a:p>
        </p:txBody>
      </p:sp>
      <p:sp>
        <p:nvSpPr>
          <p:cNvPr id="33805" name="Oval 16">
            <a:extLst>
              <a:ext uri="{FF2B5EF4-FFF2-40B4-BE49-F238E27FC236}">
                <a16:creationId xmlns:a16="http://schemas.microsoft.com/office/drawing/2014/main" id="{796F5F62-5915-47EA-9BE3-1B1922A57B8C}"/>
              </a:ext>
            </a:extLst>
          </p:cNvPr>
          <p:cNvSpPr>
            <a:spLocks noChangeArrowheads="1"/>
          </p:cNvSpPr>
          <p:nvPr/>
        </p:nvSpPr>
        <p:spPr bwMode="auto">
          <a:xfrm>
            <a:off x="2514600" y="2476500"/>
            <a:ext cx="2667000" cy="1066800"/>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5">
            <a:extLst>
              <a:ext uri="{FF2B5EF4-FFF2-40B4-BE49-F238E27FC236}">
                <a16:creationId xmlns:a16="http://schemas.microsoft.com/office/drawing/2014/main" id="{722E3A92-A0E7-47C3-9418-79216FEF2585}"/>
              </a:ext>
            </a:extLst>
          </p:cNvPr>
          <p:cNvSpPr>
            <a:spLocks noChangeArrowheads="1"/>
          </p:cNvSpPr>
          <p:nvPr/>
        </p:nvSpPr>
        <p:spPr bwMode="auto">
          <a:xfrm>
            <a:off x="609600" y="2286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4400">
                <a:solidFill>
                  <a:schemeClr val="folHlink"/>
                </a:solidFill>
                <a:latin typeface="Times New Roman" panose="02020603050405020304" pitchFamily="18" charset="0"/>
              </a:rPr>
              <a:t> </a:t>
            </a:r>
          </a:p>
        </p:txBody>
      </p:sp>
      <p:sp>
        <p:nvSpPr>
          <p:cNvPr id="34818" name="Rectangle 6">
            <a:extLst>
              <a:ext uri="{FF2B5EF4-FFF2-40B4-BE49-F238E27FC236}">
                <a16:creationId xmlns:a16="http://schemas.microsoft.com/office/drawing/2014/main" id="{145BE89F-9E07-4975-8A03-9ED0783E5E6D}"/>
              </a:ext>
            </a:extLst>
          </p:cNvPr>
          <p:cNvSpPr>
            <a:spLocks noChangeArrowheads="1"/>
          </p:cNvSpPr>
          <p:nvPr/>
        </p:nvSpPr>
        <p:spPr bwMode="auto">
          <a:xfrm>
            <a:off x="1035050" y="1258888"/>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400" b="1">
                <a:solidFill>
                  <a:schemeClr val="tx2"/>
                </a:solidFill>
              </a:rPr>
              <a:t>Grazier’s Arithmetic</a:t>
            </a:r>
          </a:p>
        </p:txBody>
      </p:sp>
      <p:sp>
        <p:nvSpPr>
          <p:cNvPr id="34819" name="Rectangle 7">
            <a:extLst>
              <a:ext uri="{FF2B5EF4-FFF2-40B4-BE49-F238E27FC236}">
                <a16:creationId xmlns:a16="http://schemas.microsoft.com/office/drawing/2014/main" id="{6DB08248-E09B-4591-9BC8-760EE7691ECA}"/>
              </a:ext>
            </a:extLst>
          </p:cNvPr>
          <p:cNvSpPr>
            <a:spLocks noChangeArrowheads="1"/>
          </p:cNvSpPr>
          <p:nvPr/>
        </p:nvSpPr>
        <p:spPr bwMode="auto">
          <a:xfrm>
            <a:off x="288925" y="2819400"/>
            <a:ext cx="1471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Stock</a:t>
            </a:r>
          </a:p>
          <a:p>
            <a:pPr>
              <a:spcBef>
                <a:spcPct val="0"/>
              </a:spcBef>
              <a:buClrTx/>
              <a:buSzTx/>
              <a:buFontTx/>
              <a:buNone/>
            </a:pPr>
            <a:r>
              <a:rPr lang="en-US" altLang="en-US" sz="2800" b="1">
                <a:solidFill>
                  <a:schemeClr val="folHlink"/>
                </a:solidFill>
                <a:latin typeface="Arial" panose="020B0604020202020204" pitchFamily="34" charset="0"/>
              </a:rPr>
              <a:t>Density</a:t>
            </a:r>
          </a:p>
        </p:txBody>
      </p:sp>
      <p:sp>
        <p:nvSpPr>
          <p:cNvPr id="34820" name="Rectangle 8">
            <a:extLst>
              <a:ext uri="{FF2B5EF4-FFF2-40B4-BE49-F238E27FC236}">
                <a16:creationId xmlns:a16="http://schemas.microsoft.com/office/drawing/2014/main" id="{E426F4CA-83A1-4C34-A9F6-C2EF2A9F4635}"/>
              </a:ext>
            </a:extLst>
          </p:cNvPr>
          <p:cNvSpPr>
            <a:spLocks noChangeArrowheads="1"/>
          </p:cNvSpPr>
          <p:nvPr/>
        </p:nvSpPr>
        <p:spPr bwMode="auto">
          <a:xfrm>
            <a:off x="1965325" y="3124200"/>
            <a:ext cx="392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a:t>
            </a:r>
          </a:p>
        </p:txBody>
      </p:sp>
      <p:sp>
        <p:nvSpPr>
          <p:cNvPr id="34821" name="Line 9">
            <a:extLst>
              <a:ext uri="{FF2B5EF4-FFF2-40B4-BE49-F238E27FC236}">
                <a16:creationId xmlns:a16="http://schemas.microsoft.com/office/drawing/2014/main" id="{85A23A7B-2AC1-4A80-BF95-C3D0EE42AA2B}"/>
              </a:ext>
            </a:extLst>
          </p:cNvPr>
          <p:cNvSpPr>
            <a:spLocks noChangeShapeType="1"/>
          </p:cNvSpPr>
          <p:nvPr/>
        </p:nvSpPr>
        <p:spPr bwMode="auto">
          <a:xfrm>
            <a:off x="2590800" y="3262313"/>
            <a:ext cx="6096000"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4822" name="Rectangle 10">
            <a:extLst>
              <a:ext uri="{FF2B5EF4-FFF2-40B4-BE49-F238E27FC236}">
                <a16:creationId xmlns:a16="http://schemas.microsoft.com/office/drawing/2014/main" id="{FCFE41A7-10BE-4D69-AF0B-999222CD5505}"/>
              </a:ext>
            </a:extLst>
          </p:cNvPr>
          <p:cNvSpPr>
            <a:spLocks noChangeArrowheads="1"/>
          </p:cNvSpPr>
          <p:nvPr/>
        </p:nvSpPr>
        <p:spPr bwMode="auto">
          <a:xfrm>
            <a:off x="2727325" y="2286000"/>
            <a:ext cx="20621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Forage</a:t>
            </a:r>
          </a:p>
          <a:p>
            <a:pPr>
              <a:spcBef>
                <a:spcPct val="0"/>
              </a:spcBef>
              <a:buClrTx/>
              <a:buSzTx/>
              <a:buFontTx/>
              <a:buNone/>
            </a:pPr>
            <a:r>
              <a:rPr lang="en-US" altLang="en-US" sz="2800" b="1">
                <a:solidFill>
                  <a:schemeClr val="folHlink"/>
                </a:solidFill>
                <a:latin typeface="Arial" panose="020B0604020202020204" pitchFamily="34" charset="0"/>
              </a:rPr>
              <a:t>Availability</a:t>
            </a:r>
          </a:p>
        </p:txBody>
      </p:sp>
      <p:sp>
        <p:nvSpPr>
          <p:cNvPr id="34823" name="Rectangle 11">
            <a:extLst>
              <a:ext uri="{FF2B5EF4-FFF2-40B4-BE49-F238E27FC236}">
                <a16:creationId xmlns:a16="http://schemas.microsoft.com/office/drawing/2014/main" id="{C6E830C8-E27F-4BBF-9300-F19C845D20FA}"/>
              </a:ext>
            </a:extLst>
          </p:cNvPr>
          <p:cNvSpPr>
            <a:spLocks noChangeArrowheads="1"/>
          </p:cNvSpPr>
          <p:nvPr/>
        </p:nvSpPr>
        <p:spPr bwMode="auto">
          <a:xfrm>
            <a:off x="5241925" y="2378075"/>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a:solidFill>
                  <a:schemeClr val="folHlink"/>
                </a:solidFill>
                <a:latin typeface="Arial" panose="020B0604020202020204" pitchFamily="34" charset="0"/>
              </a:rPr>
              <a:t>X</a:t>
            </a:r>
          </a:p>
        </p:txBody>
      </p:sp>
      <p:sp>
        <p:nvSpPr>
          <p:cNvPr id="34824" name="Rectangle 12">
            <a:extLst>
              <a:ext uri="{FF2B5EF4-FFF2-40B4-BE49-F238E27FC236}">
                <a16:creationId xmlns:a16="http://schemas.microsoft.com/office/drawing/2014/main" id="{F29144C2-E69C-4EB5-BF70-E6A4867CCC1A}"/>
              </a:ext>
            </a:extLst>
          </p:cNvPr>
          <p:cNvSpPr>
            <a:spLocks noChangeArrowheads="1"/>
          </p:cNvSpPr>
          <p:nvPr/>
        </p:nvSpPr>
        <p:spPr bwMode="auto">
          <a:xfrm>
            <a:off x="6003925" y="2286000"/>
            <a:ext cx="2755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b="1">
                <a:solidFill>
                  <a:schemeClr val="folHlink"/>
                </a:solidFill>
                <a:latin typeface="Arial" panose="020B0604020202020204" pitchFamily="34" charset="0"/>
              </a:rPr>
              <a:t>Temporal</a:t>
            </a:r>
          </a:p>
          <a:p>
            <a:pPr algn="ctr">
              <a:spcBef>
                <a:spcPct val="0"/>
              </a:spcBef>
              <a:buClrTx/>
              <a:buSzTx/>
              <a:buFontTx/>
              <a:buNone/>
            </a:pPr>
            <a:r>
              <a:rPr lang="en-US" altLang="en-US" sz="2800" b="1">
                <a:solidFill>
                  <a:schemeClr val="folHlink"/>
                </a:solidFill>
                <a:latin typeface="Arial" panose="020B0604020202020204" pitchFamily="34" charset="0"/>
              </a:rPr>
              <a:t>Utilization Rate</a:t>
            </a:r>
          </a:p>
        </p:txBody>
      </p:sp>
      <p:sp>
        <p:nvSpPr>
          <p:cNvPr id="34825" name="Rectangle 13">
            <a:extLst>
              <a:ext uri="{FF2B5EF4-FFF2-40B4-BE49-F238E27FC236}">
                <a16:creationId xmlns:a16="http://schemas.microsoft.com/office/drawing/2014/main" id="{8422842D-810F-47FC-AE2D-7A143F71E773}"/>
              </a:ext>
            </a:extLst>
          </p:cNvPr>
          <p:cNvSpPr>
            <a:spLocks noChangeArrowheads="1"/>
          </p:cNvSpPr>
          <p:nvPr/>
        </p:nvSpPr>
        <p:spPr bwMode="auto">
          <a:xfrm>
            <a:off x="3184525" y="3352800"/>
            <a:ext cx="1214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Daily</a:t>
            </a:r>
          </a:p>
          <a:p>
            <a:pPr>
              <a:spcBef>
                <a:spcPct val="0"/>
              </a:spcBef>
              <a:buClrTx/>
              <a:buSzTx/>
              <a:buFontTx/>
              <a:buNone/>
            </a:pPr>
            <a:r>
              <a:rPr lang="en-US" altLang="en-US" sz="2800" b="1">
                <a:solidFill>
                  <a:schemeClr val="folHlink"/>
                </a:solidFill>
                <a:latin typeface="Arial" panose="020B0604020202020204" pitchFamily="34" charset="0"/>
              </a:rPr>
              <a:t>Intake</a:t>
            </a:r>
          </a:p>
        </p:txBody>
      </p:sp>
      <p:sp>
        <p:nvSpPr>
          <p:cNvPr id="34826" name="Rectangle 14">
            <a:extLst>
              <a:ext uri="{FF2B5EF4-FFF2-40B4-BE49-F238E27FC236}">
                <a16:creationId xmlns:a16="http://schemas.microsoft.com/office/drawing/2014/main" id="{5306D638-3DFD-4EC0-8F8C-57F42EE190C9}"/>
              </a:ext>
            </a:extLst>
          </p:cNvPr>
          <p:cNvSpPr>
            <a:spLocks noChangeArrowheads="1"/>
          </p:cNvSpPr>
          <p:nvPr/>
        </p:nvSpPr>
        <p:spPr bwMode="auto">
          <a:xfrm>
            <a:off x="5241925" y="3521075"/>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b="1">
                <a:solidFill>
                  <a:schemeClr val="folHlink"/>
                </a:solidFill>
                <a:latin typeface="Arial" panose="020B0604020202020204" pitchFamily="34" charset="0"/>
              </a:rPr>
              <a:t>X</a:t>
            </a:r>
          </a:p>
        </p:txBody>
      </p:sp>
      <p:sp>
        <p:nvSpPr>
          <p:cNvPr id="34827" name="Rectangle 15">
            <a:extLst>
              <a:ext uri="{FF2B5EF4-FFF2-40B4-BE49-F238E27FC236}">
                <a16:creationId xmlns:a16="http://schemas.microsoft.com/office/drawing/2014/main" id="{1D432624-71F4-485E-91F1-017A83C52466}"/>
              </a:ext>
            </a:extLst>
          </p:cNvPr>
          <p:cNvSpPr>
            <a:spLocks noChangeArrowheads="1"/>
          </p:cNvSpPr>
          <p:nvPr/>
        </p:nvSpPr>
        <p:spPr bwMode="auto">
          <a:xfrm>
            <a:off x="6003925" y="3352800"/>
            <a:ext cx="27130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Length of the</a:t>
            </a:r>
          </a:p>
          <a:p>
            <a:pPr>
              <a:spcBef>
                <a:spcPct val="0"/>
              </a:spcBef>
              <a:buClrTx/>
              <a:buSzTx/>
              <a:buFontTx/>
              <a:buNone/>
            </a:pPr>
            <a:r>
              <a:rPr lang="en-US" altLang="en-US" sz="2800" b="1">
                <a:solidFill>
                  <a:schemeClr val="folHlink"/>
                </a:solidFill>
                <a:latin typeface="Arial" panose="020B0604020202020204" pitchFamily="34" charset="0"/>
              </a:rPr>
              <a:t>Grazing Period</a:t>
            </a:r>
          </a:p>
        </p:txBody>
      </p:sp>
      <p:sp>
        <p:nvSpPr>
          <p:cNvPr id="34828" name="Oval 16">
            <a:extLst>
              <a:ext uri="{FF2B5EF4-FFF2-40B4-BE49-F238E27FC236}">
                <a16:creationId xmlns:a16="http://schemas.microsoft.com/office/drawing/2014/main" id="{F6F9C88C-DCDC-4797-B93A-CE4BE0D7786F}"/>
              </a:ext>
            </a:extLst>
          </p:cNvPr>
          <p:cNvSpPr>
            <a:spLocks noChangeArrowheads="1"/>
          </p:cNvSpPr>
          <p:nvPr/>
        </p:nvSpPr>
        <p:spPr bwMode="auto">
          <a:xfrm>
            <a:off x="5943600" y="2195513"/>
            <a:ext cx="2971800" cy="1219200"/>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34829" name="Text Box 17">
            <a:extLst>
              <a:ext uri="{FF2B5EF4-FFF2-40B4-BE49-F238E27FC236}">
                <a16:creationId xmlns:a16="http://schemas.microsoft.com/office/drawing/2014/main" id="{3C55BFBD-2742-4A9C-BF49-078A0FDBAEF3}"/>
              </a:ext>
            </a:extLst>
          </p:cNvPr>
          <p:cNvSpPr txBox="1">
            <a:spLocks noChangeArrowheads="1"/>
          </p:cNvSpPr>
          <p:nvPr/>
        </p:nvSpPr>
        <p:spPr bwMode="auto">
          <a:xfrm>
            <a:off x="487363" y="4565650"/>
            <a:ext cx="82296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a:solidFill>
                  <a:schemeClr val="folHlink"/>
                </a:solidFill>
              </a:rPr>
              <a:t>Temporal utilization rate</a:t>
            </a:r>
            <a:r>
              <a:rPr lang="en-US" altLang="en-US" sz="2800"/>
              <a:t> = What percentage of the available forage do you want to harvest in this grazing period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a:extLst>
              <a:ext uri="{FF2B5EF4-FFF2-40B4-BE49-F238E27FC236}">
                <a16:creationId xmlns:a16="http://schemas.microsoft.com/office/drawing/2014/main" id="{4CCCA5D2-4EDE-4B1C-9614-B79E3E1F7C2D}"/>
              </a:ext>
            </a:extLst>
          </p:cNvPr>
          <p:cNvSpPr>
            <a:spLocks noChangeArrowheads="1"/>
          </p:cNvSpPr>
          <p:nvPr/>
        </p:nvSpPr>
        <p:spPr bwMode="auto">
          <a:xfrm>
            <a:off x="609600" y="2286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4400">
                <a:solidFill>
                  <a:schemeClr val="folHlink"/>
                </a:solidFill>
                <a:latin typeface="Times New Roman" panose="02020603050405020304" pitchFamily="18" charset="0"/>
              </a:rPr>
              <a:t> </a:t>
            </a:r>
          </a:p>
        </p:txBody>
      </p:sp>
      <p:sp>
        <p:nvSpPr>
          <p:cNvPr id="35842" name="Rectangle 5">
            <a:extLst>
              <a:ext uri="{FF2B5EF4-FFF2-40B4-BE49-F238E27FC236}">
                <a16:creationId xmlns:a16="http://schemas.microsoft.com/office/drawing/2014/main" id="{3EAB192E-DC99-4111-82F9-461A4555DB0C}"/>
              </a:ext>
            </a:extLst>
          </p:cNvPr>
          <p:cNvSpPr>
            <a:spLocks noChangeArrowheads="1"/>
          </p:cNvSpPr>
          <p:nvPr/>
        </p:nvSpPr>
        <p:spPr bwMode="auto">
          <a:xfrm>
            <a:off x="1066800" y="1195388"/>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400" b="1">
                <a:solidFill>
                  <a:schemeClr val="tx2"/>
                </a:solidFill>
              </a:rPr>
              <a:t>Grazier’s Arithmetic</a:t>
            </a:r>
          </a:p>
        </p:txBody>
      </p:sp>
      <p:sp>
        <p:nvSpPr>
          <p:cNvPr id="35843" name="Rectangle 6">
            <a:extLst>
              <a:ext uri="{FF2B5EF4-FFF2-40B4-BE49-F238E27FC236}">
                <a16:creationId xmlns:a16="http://schemas.microsoft.com/office/drawing/2014/main" id="{D5013E3B-DBBE-43C4-B824-C41D2D4AE80B}"/>
              </a:ext>
            </a:extLst>
          </p:cNvPr>
          <p:cNvSpPr>
            <a:spLocks noChangeArrowheads="1"/>
          </p:cNvSpPr>
          <p:nvPr/>
        </p:nvSpPr>
        <p:spPr bwMode="auto">
          <a:xfrm>
            <a:off x="288925" y="2871788"/>
            <a:ext cx="1471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Stock</a:t>
            </a:r>
          </a:p>
          <a:p>
            <a:pPr>
              <a:spcBef>
                <a:spcPct val="0"/>
              </a:spcBef>
              <a:buClrTx/>
              <a:buSzTx/>
              <a:buFontTx/>
              <a:buNone/>
            </a:pPr>
            <a:r>
              <a:rPr lang="en-US" altLang="en-US" sz="2800" b="1">
                <a:solidFill>
                  <a:schemeClr val="folHlink"/>
                </a:solidFill>
                <a:latin typeface="Arial" panose="020B0604020202020204" pitchFamily="34" charset="0"/>
              </a:rPr>
              <a:t>Density</a:t>
            </a:r>
          </a:p>
        </p:txBody>
      </p:sp>
      <p:sp>
        <p:nvSpPr>
          <p:cNvPr id="35844" name="Rectangle 7">
            <a:extLst>
              <a:ext uri="{FF2B5EF4-FFF2-40B4-BE49-F238E27FC236}">
                <a16:creationId xmlns:a16="http://schemas.microsoft.com/office/drawing/2014/main" id="{4D73C24E-FCFB-47DB-A64F-126BBC1E8260}"/>
              </a:ext>
            </a:extLst>
          </p:cNvPr>
          <p:cNvSpPr>
            <a:spLocks noChangeArrowheads="1"/>
          </p:cNvSpPr>
          <p:nvPr/>
        </p:nvSpPr>
        <p:spPr bwMode="auto">
          <a:xfrm>
            <a:off x="1965325" y="3176588"/>
            <a:ext cx="392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a:t>
            </a:r>
          </a:p>
        </p:txBody>
      </p:sp>
      <p:sp>
        <p:nvSpPr>
          <p:cNvPr id="35845" name="Line 8">
            <a:extLst>
              <a:ext uri="{FF2B5EF4-FFF2-40B4-BE49-F238E27FC236}">
                <a16:creationId xmlns:a16="http://schemas.microsoft.com/office/drawing/2014/main" id="{3A4A342B-AE22-47B0-BD1E-B0050ED172E0}"/>
              </a:ext>
            </a:extLst>
          </p:cNvPr>
          <p:cNvSpPr>
            <a:spLocks noChangeShapeType="1"/>
          </p:cNvSpPr>
          <p:nvPr/>
        </p:nvSpPr>
        <p:spPr bwMode="auto">
          <a:xfrm>
            <a:off x="2590800" y="3314700"/>
            <a:ext cx="6096000"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846" name="Rectangle 9">
            <a:extLst>
              <a:ext uri="{FF2B5EF4-FFF2-40B4-BE49-F238E27FC236}">
                <a16:creationId xmlns:a16="http://schemas.microsoft.com/office/drawing/2014/main" id="{1EC225F3-A359-4EA6-A0B0-31A6628DE9BD}"/>
              </a:ext>
            </a:extLst>
          </p:cNvPr>
          <p:cNvSpPr>
            <a:spLocks noChangeArrowheads="1"/>
          </p:cNvSpPr>
          <p:nvPr/>
        </p:nvSpPr>
        <p:spPr bwMode="auto">
          <a:xfrm>
            <a:off x="2727325" y="2338388"/>
            <a:ext cx="20621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Forage</a:t>
            </a:r>
          </a:p>
          <a:p>
            <a:pPr>
              <a:spcBef>
                <a:spcPct val="0"/>
              </a:spcBef>
              <a:buClrTx/>
              <a:buSzTx/>
              <a:buFontTx/>
              <a:buNone/>
            </a:pPr>
            <a:r>
              <a:rPr lang="en-US" altLang="en-US" sz="2800" b="1">
                <a:solidFill>
                  <a:schemeClr val="folHlink"/>
                </a:solidFill>
                <a:latin typeface="Arial" panose="020B0604020202020204" pitchFamily="34" charset="0"/>
              </a:rPr>
              <a:t>Availability</a:t>
            </a:r>
          </a:p>
        </p:txBody>
      </p:sp>
      <p:sp>
        <p:nvSpPr>
          <p:cNvPr id="35847" name="Rectangle 10">
            <a:extLst>
              <a:ext uri="{FF2B5EF4-FFF2-40B4-BE49-F238E27FC236}">
                <a16:creationId xmlns:a16="http://schemas.microsoft.com/office/drawing/2014/main" id="{AD636D1F-2933-46C5-A15B-B16E0356EE5A}"/>
              </a:ext>
            </a:extLst>
          </p:cNvPr>
          <p:cNvSpPr>
            <a:spLocks noChangeArrowheads="1"/>
          </p:cNvSpPr>
          <p:nvPr/>
        </p:nvSpPr>
        <p:spPr bwMode="auto">
          <a:xfrm>
            <a:off x="5241925" y="2430463"/>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a:solidFill>
                  <a:schemeClr val="folHlink"/>
                </a:solidFill>
                <a:latin typeface="Arial" panose="020B0604020202020204" pitchFamily="34" charset="0"/>
              </a:rPr>
              <a:t>X</a:t>
            </a:r>
          </a:p>
        </p:txBody>
      </p:sp>
      <p:sp>
        <p:nvSpPr>
          <p:cNvPr id="35848" name="Rectangle 11">
            <a:extLst>
              <a:ext uri="{FF2B5EF4-FFF2-40B4-BE49-F238E27FC236}">
                <a16:creationId xmlns:a16="http://schemas.microsoft.com/office/drawing/2014/main" id="{3E900314-7F08-4A57-A65D-3116040FCE60}"/>
              </a:ext>
            </a:extLst>
          </p:cNvPr>
          <p:cNvSpPr>
            <a:spLocks noChangeArrowheads="1"/>
          </p:cNvSpPr>
          <p:nvPr/>
        </p:nvSpPr>
        <p:spPr bwMode="auto">
          <a:xfrm>
            <a:off x="6003925" y="2338388"/>
            <a:ext cx="2755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b="1">
                <a:solidFill>
                  <a:schemeClr val="folHlink"/>
                </a:solidFill>
                <a:latin typeface="Arial" panose="020B0604020202020204" pitchFamily="34" charset="0"/>
              </a:rPr>
              <a:t>Temporal</a:t>
            </a:r>
          </a:p>
          <a:p>
            <a:pPr algn="ctr">
              <a:spcBef>
                <a:spcPct val="0"/>
              </a:spcBef>
              <a:buClrTx/>
              <a:buSzTx/>
              <a:buFontTx/>
              <a:buNone/>
            </a:pPr>
            <a:r>
              <a:rPr lang="en-US" altLang="en-US" sz="2800" b="1">
                <a:solidFill>
                  <a:schemeClr val="folHlink"/>
                </a:solidFill>
                <a:latin typeface="Arial" panose="020B0604020202020204" pitchFamily="34" charset="0"/>
              </a:rPr>
              <a:t>Utilization Rate</a:t>
            </a:r>
          </a:p>
        </p:txBody>
      </p:sp>
      <p:sp>
        <p:nvSpPr>
          <p:cNvPr id="35849" name="Rectangle 12">
            <a:extLst>
              <a:ext uri="{FF2B5EF4-FFF2-40B4-BE49-F238E27FC236}">
                <a16:creationId xmlns:a16="http://schemas.microsoft.com/office/drawing/2014/main" id="{C003CC77-7188-4A80-852F-2297FD57F778}"/>
              </a:ext>
            </a:extLst>
          </p:cNvPr>
          <p:cNvSpPr>
            <a:spLocks noChangeArrowheads="1"/>
          </p:cNvSpPr>
          <p:nvPr/>
        </p:nvSpPr>
        <p:spPr bwMode="auto">
          <a:xfrm>
            <a:off x="3184525" y="3405188"/>
            <a:ext cx="1214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Daily</a:t>
            </a:r>
          </a:p>
          <a:p>
            <a:pPr>
              <a:spcBef>
                <a:spcPct val="0"/>
              </a:spcBef>
              <a:buClrTx/>
              <a:buSzTx/>
              <a:buFontTx/>
              <a:buNone/>
            </a:pPr>
            <a:r>
              <a:rPr lang="en-US" altLang="en-US" sz="2800" b="1">
                <a:solidFill>
                  <a:schemeClr val="folHlink"/>
                </a:solidFill>
                <a:latin typeface="Arial" panose="020B0604020202020204" pitchFamily="34" charset="0"/>
              </a:rPr>
              <a:t>Intake</a:t>
            </a:r>
          </a:p>
        </p:txBody>
      </p:sp>
      <p:sp>
        <p:nvSpPr>
          <p:cNvPr id="35850" name="Rectangle 13">
            <a:extLst>
              <a:ext uri="{FF2B5EF4-FFF2-40B4-BE49-F238E27FC236}">
                <a16:creationId xmlns:a16="http://schemas.microsoft.com/office/drawing/2014/main" id="{B9F5647A-B5F0-43A4-BB4E-8743176A5731}"/>
              </a:ext>
            </a:extLst>
          </p:cNvPr>
          <p:cNvSpPr>
            <a:spLocks noChangeArrowheads="1"/>
          </p:cNvSpPr>
          <p:nvPr/>
        </p:nvSpPr>
        <p:spPr bwMode="auto">
          <a:xfrm>
            <a:off x="5241925" y="3573463"/>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b="1">
                <a:solidFill>
                  <a:schemeClr val="folHlink"/>
                </a:solidFill>
                <a:latin typeface="Arial" panose="020B0604020202020204" pitchFamily="34" charset="0"/>
              </a:rPr>
              <a:t>X</a:t>
            </a:r>
          </a:p>
        </p:txBody>
      </p:sp>
      <p:sp>
        <p:nvSpPr>
          <p:cNvPr id="35851" name="Rectangle 14">
            <a:extLst>
              <a:ext uri="{FF2B5EF4-FFF2-40B4-BE49-F238E27FC236}">
                <a16:creationId xmlns:a16="http://schemas.microsoft.com/office/drawing/2014/main" id="{9989D1A7-4412-4F56-B24B-04F0D85A3615}"/>
              </a:ext>
            </a:extLst>
          </p:cNvPr>
          <p:cNvSpPr>
            <a:spLocks noChangeArrowheads="1"/>
          </p:cNvSpPr>
          <p:nvPr/>
        </p:nvSpPr>
        <p:spPr bwMode="auto">
          <a:xfrm>
            <a:off x="6003925" y="3405188"/>
            <a:ext cx="27130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Length of the</a:t>
            </a:r>
          </a:p>
          <a:p>
            <a:pPr>
              <a:spcBef>
                <a:spcPct val="0"/>
              </a:spcBef>
              <a:buClrTx/>
              <a:buSzTx/>
              <a:buFontTx/>
              <a:buNone/>
            </a:pPr>
            <a:r>
              <a:rPr lang="en-US" altLang="en-US" sz="2800" b="1">
                <a:solidFill>
                  <a:schemeClr val="folHlink"/>
                </a:solidFill>
                <a:latin typeface="Arial" panose="020B0604020202020204" pitchFamily="34" charset="0"/>
              </a:rPr>
              <a:t>Grazing Period</a:t>
            </a:r>
          </a:p>
        </p:txBody>
      </p:sp>
      <p:sp>
        <p:nvSpPr>
          <p:cNvPr id="35852" name="Oval 15">
            <a:extLst>
              <a:ext uri="{FF2B5EF4-FFF2-40B4-BE49-F238E27FC236}">
                <a16:creationId xmlns:a16="http://schemas.microsoft.com/office/drawing/2014/main" id="{6D0083EB-501E-4928-A0D1-E175CE6D4488}"/>
              </a:ext>
            </a:extLst>
          </p:cNvPr>
          <p:cNvSpPr>
            <a:spLocks noChangeArrowheads="1"/>
          </p:cNvSpPr>
          <p:nvPr/>
        </p:nvSpPr>
        <p:spPr bwMode="auto">
          <a:xfrm>
            <a:off x="2438400" y="3390900"/>
            <a:ext cx="2667000" cy="1066800"/>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35853" name="Text Box 16">
            <a:extLst>
              <a:ext uri="{FF2B5EF4-FFF2-40B4-BE49-F238E27FC236}">
                <a16:creationId xmlns:a16="http://schemas.microsoft.com/office/drawing/2014/main" id="{37DB4765-8EF7-4AAF-B167-8C0F184EFA2E}"/>
              </a:ext>
            </a:extLst>
          </p:cNvPr>
          <p:cNvSpPr txBox="1">
            <a:spLocks noChangeArrowheads="1"/>
          </p:cNvSpPr>
          <p:nvPr/>
        </p:nvSpPr>
        <p:spPr bwMode="auto">
          <a:xfrm>
            <a:off x="457200" y="4897438"/>
            <a:ext cx="838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a:solidFill>
                  <a:schemeClr val="folHlink"/>
                </a:solidFill>
              </a:rPr>
              <a:t>Daily intake</a:t>
            </a:r>
            <a:r>
              <a:rPr lang="en-US" altLang="en-US" sz="2400"/>
              <a:t> = What does each animal need to eat each day expressed as decimal fraction of bodyweight (e.g. .025)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a:extLst>
              <a:ext uri="{FF2B5EF4-FFF2-40B4-BE49-F238E27FC236}">
                <a16:creationId xmlns:a16="http://schemas.microsoft.com/office/drawing/2014/main" id="{D6FDA1B4-1E86-4B26-ABC9-2D853898B2CD}"/>
              </a:ext>
            </a:extLst>
          </p:cNvPr>
          <p:cNvSpPr>
            <a:spLocks noChangeArrowheads="1"/>
          </p:cNvSpPr>
          <p:nvPr/>
        </p:nvSpPr>
        <p:spPr bwMode="auto">
          <a:xfrm>
            <a:off x="609600" y="2286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4400">
                <a:solidFill>
                  <a:schemeClr val="folHlink"/>
                </a:solidFill>
                <a:latin typeface="Times New Roman" panose="02020603050405020304" pitchFamily="18" charset="0"/>
              </a:rPr>
              <a:t> </a:t>
            </a:r>
          </a:p>
        </p:txBody>
      </p:sp>
      <p:sp>
        <p:nvSpPr>
          <p:cNvPr id="36866" name="Rectangle 5">
            <a:extLst>
              <a:ext uri="{FF2B5EF4-FFF2-40B4-BE49-F238E27FC236}">
                <a16:creationId xmlns:a16="http://schemas.microsoft.com/office/drawing/2014/main" id="{9B4581D1-1A57-4946-AD7A-F838AC2BCFA4}"/>
              </a:ext>
            </a:extLst>
          </p:cNvPr>
          <p:cNvSpPr>
            <a:spLocks noChangeArrowheads="1"/>
          </p:cNvSpPr>
          <p:nvPr/>
        </p:nvSpPr>
        <p:spPr bwMode="auto">
          <a:xfrm>
            <a:off x="1066800" y="1189038"/>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400" b="1">
                <a:solidFill>
                  <a:schemeClr val="tx2"/>
                </a:solidFill>
              </a:rPr>
              <a:t>Grazier’s Arithmetic</a:t>
            </a:r>
          </a:p>
        </p:txBody>
      </p:sp>
      <p:sp>
        <p:nvSpPr>
          <p:cNvPr id="36867" name="Rectangle 6">
            <a:extLst>
              <a:ext uri="{FF2B5EF4-FFF2-40B4-BE49-F238E27FC236}">
                <a16:creationId xmlns:a16="http://schemas.microsoft.com/office/drawing/2014/main" id="{B95039B7-98B4-4935-B621-136B9C72D6D1}"/>
              </a:ext>
            </a:extLst>
          </p:cNvPr>
          <p:cNvSpPr>
            <a:spLocks noChangeArrowheads="1"/>
          </p:cNvSpPr>
          <p:nvPr/>
        </p:nvSpPr>
        <p:spPr bwMode="auto">
          <a:xfrm>
            <a:off x="288925" y="2865438"/>
            <a:ext cx="1471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Stock</a:t>
            </a:r>
          </a:p>
          <a:p>
            <a:pPr>
              <a:spcBef>
                <a:spcPct val="0"/>
              </a:spcBef>
              <a:buClrTx/>
              <a:buSzTx/>
              <a:buFontTx/>
              <a:buNone/>
            </a:pPr>
            <a:r>
              <a:rPr lang="en-US" altLang="en-US" sz="2800" b="1">
                <a:solidFill>
                  <a:schemeClr val="folHlink"/>
                </a:solidFill>
                <a:latin typeface="Arial" panose="020B0604020202020204" pitchFamily="34" charset="0"/>
              </a:rPr>
              <a:t>Density</a:t>
            </a:r>
          </a:p>
        </p:txBody>
      </p:sp>
      <p:sp>
        <p:nvSpPr>
          <p:cNvPr id="36868" name="Rectangle 7">
            <a:extLst>
              <a:ext uri="{FF2B5EF4-FFF2-40B4-BE49-F238E27FC236}">
                <a16:creationId xmlns:a16="http://schemas.microsoft.com/office/drawing/2014/main" id="{CABD9B4C-8EB9-4406-BB2D-0F41D068406D}"/>
              </a:ext>
            </a:extLst>
          </p:cNvPr>
          <p:cNvSpPr>
            <a:spLocks noChangeArrowheads="1"/>
          </p:cNvSpPr>
          <p:nvPr/>
        </p:nvSpPr>
        <p:spPr bwMode="auto">
          <a:xfrm>
            <a:off x="1965325" y="3170238"/>
            <a:ext cx="39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a:t>
            </a:r>
          </a:p>
        </p:txBody>
      </p:sp>
      <p:sp>
        <p:nvSpPr>
          <p:cNvPr id="36869" name="Line 8">
            <a:extLst>
              <a:ext uri="{FF2B5EF4-FFF2-40B4-BE49-F238E27FC236}">
                <a16:creationId xmlns:a16="http://schemas.microsoft.com/office/drawing/2014/main" id="{FE1B5673-3573-4D3F-A2DE-8712F1826570}"/>
              </a:ext>
            </a:extLst>
          </p:cNvPr>
          <p:cNvSpPr>
            <a:spLocks noChangeShapeType="1"/>
          </p:cNvSpPr>
          <p:nvPr/>
        </p:nvSpPr>
        <p:spPr bwMode="auto">
          <a:xfrm>
            <a:off x="2590800" y="3306763"/>
            <a:ext cx="6096000"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6870" name="Rectangle 9">
            <a:extLst>
              <a:ext uri="{FF2B5EF4-FFF2-40B4-BE49-F238E27FC236}">
                <a16:creationId xmlns:a16="http://schemas.microsoft.com/office/drawing/2014/main" id="{E0CD7EC1-C60E-403A-AC28-1F7D03ABACF4}"/>
              </a:ext>
            </a:extLst>
          </p:cNvPr>
          <p:cNvSpPr>
            <a:spLocks noChangeArrowheads="1"/>
          </p:cNvSpPr>
          <p:nvPr/>
        </p:nvSpPr>
        <p:spPr bwMode="auto">
          <a:xfrm>
            <a:off x="2727325" y="2332038"/>
            <a:ext cx="20621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Forage</a:t>
            </a:r>
          </a:p>
          <a:p>
            <a:pPr>
              <a:spcBef>
                <a:spcPct val="0"/>
              </a:spcBef>
              <a:buClrTx/>
              <a:buSzTx/>
              <a:buFontTx/>
              <a:buNone/>
            </a:pPr>
            <a:r>
              <a:rPr lang="en-US" altLang="en-US" sz="2800" b="1">
                <a:solidFill>
                  <a:schemeClr val="folHlink"/>
                </a:solidFill>
                <a:latin typeface="Arial" panose="020B0604020202020204" pitchFamily="34" charset="0"/>
              </a:rPr>
              <a:t>Availability</a:t>
            </a:r>
          </a:p>
        </p:txBody>
      </p:sp>
      <p:sp>
        <p:nvSpPr>
          <p:cNvPr id="36871" name="Rectangle 10">
            <a:extLst>
              <a:ext uri="{FF2B5EF4-FFF2-40B4-BE49-F238E27FC236}">
                <a16:creationId xmlns:a16="http://schemas.microsoft.com/office/drawing/2014/main" id="{0B7CE683-227A-4E15-A21B-88F21AD6A997}"/>
              </a:ext>
            </a:extLst>
          </p:cNvPr>
          <p:cNvSpPr>
            <a:spLocks noChangeArrowheads="1"/>
          </p:cNvSpPr>
          <p:nvPr/>
        </p:nvSpPr>
        <p:spPr bwMode="auto">
          <a:xfrm>
            <a:off x="5241925" y="2424113"/>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a:solidFill>
                  <a:schemeClr val="folHlink"/>
                </a:solidFill>
                <a:latin typeface="Arial" panose="020B0604020202020204" pitchFamily="34" charset="0"/>
              </a:rPr>
              <a:t>X</a:t>
            </a:r>
          </a:p>
        </p:txBody>
      </p:sp>
      <p:sp>
        <p:nvSpPr>
          <p:cNvPr id="36872" name="Rectangle 11">
            <a:extLst>
              <a:ext uri="{FF2B5EF4-FFF2-40B4-BE49-F238E27FC236}">
                <a16:creationId xmlns:a16="http://schemas.microsoft.com/office/drawing/2014/main" id="{B0FA8FA3-E6D3-4A48-B5AD-9594CBA1C49A}"/>
              </a:ext>
            </a:extLst>
          </p:cNvPr>
          <p:cNvSpPr>
            <a:spLocks noChangeArrowheads="1"/>
          </p:cNvSpPr>
          <p:nvPr/>
        </p:nvSpPr>
        <p:spPr bwMode="auto">
          <a:xfrm>
            <a:off x="6003925" y="2332038"/>
            <a:ext cx="2755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b="1">
                <a:solidFill>
                  <a:schemeClr val="folHlink"/>
                </a:solidFill>
                <a:latin typeface="Arial" panose="020B0604020202020204" pitchFamily="34" charset="0"/>
              </a:rPr>
              <a:t>Temporal</a:t>
            </a:r>
          </a:p>
          <a:p>
            <a:pPr algn="ctr">
              <a:spcBef>
                <a:spcPct val="0"/>
              </a:spcBef>
              <a:buClrTx/>
              <a:buSzTx/>
              <a:buFontTx/>
              <a:buNone/>
            </a:pPr>
            <a:r>
              <a:rPr lang="en-US" altLang="en-US" sz="2800" b="1">
                <a:solidFill>
                  <a:schemeClr val="folHlink"/>
                </a:solidFill>
                <a:latin typeface="Arial" panose="020B0604020202020204" pitchFamily="34" charset="0"/>
              </a:rPr>
              <a:t>Utilization Rate</a:t>
            </a:r>
          </a:p>
        </p:txBody>
      </p:sp>
      <p:sp>
        <p:nvSpPr>
          <p:cNvPr id="36873" name="Rectangle 12">
            <a:extLst>
              <a:ext uri="{FF2B5EF4-FFF2-40B4-BE49-F238E27FC236}">
                <a16:creationId xmlns:a16="http://schemas.microsoft.com/office/drawing/2014/main" id="{047721BF-ABDE-4EED-A4F1-78CBD446F113}"/>
              </a:ext>
            </a:extLst>
          </p:cNvPr>
          <p:cNvSpPr>
            <a:spLocks noChangeArrowheads="1"/>
          </p:cNvSpPr>
          <p:nvPr/>
        </p:nvSpPr>
        <p:spPr bwMode="auto">
          <a:xfrm>
            <a:off x="3184525" y="3398838"/>
            <a:ext cx="1214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Daily</a:t>
            </a:r>
          </a:p>
          <a:p>
            <a:pPr>
              <a:spcBef>
                <a:spcPct val="0"/>
              </a:spcBef>
              <a:buClrTx/>
              <a:buSzTx/>
              <a:buFontTx/>
              <a:buNone/>
            </a:pPr>
            <a:r>
              <a:rPr lang="en-US" altLang="en-US" sz="2800" b="1">
                <a:solidFill>
                  <a:schemeClr val="folHlink"/>
                </a:solidFill>
                <a:latin typeface="Arial" panose="020B0604020202020204" pitchFamily="34" charset="0"/>
              </a:rPr>
              <a:t>Intake</a:t>
            </a:r>
          </a:p>
        </p:txBody>
      </p:sp>
      <p:sp>
        <p:nvSpPr>
          <p:cNvPr id="36874" name="Rectangle 13">
            <a:extLst>
              <a:ext uri="{FF2B5EF4-FFF2-40B4-BE49-F238E27FC236}">
                <a16:creationId xmlns:a16="http://schemas.microsoft.com/office/drawing/2014/main" id="{62A3AA0C-E8D3-4CDC-BC12-C618E14E71F8}"/>
              </a:ext>
            </a:extLst>
          </p:cNvPr>
          <p:cNvSpPr>
            <a:spLocks noChangeArrowheads="1"/>
          </p:cNvSpPr>
          <p:nvPr/>
        </p:nvSpPr>
        <p:spPr bwMode="auto">
          <a:xfrm>
            <a:off x="5241925" y="3567113"/>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b="1">
                <a:solidFill>
                  <a:schemeClr val="folHlink"/>
                </a:solidFill>
                <a:latin typeface="Arial" panose="020B0604020202020204" pitchFamily="34" charset="0"/>
              </a:rPr>
              <a:t>X</a:t>
            </a:r>
          </a:p>
        </p:txBody>
      </p:sp>
      <p:sp>
        <p:nvSpPr>
          <p:cNvPr id="36875" name="Rectangle 14">
            <a:extLst>
              <a:ext uri="{FF2B5EF4-FFF2-40B4-BE49-F238E27FC236}">
                <a16:creationId xmlns:a16="http://schemas.microsoft.com/office/drawing/2014/main" id="{8D873C7E-B4AC-4F69-8869-47BA6FC1275D}"/>
              </a:ext>
            </a:extLst>
          </p:cNvPr>
          <p:cNvSpPr>
            <a:spLocks noChangeArrowheads="1"/>
          </p:cNvSpPr>
          <p:nvPr/>
        </p:nvSpPr>
        <p:spPr bwMode="auto">
          <a:xfrm>
            <a:off x="6003925" y="3398838"/>
            <a:ext cx="27130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Length of the</a:t>
            </a:r>
          </a:p>
          <a:p>
            <a:pPr>
              <a:spcBef>
                <a:spcPct val="0"/>
              </a:spcBef>
              <a:buClrTx/>
              <a:buSzTx/>
              <a:buFontTx/>
              <a:buNone/>
            </a:pPr>
            <a:r>
              <a:rPr lang="en-US" altLang="en-US" sz="2800" b="1">
                <a:solidFill>
                  <a:schemeClr val="folHlink"/>
                </a:solidFill>
                <a:latin typeface="Arial" panose="020B0604020202020204" pitchFamily="34" charset="0"/>
              </a:rPr>
              <a:t>Grazing Period</a:t>
            </a:r>
          </a:p>
        </p:txBody>
      </p:sp>
      <p:sp>
        <p:nvSpPr>
          <p:cNvPr id="36876" name="Oval 15">
            <a:extLst>
              <a:ext uri="{FF2B5EF4-FFF2-40B4-BE49-F238E27FC236}">
                <a16:creationId xmlns:a16="http://schemas.microsoft.com/office/drawing/2014/main" id="{7B5A5CC1-B5D5-4D8F-AE09-C953C708BE89}"/>
              </a:ext>
            </a:extLst>
          </p:cNvPr>
          <p:cNvSpPr>
            <a:spLocks noChangeArrowheads="1"/>
          </p:cNvSpPr>
          <p:nvPr/>
        </p:nvSpPr>
        <p:spPr bwMode="auto">
          <a:xfrm>
            <a:off x="5715000" y="3306763"/>
            <a:ext cx="3124200" cy="1219200"/>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36877" name="Text Box 16">
            <a:extLst>
              <a:ext uri="{FF2B5EF4-FFF2-40B4-BE49-F238E27FC236}">
                <a16:creationId xmlns:a16="http://schemas.microsoft.com/office/drawing/2014/main" id="{EC320F2A-7CF8-4468-9F1E-9683C1544EA6}"/>
              </a:ext>
            </a:extLst>
          </p:cNvPr>
          <p:cNvSpPr txBox="1">
            <a:spLocks noChangeArrowheads="1"/>
          </p:cNvSpPr>
          <p:nvPr/>
        </p:nvSpPr>
        <p:spPr bwMode="auto">
          <a:xfrm>
            <a:off x="457200" y="4876800"/>
            <a:ext cx="8305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a:solidFill>
                  <a:schemeClr val="folHlink"/>
                </a:solidFill>
              </a:rPr>
              <a:t>Length of the grazing period</a:t>
            </a:r>
            <a:r>
              <a:rPr lang="en-US" altLang="en-US" sz="2800"/>
              <a:t> = how many days (or fraction of a day) stock will be on this paddock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D32DBCF2-9CCA-4230-85DD-C438F3A418B7}"/>
              </a:ext>
            </a:extLst>
          </p:cNvPr>
          <p:cNvSpPr>
            <a:spLocks noChangeArrowheads="1"/>
          </p:cNvSpPr>
          <p:nvPr/>
        </p:nvSpPr>
        <p:spPr bwMode="auto">
          <a:xfrm>
            <a:off x="0" y="8382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4400">
                <a:solidFill>
                  <a:schemeClr val="tx2"/>
                </a:solidFill>
              </a:rPr>
              <a:t>Some useful definitions</a:t>
            </a:r>
          </a:p>
        </p:txBody>
      </p:sp>
      <p:sp>
        <p:nvSpPr>
          <p:cNvPr id="15362" name="Rectangle 3">
            <a:extLst>
              <a:ext uri="{FF2B5EF4-FFF2-40B4-BE49-F238E27FC236}">
                <a16:creationId xmlns:a16="http://schemas.microsoft.com/office/drawing/2014/main" id="{640703B9-419B-45D3-AC36-4CE01A5FF7F1}"/>
              </a:ext>
            </a:extLst>
          </p:cNvPr>
          <p:cNvSpPr>
            <a:spLocks noChangeArrowheads="1"/>
          </p:cNvSpPr>
          <p:nvPr/>
        </p:nvSpPr>
        <p:spPr bwMode="auto">
          <a:xfrm>
            <a:off x="609600" y="19812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buClr>
                <a:schemeClr val="tx2"/>
              </a:buClr>
              <a:buSzPct val="75000"/>
              <a:buFont typeface="Monotype Sorts" pitchFamily="2" charset="2"/>
              <a:buChar char="l"/>
            </a:pPr>
            <a:r>
              <a:rPr lang="en-US" altLang="en-US" b="1">
                <a:solidFill>
                  <a:schemeClr val="folHlink"/>
                </a:solidFill>
                <a:latin typeface="Arial" panose="020B0604020202020204" pitchFamily="34" charset="0"/>
              </a:rPr>
              <a:t>Stocking rate</a:t>
            </a:r>
            <a:r>
              <a:rPr lang="en-US" altLang="en-US">
                <a:latin typeface="Arial" panose="020B0604020202020204" pitchFamily="34" charset="0"/>
              </a:rPr>
              <a:t>: The number of animals or animal live weight assigned to a grazing unit on a seasonal basis.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25A6D13C-046D-4132-893C-2B628740473A}"/>
              </a:ext>
            </a:extLst>
          </p:cNvPr>
          <p:cNvSpPr>
            <a:spLocks noGrp="1" noChangeArrowheads="1"/>
          </p:cNvSpPr>
          <p:nvPr>
            <p:ph type="title"/>
          </p:nvPr>
        </p:nvSpPr>
        <p:spPr>
          <a:noFill/>
        </p:spPr>
        <p:txBody>
          <a:bodyPr lIns="92075" tIns="46038" rIns="92075" bIns="46038"/>
          <a:lstStyle/>
          <a:p>
            <a:pPr eaLnBrk="1" hangingPunct="1"/>
            <a:r>
              <a:rPr lang="en-US" altLang="en-US"/>
              <a:t> </a:t>
            </a:r>
          </a:p>
        </p:txBody>
      </p:sp>
      <p:sp>
        <p:nvSpPr>
          <p:cNvPr id="37890" name="Rectangle 3">
            <a:extLst>
              <a:ext uri="{FF2B5EF4-FFF2-40B4-BE49-F238E27FC236}">
                <a16:creationId xmlns:a16="http://schemas.microsoft.com/office/drawing/2014/main" id="{FF8BA7A3-C82D-44FC-9023-F21901EBC467}"/>
              </a:ext>
            </a:extLst>
          </p:cNvPr>
          <p:cNvSpPr>
            <a:spLocks noChangeArrowheads="1"/>
          </p:cNvSpPr>
          <p:nvPr/>
        </p:nvSpPr>
        <p:spPr bwMode="auto">
          <a:xfrm>
            <a:off x="1023938" y="746125"/>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400" b="1">
                <a:solidFill>
                  <a:schemeClr val="tx2"/>
                </a:solidFill>
              </a:rPr>
              <a:t>Grazier’s</a:t>
            </a:r>
            <a:r>
              <a:rPr lang="en-US" altLang="en-US" sz="4400" b="1">
                <a:solidFill>
                  <a:schemeClr val="tx2"/>
                </a:solidFill>
                <a:latin typeface="Times New Roman" panose="02020603050405020304" pitchFamily="18" charset="0"/>
              </a:rPr>
              <a:t> </a:t>
            </a:r>
            <a:r>
              <a:rPr lang="en-US" altLang="en-US" sz="4400" b="1">
                <a:solidFill>
                  <a:schemeClr val="tx2"/>
                </a:solidFill>
              </a:rPr>
              <a:t>Arithmetic</a:t>
            </a:r>
          </a:p>
        </p:txBody>
      </p:sp>
      <p:sp>
        <p:nvSpPr>
          <p:cNvPr id="37891" name="Rectangle 4">
            <a:extLst>
              <a:ext uri="{FF2B5EF4-FFF2-40B4-BE49-F238E27FC236}">
                <a16:creationId xmlns:a16="http://schemas.microsoft.com/office/drawing/2014/main" id="{B3D69A2C-CFF0-4F80-BC73-8CF680C325F3}"/>
              </a:ext>
            </a:extLst>
          </p:cNvPr>
          <p:cNvSpPr>
            <a:spLocks noChangeArrowheads="1"/>
          </p:cNvSpPr>
          <p:nvPr/>
        </p:nvSpPr>
        <p:spPr bwMode="auto">
          <a:xfrm>
            <a:off x="288925" y="2741613"/>
            <a:ext cx="1471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Stock</a:t>
            </a:r>
          </a:p>
          <a:p>
            <a:pPr>
              <a:spcBef>
                <a:spcPct val="0"/>
              </a:spcBef>
              <a:buClrTx/>
              <a:buSzTx/>
              <a:buFontTx/>
              <a:buNone/>
            </a:pPr>
            <a:r>
              <a:rPr lang="en-US" altLang="en-US" sz="2800" b="1">
                <a:solidFill>
                  <a:schemeClr val="folHlink"/>
                </a:solidFill>
                <a:latin typeface="Arial" panose="020B0604020202020204" pitchFamily="34" charset="0"/>
              </a:rPr>
              <a:t>Density</a:t>
            </a:r>
          </a:p>
        </p:txBody>
      </p:sp>
      <p:sp>
        <p:nvSpPr>
          <p:cNvPr id="37892" name="Rectangle 5">
            <a:extLst>
              <a:ext uri="{FF2B5EF4-FFF2-40B4-BE49-F238E27FC236}">
                <a16:creationId xmlns:a16="http://schemas.microsoft.com/office/drawing/2014/main" id="{9AA17294-2257-416E-9486-DA668ABF37AC}"/>
              </a:ext>
            </a:extLst>
          </p:cNvPr>
          <p:cNvSpPr>
            <a:spLocks noChangeArrowheads="1"/>
          </p:cNvSpPr>
          <p:nvPr/>
        </p:nvSpPr>
        <p:spPr bwMode="auto">
          <a:xfrm>
            <a:off x="1965325" y="3046413"/>
            <a:ext cx="392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accent2"/>
                </a:solidFill>
                <a:latin typeface="Arial" panose="020B0604020202020204" pitchFamily="34" charset="0"/>
              </a:rPr>
              <a:t>=</a:t>
            </a:r>
          </a:p>
        </p:txBody>
      </p:sp>
      <p:sp>
        <p:nvSpPr>
          <p:cNvPr id="37893" name="Line 6">
            <a:extLst>
              <a:ext uri="{FF2B5EF4-FFF2-40B4-BE49-F238E27FC236}">
                <a16:creationId xmlns:a16="http://schemas.microsoft.com/office/drawing/2014/main" id="{0F3242FB-9CF9-46F1-A5CE-B810498506E7}"/>
              </a:ext>
            </a:extLst>
          </p:cNvPr>
          <p:cNvSpPr>
            <a:spLocks noChangeShapeType="1"/>
          </p:cNvSpPr>
          <p:nvPr/>
        </p:nvSpPr>
        <p:spPr bwMode="auto">
          <a:xfrm>
            <a:off x="2590800" y="3184525"/>
            <a:ext cx="6096000"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4" name="Rectangle 7">
            <a:extLst>
              <a:ext uri="{FF2B5EF4-FFF2-40B4-BE49-F238E27FC236}">
                <a16:creationId xmlns:a16="http://schemas.microsoft.com/office/drawing/2014/main" id="{B55AC1B2-15DF-46E9-8A1B-75FAF61B63F8}"/>
              </a:ext>
            </a:extLst>
          </p:cNvPr>
          <p:cNvSpPr>
            <a:spLocks noChangeArrowheads="1"/>
          </p:cNvSpPr>
          <p:nvPr/>
        </p:nvSpPr>
        <p:spPr bwMode="auto">
          <a:xfrm>
            <a:off x="2727325" y="2208213"/>
            <a:ext cx="20621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Forage</a:t>
            </a:r>
          </a:p>
          <a:p>
            <a:pPr>
              <a:spcBef>
                <a:spcPct val="0"/>
              </a:spcBef>
              <a:buClrTx/>
              <a:buSzTx/>
              <a:buFontTx/>
              <a:buNone/>
            </a:pPr>
            <a:r>
              <a:rPr lang="en-US" altLang="en-US" sz="2800" b="1">
                <a:solidFill>
                  <a:schemeClr val="folHlink"/>
                </a:solidFill>
                <a:latin typeface="Arial" panose="020B0604020202020204" pitchFamily="34" charset="0"/>
              </a:rPr>
              <a:t>Availability</a:t>
            </a:r>
          </a:p>
        </p:txBody>
      </p:sp>
      <p:sp>
        <p:nvSpPr>
          <p:cNvPr id="37895" name="Rectangle 8">
            <a:extLst>
              <a:ext uri="{FF2B5EF4-FFF2-40B4-BE49-F238E27FC236}">
                <a16:creationId xmlns:a16="http://schemas.microsoft.com/office/drawing/2014/main" id="{CB856CC5-04F7-4150-B219-041789D2E98A}"/>
              </a:ext>
            </a:extLst>
          </p:cNvPr>
          <p:cNvSpPr>
            <a:spLocks noChangeArrowheads="1"/>
          </p:cNvSpPr>
          <p:nvPr/>
        </p:nvSpPr>
        <p:spPr bwMode="auto">
          <a:xfrm>
            <a:off x="5241925" y="2300288"/>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b="1">
                <a:solidFill>
                  <a:schemeClr val="folHlink"/>
                </a:solidFill>
                <a:latin typeface="Arial" panose="020B0604020202020204" pitchFamily="34" charset="0"/>
              </a:rPr>
              <a:t>X</a:t>
            </a:r>
          </a:p>
        </p:txBody>
      </p:sp>
      <p:sp>
        <p:nvSpPr>
          <p:cNvPr id="37896" name="Rectangle 9">
            <a:extLst>
              <a:ext uri="{FF2B5EF4-FFF2-40B4-BE49-F238E27FC236}">
                <a16:creationId xmlns:a16="http://schemas.microsoft.com/office/drawing/2014/main" id="{94784006-83A6-4BA0-B61D-38355967AC64}"/>
              </a:ext>
            </a:extLst>
          </p:cNvPr>
          <p:cNvSpPr>
            <a:spLocks noChangeArrowheads="1"/>
          </p:cNvSpPr>
          <p:nvPr/>
        </p:nvSpPr>
        <p:spPr bwMode="auto">
          <a:xfrm>
            <a:off x="6003925" y="2208213"/>
            <a:ext cx="2755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Grazing period</a:t>
            </a:r>
          </a:p>
          <a:p>
            <a:pPr>
              <a:spcBef>
                <a:spcPct val="0"/>
              </a:spcBef>
              <a:buClrTx/>
              <a:buSzTx/>
              <a:buFontTx/>
              <a:buNone/>
            </a:pPr>
            <a:r>
              <a:rPr lang="en-US" altLang="en-US" sz="2800" b="1">
                <a:solidFill>
                  <a:schemeClr val="folHlink"/>
                </a:solidFill>
                <a:latin typeface="Arial" panose="020B0604020202020204" pitchFamily="34" charset="0"/>
              </a:rPr>
              <a:t>Utilization Rate</a:t>
            </a:r>
          </a:p>
        </p:txBody>
      </p:sp>
      <p:sp>
        <p:nvSpPr>
          <p:cNvPr id="37897" name="Rectangle 10">
            <a:extLst>
              <a:ext uri="{FF2B5EF4-FFF2-40B4-BE49-F238E27FC236}">
                <a16:creationId xmlns:a16="http://schemas.microsoft.com/office/drawing/2014/main" id="{DDB840F1-56C1-4FB1-A629-F46ABBE26E21}"/>
              </a:ext>
            </a:extLst>
          </p:cNvPr>
          <p:cNvSpPr>
            <a:spLocks noChangeArrowheads="1"/>
          </p:cNvSpPr>
          <p:nvPr/>
        </p:nvSpPr>
        <p:spPr bwMode="auto">
          <a:xfrm>
            <a:off x="3184525" y="3275013"/>
            <a:ext cx="1214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Daily</a:t>
            </a:r>
          </a:p>
          <a:p>
            <a:pPr>
              <a:spcBef>
                <a:spcPct val="0"/>
              </a:spcBef>
              <a:buClrTx/>
              <a:buSzTx/>
              <a:buFontTx/>
              <a:buNone/>
            </a:pPr>
            <a:r>
              <a:rPr lang="en-US" altLang="en-US" sz="2800" b="1">
                <a:solidFill>
                  <a:schemeClr val="folHlink"/>
                </a:solidFill>
                <a:latin typeface="Arial" panose="020B0604020202020204" pitchFamily="34" charset="0"/>
              </a:rPr>
              <a:t>Intake</a:t>
            </a:r>
          </a:p>
        </p:txBody>
      </p:sp>
      <p:sp>
        <p:nvSpPr>
          <p:cNvPr id="37898" name="Rectangle 11">
            <a:extLst>
              <a:ext uri="{FF2B5EF4-FFF2-40B4-BE49-F238E27FC236}">
                <a16:creationId xmlns:a16="http://schemas.microsoft.com/office/drawing/2014/main" id="{9F437FA6-97AF-4D74-9B52-06F78BF133CF}"/>
              </a:ext>
            </a:extLst>
          </p:cNvPr>
          <p:cNvSpPr>
            <a:spLocks noChangeArrowheads="1"/>
          </p:cNvSpPr>
          <p:nvPr/>
        </p:nvSpPr>
        <p:spPr bwMode="auto">
          <a:xfrm>
            <a:off x="5241925" y="3443288"/>
            <a:ext cx="52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000" b="1">
                <a:solidFill>
                  <a:schemeClr val="folHlink"/>
                </a:solidFill>
                <a:latin typeface="Arial" panose="020B0604020202020204" pitchFamily="34" charset="0"/>
              </a:rPr>
              <a:t>X</a:t>
            </a:r>
          </a:p>
        </p:txBody>
      </p:sp>
      <p:sp>
        <p:nvSpPr>
          <p:cNvPr id="37899" name="Rectangle 12">
            <a:extLst>
              <a:ext uri="{FF2B5EF4-FFF2-40B4-BE49-F238E27FC236}">
                <a16:creationId xmlns:a16="http://schemas.microsoft.com/office/drawing/2014/main" id="{B8DE911E-8831-4CEC-B5A2-F12550A73810}"/>
              </a:ext>
            </a:extLst>
          </p:cNvPr>
          <p:cNvSpPr>
            <a:spLocks noChangeArrowheads="1"/>
          </p:cNvSpPr>
          <p:nvPr/>
        </p:nvSpPr>
        <p:spPr bwMode="auto">
          <a:xfrm>
            <a:off x="6003925" y="3275013"/>
            <a:ext cx="27130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folHlink"/>
                </a:solidFill>
                <a:latin typeface="Arial" panose="020B0604020202020204" pitchFamily="34" charset="0"/>
              </a:rPr>
              <a:t>  Length of the</a:t>
            </a:r>
          </a:p>
          <a:p>
            <a:pPr>
              <a:spcBef>
                <a:spcPct val="0"/>
              </a:spcBef>
              <a:buClrTx/>
              <a:buSzTx/>
              <a:buFontTx/>
              <a:buNone/>
            </a:pPr>
            <a:r>
              <a:rPr lang="en-US" altLang="en-US" sz="2800" b="1">
                <a:solidFill>
                  <a:schemeClr val="folHlink"/>
                </a:solidFill>
                <a:latin typeface="Arial" panose="020B0604020202020204" pitchFamily="34" charset="0"/>
              </a:rPr>
              <a:t>Grazing Period</a:t>
            </a:r>
          </a:p>
        </p:txBody>
      </p:sp>
      <p:sp>
        <p:nvSpPr>
          <p:cNvPr id="37900" name="Rectangle 13">
            <a:extLst>
              <a:ext uri="{FF2B5EF4-FFF2-40B4-BE49-F238E27FC236}">
                <a16:creationId xmlns:a16="http://schemas.microsoft.com/office/drawing/2014/main" id="{835A4A12-DD93-4206-8EC0-244D712E3730}"/>
              </a:ext>
            </a:extLst>
          </p:cNvPr>
          <p:cNvSpPr>
            <a:spLocks noChangeArrowheads="1"/>
          </p:cNvSpPr>
          <p:nvPr/>
        </p:nvSpPr>
        <p:spPr bwMode="auto">
          <a:xfrm>
            <a:off x="441325" y="4310063"/>
            <a:ext cx="82169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2000">
                <a:latin typeface="Arial" panose="020B0604020202020204" pitchFamily="34" charset="0"/>
              </a:rPr>
              <a:t>If:	Available forage = 2400 lb/acre</a:t>
            </a:r>
          </a:p>
          <a:p>
            <a:pPr>
              <a:spcBef>
                <a:spcPct val="50000"/>
              </a:spcBef>
              <a:buClrTx/>
              <a:buSzTx/>
              <a:buFontTx/>
              <a:buNone/>
            </a:pPr>
            <a:r>
              <a:rPr lang="en-US" altLang="en-US" sz="2000">
                <a:latin typeface="Arial" panose="020B0604020202020204" pitchFamily="34" charset="0"/>
              </a:rPr>
              <a:t>	Temporal utilization = 50 %</a:t>
            </a:r>
          </a:p>
          <a:p>
            <a:pPr>
              <a:spcBef>
                <a:spcPct val="50000"/>
              </a:spcBef>
              <a:buClrTx/>
              <a:buSzTx/>
              <a:buFontTx/>
              <a:buNone/>
            </a:pPr>
            <a:r>
              <a:rPr lang="en-US" altLang="en-US" sz="2000">
                <a:latin typeface="Arial" panose="020B0604020202020204" pitchFamily="34" charset="0"/>
              </a:rPr>
              <a:t>	Daily intake = 3% (.03 lb forage/lb liveweight)</a:t>
            </a:r>
          </a:p>
          <a:p>
            <a:pPr>
              <a:spcBef>
                <a:spcPct val="50000"/>
              </a:spcBef>
              <a:buClrTx/>
              <a:buSzTx/>
              <a:buFontTx/>
              <a:buNone/>
            </a:pPr>
            <a:r>
              <a:rPr lang="en-US" altLang="en-US" sz="2000">
                <a:latin typeface="Arial" panose="020B0604020202020204" pitchFamily="34" charset="0"/>
              </a:rPr>
              <a:t>	Length of grazing period = 1 days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EB7E65ED-0F7B-4EBC-803D-C7B559107183}"/>
              </a:ext>
            </a:extLst>
          </p:cNvPr>
          <p:cNvSpPr>
            <a:spLocks noChangeArrowheads="1"/>
          </p:cNvSpPr>
          <p:nvPr/>
        </p:nvSpPr>
        <p:spPr bwMode="auto">
          <a:xfrm>
            <a:off x="1257300" y="865188"/>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400" b="1">
                <a:solidFill>
                  <a:schemeClr val="tx2"/>
                </a:solidFill>
              </a:rPr>
              <a:t>Grazier’s Arithmetic</a:t>
            </a:r>
          </a:p>
        </p:txBody>
      </p:sp>
      <p:sp>
        <p:nvSpPr>
          <p:cNvPr id="39938" name="Rectangle 3">
            <a:extLst>
              <a:ext uri="{FF2B5EF4-FFF2-40B4-BE49-F238E27FC236}">
                <a16:creationId xmlns:a16="http://schemas.microsoft.com/office/drawing/2014/main" id="{A8817D08-B0BC-456C-8136-ADDF9D68F675}"/>
              </a:ext>
            </a:extLst>
          </p:cNvPr>
          <p:cNvSpPr>
            <a:spLocks noChangeArrowheads="1"/>
          </p:cNvSpPr>
          <p:nvPr/>
        </p:nvSpPr>
        <p:spPr bwMode="auto">
          <a:xfrm>
            <a:off x="0" y="2365375"/>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Then ….</a:t>
            </a:r>
          </a:p>
        </p:txBody>
      </p:sp>
      <p:sp>
        <p:nvSpPr>
          <p:cNvPr id="39939" name="Rectangle 4">
            <a:extLst>
              <a:ext uri="{FF2B5EF4-FFF2-40B4-BE49-F238E27FC236}">
                <a16:creationId xmlns:a16="http://schemas.microsoft.com/office/drawing/2014/main" id="{490A9E9C-4187-4910-A28A-2FE0F8492836}"/>
              </a:ext>
            </a:extLst>
          </p:cNvPr>
          <p:cNvSpPr>
            <a:spLocks noChangeArrowheads="1"/>
          </p:cNvSpPr>
          <p:nvPr/>
        </p:nvSpPr>
        <p:spPr bwMode="auto">
          <a:xfrm>
            <a:off x="0" y="3200400"/>
            <a:ext cx="2514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Stock Density </a:t>
            </a:r>
          </a:p>
        </p:txBody>
      </p:sp>
      <p:sp>
        <p:nvSpPr>
          <p:cNvPr id="39940" name="Rectangle 5">
            <a:extLst>
              <a:ext uri="{FF2B5EF4-FFF2-40B4-BE49-F238E27FC236}">
                <a16:creationId xmlns:a16="http://schemas.microsoft.com/office/drawing/2014/main" id="{15C515B8-6D01-458D-A64A-2004250E1C29}"/>
              </a:ext>
            </a:extLst>
          </p:cNvPr>
          <p:cNvSpPr>
            <a:spLocks noChangeArrowheads="1"/>
          </p:cNvSpPr>
          <p:nvPr/>
        </p:nvSpPr>
        <p:spPr bwMode="auto">
          <a:xfrm>
            <a:off x="1676400" y="35052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a:t>
            </a:r>
          </a:p>
        </p:txBody>
      </p:sp>
      <p:sp>
        <p:nvSpPr>
          <p:cNvPr id="39941" name="Rectangle 6">
            <a:extLst>
              <a:ext uri="{FF2B5EF4-FFF2-40B4-BE49-F238E27FC236}">
                <a16:creationId xmlns:a16="http://schemas.microsoft.com/office/drawing/2014/main" id="{11A1D579-2B2C-4930-9B71-9CBA5B209AE3}"/>
              </a:ext>
            </a:extLst>
          </p:cNvPr>
          <p:cNvSpPr>
            <a:spLocks noChangeArrowheads="1"/>
          </p:cNvSpPr>
          <p:nvPr/>
        </p:nvSpPr>
        <p:spPr bwMode="auto">
          <a:xfrm>
            <a:off x="3352800" y="3276600"/>
            <a:ext cx="3810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2400 lb/acre  X  .50</a:t>
            </a:r>
          </a:p>
        </p:txBody>
      </p:sp>
      <p:sp>
        <p:nvSpPr>
          <p:cNvPr id="39942" name="Rectangle 7">
            <a:extLst>
              <a:ext uri="{FF2B5EF4-FFF2-40B4-BE49-F238E27FC236}">
                <a16:creationId xmlns:a16="http://schemas.microsoft.com/office/drawing/2014/main" id="{D2C5C93B-8A11-4A99-B3D9-EBA8491FD6A8}"/>
              </a:ext>
            </a:extLst>
          </p:cNvPr>
          <p:cNvSpPr>
            <a:spLocks noChangeArrowheads="1"/>
          </p:cNvSpPr>
          <p:nvPr/>
        </p:nvSpPr>
        <p:spPr bwMode="auto">
          <a:xfrm>
            <a:off x="1752600" y="3886200"/>
            <a:ext cx="73898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.03 lb forage/lb liveweight  X  1 days</a:t>
            </a:r>
          </a:p>
        </p:txBody>
      </p:sp>
      <p:sp>
        <p:nvSpPr>
          <p:cNvPr id="39943" name="Line 8">
            <a:extLst>
              <a:ext uri="{FF2B5EF4-FFF2-40B4-BE49-F238E27FC236}">
                <a16:creationId xmlns:a16="http://schemas.microsoft.com/office/drawing/2014/main" id="{48A41E31-624F-4C5B-807F-ED526E2435D6}"/>
              </a:ext>
            </a:extLst>
          </p:cNvPr>
          <p:cNvSpPr>
            <a:spLocks noChangeShapeType="1"/>
          </p:cNvSpPr>
          <p:nvPr/>
        </p:nvSpPr>
        <p:spPr bwMode="auto">
          <a:xfrm>
            <a:off x="2133600" y="3733800"/>
            <a:ext cx="647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9944" name="Rectangle 9">
            <a:extLst>
              <a:ext uri="{FF2B5EF4-FFF2-40B4-BE49-F238E27FC236}">
                <a16:creationId xmlns:a16="http://schemas.microsoft.com/office/drawing/2014/main" id="{FB252D36-FD14-4066-ADE0-456404CA9464}"/>
              </a:ext>
            </a:extLst>
          </p:cNvPr>
          <p:cNvSpPr>
            <a:spLocks noChangeArrowheads="1"/>
          </p:cNvSpPr>
          <p:nvPr/>
        </p:nvSpPr>
        <p:spPr bwMode="auto">
          <a:xfrm>
            <a:off x="1676400" y="4800600"/>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  40,000 lb liveweight / acre</a:t>
            </a:r>
          </a:p>
        </p:txBody>
      </p:sp>
      <p:sp>
        <p:nvSpPr>
          <p:cNvPr id="39945" name="Text Box 10">
            <a:extLst>
              <a:ext uri="{FF2B5EF4-FFF2-40B4-BE49-F238E27FC236}">
                <a16:creationId xmlns:a16="http://schemas.microsoft.com/office/drawing/2014/main" id="{21DBB529-D0EA-43DE-8EFF-A28043587E47}"/>
              </a:ext>
            </a:extLst>
          </p:cNvPr>
          <p:cNvSpPr txBox="1">
            <a:spLocks noChangeArrowheads="1"/>
          </p:cNvSpPr>
          <p:nvPr/>
        </p:nvSpPr>
        <p:spPr bwMode="auto">
          <a:xfrm>
            <a:off x="381000" y="5486400"/>
            <a:ext cx="845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endParaRPr lang="en-US" altLang="en-US">
              <a:solidFill>
                <a:srgbClr val="00FFFF"/>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5C053452-5CC2-476D-9369-8BF0685D2256}"/>
              </a:ext>
            </a:extLst>
          </p:cNvPr>
          <p:cNvSpPr>
            <a:spLocks noChangeArrowheads="1"/>
          </p:cNvSpPr>
          <p:nvPr/>
        </p:nvSpPr>
        <p:spPr bwMode="auto">
          <a:xfrm>
            <a:off x="1143000" y="88265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400" b="1">
                <a:solidFill>
                  <a:schemeClr val="tx2"/>
                </a:solidFill>
              </a:rPr>
              <a:t>Grazier’s Arithmetic</a:t>
            </a:r>
          </a:p>
        </p:txBody>
      </p:sp>
      <p:sp>
        <p:nvSpPr>
          <p:cNvPr id="41986" name="Rectangle 3">
            <a:extLst>
              <a:ext uri="{FF2B5EF4-FFF2-40B4-BE49-F238E27FC236}">
                <a16:creationId xmlns:a16="http://schemas.microsoft.com/office/drawing/2014/main" id="{B4838623-947C-472F-99D3-39451C24413B}"/>
              </a:ext>
            </a:extLst>
          </p:cNvPr>
          <p:cNvSpPr>
            <a:spLocks noChangeArrowheads="1"/>
          </p:cNvSpPr>
          <p:nvPr/>
        </p:nvSpPr>
        <p:spPr bwMode="auto">
          <a:xfrm>
            <a:off x="446088" y="248285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Then ….</a:t>
            </a:r>
          </a:p>
        </p:txBody>
      </p:sp>
      <p:sp>
        <p:nvSpPr>
          <p:cNvPr id="41987" name="Rectangle 4">
            <a:extLst>
              <a:ext uri="{FF2B5EF4-FFF2-40B4-BE49-F238E27FC236}">
                <a16:creationId xmlns:a16="http://schemas.microsoft.com/office/drawing/2014/main" id="{3351C0FE-2624-40BB-8012-96E9CE96E66D}"/>
              </a:ext>
            </a:extLst>
          </p:cNvPr>
          <p:cNvSpPr>
            <a:spLocks noChangeArrowheads="1"/>
          </p:cNvSpPr>
          <p:nvPr/>
        </p:nvSpPr>
        <p:spPr bwMode="auto">
          <a:xfrm>
            <a:off x="382588" y="3200400"/>
            <a:ext cx="2514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Stock Density </a:t>
            </a:r>
          </a:p>
        </p:txBody>
      </p:sp>
      <p:sp>
        <p:nvSpPr>
          <p:cNvPr id="41988" name="Rectangle 5">
            <a:extLst>
              <a:ext uri="{FF2B5EF4-FFF2-40B4-BE49-F238E27FC236}">
                <a16:creationId xmlns:a16="http://schemas.microsoft.com/office/drawing/2014/main" id="{4D4F7DAF-A5D3-4812-B928-0E82939DED42}"/>
              </a:ext>
            </a:extLst>
          </p:cNvPr>
          <p:cNvSpPr>
            <a:spLocks noChangeArrowheads="1"/>
          </p:cNvSpPr>
          <p:nvPr/>
        </p:nvSpPr>
        <p:spPr bwMode="auto">
          <a:xfrm>
            <a:off x="2058988" y="35052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a:t>
            </a:r>
          </a:p>
        </p:txBody>
      </p:sp>
      <p:sp>
        <p:nvSpPr>
          <p:cNvPr id="41989" name="Rectangle 6">
            <a:extLst>
              <a:ext uri="{FF2B5EF4-FFF2-40B4-BE49-F238E27FC236}">
                <a16:creationId xmlns:a16="http://schemas.microsoft.com/office/drawing/2014/main" id="{90FE21A6-AF84-4C37-AF00-C6EB6284EFDA}"/>
              </a:ext>
            </a:extLst>
          </p:cNvPr>
          <p:cNvSpPr>
            <a:spLocks noChangeArrowheads="1"/>
          </p:cNvSpPr>
          <p:nvPr/>
        </p:nvSpPr>
        <p:spPr bwMode="auto">
          <a:xfrm>
            <a:off x="3735388" y="3276600"/>
            <a:ext cx="3810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2400 lb/acre  X  .50</a:t>
            </a:r>
          </a:p>
        </p:txBody>
      </p:sp>
      <p:sp>
        <p:nvSpPr>
          <p:cNvPr id="41990" name="Rectangle 7">
            <a:extLst>
              <a:ext uri="{FF2B5EF4-FFF2-40B4-BE49-F238E27FC236}">
                <a16:creationId xmlns:a16="http://schemas.microsoft.com/office/drawing/2014/main" id="{B8ABC821-96EA-4D68-ACE7-61D8A067D24E}"/>
              </a:ext>
            </a:extLst>
          </p:cNvPr>
          <p:cNvSpPr>
            <a:spLocks noChangeArrowheads="1"/>
          </p:cNvSpPr>
          <p:nvPr/>
        </p:nvSpPr>
        <p:spPr bwMode="auto">
          <a:xfrm>
            <a:off x="2135188" y="3886200"/>
            <a:ext cx="7389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.03 lb forage/lb liveweight  X  1 days</a:t>
            </a:r>
          </a:p>
        </p:txBody>
      </p:sp>
      <p:sp>
        <p:nvSpPr>
          <p:cNvPr id="41991" name="Line 8">
            <a:extLst>
              <a:ext uri="{FF2B5EF4-FFF2-40B4-BE49-F238E27FC236}">
                <a16:creationId xmlns:a16="http://schemas.microsoft.com/office/drawing/2014/main" id="{02C40C9F-8F6C-4D87-A4A1-F108B57CF0DC}"/>
              </a:ext>
            </a:extLst>
          </p:cNvPr>
          <p:cNvSpPr>
            <a:spLocks noChangeShapeType="1"/>
          </p:cNvSpPr>
          <p:nvPr/>
        </p:nvSpPr>
        <p:spPr bwMode="auto">
          <a:xfrm>
            <a:off x="2516188" y="3733800"/>
            <a:ext cx="647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1992" name="Rectangle 9">
            <a:extLst>
              <a:ext uri="{FF2B5EF4-FFF2-40B4-BE49-F238E27FC236}">
                <a16:creationId xmlns:a16="http://schemas.microsoft.com/office/drawing/2014/main" id="{6953EFD5-CC43-4CCD-ACD6-B6917176096E}"/>
              </a:ext>
            </a:extLst>
          </p:cNvPr>
          <p:cNvSpPr>
            <a:spLocks noChangeArrowheads="1"/>
          </p:cNvSpPr>
          <p:nvPr/>
        </p:nvSpPr>
        <p:spPr bwMode="auto">
          <a:xfrm>
            <a:off x="2058988" y="4481513"/>
            <a:ext cx="5638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  40,000 lb liveweight / acre</a:t>
            </a:r>
          </a:p>
        </p:txBody>
      </p:sp>
      <p:sp>
        <p:nvSpPr>
          <p:cNvPr id="41993" name="Text Box 10">
            <a:extLst>
              <a:ext uri="{FF2B5EF4-FFF2-40B4-BE49-F238E27FC236}">
                <a16:creationId xmlns:a16="http://schemas.microsoft.com/office/drawing/2014/main" id="{4D107144-C707-4E43-98DB-6A8CE499E72A}"/>
              </a:ext>
            </a:extLst>
          </p:cNvPr>
          <p:cNvSpPr txBox="1">
            <a:spLocks noChangeArrowheads="1"/>
          </p:cNvSpPr>
          <p:nvPr/>
        </p:nvSpPr>
        <p:spPr bwMode="auto">
          <a:xfrm>
            <a:off x="1600200" y="5137150"/>
            <a:ext cx="7924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solidFill>
                  <a:srgbClr val="008000"/>
                </a:solidFill>
                <a:latin typeface="Arial" panose="020B0604020202020204" pitchFamily="34" charset="0"/>
              </a:rPr>
              <a:t>Or about 30 1300 lb cows/acre/day</a:t>
            </a:r>
          </a:p>
          <a:p>
            <a:pPr>
              <a:spcBef>
                <a:spcPct val="50000"/>
              </a:spcBef>
              <a:buClrTx/>
              <a:buSzTx/>
              <a:buFontTx/>
              <a:buNone/>
            </a:pPr>
            <a:endParaRPr lang="en-US" altLang="en-US">
              <a:solidFill>
                <a:srgbClr val="008000"/>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2A5370E-FC24-45F9-8FA8-D6B07B5D1115}"/>
              </a:ext>
            </a:extLst>
          </p:cNvPr>
          <p:cNvSpPr>
            <a:spLocks noChangeArrowheads="1"/>
          </p:cNvSpPr>
          <p:nvPr/>
        </p:nvSpPr>
        <p:spPr bwMode="auto">
          <a:xfrm>
            <a:off x="1022350" y="884238"/>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4400" b="1">
                <a:solidFill>
                  <a:schemeClr val="tx2"/>
                </a:solidFill>
              </a:rPr>
              <a:t>Grazier’s Arithmetic</a:t>
            </a:r>
          </a:p>
        </p:txBody>
      </p:sp>
      <p:sp>
        <p:nvSpPr>
          <p:cNvPr id="44034" name="Rectangle 3">
            <a:extLst>
              <a:ext uri="{FF2B5EF4-FFF2-40B4-BE49-F238E27FC236}">
                <a16:creationId xmlns:a16="http://schemas.microsoft.com/office/drawing/2014/main" id="{5F27F85E-704B-4A7D-A411-4D93CD34A90B}"/>
              </a:ext>
            </a:extLst>
          </p:cNvPr>
          <p:cNvSpPr>
            <a:spLocks noChangeArrowheads="1"/>
          </p:cNvSpPr>
          <p:nvPr/>
        </p:nvSpPr>
        <p:spPr bwMode="auto">
          <a:xfrm>
            <a:off x="382588" y="22098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Then ….</a:t>
            </a:r>
          </a:p>
        </p:txBody>
      </p:sp>
      <p:sp>
        <p:nvSpPr>
          <p:cNvPr id="44035" name="Rectangle 4">
            <a:extLst>
              <a:ext uri="{FF2B5EF4-FFF2-40B4-BE49-F238E27FC236}">
                <a16:creationId xmlns:a16="http://schemas.microsoft.com/office/drawing/2014/main" id="{5368B99C-BF69-4C2B-9754-35B9DF27FC17}"/>
              </a:ext>
            </a:extLst>
          </p:cNvPr>
          <p:cNvSpPr>
            <a:spLocks noChangeArrowheads="1"/>
          </p:cNvSpPr>
          <p:nvPr/>
        </p:nvSpPr>
        <p:spPr bwMode="auto">
          <a:xfrm>
            <a:off x="230188" y="2865438"/>
            <a:ext cx="2514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Stock Density </a:t>
            </a:r>
          </a:p>
        </p:txBody>
      </p:sp>
      <p:sp>
        <p:nvSpPr>
          <p:cNvPr id="44036" name="Rectangle 5">
            <a:extLst>
              <a:ext uri="{FF2B5EF4-FFF2-40B4-BE49-F238E27FC236}">
                <a16:creationId xmlns:a16="http://schemas.microsoft.com/office/drawing/2014/main" id="{51A892D2-7C0E-4BB8-8EE6-F5EC38494E7A}"/>
              </a:ext>
            </a:extLst>
          </p:cNvPr>
          <p:cNvSpPr>
            <a:spLocks noChangeArrowheads="1"/>
          </p:cNvSpPr>
          <p:nvPr/>
        </p:nvSpPr>
        <p:spPr bwMode="auto">
          <a:xfrm>
            <a:off x="1906588" y="3094038"/>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a:t>
            </a:r>
          </a:p>
        </p:txBody>
      </p:sp>
      <p:sp>
        <p:nvSpPr>
          <p:cNvPr id="44037" name="Rectangle 6">
            <a:extLst>
              <a:ext uri="{FF2B5EF4-FFF2-40B4-BE49-F238E27FC236}">
                <a16:creationId xmlns:a16="http://schemas.microsoft.com/office/drawing/2014/main" id="{DA87809D-4C05-40B7-ABE4-0865B48C62B0}"/>
              </a:ext>
            </a:extLst>
          </p:cNvPr>
          <p:cNvSpPr>
            <a:spLocks noChangeArrowheads="1"/>
          </p:cNvSpPr>
          <p:nvPr/>
        </p:nvSpPr>
        <p:spPr bwMode="auto">
          <a:xfrm>
            <a:off x="3582988" y="2865438"/>
            <a:ext cx="381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2400 lb/acre  X  .50</a:t>
            </a:r>
          </a:p>
        </p:txBody>
      </p:sp>
      <p:sp>
        <p:nvSpPr>
          <p:cNvPr id="44038" name="Rectangle 7">
            <a:extLst>
              <a:ext uri="{FF2B5EF4-FFF2-40B4-BE49-F238E27FC236}">
                <a16:creationId xmlns:a16="http://schemas.microsoft.com/office/drawing/2014/main" id="{858C4B48-ECD9-448E-9C98-DBDEA89ABB28}"/>
              </a:ext>
            </a:extLst>
          </p:cNvPr>
          <p:cNvSpPr>
            <a:spLocks noChangeArrowheads="1"/>
          </p:cNvSpPr>
          <p:nvPr/>
        </p:nvSpPr>
        <p:spPr bwMode="auto">
          <a:xfrm>
            <a:off x="1982788" y="3475038"/>
            <a:ext cx="73898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.03 lb forage/lb liveweight  X  1 days</a:t>
            </a:r>
          </a:p>
        </p:txBody>
      </p:sp>
      <p:sp>
        <p:nvSpPr>
          <p:cNvPr id="44039" name="Line 8">
            <a:extLst>
              <a:ext uri="{FF2B5EF4-FFF2-40B4-BE49-F238E27FC236}">
                <a16:creationId xmlns:a16="http://schemas.microsoft.com/office/drawing/2014/main" id="{81C079B9-2816-4790-89EC-D3B790A90048}"/>
              </a:ext>
            </a:extLst>
          </p:cNvPr>
          <p:cNvSpPr>
            <a:spLocks noChangeShapeType="1"/>
          </p:cNvSpPr>
          <p:nvPr/>
        </p:nvSpPr>
        <p:spPr bwMode="auto">
          <a:xfrm>
            <a:off x="2363788" y="3322638"/>
            <a:ext cx="647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4040" name="Rectangle 9">
            <a:extLst>
              <a:ext uri="{FF2B5EF4-FFF2-40B4-BE49-F238E27FC236}">
                <a16:creationId xmlns:a16="http://schemas.microsoft.com/office/drawing/2014/main" id="{CE882103-81CA-4C33-B0B2-C1310A4746BC}"/>
              </a:ext>
            </a:extLst>
          </p:cNvPr>
          <p:cNvSpPr>
            <a:spLocks noChangeArrowheads="1"/>
          </p:cNvSpPr>
          <p:nvPr/>
        </p:nvSpPr>
        <p:spPr bwMode="auto">
          <a:xfrm>
            <a:off x="1906588" y="4092575"/>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latin typeface="Arial" panose="020B0604020202020204" pitchFamily="34" charset="0"/>
              </a:rPr>
              <a:t>=  40,000 lb liveweight / acre</a:t>
            </a:r>
          </a:p>
        </p:txBody>
      </p:sp>
      <p:sp>
        <p:nvSpPr>
          <p:cNvPr id="44041" name="Text Box 10">
            <a:extLst>
              <a:ext uri="{FF2B5EF4-FFF2-40B4-BE49-F238E27FC236}">
                <a16:creationId xmlns:a16="http://schemas.microsoft.com/office/drawing/2014/main" id="{53222C82-CFC8-4BE3-8E91-FEE45980E0E5}"/>
              </a:ext>
            </a:extLst>
          </p:cNvPr>
          <p:cNvSpPr txBox="1">
            <a:spLocks noChangeArrowheads="1"/>
          </p:cNvSpPr>
          <p:nvPr/>
        </p:nvSpPr>
        <p:spPr bwMode="auto">
          <a:xfrm>
            <a:off x="611188" y="5075238"/>
            <a:ext cx="845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endParaRPr lang="en-US" altLang="en-US">
              <a:solidFill>
                <a:srgbClr val="00FFFF"/>
              </a:solidFill>
              <a:latin typeface="Arial" panose="020B0604020202020204" pitchFamily="34" charset="0"/>
            </a:endParaRPr>
          </a:p>
        </p:txBody>
      </p:sp>
      <p:sp>
        <p:nvSpPr>
          <p:cNvPr id="44042" name="Text Box 11">
            <a:extLst>
              <a:ext uri="{FF2B5EF4-FFF2-40B4-BE49-F238E27FC236}">
                <a16:creationId xmlns:a16="http://schemas.microsoft.com/office/drawing/2014/main" id="{F02D401A-4A98-45EC-A2DF-925A07756FB0}"/>
              </a:ext>
            </a:extLst>
          </p:cNvPr>
          <p:cNvSpPr txBox="1">
            <a:spLocks noChangeArrowheads="1"/>
          </p:cNvSpPr>
          <p:nvPr/>
        </p:nvSpPr>
        <p:spPr bwMode="auto">
          <a:xfrm>
            <a:off x="763588" y="4710113"/>
            <a:ext cx="7924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a:solidFill>
                  <a:schemeClr val="accent2"/>
                </a:solidFill>
                <a:latin typeface="Arial" panose="020B0604020202020204" pitchFamily="34" charset="0"/>
              </a:rPr>
              <a:t>Or about 30 1300 lb cows/acre/day</a:t>
            </a:r>
          </a:p>
          <a:p>
            <a:pPr>
              <a:spcBef>
                <a:spcPct val="50000"/>
              </a:spcBef>
              <a:buClrTx/>
              <a:buSzTx/>
              <a:buFontTx/>
              <a:buNone/>
            </a:pPr>
            <a:r>
              <a:rPr lang="en-US" altLang="en-US">
                <a:solidFill>
                  <a:srgbClr val="008000"/>
                </a:solidFill>
                <a:latin typeface="Arial" panose="020B0604020202020204" pitchFamily="34" charset="0"/>
              </a:rPr>
              <a:t>Or 57 700 lb steers/acre/day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63FDFA08-5EA3-48E6-A3F2-76D705956AEB}"/>
              </a:ext>
            </a:extLst>
          </p:cNvPr>
          <p:cNvSpPr>
            <a:spLocks noGrp="1" noChangeArrowheads="1"/>
          </p:cNvSpPr>
          <p:nvPr>
            <p:ph type="title"/>
          </p:nvPr>
        </p:nvSpPr>
        <p:spPr/>
        <p:txBody>
          <a:bodyPr/>
          <a:lstStyle/>
          <a:p>
            <a:pPr eaLnBrk="1" hangingPunct="1"/>
            <a:r>
              <a:rPr lang="en-US" altLang="en-US" sz="2800" b="1"/>
              <a:t>What is the appropriate stock density?</a:t>
            </a:r>
          </a:p>
        </p:txBody>
      </p:sp>
      <p:graphicFrame>
        <p:nvGraphicFramePr>
          <p:cNvPr id="46082" name="Object 3">
            <a:extLst>
              <a:ext uri="{FF2B5EF4-FFF2-40B4-BE49-F238E27FC236}">
                <a16:creationId xmlns:a16="http://schemas.microsoft.com/office/drawing/2014/main" id="{CBA5674A-B684-45ED-9CCA-DBDD2B7A448D}"/>
              </a:ext>
            </a:extLst>
          </p:cNvPr>
          <p:cNvGraphicFramePr>
            <a:graphicFrameLocks noChangeAspect="1"/>
          </p:cNvGraphicFramePr>
          <p:nvPr>
            <p:ph idx="1"/>
          </p:nvPr>
        </p:nvGraphicFramePr>
        <p:xfrm>
          <a:off x="914400" y="2133600"/>
          <a:ext cx="7767638" cy="5307013"/>
        </p:xfrm>
        <a:graphic>
          <a:graphicData uri="http://schemas.openxmlformats.org/presentationml/2006/ole">
            <mc:AlternateContent xmlns:mc="http://schemas.openxmlformats.org/markup-compatibility/2006">
              <mc:Choice xmlns:v="urn:schemas-microsoft-com:vml" Requires="v">
                <p:oleObj spid="_x0000_s46083" name="Worksheet" r:id="rId3" imgW="0" imgH="0" progId="Excel.Sheet.8">
                  <p:embed/>
                </p:oleObj>
              </mc:Choice>
              <mc:Fallback>
                <p:oleObj name="Worksheet" r:id="rId3" imgW="0" imgH="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133600"/>
                        <a:ext cx="7767638"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descr="IMG_0056">
            <a:extLst>
              <a:ext uri="{FF2B5EF4-FFF2-40B4-BE49-F238E27FC236}">
                <a16:creationId xmlns:a16="http://schemas.microsoft.com/office/drawing/2014/main" id="{57DD2CB9-A911-4B9B-8E2D-9194954EA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4">
            <a:extLst>
              <a:ext uri="{FF2B5EF4-FFF2-40B4-BE49-F238E27FC236}">
                <a16:creationId xmlns:a16="http://schemas.microsoft.com/office/drawing/2014/main" id="{BA574294-A4FC-4747-A1B6-C191D6FF0A4A}"/>
              </a:ext>
            </a:extLst>
          </p:cNvPr>
          <p:cNvSpPr>
            <a:spLocks noGrp="1" noChangeArrowheads="1"/>
          </p:cNvSpPr>
          <p:nvPr>
            <p:ph type="title"/>
          </p:nvPr>
        </p:nvSpPr>
        <p:spPr/>
        <p:txBody>
          <a:bodyPr/>
          <a:lstStyle/>
          <a:p>
            <a:pPr eaLnBrk="1" hangingPunct="1"/>
            <a:r>
              <a:rPr lang="en-US" altLang="en-US"/>
              <a:t>Why increasing stock density is a good thing</a:t>
            </a:r>
          </a:p>
        </p:txBody>
      </p:sp>
      <p:sp>
        <p:nvSpPr>
          <p:cNvPr id="47107" name="Rectangle 6">
            <a:extLst>
              <a:ext uri="{FF2B5EF4-FFF2-40B4-BE49-F238E27FC236}">
                <a16:creationId xmlns:a16="http://schemas.microsoft.com/office/drawing/2014/main" id="{62AA5C6D-754E-4042-86F1-49D126FBE9F6}"/>
              </a:ext>
            </a:extLst>
          </p:cNvPr>
          <p:cNvSpPr>
            <a:spLocks noGrp="1" noChangeArrowheads="1"/>
          </p:cNvSpPr>
          <p:nvPr>
            <p:ph type="body" idx="1"/>
          </p:nvPr>
        </p:nvSpPr>
        <p:spPr/>
        <p:txBody>
          <a:bodyPr/>
          <a:lstStyle/>
          <a:p>
            <a:pPr eaLnBrk="1" hangingPunct="1"/>
            <a:r>
              <a:rPr lang="en-US" altLang="en-US"/>
              <a:t>More consistent pasture utilization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473182-E84F-4FF3-9DF8-4A70D5F81A72}"/>
              </a:ext>
            </a:extLst>
          </p:cNvPr>
          <p:cNvSpPr/>
          <p:nvPr/>
        </p:nvSpPr>
        <p:spPr>
          <a:xfrm>
            <a:off x="0" y="5562600"/>
            <a:ext cx="9144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8130" name="Object 2">
            <a:extLst>
              <a:ext uri="{FF2B5EF4-FFF2-40B4-BE49-F238E27FC236}">
                <a16:creationId xmlns:a16="http://schemas.microsoft.com/office/drawing/2014/main" id="{7DCCB1A6-FAAF-4E65-A53A-EED1114619A4}"/>
              </a:ext>
            </a:extLst>
          </p:cNvPr>
          <p:cNvGraphicFramePr>
            <a:graphicFrameLocks noChangeAspect="1"/>
          </p:cNvGraphicFramePr>
          <p:nvPr/>
        </p:nvGraphicFramePr>
        <p:xfrm>
          <a:off x="1600200" y="1828800"/>
          <a:ext cx="6019800" cy="5029200"/>
        </p:xfrm>
        <a:graphic>
          <a:graphicData uri="http://schemas.openxmlformats.org/presentationml/2006/ole">
            <mc:AlternateContent xmlns:mc="http://schemas.openxmlformats.org/markup-compatibility/2006">
              <mc:Choice xmlns:v="urn:schemas-microsoft-com:vml" Requires="v">
                <p:oleObj spid="_x0000_s48142" name="Photo Editor Photo" r:id="rId4" imgW="5571429" imgH="6428571" progId="MSPhotoEd.3">
                  <p:embed/>
                </p:oleObj>
              </mc:Choice>
              <mc:Fallback>
                <p:oleObj name="Photo Editor Photo" r:id="rId4" imgW="5571429" imgH="6428571"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828800"/>
                        <a:ext cx="6019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1" name="Rectangle 3">
            <a:extLst>
              <a:ext uri="{FF2B5EF4-FFF2-40B4-BE49-F238E27FC236}">
                <a16:creationId xmlns:a16="http://schemas.microsoft.com/office/drawing/2014/main" id="{EF52FC59-A34D-4C4F-859C-812203E4C4E1}"/>
              </a:ext>
            </a:extLst>
          </p:cNvPr>
          <p:cNvSpPr>
            <a:spLocks noChangeArrowheads="1"/>
          </p:cNvSpPr>
          <p:nvPr/>
        </p:nvSpPr>
        <p:spPr bwMode="auto">
          <a:xfrm>
            <a:off x="1114425" y="1095375"/>
            <a:ext cx="80295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a:solidFill>
                  <a:schemeClr val="tx2"/>
                </a:solidFill>
              </a:rPr>
              <a:t>The Yield - Quality Compromise through three Phases of growth</a:t>
            </a:r>
          </a:p>
        </p:txBody>
      </p:sp>
      <p:sp>
        <p:nvSpPr>
          <p:cNvPr id="48132" name="Line 4">
            <a:extLst>
              <a:ext uri="{FF2B5EF4-FFF2-40B4-BE49-F238E27FC236}">
                <a16:creationId xmlns:a16="http://schemas.microsoft.com/office/drawing/2014/main" id="{9B09AB7C-3572-429E-A83F-13ED8AA50A1C}"/>
              </a:ext>
            </a:extLst>
          </p:cNvPr>
          <p:cNvSpPr>
            <a:spLocks noChangeShapeType="1"/>
          </p:cNvSpPr>
          <p:nvPr/>
        </p:nvSpPr>
        <p:spPr bwMode="auto">
          <a:xfrm>
            <a:off x="3657600" y="5791200"/>
            <a:ext cx="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48133" name="Line 5">
            <a:extLst>
              <a:ext uri="{FF2B5EF4-FFF2-40B4-BE49-F238E27FC236}">
                <a16:creationId xmlns:a16="http://schemas.microsoft.com/office/drawing/2014/main" id="{51AC518E-1604-4085-8BE9-6B919AB3476D}"/>
              </a:ext>
            </a:extLst>
          </p:cNvPr>
          <p:cNvSpPr>
            <a:spLocks noChangeShapeType="1"/>
          </p:cNvSpPr>
          <p:nvPr/>
        </p:nvSpPr>
        <p:spPr bwMode="auto">
          <a:xfrm flipV="1">
            <a:off x="5791200" y="2209800"/>
            <a:ext cx="0" cy="4191000"/>
          </a:xfrm>
          <a:prstGeom prst="line">
            <a:avLst/>
          </a:prstGeom>
          <a:noFill/>
          <a:ln w="5715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48134" name="Text Box 6">
            <a:extLst>
              <a:ext uri="{FF2B5EF4-FFF2-40B4-BE49-F238E27FC236}">
                <a16:creationId xmlns:a16="http://schemas.microsoft.com/office/drawing/2014/main" id="{E1A475BB-27DD-4E4D-9ACF-8A7925A55B31}"/>
              </a:ext>
            </a:extLst>
          </p:cNvPr>
          <p:cNvSpPr txBox="1">
            <a:spLocks noChangeArrowheads="1"/>
          </p:cNvSpPr>
          <p:nvPr/>
        </p:nvSpPr>
        <p:spPr bwMode="auto">
          <a:xfrm>
            <a:off x="4114800" y="2895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a:latin typeface="Times New Roman" panose="02020603050405020304" pitchFamily="18" charset="0"/>
              </a:rPr>
              <a:t>Phase 2</a:t>
            </a:r>
          </a:p>
        </p:txBody>
      </p:sp>
      <p:sp>
        <p:nvSpPr>
          <p:cNvPr id="48135" name="Text Box 7">
            <a:extLst>
              <a:ext uri="{FF2B5EF4-FFF2-40B4-BE49-F238E27FC236}">
                <a16:creationId xmlns:a16="http://schemas.microsoft.com/office/drawing/2014/main" id="{630A6EF9-EACA-4334-A847-7D810936ACD6}"/>
              </a:ext>
            </a:extLst>
          </p:cNvPr>
          <p:cNvSpPr txBox="1">
            <a:spLocks noChangeArrowheads="1"/>
          </p:cNvSpPr>
          <p:nvPr/>
        </p:nvSpPr>
        <p:spPr bwMode="auto">
          <a:xfrm>
            <a:off x="6019800" y="2819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a:latin typeface="Times New Roman" panose="02020603050405020304" pitchFamily="18" charset="0"/>
              </a:rPr>
              <a:t>Phase 3</a:t>
            </a:r>
          </a:p>
        </p:txBody>
      </p:sp>
      <p:sp>
        <p:nvSpPr>
          <p:cNvPr id="48136" name="Text Box 8">
            <a:extLst>
              <a:ext uri="{FF2B5EF4-FFF2-40B4-BE49-F238E27FC236}">
                <a16:creationId xmlns:a16="http://schemas.microsoft.com/office/drawing/2014/main" id="{4AD8E975-DAA4-4A48-B9B7-B4CAB02EB14C}"/>
              </a:ext>
            </a:extLst>
          </p:cNvPr>
          <p:cNvSpPr txBox="1">
            <a:spLocks noChangeArrowheads="1"/>
          </p:cNvSpPr>
          <p:nvPr/>
        </p:nvSpPr>
        <p:spPr bwMode="auto">
          <a:xfrm>
            <a:off x="2133600" y="6338888"/>
            <a:ext cx="541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a:latin typeface="Times New Roman" panose="02020603050405020304" pitchFamily="18" charset="0"/>
              </a:rPr>
              <a:t>Less rest			More rest</a:t>
            </a:r>
          </a:p>
        </p:txBody>
      </p:sp>
      <p:sp>
        <p:nvSpPr>
          <p:cNvPr id="48137" name="Line 9">
            <a:extLst>
              <a:ext uri="{FF2B5EF4-FFF2-40B4-BE49-F238E27FC236}">
                <a16:creationId xmlns:a16="http://schemas.microsoft.com/office/drawing/2014/main" id="{81F0985E-D081-4497-9927-50036766678C}"/>
              </a:ext>
            </a:extLst>
          </p:cNvPr>
          <p:cNvSpPr>
            <a:spLocks noChangeShapeType="1"/>
          </p:cNvSpPr>
          <p:nvPr/>
        </p:nvSpPr>
        <p:spPr bwMode="auto">
          <a:xfrm flipH="1">
            <a:off x="2514600" y="5638800"/>
            <a:ext cx="762000" cy="76200"/>
          </a:xfrm>
          <a:prstGeom prst="line">
            <a:avLst/>
          </a:prstGeom>
          <a:noFill/>
          <a:ln w="25400">
            <a:solidFill>
              <a:srgbClr val="008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8138" name="Line 10">
            <a:extLst>
              <a:ext uri="{FF2B5EF4-FFF2-40B4-BE49-F238E27FC236}">
                <a16:creationId xmlns:a16="http://schemas.microsoft.com/office/drawing/2014/main" id="{B9F03E6A-40B2-4D58-B294-3A5A28127890}"/>
              </a:ext>
            </a:extLst>
          </p:cNvPr>
          <p:cNvSpPr>
            <a:spLocks noChangeShapeType="1"/>
          </p:cNvSpPr>
          <p:nvPr/>
        </p:nvSpPr>
        <p:spPr bwMode="auto">
          <a:xfrm>
            <a:off x="2743200" y="5562600"/>
            <a:ext cx="228600" cy="76200"/>
          </a:xfrm>
          <a:prstGeom prst="line">
            <a:avLst/>
          </a:prstGeom>
          <a:noFill/>
          <a:ln w="44450">
            <a:solidFill>
              <a:schemeClr val="bg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8139" name="Rectangle 11">
            <a:extLst>
              <a:ext uri="{FF2B5EF4-FFF2-40B4-BE49-F238E27FC236}">
                <a16:creationId xmlns:a16="http://schemas.microsoft.com/office/drawing/2014/main" id="{8BC7240C-7621-466D-A1C3-6A16BE70D0B3}"/>
              </a:ext>
            </a:extLst>
          </p:cNvPr>
          <p:cNvSpPr>
            <a:spLocks noChangeArrowheads="1"/>
          </p:cNvSpPr>
          <p:nvPr/>
        </p:nvSpPr>
        <p:spPr bwMode="auto">
          <a:xfrm>
            <a:off x="1752600" y="2971800"/>
            <a:ext cx="2057400" cy="838200"/>
          </a:xfrm>
          <a:prstGeom prst="rect">
            <a:avLst/>
          </a:prstGeom>
          <a:solidFill>
            <a:srgbClr val="22C1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48140" name="Line 12">
            <a:extLst>
              <a:ext uri="{FF2B5EF4-FFF2-40B4-BE49-F238E27FC236}">
                <a16:creationId xmlns:a16="http://schemas.microsoft.com/office/drawing/2014/main" id="{AB0B911F-5222-4E3E-8F54-5B1B621E9573}"/>
              </a:ext>
            </a:extLst>
          </p:cNvPr>
          <p:cNvSpPr>
            <a:spLocks noChangeShapeType="1"/>
          </p:cNvSpPr>
          <p:nvPr/>
        </p:nvSpPr>
        <p:spPr bwMode="auto">
          <a:xfrm flipV="1">
            <a:off x="3581400" y="2133600"/>
            <a:ext cx="0" cy="4343400"/>
          </a:xfrm>
          <a:prstGeom prst="line">
            <a:avLst/>
          </a:prstGeom>
          <a:noFill/>
          <a:ln w="5715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48141" name="Text Box 13">
            <a:extLst>
              <a:ext uri="{FF2B5EF4-FFF2-40B4-BE49-F238E27FC236}">
                <a16:creationId xmlns:a16="http://schemas.microsoft.com/office/drawing/2014/main" id="{9F96459C-AC4B-41C9-9E40-A681F4F97CBE}"/>
              </a:ext>
            </a:extLst>
          </p:cNvPr>
          <p:cNvSpPr txBox="1">
            <a:spLocks noChangeArrowheads="1"/>
          </p:cNvSpPr>
          <p:nvPr/>
        </p:nvSpPr>
        <p:spPr bwMode="auto">
          <a:xfrm>
            <a:off x="1981200" y="2895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a:latin typeface="Times New Roman" panose="02020603050405020304" pitchFamily="18" charset="0"/>
              </a:rPr>
              <a:t>Phase 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AFD85FE3-7C3F-433E-AD87-2965907D5167}"/>
              </a:ext>
            </a:extLst>
          </p:cNvPr>
          <p:cNvSpPr>
            <a:spLocks noGrp="1" noChangeArrowheads="1"/>
          </p:cNvSpPr>
          <p:nvPr>
            <p:ph type="title"/>
          </p:nvPr>
        </p:nvSpPr>
        <p:spPr>
          <a:xfrm>
            <a:off x="1150938" y="595313"/>
            <a:ext cx="7993062" cy="1462087"/>
          </a:xfrm>
        </p:spPr>
        <p:txBody>
          <a:bodyPr/>
          <a:lstStyle/>
          <a:p>
            <a:pPr eaLnBrk="1" hangingPunct="1"/>
            <a:r>
              <a:rPr lang="en-US" altLang="en-US" sz="2400" b="1"/>
              <a:t>Timing of vegetative, reproductive, &amp; elongation phases</a:t>
            </a:r>
          </a:p>
        </p:txBody>
      </p:sp>
      <p:sp>
        <p:nvSpPr>
          <p:cNvPr id="50178" name="Rectangle 3">
            <a:extLst>
              <a:ext uri="{FF2B5EF4-FFF2-40B4-BE49-F238E27FC236}">
                <a16:creationId xmlns:a16="http://schemas.microsoft.com/office/drawing/2014/main" id="{0501AE4F-2980-4ED0-A09F-48078BD6465A}"/>
              </a:ext>
            </a:extLst>
          </p:cNvPr>
          <p:cNvSpPr>
            <a:spLocks noGrp="1" noChangeArrowheads="1"/>
          </p:cNvSpPr>
          <p:nvPr>
            <p:ph type="body" idx="1"/>
          </p:nvPr>
        </p:nvSpPr>
        <p:spPr>
          <a:xfrm>
            <a:off x="609600" y="2325688"/>
            <a:ext cx="8229600" cy="4572000"/>
          </a:xfrm>
        </p:spPr>
        <p:txBody>
          <a:bodyPr/>
          <a:lstStyle/>
          <a:p>
            <a:pPr eaLnBrk="1" hangingPunct="1">
              <a:buFont typeface="Wingdings" panose="05000000000000000000" pitchFamily="2" charset="2"/>
              <a:buNone/>
            </a:pPr>
            <a:r>
              <a:rPr lang="en-US" altLang="en-US" sz="2800"/>
              <a:t>Most perennial cool-season grasses:</a:t>
            </a:r>
          </a:p>
          <a:p>
            <a:pPr eaLnBrk="1" hangingPunct="1"/>
            <a:r>
              <a:rPr lang="en-US" altLang="en-US" sz="2800"/>
              <a:t>Reproductive only in 1st growth</a:t>
            </a:r>
          </a:p>
          <a:p>
            <a:pPr eaLnBrk="1" hangingPunct="1"/>
            <a:r>
              <a:rPr lang="en-US" altLang="en-US" sz="2800"/>
              <a:t>Vegetative in regrowth cycles, with or without stem elongation</a:t>
            </a:r>
            <a:br>
              <a:rPr lang="en-US" altLang="en-US" sz="2800"/>
            </a:br>
            <a:endParaRPr lang="en-US" altLang="en-US" sz="2800"/>
          </a:p>
          <a:p>
            <a:pPr eaLnBrk="1" hangingPunct="1">
              <a:buFont typeface="Wingdings" panose="05000000000000000000" pitchFamily="2" charset="2"/>
              <a:buNone/>
            </a:pPr>
            <a:r>
              <a:rPr lang="en-US" altLang="en-US" sz="2800"/>
              <a:t>Legumes:</a:t>
            </a:r>
          </a:p>
          <a:p>
            <a:pPr eaLnBrk="1" hangingPunct="1"/>
            <a:r>
              <a:rPr lang="en-US" altLang="en-US" sz="2800"/>
              <a:t>Shift to reproductive phase in each growth cycle in a season, with stem elongation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descr="leaf lamina">
            <a:extLst>
              <a:ext uri="{FF2B5EF4-FFF2-40B4-BE49-F238E27FC236}">
                <a16:creationId xmlns:a16="http://schemas.microsoft.com/office/drawing/2014/main" id="{793BCF01-2623-4859-8666-BB6D9DC7A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992313"/>
            <a:ext cx="5943600"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6">
            <a:extLst>
              <a:ext uri="{FF2B5EF4-FFF2-40B4-BE49-F238E27FC236}">
                <a16:creationId xmlns:a16="http://schemas.microsoft.com/office/drawing/2014/main" id="{C352EFB4-0609-4C76-8F9B-12B3DF26F2F9}"/>
              </a:ext>
            </a:extLst>
          </p:cNvPr>
          <p:cNvSpPr>
            <a:spLocks noGrp="1" noChangeArrowheads="1"/>
          </p:cNvSpPr>
          <p:nvPr>
            <p:ph type="title"/>
          </p:nvPr>
        </p:nvSpPr>
        <p:spPr/>
        <p:txBody>
          <a:bodyPr/>
          <a:lstStyle/>
          <a:p>
            <a:pPr eaLnBrk="1" hangingPunct="1"/>
            <a:r>
              <a:rPr lang="en-US" altLang="en-US" sz="3600"/>
              <a:t>Basic grass morphology</a:t>
            </a:r>
          </a:p>
        </p:txBody>
      </p:sp>
      <p:sp>
        <p:nvSpPr>
          <p:cNvPr id="51203" name="Rectangle 7">
            <a:extLst>
              <a:ext uri="{FF2B5EF4-FFF2-40B4-BE49-F238E27FC236}">
                <a16:creationId xmlns:a16="http://schemas.microsoft.com/office/drawing/2014/main" id="{8FF1C08D-F880-4F00-8E09-17A4FEC10F64}"/>
              </a:ext>
            </a:extLst>
          </p:cNvPr>
          <p:cNvSpPr>
            <a:spLocks noGrp="1" noChangeArrowheads="1"/>
          </p:cNvSpPr>
          <p:nvPr>
            <p:ph type="body" idx="1"/>
          </p:nvPr>
        </p:nvSpPr>
        <p:spPr>
          <a:xfrm>
            <a:off x="228600" y="2595563"/>
            <a:ext cx="3276600" cy="4114800"/>
          </a:xfrm>
        </p:spPr>
        <p:txBody>
          <a:bodyPr/>
          <a:lstStyle/>
          <a:p>
            <a:pPr eaLnBrk="1" hangingPunct="1"/>
            <a:r>
              <a:rPr lang="en-US" altLang="en-US" sz="2800"/>
              <a:t>During vegetative growth the growing point is at or near ground level</a:t>
            </a:r>
          </a:p>
        </p:txBody>
      </p:sp>
      <p:sp>
        <p:nvSpPr>
          <p:cNvPr id="51204" name="Line 8">
            <a:extLst>
              <a:ext uri="{FF2B5EF4-FFF2-40B4-BE49-F238E27FC236}">
                <a16:creationId xmlns:a16="http://schemas.microsoft.com/office/drawing/2014/main" id="{F1116E3B-DCD5-4B5F-89C3-FD19ABBEAABD}"/>
              </a:ext>
            </a:extLst>
          </p:cNvPr>
          <p:cNvSpPr>
            <a:spLocks noChangeShapeType="1"/>
          </p:cNvSpPr>
          <p:nvPr/>
        </p:nvSpPr>
        <p:spPr bwMode="auto">
          <a:xfrm>
            <a:off x="3581400" y="2590800"/>
            <a:ext cx="5181600" cy="0"/>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1205" name="Text Box 9">
            <a:extLst>
              <a:ext uri="{FF2B5EF4-FFF2-40B4-BE49-F238E27FC236}">
                <a16:creationId xmlns:a16="http://schemas.microsoft.com/office/drawing/2014/main" id="{E5E04EF5-F8B3-49CB-B05A-A111A948651E}"/>
              </a:ext>
            </a:extLst>
          </p:cNvPr>
          <p:cNvSpPr txBox="1">
            <a:spLocks noChangeArrowheads="1"/>
          </p:cNvSpPr>
          <p:nvPr/>
        </p:nvSpPr>
        <p:spPr bwMode="auto">
          <a:xfrm>
            <a:off x="3505200" y="2057400"/>
            <a:ext cx="441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a:solidFill>
                  <a:schemeClr val="hlink"/>
                </a:solidFill>
              </a:rPr>
              <a:t>Grazing height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descr="defoliation">
            <a:extLst>
              <a:ext uri="{FF2B5EF4-FFF2-40B4-BE49-F238E27FC236}">
                <a16:creationId xmlns:a16="http://schemas.microsoft.com/office/drawing/2014/main" id="{BAB4B5C2-31D1-42EE-9ECF-A05781ACA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914400"/>
            <a:ext cx="4111625" cy="518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2226" name="Rectangle 2">
            <a:extLst>
              <a:ext uri="{FF2B5EF4-FFF2-40B4-BE49-F238E27FC236}">
                <a16:creationId xmlns:a16="http://schemas.microsoft.com/office/drawing/2014/main" id="{79C75B54-BA53-4827-98DC-3677566D69BE}"/>
              </a:ext>
            </a:extLst>
          </p:cNvPr>
          <p:cNvSpPr>
            <a:spLocks noGrp="1" noChangeArrowheads="1"/>
          </p:cNvSpPr>
          <p:nvPr>
            <p:ph type="title"/>
          </p:nvPr>
        </p:nvSpPr>
        <p:spPr/>
        <p:txBody>
          <a:bodyPr/>
          <a:lstStyle/>
          <a:p>
            <a:pPr eaLnBrk="1" hangingPunct="1"/>
            <a:r>
              <a:rPr lang="en-US" altLang="en-US" sz="3600"/>
              <a:t>Basic grass morphology</a:t>
            </a:r>
          </a:p>
        </p:txBody>
      </p:sp>
      <p:sp>
        <p:nvSpPr>
          <p:cNvPr id="52227" name="Rectangle 3">
            <a:extLst>
              <a:ext uri="{FF2B5EF4-FFF2-40B4-BE49-F238E27FC236}">
                <a16:creationId xmlns:a16="http://schemas.microsoft.com/office/drawing/2014/main" id="{57AA1C22-214F-438E-B899-59017DAFDF90}"/>
              </a:ext>
            </a:extLst>
          </p:cNvPr>
          <p:cNvSpPr>
            <a:spLocks noGrp="1" noChangeArrowheads="1"/>
          </p:cNvSpPr>
          <p:nvPr>
            <p:ph type="body" idx="1"/>
          </p:nvPr>
        </p:nvSpPr>
        <p:spPr>
          <a:xfrm>
            <a:off x="474663" y="2397125"/>
            <a:ext cx="4572000" cy="4114800"/>
          </a:xfrm>
        </p:spPr>
        <p:txBody>
          <a:bodyPr/>
          <a:lstStyle/>
          <a:p>
            <a:pPr eaLnBrk="1" hangingPunct="1"/>
            <a:r>
              <a:rPr lang="en-US" altLang="en-US" sz="2400"/>
              <a:t>During reproductive phase growing point begins to elevate as stem extension begins</a:t>
            </a:r>
          </a:p>
          <a:p>
            <a:pPr eaLnBrk="1" hangingPunct="1"/>
            <a:r>
              <a:rPr lang="en-US" altLang="en-US" sz="2400"/>
              <a:t>If grazed in early elongation phase, the plant will shift back to vegetative growth</a:t>
            </a:r>
          </a:p>
        </p:txBody>
      </p:sp>
      <p:sp>
        <p:nvSpPr>
          <p:cNvPr id="52228" name="Line 5">
            <a:extLst>
              <a:ext uri="{FF2B5EF4-FFF2-40B4-BE49-F238E27FC236}">
                <a16:creationId xmlns:a16="http://schemas.microsoft.com/office/drawing/2014/main" id="{95E50AE1-AAAB-426F-B601-2CEFE1ED1968}"/>
              </a:ext>
            </a:extLst>
          </p:cNvPr>
          <p:cNvSpPr>
            <a:spLocks noChangeShapeType="1"/>
          </p:cNvSpPr>
          <p:nvPr/>
        </p:nvSpPr>
        <p:spPr bwMode="auto">
          <a:xfrm flipH="1">
            <a:off x="5029200" y="4419600"/>
            <a:ext cx="3810000" cy="0"/>
          </a:xfrm>
          <a:prstGeom prst="line">
            <a:avLst/>
          </a:prstGeom>
          <a:noFill/>
          <a:ln w="38100">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F8561D7D-1D5D-495D-BCFB-D11F09CF4392}"/>
              </a:ext>
            </a:extLst>
          </p:cNvPr>
          <p:cNvSpPr>
            <a:spLocks noGrp="1" noChangeArrowheads="1"/>
          </p:cNvSpPr>
          <p:nvPr>
            <p:ph type="title"/>
          </p:nvPr>
        </p:nvSpPr>
        <p:spPr/>
        <p:txBody>
          <a:bodyPr/>
          <a:lstStyle/>
          <a:p>
            <a:pPr eaLnBrk="1" hangingPunct="1"/>
            <a:r>
              <a:rPr lang="en-US" altLang="en-US"/>
              <a:t>Stocking rate illustration</a:t>
            </a:r>
          </a:p>
        </p:txBody>
      </p:sp>
      <p:sp>
        <p:nvSpPr>
          <p:cNvPr id="22545" name="Rectangle 17">
            <a:extLst>
              <a:ext uri="{FF2B5EF4-FFF2-40B4-BE49-F238E27FC236}">
                <a16:creationId xmlns:a16="http://schemas.microsoft.com/office/drawing/2014/main" id="{CC394255-6F17-441A-9AB8-BFEA503275A5}"/>
              </a:ext>
            </a:extLst>
          </p:cNvPr>
          <p:cNvSpPr>
            <a:spLocks noGrp="1" noChangeArrowheads="1"/>
          </p:cNvSpPr>
          <p:nvPr>
            <p:ph type="body" idx="1"/>
          </p:nvPr>
        </p:nvSpPr>
        <p:spPr>
          <a:xfrm>
            <a:off x="250825" y="2908300"/>
            <a:ext cx="3708400" cy="3810000"/>
          </a:xfrm>
        </p:spPr>
        <p:txBody>
          <a:bodyPr/>
          <a:lstStyle/>
          <a:p>
            <a:pPr eaLnBrk="1" hangingPunct="1">
              <a:lnSpc>
                <a:spcPct val="90000"/>
              </a:lnSpc>
            </a:pPr>
            <a:r>
              <a:rPr lang="en-US" altLang="en-US" sz="2400"/>
              <a:t>Ten head on ten acres</a:t>
            </a:r>
          </a:p>
          <a:p>
            <a:pPr eaLnBrk="1" hangingPunct="1">
              <a:lnSpc>
                <a:spcPct val="90000"/>
              </a:lnSpc>
            </a:pPr>
            <a:r>
              <a:rPr lang="en-US" altLang="en-US" sz="2400"/>
              <a:t>Stocking rate = 1 hd/acre</a:t>
            </a:r>
          </a:p>
          <a:p>
            <a:pPr eaLnBrk="1" hangingPunct="1">
              <a:lnSpc>
                <a:spcPct val="90000"/>
              </a:lnSpc>
            </a:pPr>
            <a:r>
              <a:rPr lang="en-US" altLang="en-US" sz="2400"/>
              <a:t>If cows weigh 1200 lb… stocking rate is 1200 lb/acre </a:t>
            </a:r>
          </a:p>
        </p:txBody>
      </p:sp>
      <p:grpSp>
        <p:nvGrpSpPr>
          <p:cNvPr id="17411" name="Group 1">
            <a:extLst>
              <a:ext uri="{FF2B5EF4-FFF2-40B4-BE49-F238E27FC236}">
                <a16:creationId xmlns:a16="http://schemas.microsoft.com/office/drawing/2014/main" id="{B1165630-A815-4538-A47D-309A9E743536}"/>
              </a:ext>
            </a:extLst>
          </p:cNvPr>
          <p:cNvGrpSpPr>
            <a:grpSpLocks/>
          </p:cNvGrpSpPr>
          <p:nvPr/>
        </p:nvGrpSpPr>
        <p:grpSpPr bwMode="auto">
          <a:xfrm>
            <a:off x="3959225" y="2209800"/>
            <a:ext cx="4621213" cy="3810000"/>
            <a:chOff x="3505200" y="1905000"/>
            <a:chExt cx="5638800" cy="4648200"/>
          </a:xfrm>
        </p:grpSpPr>
        <p:sp>
          <p:nvSpPr>
            <p:cNvPr id="17412" name="Rectangle 5">
              <a:extLst>
                <a:ext uri="{FF2B5EF4-FFF2-40B4-BE49-F238E27FC236}">
                  <a16:creationId xmlns:a16="http://schemas.microsoft.com/office/drawing/2014/main" id="{79A9066D-F7AD-4E0C-AAE9-5787EBC959EE}"/>
                </a:ext>
              </a:extLst>
            </p:cNvPr>
            <p:cNvSpPr>
              <a:spLocks noChangeArrowheads="1"/>
            </p:cNvSpPr>
            <p:nvPr/>
          </p:nvSpPr>
          <p:spPr bwMode="auto">
            <a:xfrm>
              <a:off x="3505200" y="1905000"/>
              <a:ext cx="5638800" cy="46482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pic>
          <p:nvPicPr>
            <p:cNvPr id="17413" name="Picture 6" descr="AN02492_">
              <a:extLst>
                <a:ext uri="{FF2B5EF4-FFF2-40B4-BE49-F238E27FC236}">
                  <a16:creationId xmlns:a16="http://schemas.microsoft.com/office/drawing/2014/main" id="{0F1D7799-20FF-4EAE-98CC-7725F83EC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56388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AN02492_">
              <a:extLst>
                <a:ext uri="{FF2B5EF4-FFF2-40B4-BE49-F238E27FC236}">
                  <a16:creationId xmlns:a16="http://schemas.microsoft.com/office/drawing/2014/main" id="{BA353A74-A837-4E5D-9283-30F7489E4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2860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AN02492_">
              <a:extLst>
                <a:ext uri="{FF2B5EF4-FFF2-40B4-BE49-F238E27FC236}">
                  <a16:creationId xmlns:a16="http://schemas.microsoft.com/office/drawing/2014/main" id="{87793254-603E-41DA-B6D1-B55A1E5FC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743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descr="AN02492_">
              <a:extLst>
                <a:ext uri="{FF2B5EF4-FFF2-40B4-BE49-F238E27FC236}">
                  <a16:creationId xmlns:a16="http://schemas.microsoft.com/office/drawing/2014/main" id="{C572B08C-9DCE-42AE-B498-57C70A1FD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1336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AN02492_">
              <a:extLst>
                <a:ext uri="{FF2B5EF4-FFF2-40B4-BE49-F238E27FC236}">
                  <a16:creationId xmlns:a16="http://schemas.microsoft.com/office/drawing/2014/main" id="{31B85321-7AF7-45AA-A5EB-455C4FF99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962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2" descr="AN02492_">
              <a:extLst>
                <a:ext uri="{FF2B5EF4-FFF2-40B4-BE49-F238E27FC236}">
                  <a16:creationId xmlns:a16="http://schemas.microsoft.com/office/drawing/2014/main" id="{A3A9D193-F8BD-49B6-9819-1BC46B7C9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5486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3" descr="AN02492_">
              <a:extLst>
                <a:ext uri="{FF2B5EF4-FFF2-40B4-BE49-F238E27FC236}">
                  <a16:creationId xmlns:a16="http://schemas.microsoft.com/office/drawing/2014/main" id="{F4EEBDA2-3AB3-4CD4-BC63-6ADD0DB51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2438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4" descr="AN02492_">
              <a:extLst>
                <a:ext uri="{FF2B5EF4-FFF2-40B4-BE49-F238E27FC236}">
                  <a16:creationId xmlns:a16="http://schemas.microsoft.com/office/drawing/2014/main" id="{DB50F766-C881-425B-94E5-59606E0D0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962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5" descr="AN02492_">
              <a:extLst>
                <a:ext uri="{FF2B5EF4-FFF2-40B4-BE49-F238E27FC236}">
                  <a16:creationId xmlns:a16="http://schemas.microsoft.com/office/drawing/2014/main" id="{1BBA7FC0-00B9-49D0-9F01-C2AEE1B04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5029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6" descr="AN02492_">
              <a:extLst>
                <a:ext uri="{FF2B5EF4-FFF2-40B4-BE49-F238E27FC236}">
                  <a16:creationId xmlns:a16="http://schemas.microsoft.com/office/drawing/2014/main" id="{42EB3661-7DAC-4ACA-84E4-73C507754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962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45">
                                            <p:txEl>
                                              <p:pRg st="1" end="1"/>
                                            </p:txEl>
                                          </p:spTgt>
                                        </p:tgtEl>
                                        <p:attrNameLst>
                                          <p:attrName>style.visibility</p:attrName>
                                        </p:attrNameLst>
                                      </p:cBhvr>
                                      <p:to>
                                        <p:strVal val="visible"/>
                                      </p:to>
                                    </p:set>
                                    <p:anim calcmode="lin" valueType="num">
                                      <p:cBhvr additive="base">
                                        <p:cTn id="7" dur="500" fill="hold"/>
                                        <p:tgtEl>
                                          <p:spTgt spid="2254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545">
                                            <p:txEl>
                                              <p:pRg st="2" end="2"/>
                                            </p:txEl>
                                          </p:spTgt>
                                        </p:tgtEl>
                                        <p:attrNameLst>
                                          <p:attrName>style.visibility</p:attrName>
                                        </p:attrNameLst>
                                      </p:cBhvr>
                                      <p:to>
                                        <p:strVal val="visible"/>
                                      </p:to>
                                    </p:set>
                                    <p:anim calcmode="lin" valueType="num">
                                      <p:cBhvr additive="base">
                                        <p:cTn id="13" dur="500" fill="hold"/>
                                        <p:tgtEl>
                                          <p:spTgt spid="2254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4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avan herding on 6 wheeler rd">
            <a:extLst>
              <a:ext uri="{FF2B5EF4-FFF2-40B4-BE49-F238E27FC236}">
                <a16:creationId xmlns:a16="http://schemas.microsoft.com/office/drawing/2014/main" id="{DCEC9B56-2A53-4756-B095-3337A231F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 Box 3">
            <a:extLst>
              <a:ext uri="{FF2B5EF4-FFF2-40B4-BE49-F238E27FC236}">
                <a16:creationId xmlns:a16="http://schemas.microsoft.com/office/drawing/2014/main" id="{CB97B613-33C0-4007-8706-1497A866C61F}"/>
              </a:ext>
            </a:extLst>
          </p:cNvPr>
          <p:cNvSpPr txBox="1">
            <a:spLocks noChangeArrowheads="1"/>
          </p:cNvSpPr>
          <p:nvPr/>
        </p:nvSpPr>
        <p:spPr bwMode="auto">
          <a:xfrm>
            <a:off x="304800" y="304800"/>
            <a:ext cx="82296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3600" b="1">
                <a:solidFill>
                  <a:srgbClr val="FFFF66"/>
                </a:solidFill>
              </a:rPr>
              <a:t>A general grazing rule for irrigated or natural rainfall pastures:</a:t>
            </a:r>
          </a:p>
          <a:p>
            <a:pPr lvl="1" eaLnBrk="1" hangingPunct="1">
              <a:spcBef>
                <a:spcPct val="50000"/>
              </a:spcBef>
              <a:buClrTx/>
              <a:buSzTx/>
              <a:buFontTx/>
              <a:buNone/>
            </a:pPr>
            <a:r>
              <a:rPr lang="en-US" altLang="en-US" sz="3600" b="1">
                <a:solidFill>
                  <a:srgbClr val="FFFF66"/>
                </a:solidFill>
              </a:rPr>
              <a:t>Twice over the entire farm in the first 30 - 40 days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5">
            <a:extLst>
              <a:ext uri="{FF2B5EF4-FFF2-40B4-BE49-F238E27FC236}">
                <a16:creationId xmlns:a16="http://schemas.microsoft.com/office/drawing/2014/main" id="{B731AB1B-09F5-4733-9E63-A5A6004F6510}"/>
              </a:ext>
            </a:extLst>
          </p:cNvPr>
          <p:cNvSpPr>
            <a:spLocks noGrp="1" noChangeArrowheads="1"/>
          </p:cNvSpPr>
          <p:nvPr>
            <p:ph type="title"/>
          </p:nvPr>
        </p:nvSpPr>
        <p:spPr/>
        <p:txBody>
          <a:bodyPr/>
          <a:lstStyle/>
          <a:p>
            <a:pPr eaLnBrk="1" hangingPunct="1"/>
            <a:endParaRPr lang="en-US" altLang="en-US"/>
          </a:p>
        </p:txBody>
      </p:sp>
      <p:pic>
        <p:nvPicPr>
          <p:cNvPr id="54274" name="Picture 4" descr="rye grazed paddock 2">
            <a:extLst>
              <a:ext uri="{FF2B5EF4-FFF2-40B4-BE49-F238E27FC236}">
                <a16:creationId xmlns:a16="http://schemas.microsoft.com/office/drawing/2014/main" id="{4CA9137D-37E2-446D-9176-173206700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6">
            <a:extLst>
              <a:ext uri="{FF2B5EF4-FFF2-40B4-BE49-F238E27FC236}">
                <a16:creationId xmlns:a16="http://schemas.microsoft.com/office/drawing/2014/main" id="{46E9950B-4C4F-4E01-ADE2-54C4D3FD1E28}"/>
              </a:ext>
            </a:extLst>
          </p:cNvPr>
          <p:cNvSpPr txBox="1">
            <a:spLocks noChangeArrowheads="1"/>
          </p:cNvSpPr>
          <p:nvPr/>
        </p:nvSpPr>
        <p:spPr bwMode="auto">
          <a:xfrm>
            <a:off x="304800" y="3810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b="1" i="1"/>
              <a:t>Easy to do with good clean pasture….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174B08A2-3034-4F80-8B68-E962D5C06261}"/>
              </a:ext>
            </a:extLst>
          </p:cNvPr>
          <p:cNvSpPr>
            <a:spLocks noGrp="1" noChangeArrowheads="1"/>
          </p:cNvSpPr>
          <p:nvPr>
            <p:ph type="title"/>
          </p:nvPr>
        </p:nvSpPr>
        <p:spPr/>
        <p:txBody>
          <a:bodyPr/>
          <a:lstStyle/>
          <a:p>
            <a:pPr eaLnBrk="1" hangingPunct="1"/>
            <a:endParaRPr lang="en-US" altLang="en-US"/>
          </a:p>
        </p:txBody>
      </p:sp>
      <p:sp>
        <p:nvSpPr>
          <p:cNvPr id="55298" name="Rectangle 3">
            <a:extLst>
              <a:ext uri="{FF2B5EF4-FFF2-40B4-BE49-F238E27FC236}">
                <a16:creationId xmlns:a16="http://schemas.microsoft.com/office/drawing/2014/main" id="{177E98B6-02AD-441B-849E-B7B674D7E85E}"/>
              </a:ext>
            </a:extLst>
          </p:cNvPr>
          <p:cNvSpPr>
            <a:spLocks noGrp="1" noChangeArrowheads="1"/>
          </p:cNvSpPr>
          <p:nvPr>
            <p:ph type="body" idx="1"/>
          </p:nvPr>
        </p:nvSpPr>
        <p:spPr/>
        <p:txBody>
          <a:bodyPr/>
          <a:lstStyle/>
          <a:p>
            <a:pPr eaLnBrk="1" hangingPunct="1"/>
            <a:endParaRPr lang="en-US" altLang="en-US"/>
          </a:p>
        </p:txBody>
      </p:sp>
      <p:pic>
        <p:nvPicPr>
          <p:cNvPr id="55299" name="Picture 4" descr="000_0044">
            <a:extLst>
              <a:ext uri="{FF2B5EF4-FFF2-40B4-BE49-F238E27FC236}">
                <a16:creationId xmlns:a16="http://schemas.microsoft.com/office/drawing/2014/main" id="{89E23137-604B-4D1F-8109-58A6D3DF3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5">
            <a:extLst>
              <a:ext uri="{FF2B5EF4-FFF2-40B4-BE49-F238E27FC236}">
                <a16:creationId xmlns:a16="http://schemas.microsoft.com/office/drawing/2014/main" id="{9C532F1F-3757-4EA1-9CC6-52721480451E}"/>
              </a:ext>
            </a:extLst>
          </p:cNvPr>
          <p:cNvSpPr txBox="1">
            <a:spLocks noChangeArrowheads="1"/>
          </p:cNvSpPr>
          <p:nvPr/>
        </p:nvSpPr>
        <p:spPr bwMode="auto">
          <a:xfrm>
            <a:off x="304800" y="0"/>
            <a:ext cx="883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b="1" i="1">
                <a:solidFill>
                  <a:srgbClr val="FFFF00"/>
                </a:solidFill>
              </a:rPr>
              <a:t>What about when it’s all Canada thistle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08C2CF6-0B9A-476F-AA9C-C74A0378130E}"/>
              </a:ext>
            </a:extLst>
          </p:cNvPr>
          <p:cNvSpPr>
            <a:spLocks noGrp="1" noChangeArrowheads="1"/>
          </p:cNvSpPr>
          <p:nvPr>
            <p:ph type="title"/>
          </p:nvPr>
        </p:nvSpPr>
        <p:spPr/>
        <p:txBody>
          <a:bodyPr/>
          <a:lstStyle/>
          <a:p>
            <a:pPr eaLnBrk="1" hangingPunct="1"/>
            <a:endParaRPr lang="en-US" altLang="en-US"/>
          </a:p>
        </p:txBody>
      </p:sp>
      <p:sp>
        <p:nvSpPr>
          <p:cNvPr id="56322" name="Rectangle 3">
            <a:extLst>
              <a:ext uri="{FF2B5EF4-FFF2-40B4-BE49-F238E27FC236}">
                <a16:creationId xmlns:a16="http://schemas.microsoft.com/office/drawing/2014/main" id="{3D3FA08B-34FF-4678-B968-797003A7C80A}"/>
              </a:ext>
            </a:extLst>
          </p:cNvPr>
          <p:cNvSpPr>
            <a:spLocks noGrp="1" noChangeArrowheads="1"/>
          </p:cNvSpPr>
          <p:nvPr>
            <p:ph type="body" idx="1"/>
          </p:nvPr>
        </p:nvSpPr>
        <p:spPr/>
        <p:txBody>
          <a:bodyPr/>
          <a:lstStyle/>
          <a:p>
            <a:pPr eaLnBrk="1" hangingPunct="1"/>
            <a:endParaRPr lang="en-US" altLang="en-US"/>
          </a:p>
        </p:txBody>
      </p:sp>
      <p:pic>
        <p:nvPicPr>
          <p:cNvPr id="56323" name="Picture 4" descr="100_0082">
            <a:extLst>
              <a:ext uri="{FF2B5EF4-FFF2-40B4-BE49-F238E27FC236}">
                <a16:creationId xmlns:a16="http://schemas.microsoft.com/office/drawing/2014/main" id="{83479CC3-6B7F-4DD5-AD08-888AFCBA0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5">
            <a:extLst>
              <a:ext uri="{FF2B5EF4-FFF2-40B4-BE49-F238E27FC236}">
                <a16:creationId xmlns:a16="http://schemas.microsoft.com/office/drawing/2014/main" id="{D1E90E8F-A1EF-4265-A241-2167F40168FE}"/>
              </a:ext>
            </a:extLst>
          </p:cNvPr>
          <p:cNvSpPr txBox="1">
            <a:spLocks noChangeArrowheads="1"/>
          </p:cNvSpPr>
          <p:nvPr/>
        </p:nvSpPr>
        <p:spPr bwMode="auto">
          <a:xfrm>
            <a:off x="457200" y="3048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b="1" i="1"/>
              <a:t>The same field after 500,000 lb stock density for 2-3 hours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IMG_0056">
            <a:extLst>
              <a:ext uri="{FF2B5EF4-FFF2-40B4-BE49-F238E27FC236}">
                <a16:creationId xmlns:a16="http://schemas.microsoft.com/office/drawing/2014/main" id="{7C572110-7E09-4FD1-9EAC-3398C3C91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5">
            <a:extLst>
              <a:ext uri="{FF2B5EF4-FFF2-40B4-BE49-F238E27FC236}">
                <a16:creationId xmlns:a16="http://schemas.microsoft.com/office/drawing/2014/main" id="{BB606A7A-9527-4FB8-809F-A160B10DB61A}"/>
              </a:ext>
            </a:extLst>
          </p:cNvPr>
          <p:cNvSpPr>
            <a:spLocks noChangeArrowheads="1"/>
          </p:cNvSpPr>
          <p:nvPr/>
        </p:nvSpPr>
        <p:spPr bwMode="auto">
          <a:xfrm>
            <a:off x="1150938" y="214313"/>
            <a:ext cx="77930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4400">
                <a:solidFill>
                  <a:schemeClr val="tx2"/>
                </a:solidFill>
              </a:rPr>
              <a:t>Why increasing stock density is a good thing</a:t>
            </a:r>
          </a:p>
        </p:txBody>
      </p:sp>
      <p:sp>
        <p:nvSpPr>
          <p:cNvPr id="57347" name="Rectangle 6">
            <a:extLst>
              <a:ext uri="{FF2B5EF4-FFF2-40B4-BE49-F238E27FC236}">
                <a16:creationId xmlns:a16="http://schemas.microsoft.com/office/drawing/2014/main" id="{62D88C00-93EF-4205-949B-0BF579B71AE9}"/>
              </a:ext>
            </a:extLst>
          </p:cNvPr>
          <p:cNvSpPr>
            <a:spLocks noChangeArrowheads="1"/>
          </p:cNvSpPr>
          <p:nvPr/>
        </p:nvSpPr>
        <p:spPr bwMode="auto">
          <a:xfrm>
            <a:off x="12192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r>
              <a:rPr lang="en-US" altLang="en-US"/>
              <a:t>More consistent pasture utilization</a:t>
            </a:r>
          </a:p>
          <a:p>
            <a:pPr eaLnBrk="1" hangingPunct="1"/>
            <a:r>
              <a:rPr lang="en-US" altLang="en-US"/>
              <a:t>More uniform manure distribution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June 2007 188">
            <a:extLst>
              <a:ext uri="{FF2B5EF4-FFF2-40B4-BE49-F238E27FC236}">
                <a16:creationId xmlns:a16="http://schemas.microsoft.com/office/drawing/2014/main" id="{E137D945-6AE4-4990-8FB7-2F6C758D1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5">
            <a:extLst>
              <a:ext uri="{FF2B5EF4-FFF2-40B4-BE49-F238E27FC236}">
                <a16:creationId xmlns:a16="http://schemas.microsoft.com/office/drawing/2014/main" id="{CE07953E-04D9-497F-9579-0D4818A6C83C}"/>
              </a:ext>
            </a:extLst>
          </p:cNvPr>
          <p:cNvSpPr>
            <a:spLocks noGrp="1" noChangeArrowheads="1"/>
          </p:cNvSpPr>
          <p:nvPr>
            <p:ph type="title"/>
          </p:nvPr>
        </p:nvSpPr>
        <p:spPr>
          <a:xfrm>
            <a:off x="381000" y="457200"/>
            <a:ext cx="8991600" cy="1462088"/>
          </a:xfrm>
        </p:spPr>
        <p:txBody>
          <a:bodyPr/>
          <a:lstStyle/>
          <a:p>
            <a:pPr eaLnBrk="1" hangingPunct="1"/>
            <a:r>
              <a:rPr lang="en-US" altLang="en-US" sz="4000" b="1"/>
              <a:t>Manure distribution is one key to running a no-fertilizer-needed operation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CAABEDCB-829C-46F8-B03C-59F095BB89AA}"/>
              </a:ext>
            </a:extLst>
          </p:cNvPr>
          <p:cNvSpPr>
            <a:spLocks noGrp="1" noChangeArrowheads="1"/>
          </p:cNvSpPr>
          <p:nvPr>
            <p:ph type="title"/>
          </p:nvPr>
        </p:nvSpPr>
        <p:spPr/>
        <p:txBody>
          <a:bodyPr/>
          <a:lstStyle/>
          <a:p>
            <a:pPr eaLnBrk="1" hangingPunct="1"/>
            <a:endParaRPr lang="en-US" altLang="en-US"/>
          </a:p>
        </p:txBody>
      </p:sp>
      <p:sp>
        <p:nvSpPr>
          <p:cNvPr id="59394" name="Rectangle 3">
            <a:extLst>
              <a:ext uri="{FF2B5EF4-FFF2-40B4-BE49-F238E27FC236}">
                <a16:creationId xmlns:a16="http://schemas.microsoft.com/office/drawing/2014/main" id="{063905CD-FDCD-40E6-8F05-F53D54D33A84}"/>
              </a:ext>
            </a:extLst>
          </p:cNvPr>
          <p:cNvSpPr>
            <a:spLocks noGrp="1" noChangeArrowheads="1"/>
          </p:cNvSpPr>
          <p:nvPr>
            <p:ph type="body" idx="1"/>
          </p:nvPr>
        </p:nvSpPr>
        <p:spPr/>
        <p:txBody>
          <a:bodyPr/>
          <a:lstStyle/>
          <a:p>
            <a:pPr eaLnBrk="1" hangingPunct="1"/>
            <a:endParaRPr lang="en-US" altLang="en-US"/>
          </a:p>
        </p:txBody>
      </p:sp>
      <p:pic>
        <p:nvPicPr>
          <p:cNvPr id="59395" name="Picture 4" descr="PIC00002">
            <a:extLst>
              <a:ext uri="{FF2B5EF4-FFF2-40B4-BE49-F238E27FC236}">
                <a16:creationId xmlns:a16="http://schemas.microsoft.com/office/drawing/2014/main" id="{B629A36F-FFBC-4742-B90F-C9A6F792D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5">
            <a:extLst>
              <a:ext uri="{FF2B5EF4-FFF2-40B4-BE49-F238E27FC236}">
                <a16:creationId xmlns:a16="http://schemas.microsoft.com/office/drawing/2014/main" id="{E50899C5-2329-4FBC-A543-42A7B9008F0F}"/>
              </a:ext>
            </a:extLst>
          </p:cNvPr>
          <p:cNvSpPr txBox="1">
            <a:spLocks noChangeArrowheads="1"/>
          </p:cNvSpPr>
          <p:nvPr/>
        </p:nvSpPr>
        <p:spPr bwMode="auto">
          <a:xfrm>
            <a:off x="381000" y="533400"/>
            <a:ext cx="8382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b="1" i="1"/>
              <a:t>In 23 years on our Missouri farm we only used N fertilizer 3 times on a less than 20% of our total pasture acres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cow shit shiny">
            <a:extLst>
              <a:ext uri="{FF2B5EF4-FFF2-40B4-BE49-F238E27FC236}">
                <a16:creationId xmlns:a16="http://schemas.microsoft.com/office/drawing/2014/main" id="{B8A3E616-C90B-4380-AFFE-349512B53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341" b="28758"/>
          <a:stretch>
            <a:fillRect/>
          </a:stretch>
        </p:blipFill>
        <p:spPr bwMode="auto">
          <a:xfrm>
            <a:off x="2628900" y="4419600"/>
            <a:ext cx="3886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a:extLst>
              <a:ext uri="{FF2B5EF4-FFF2-40B4-BE49-F238E27FC236}">
                <a16:creationId xmlns:a16="http://schemas.microsoft.com/office/drawing/2014/main" id="{9CECE41F-7389-42F2-ADD8-230963E9CC85}"/>
              </a:ext>
            </a:extLst>
          </p:cNvPr>
          <p:cNvSpPr>
            <a:spLocks noChangeArrowheads="1"/>
          </p:cNvSpPr>
          <p:nvPr/>
        </p:nvSpPr>
        <p:spPr bwMode="auto">
          <a:xfrm>
            <a:off x="304800" y="2286000"/>
            <a:ext cx="7721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buClr>
                <a:schemeClr val="hlink"/>
              </a:buClr>
              <a:buSzPct val="50000"/>
              <a:buFont typeface="Monotype Sorts" pitchFamily="2" charset="2"/>
              <a:buChar char="n"/>
            </a:pPr>
            <a:r>
              <a:rPr lang="en-US" altLang="en-US" sz="3600" b="1">
                <a:latin typeface="Arial" panose="020B0604020202020204" pitchFamily="34" charset="0"/>
              </a:rPr>
              <a:t>Continuous grazing versus MiG</a:t>
            </a:r>
          </a:p>
          <a:p>
            <a:pPr lvl="1">
              <a:buClr>
                <a:schemeClr val="tx2"/>
              </a:buClr>
              <a:buSzPct val="75000"/>
              <a:buFont typeface="Monotype Sorts" pitchFamily="2" charset="2"/>
              <a:buChar char="u"/>
            </a:pPr>
            <a:r>
              <a:rPr lang="en-US" altLang="en-US" sz="2600" b="1">
                <a:latin typeface="Arial" panose="020B0604020202020204" pitchFamily="34" charset="0"/>
              </a:rPr>
              <a:t>MiG improves manure distribution</a:t>
            </a:r>
          </a:p>
          <a:p>
            <a:pPr lvl="1">
              <a:buClr>
                <a:schemeClr val="tx2"/>
              </a:buClr>
              <a:buSzPct val="75000"/>
              <a:buFont typeface="Monotype Sorts" pitchFamily="2" charset="2"/>
              <a:buChar char="u"/>
            </a:pPr>
            <a:r>
              <a:rPr lang="en-US" altLang="en-US" sz="2600" b="1">
                <a:latin typeface="Arial" panose="020B0604020202020204" pitchFamily="34" charset="0"/>
              </a:rPr>
              <a:t>Missouri research</a:t>
            </a:r>
            <a:endParaRPr lang="en-US" altLang="en-US" sz="2600">
              <a:latin typeface="Arial" panose="020B0604020202020204" pitchFamily="34" charset="0"/>
            </a:endParaRPr>
          </a:p>
          <a:p>
            <a:pPr lvl="2">
              <a:buClr>
                <a:schemeClr val="hlink"/>
              </a:buClr>
              <a:buSzPct val="65000"/>
              <a:buFont typeface="Monotype Sorts" pitchFamily="2" charset="2"/>
              <a:buChar char="F"/>
            </a:pPr>
            <a:r>
              <a:rPr lang="en-US" altLang="en-US" b="1">
                <a:latin typeface="Arial" panose="020B0604020202020204" pitchFamily="34" charset="0"/>
              </a:rPr>
              <a:t>compared 3, 12, and 24 paddock systems</a:t>
            </a:r>
          </a:p>
        </p:txBody>
      </p:sp>
      <p:sp>
        <p:nvSpPr>
          <p:cNvPr id="60419" name="Rectangle 3">
            <a:extLst>
              <a:ext uri="{FF2B5EF4-FFF2-40B4-BE49-F238E27FC236}">
                <a16:creationId xmlns:a16="http://schemas.microsoft.com/office/drawing/2014/main" id="{E4954C19-F700-45A9-93EB-0A0204272309}"/>
              </a:ext>
            </a:extLst>
          </p:cNvPr>
          <p:cNvSpPr>
            <a:spLocks noChangeArrowheads="1"/>
          </p:cNvSpPr>
          <p:nvPr/>
        </p:nvSpPr>
        <p:spPr bwMode="auto">
          <a:xfrm>
            <a:off x="1219200" y="1295400"/>
            <a:ext cx="740251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nSpc>
                <a:spcPct val="70000"/>
              </a:lnSpc>
              <a:spcBef>
                <a:spcPct val="0"/>
              </a:spcBef>
              <a:buClrTx/>
              <a:buSzTx/>
              <a:buFontTx/>
              <a:buNone/>
            </a:pPr>
            <a:r>
              <a:rPr lang="en-US" altLang="en-US" sz="4400" b="1">
                <a:solidFill>
                  <a:schemeClr val="tx2"/>
                </a:solidFill>
                <a:latin typeface="Arial Narrow" panose="020B0606020202030204" pitchFamily="34" charset="0"/>
              </a:rPr>
              <a:t>Manure Distribution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6C7AE3F-68C0-407D-B41F-0530D58270A4}"/>
              </a:ext>
            </a:extLst>
          </p:cNvPr>
          <p:cNvSpPr/>
          <p:nvPr/>
        </p:nvSpPr>
        <p:spPr>
          <a:xfrm>
            <a:off x="0" y="5562600"/>
            <a:ext cx="9144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66" name="Rectangle 2">
            <a:extLst>
              <a:ext uri="{FF2B5EF4-FFF2-40B4-BE49-F238E27FC236}">
                <a16:creationId xmlns:a16="http://schemas.microsoft.com/office/drawing/2014/main" id="{3419B6D9-25A0-4C0C-AE21-5210BBFD834E}"/>
              </a:ext>
            </a:extLst>
          </p:cNvPr>
          <p:cNvSpPr>
            <a:spLocks noChangeArrowheads="1"/>
          </p:cNvSpPr>
          <p:nvPr/>
        </p:nvSpPr>
        <p:spPr bwMode="auto">
          <a:xfrm>
            <a:off x="1122363" y="1165225"/>
            <a:ext cx="76311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b="1">
                <a:solidFill>
                  <a:schemeClr val="tx2"/>
                </a:solidFill>
                <a:latin typeface="Arial Narrow" panose="020B0606020202030204" pitchFamily="34" charset="0"/>
              </a:rPr>
              <a:t>Manure Distribution:  Continuous grazing</a:t>
            </a:r>
          </a:p>
        </p:txBody>
      </p:sp>
      <p:pic>
        <p:nvPicPr>
          <p:cNvPr id="62467" name="Picture 3">
            <a:extLst>
              <a:ext uri="{FF2B5EF4-FFF2-40B4-BE49-F238E27FC236}">
                <a16:creationId xmlns:a16="http://schemas.microsoft.com/office/drawing/2014/main" id="{6E83DC3C-E278-4D63-8002-67384BD4848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667000"/>
            <a:ext cx="153193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a:extLst>
              <a:ext uri="{FF2B5EF4-FFF2-40B4-BE49-F238E27FC236}">
                <a16:creationId xmlns:a16="http://schemas.microsoft.com/office/drawing/2014/main" id="{9F0ECC75-E359-473E-969B-B68A681385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962400"/>
            <a:ext cx="16160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a:extLst>
              <a:ext uri="{FF2B5EF4-FFF2-40B4-BE49-F238E27FC236}">
                <a16:creationId xmlns:a16="http://schemas.microsoft.com/office/drawing/2014/main" id="{3FE94297-B0A6-42E7-B802-2A412AC2D14A}"/>
              </a:ext>
            </a:extLst>
          </p:cNvPr>
          <p:cNvSpPr>
            <a:spLocks noChangeArrowheads="1"/>
          </p:cNvSpPr>
          <p:nvPr/>
        </p:nvSpPr>
        <p:spPr bwMode="auto">
          <a:xfrm>
            <a:off x="196850" y="3938588"/>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solidFill>
                  <a:schemeClr val="tx2"/>
                </a:solidFill>
              </a:rPr>
              <a:t>Excretion</a:t>
            </a:r>
          </a:p>
        </p:txBody>
      </p:sp>
      <p:sp>
        <p:nvSpPr>
          <p:cNvPr id="62470" name="Freeform 6">
            <a:extLst>
              <a:ext uri="{FF2B5EF4-FFF2-40B4-BE49-F238E27FC236}">
                <a16:creationId xmlns:a16="http://schemas.microsoft.com/office/drawing/2014/main" id="{AE4DAA1A-7340-4EA3-9966-2E27A1459686}"/>
              </a:ext>
            </a:extLst>
          </p:cNvPr>
          <p:cNvSpPr>
            <a:spLocks/>
          </p:cNvSpPr>
          <p:nvPr/>
        </p:nvSpPr>
        <p:spPr bwMode="auto">
          <a:xfrm>
            <a:off x="2017713" y="4002088"/>
            <a:ext cx="1306512" cy="933450"/>
          </a:xfrm>
          <a:custGeom>
            <a:avLst/>
            <a:gdLst>
              <a:gd name="T0" fmla="*/ 2147483646 w 926"/>
              <a:gd name="T1" fmla="*/ 0 h 588"/>
              <a:gd name="T2" fmla="*/ 2147483646 w 926"/>
              <a:gd name="T3" fmla="*/ 2147483646 h 588"/>
              <a:gd name="T4" fmla="*/ 2147483646 w 926"/>
              <a:gd name="T5" fmla="*/ 2147483646 h 588"/>
              <a:gd name="T6" fmla="*/ 2147483646 w 926"/>
              <a:gd name="T7" fmla="*/ 2147483646 h 588"/>
              <a:gd name="T8" fmla="*/ 2147483646 w 926"/>
              <a:gd name="T9" fmla="*/ 2147483646 h 588"/>
              <a:gd name="T10" fmla="*/ 2147483646 w 926"/>
              <a:gd name="T11" fmla="*/ 2147483646 h 588"/>
              <a:gd name="T12" fmla="*/ 2147483646 w 926"/>
              <a:gd name="T13" fmla="*/ 2147483646 h 588"/>
              <a:gd name="T14" fmla="*/ 2147483646 w 926"/>
              <a:gd name="T15" fmla="*/ 2147483646 h 588"/>
              <a:gd name="T16" fmla="*/ 2147483646 w 926"/>
              <a:gd name="T17" fmla="*/ 2147483646 h 588"/>
              <a:gd name="T18" fmla="*/ 2147483646 w 926"/>
              <a:gd name="T19" fmla="*/ 2147483646 h 588"/>
              <a:gd name="T20" fmla="*/ 2147483646 w 926"/>
              <a:gd name="T21" fmla="*/ 2147483646 h 588"/>
              <a:gd name="T22" fmla="*/ 2147483646 w 926"/>
              <a:gd name="T23" fmla="*/ 2147483646 h 588"/>
              <a:gd name="T24" fmla="*/ 2147483646 w 926"/>
              <a:gd name="T25" fmla="*/ 2147483646 h 588"/>
              <a:gd name="T26" fmla="*/ 2147483646 w 926"/>
              <a:gd name="T27" fmla="*/ 2147483646 h 588"/>
              <a:gd name="T28" fmla="*/ 2147483646 w 926"/>
              <a:gd name="T29" fmla="*/ 2147483646 h 588"/>
              <a:gd name="T30" fmla="*/ 2147483646 w 926"/>
              <a:gd name="T31" fmla="*/ 2147483646 h 588"/>
              <a:gd name="T32" fmla="*/ 2147483646 w 926"/>
              <a:gd name="T33" fmla="*/ 2147483646 h 588"/>
              <a:gd name="T34" fmla="*/ 2147483646 w 926"/>
              <a:gd name="T35" fmla="*/ 2147483646 h 588"/>
              <a:gd name="T36" fmla="*/ 2147483646 w 926"/>
              <a:gd name="T37" fmla="*/ 2147483646 h 588"/>
              <a:gd name="T38" fmla="*/ 2147483646 w 926"/>
              <a:gd name="T39" fmla="*/ 2147483646 h 588"/>
              <a:gd name="T40" fmla="*/ 2147483646 w 926"/>
              <a:gd name="T41" fmla="*/ 2147483646 h 588"/>
              <a:gd name="T42" fmla="*/ 2147483646 w 926"/>
              <a:gd name="T43" fmla="*/ 2147483646 h 588"/>
              <a:gd name="T44" fmla="*/ 2147483646 w 926"/>
              <a:gd name="T45" fmla="*/ 2147483646 h 588"/>
              <a:gd name="T46" fmla="*/ 2147483646 w 926"/>
              <a:gd name="T47" fmla="*/ 2147483646 h 588"/>
              <a:gd name="T48" fmla="*/ 2147483646 w 926"/>
              <a:gd name="T49" fmla="*/ 2147483646 h 588"/>
              <a:gd name="T50" fmla="*/ 2147483646 w 926"/>
              <a:gd name="T51" fmla="*/ 2147483646 h 588"/>
              <a:gd name="T52" fmla="*/ 2147483646 w 926"/>
              <a:gd name="T53" fmla="*/ 2147483646 h 588"/>
              <a:gd name="T54" fmla="*/ 2147483646 w 926"/>
              <a:gd name="T55" fmla="*/ 2147483646 h 588"/>
              <a:gd name="T56" fmla="*/ 2147483646 w 926"/>
              <a:gd name="T57" fmla="*/ 2147483646 h 588"/>
              <a:gd name="T58" fmla="*/ 2147483646 w 926"/>
              <a:gd name="T59" fmla="*/ 2147483646 h 588"/>
              <a:gd name="T60" fmla="*/ 2147483646 w 926"/>
              <a:gd name="T61" fmla="*/ 2147483646 h 588"/>
              <a:gd name="T62" fmla="*/ 2147483646 w 926"/>
              <a:gd name="T63" fmla="*/ 2147483646 h 588"/>
              <a:gd name="T64" fmla="*/ 2147483646 w 926"/>
              <a:gd name="T65" fmla="*/ 2147483646 h 588"/>
              <a:gd name="T66" fmla="*/ 2147483646 w 926"/>
              <a:gd name="T67" fmla="*/ 2147483646 h 588"/>
              <a:gd name="T68" fmla="*/ 2147483646 w 926"/>
              <a:gd name="T69" fmla="*/ 2147483646 h 588"/>
              <a:gd name="T70" fmla="*/ 2147483646 w 926"/>
              <a:gd name="T71" fmla="*/ 2147483646 h 588"/>
              <a:gd name="T72" fmla="*/ 2147483646 w 926"/>
              <a:gd name="T73" fmla="*/ 2147483646 h 588"/>
              <a:gd name="T74" fmla="*/ 2147483646 w 926"/>
              <a:gd name="T75" fmla="*/ 2147483646 h 588"/>
              <a:gd name="T76" fmla="*/ 2147483646 w 926"/>
              <a:gd name="T77" fmla="*/ 2147483646 h 588"/>
              <a:gd name="T78" fmla="*/ 2147483646 w 926"/>
              <a:gd name="T79" fmla="*/ 2147483646 h 588"/>
              <a:gd name="T80" fmla="*/ 2147483646 w 926"/>
              <a:gd name="T81" fmla="*/ 2147483646 h 588"/>
              <a:gd name="T82" fmla="*/ 2147483646 w 926"/>
              <a:gd name="T83" fmla="*/ 2147483646 h 588"/>
              <a:gd name="T84" fmla="*/ 2147483646 w 926"/>
              <a:gd name="T85" fmla="*/ 2147483646 h 588"/>
              <a:gd name="T86" fmla="*/ 2147483646 w 926"/>
              <a:gd name="T87" fmla="*/ 2147483646 h 588"/>
              <a:gd name="T88" fmla="*/ 2147483646 w 926"/>
              <a:gd name="T89" fmla="*/ 2147483646 h 588"/>
              <a:gd name="T90" fmla="*/ 2147483646 w 926"/>
              <a:gd name="T91" fmla="*/ 2147483646 h 588"/>
              <a:gd name="T92" fmla="*/ 2147483646 w 926"/>
              <a:gd name="T93" fmla="*/ 2147483646 h 588"/>
              <a:gd name="T94" fmla="*/ 2147483646 w 926"/>
              <a:gd name="T95" fmla="*/ 2147483646 h 588"/>
              <a:gd name="T96" fmla="*/ 2147483646 w 926"/>
              <a:gd name="T97" fmla="*/ 2147483646 h 588"/>
              <a:gd name="T98" fmla="*/ 2147483646 w 926"/>
              <a:gd name="T99" fmla="*/ 2147483646 h 588"/>
              <a:gd name="T100" fmla="*/ 2147483646 w 926"/>
              <a:gd name="T101" fmla="*/ 2147483646 h 588"/>
              <a:gd name="T102" fmla="*/ 2147483646 w 926"/>
              <a:gd name="T103" fmla="*/ 2147483646 h 588"/>
              <a:gd name="T104" fmla="*/ 2147483646 w 926"/>
              <a:gd name="T105" fmla="*/ 2147483646 h 588"/>
              <a:gd name="T106" fmla="*/ 2147483646 w 926"/>
              <a:gd name="T107" fmla="*/ 2147483646 h 588"/>
              <a:gd name="T108" fmla="*/ 2147483646 w 926"/>
              <a:gd name="T109" fmla="*/ 2147483646 h 588"/>
              <a:gd name="T110" fmla="*/ 2147483646 w 926"/>
              <a:gd name="T111" fmla="*/ 2147483646 h 588"/>
              <a:gd name="T112" fmla="*/ 2147483646 w 926"/>
              <a:gd name="T113" fmla="*/ 2147483646 h 588"/>
              <a:gd name="T114" fmla="*/ 2147483646 w 926"/>
              <a:gd name="T115" fmla="*/ 2147483646 h 588"/>
              <a:gd name="T116" fmla="*/ 2147483646 w 926"/>
              <a:gd name="T117" fmla="*/ 2147483646 h 588"/>
              <a:gd name="T118" fmla="*/ 2147483646 w 926"/>
              <a:gd name="T119" fmla="*/ 2147483646 h 588"/>
              <a:gd name="T120" fmla="*/ 2147483646 w 926"/>
              <a:gd name="T121" fmla="*/ 2147483646 h 588"/>
              <a:gd name="T122" fmla="*/ 2147483646 w 926"/>
              <a:gd name="T123" fmla="*/ 2147483646 h 5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6"/>
              <a:gd name="T187" fmla="*/ 0 h 588"/>
              <a:gd name="T188" fmla="*/ 926 w 926"/>
              <a:gd name="T189" fmla="*/ 588 h 5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6" h="588">
                <a:moveTo>
                  <a:pt x="836" y="2"/>
                </a:moveTo>
                <a:lnTo>
                  <a:pt x="856" y="0"/>
                </a:lnTo>
                <a:lnTo>
                  <a:pt x="925" y="77"/>
                </a:lnTo>
                <a:lnTo>
                  <a:pt x="905" y="81"/>
                </a:lnTo>
                <a:lnTo>
                  <a:pt x="890" y="83"/>
                </a:lnTo>
                <a:lnTo>
                  <a:pt x="875" y="86"/>
                </a:lnTo>
                <a:lnTo>
                  <a:pt x="856" y="89"/>
                </a:lnTo>
                <a:lnTo>
                  <a:pt x="839" y="92"/>
                </a:lnTo>
                <a:lnTo>
                  <a:pt x="821" y="95"/>
                </a:lnTo>
                <a:lnTo>
                  <a:pt x="808" y="98"/>
                </a:lnTo>
                <a:lnTo>
                  <a:pt x="790" y="101"/>
                </a:lnTo>
                <a:lnTo>
                  <a:pt x="775" y="104"/>
                </a:lnTo>
                <a:lnTo>
                  <a:pt x="758" y="108"/>
                </a:lnTo>
                <a:lnTo>
                  <a:pt x="742" y="112"/>
                </a:lnTo>
                <a:lnTo>
                  <a:pt x="725" y="116"/>
                </a:lnTo>
                <a:lnTo>
                  <a:pt x="710" y="121"/>
                </a:lnTo>
                <a:lnTo>
                  <a:pt x="698" y="124"/>
                </a:lnTo>
                <a:lnTo>
                  <a:pt x="686" y="128"/>
                </a:lnTo>
                <a:lnTo>
                  <a:pt x="671" y="131"/>
                </a:lnTo>
                <a:lnTo>
                  <a:pt x="658" y="137"/>
                </a:lnTo>
                <a:lnTo>
                  <a:pt x="643" y="141"/>
                </a:lnTo>
                <a:lnTo>
                  <a:pt x="629" y="146"/>
                </a:lnTo>
                <a:lnTo>
                  <a:pt x="619" y="149"/>
                </a:lnTo>
                <a:lnTo>
                  <a:pt x="607" y="152"/>
                </a:lnTo>
                <a:lnTo>
                  <a:pt x="592" y="158"/>
                </a:lnTo>
                <a:lnTo>
                  <a:pt x="575" y="164"/>
                </a:lnTo>
                <a:lnTo>
                  <a:pt x="557" y="171"/>
                </a:lnTo>
                <a:lnTo>
                  <a:pt x="539" y="179"/>
                </a:lnTo>
                <a:lnTo>
                  <a:pt x="521" y="186"/>
                </a:lnTo>
                <a:lnTo>
                  <a:pt x="505" y="194"/>
                </a:lnTo>
                <a:lnTo>
                  <a:pt x="487" y="203"/>
                </a:lnTo>
                <a:lnTo>
                  <a:pt x="473" y="210"/>
                </a:lnTo>
                <a:lnTo>
                  <a:pt x="460" y="218"/>
                </a:lnTo>
                <a:lnTo>
                  <a:pt x="445" y="227"/>
                </a:lnTo>
                <a:lnTo>
                  <a:pt x="428" y="236"/>
                </a:lnTo>
                <a:lnTo>
                  <a:pt x="412" y="246"/>
                </a:lnTo>
                <a:lnTo>
                  <a:pt x="398" y="255"/>
                </a:lnTo>
                <a:lnTo>
                  <a:pt x="383" y="266"/>
                </a:lnTo>
                <a:lnTo>
                  <a:pt x="368" y="278"/>
                </a:lnTo>
                <a:lnTo>
                  <a:pt x="358" y="288"/>
                </a:lnTo>
                <a:lnTo>
                  <a:pt x="346" y="299"/>
                </a:lnTo>
                <a:lnTo>
                  <a:pt x="335" y="308"/>
                </a:lnTo>
                <a:lnTo>
                  <a:pt x="326" y="317"/>
                </a:lnTo>
                <a:lnTo>
                  <a:pt x="316" y="328"/>
                </a:lnTo>
                <a:lnTo>
                  <a:pt x="307" y="338"/>
                </a:lnTo>
                <a:lnTo>
                  <a:pt x="299" y="348"/>
                </a:lnTo>
                <a:lnTo>
                  <a:pt x="292" y="359"/>
                </a:lnTo>
                <a:lnTo>
                  <a:pt x="284" y="369"/>
                </a:lnTo>
                <a:lnTo>
                  <a:pt x="278" y="381"/>
                </a:lnTo>
                <a:lnTo>
                  <a:pt x="271" y="392"/>
                </a:lnTo>
                <a:lnTo>
                  <a:pt x="265" y="404"/>
                </a:lnTo>
                <a:lnTo>
                  <a:pt x="262" y="416"/>
                </a:lnTo>
                <a:lnTo>
                  <a:pt x="256" y="429"/>
                </a:lnTo>
                <a:lnTo>
                  <a:pt x="254" y="440"/>
                </a:lnTo>
                <a:lnTo>
                  <a:pt x="251" y="452"/>
                </a:lnTo>
                <a:lnTo>
                  <a:pt x="251" y="466"/>
                </a:lnTo>
                <a:lnTo>
                  <a:pt x="251" y="477"/>
                </a:lnTo>
                <a:lnTo>
                  <a:pt x="251" y="491"/>
                </a:lnTo>
                <a:lnTo>
                  <a:pt x="316" y="491"/>
                </a:lnTo>
                <a:lnTo>
                  <a:pt x="164" y="587"/>
                </a:lnTo>
                <a:lnTo>
                  <a:pt x="0" y="491"/>
                </a:lnTo>
                <a:lnTo>
                  <a:pt x="62" y="491"/>
                </a:lnTo>
                <a:lnTo>
                  <a:pt x="62" y="476"/>
                </a:lnTo>
                <a:lnTo>
                  <a:pt x="64" y="462"/>
                </a:lnTo>
                <a:lnTo>
                  <a:pt x="65" y="447"/>
                </a:lnTo>
                <a:lnTo>
                  <a:pt x="68" y="435"/>
                </a:lnTo>
                <a:lnTo>
                  <a:pt x="70" y="422"/>
                </a:lnTo>
                <a:lnTo>
                  <a:pt x="74" y="411"/>
                </a:lnTo>
                <a:lnTo>
                  <a:pt x="79" y="398"/>
                </a:lnTo>
                <a:lnTo>
                  <a:pt x="83" y="387"/>
                </a:lnTo>
                <a:lnTo>
                  <a:pt x="88" y="376"/>
                </a:lnTo>
                <a:lnTo>
                  <a:pt x="92" y="365"/>
                </a:lnTo>
                <a:lnTo>
                  <a:pt x="101" y="350"/>
                </a:lnTo>
                <a:lnTo>
                  <a:pt x="109" y="338"/>
                </a:lnTo>
                <a:lnTo>
                  <a:pt x="116" y="327"/>
                </a:lnTo>
                <a:lnTo>
                  <a:pt x="124" y="317"/>
                </a:lnTo>
                <a:lnTo>
                  <a:pt x="134" y="304"/>
                </a:lnTo>
                <a:lnTo>
                  <a:pt x="145" y="292"/>
                </a:lnTo>
                <a:lnTo>
                  <a:pt x="155" y="281"/>
                </a:lnTo>
                <a:lnTo>
                  <a:pt x="166" y="271"/>
                </a:lnTo>
                <a:lnTo>
                  <a:pt x="179" y="259"/>
                </a:lnTo>
                <a:lnTo>
                  <a:pt x="191" y="248"/>
                </a:lnTo>
                <a:lnTo>
                  <a:pt x="203" y="236"/>
                </a:lnTo>
                <a:lnTo>
                  <a:pt x="217" y="227"/>
                </a:lnTo>
                <a:lnTo>
                  <a:pt x="230" y="218"/>
                </a:lnTo>
                <a:lnTo>
                  <a:pt x="244" y="207"/>
                </a:lnTo>
                <a:lnTo>
                  <a:pt x="257" y="198"/>
                </a:lnTo>
                <a:lnTo>
                  <a:pt x="274" y="187"/>
                </a:lnTo>
                <a:lnTo>
                  <a:pt x="290" y="177"/>
                </a:lnTo>
                <a:lnTo>
                  <a:pt x="307" y="168"/>
                </a:lnTo>
                <a:lnTo>
                  <a:pt x="323" y="158"/>
                </a:lnTo>
                <a:lnTo>
                  <a:pt x="340" y="150"/>
                </a:lnTo>
                <a:lnTo>
                  <a:pt x="356" y="142"/>
                </a:lnTo>
                <a:lnTo>
                  <a:pt x="371" y="135"/>
                </a:lnTo>
                <a:lnTo>
                  <a:pt x="391" y="125"/>
                </a:lnTo>
                <a:lnTo>
                  <a:pt x="412" y="117"/>
                </a:lnTo>
                <a:lnTo>
                  <a:pt x="427" y="110"/>
                </a:lnTo>
                <a:lnTo>
                  <a:pt x="446" y="103"/>
                </a:lnTo>
                <a:lnTo>
                  <a:pt x="466" y="95"/>
                </a:lnTo>
                <a:lnTo>
                  <a:pt x="487" y="88"/>
                </a:lnTo>
                <a:lnTo>
                  <a:pt x="508" y="81"/>
                </a:lnTo>
                <a:lnTo>
                  <a:pt x="527" y="74"/>
                </a:lnTo>
                <a:lnTo>
                  <a:pt x="548" y="67"/>
                </a:lnTo>
                <a:lnTo>
                  <a:pt x="566" y="61"/>
                </a:lnTo>
                <a:lnTo>
                  <a:pt x="586" y="56"/>
                </a:lnTo>
                <a:lnTo>
                  <a:pt x="599" y="52"/>
                </a:lnTo>
                <a:lnTo>
                  <a:pt x="611" y="47"/>
                </a:lnTo>
                <a:lnTo>
                  <a:pt x="620" y="44"/>
                </a:lnTo>
                <a:lnTo>
                  <a:pt x="631" y="43"/>
                </a:lnTo>
                <a:lnTo>
                  <a:pt x="643" y="40"/>
                </a:lnTo>
                <a:lnTo>
                  <a:pt x="656" y="37"/>
                </a:lnTo>
                <a:lnTo>
                  <a:pt x="671" y="34"/>
                </a:lnTo>
                <a:lnTo>
                  <a:pt x="683" y="31"/>
                </a:lnTo>
                <a:lnTo>
                  <a:pt x="694" y="29"/>
                </a:lnTo>
                <a:lnTo>
                  <a:pt x="706" y="26"/>
                </a:lnTo>
                <a:lnTo>
                  <a:pt x="719" y="22"/>
                </a:lnTo>
                <a:lnTo>
                  <a:pt x="733" y="20"/>
                </a:lnTo>
                <a:lnTo>
                  <a:pt x="748" y="16"/>
                </a:lnTo>
                <a:lnTo>
                  <a:pt x="761" y="14"/>
                </a:lnTo>
                <a:lnTo>
                  <a:pt x="772" y="11"/>
                </a:lnTo>
                <a:lnTo>
                  <a:pt x="787" y="9"/>
                </a:lnTo>
                <a:lnTo>
                  <a:pt x="800" y="7"/>
                </a:lnTo>
                <a:lnTo>
                  <a:pt x="814" y="5"/>
                </a:lnTo>
                <a:lnTo>
                  <a:pt x="824" y="3"/>
                </a:lnTo>
                <a:lnTo>
                  <a:pt x="836" y="2"/>
                </a:lnTo>
              </a:path>
            </a:pathLst>
          </a:custGeom>
          <a:solidFill>
            <a:srgbClr val="0000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62471" name="Freeform 7">
            <a:extLst>
              <a:ext uri="{FF2B5EF4-FFF2-40B4-BE49-F238E27FC236}">
                <a16:creationId xmlns:a16="http://schemas.microsoft.com/office/drawing/2014/main" id="{2781B66D-C384-431D-8C68-B71B78AAB99F}"/>
              </a:ext>
            </a:extLst>
          </p:cNvPr>
          <p:cNvSpPr>
            <a:spLocks/>
          </p:cNvSpPr>
          <p:nvPr/>
        </p:nvSpPr>
        <p:spPr bwMode="auto">
          <a:xfrm>
            <a:off x="6096000" y="3048000"/>
            <a:ext cx="1530350" cy="827088"/>
          </a:xfrm>
          <a:custGeom>
            <a:avLst/>
            <a:gdLst>
              <a:gd name="T0" fmla="*/ 2147483646 w 1084"/>
              <a:gd name="T1" fmla="*/ 2147483646 h 521"/>
              <a:gd name="T2" fmla="*/ 2147483646 w 1084"/>
              <a:gd name="T3" fmla="*/ 2147483646 h 521"/>
              <a:gd name="T4" fmla="*/ 2147483646 w 1084"/>
              <a:gd name="T5" fmla="*/ 2147483646 h 521"/>
              <a:gd name="T6" fmla="*/ 2147483646 w 1084"/>
              <a:gd name="T7" fmla="*/ 2147483646 h 521"/>
              <a:gd name="T8" fmla="*/ 2147483646 w 1084"/>
              <a:gd name="T9" fmla="*/ 2147483646 h 521"/>
              <a:gd name="T10" fmla="*/ 2147483646 w 1084"/>
              <a:gd name="T11" fmla="*/ 2147483646 h 521"/>
              <a:gd name="T12" fmla="*/ 2147483646 w 1084"/>
              <a:gd name="T13" fmla="*/ 2147483646 h 521"/>
              <a:gd name="T14" fmla="*/ 2147483646 w 1084"/>
              <a:gd name="T15" fmla="*/ 2147483646 h 521"/>
              <a:gd name="T16" fmla="*/ 2147483646 w 1084"/>
              <a:gd name="T17" fmla="*/ 2147483646 h 521"/>
              <a:gd name="T18" fmla="*/ 2147483646 w 1084"/>
              <a:gd name="T19" fmla="*/ 2147483646 h 521"/>
              <a:gd name="T20" fmla="*/ 2147483646 w 1084"/>
              <a:gd name="T21" fmla="*/ 2147483646 h 521"/>
              <a:gd name="T22" fmla="*/ 2147483646 w 1084"/>
              <a:gd name="T23" fmla="*/ 2147483646 h 521"/>
              <a:gd name="T24" fmla="*/ 2147483646 w 1084"/>
              <a:gd name="T25" fmla="*/ 2147483646 h 521"/>
              <a:gd name="T26" fmla="*/ 2147483646 w 1084"/>
              <a:gd name="T27" fmla="*/ 2147483646 h 521"/>
              <a:gd name="T28" fmla="*/ 2147483646 w 1084"/>
              <a:gd name="T29" fmla="*/ 2147483646 h 521"/>
              <a:gd name="T30" fmla="*/ 2147483646 w 1084"/>
              <a:gd name="T31" fmla="*/ 2147483646 h 521"/>
              <a:gd name="T32" fmla="*/ 2147483646 w 1084"/>
              <a:gd name="T33" fmla="*/ 2147483646 h 521"/>
              <a:gd name="T34" fmla="*/ 2147483646 w 1084"/>
              <a:gd name="T35" fmla="*/ 2147483646 h 521"/>
              <a:gd name="T36" fmla="*/ 2147483646 w 1084"/>
              <a:gd name="T37" fmla="*/ 2147483646 h 521"/>
              <a:gd name="T38" fmla="*/ 2147483646 w 1084"/>
              <a:gd name="T39" fmla="*/ 2147483646 h 521"/>
              <a:gd name="T40" fmla="*/ 2147483646 w 1084"/>
              <a:gd name="T41" fmla="*/ 2147483646 h 521"/>
              <a:gd name="T42" fmla="*/ 2147483646 w 1084"/>
              <a:gd name="T43" fmla="*/ 2147483646 h 521"/>
              <a:gd name="T44" fmla="*/ 2147483646 w 1084"/>
              <a:gd name="T45" fmla="*/ 2147483646 h 521"/>
              <a:gd name="T46" fmla="*/ 2147483646 w 1084"/>
              <a:gd name="T47" fmla="*/ 2147483646 h 521"/>
              <a:gd name="T48" fmla="*/ 2147483646 w 1084"/>
              <a:gd name="T49" fmla="*/ 2147483646 h 521"/>
              <a:gd name="T50" fmla="*/ 2147483646 w 1084"/>
              <a:gd name="T51" fmla="*/ 2147483646 h 521"/>
              <a:gd name="T52" fmla="*/ 2147483646 w 1084"/>
              <a:gd name="T53" fmla="*/ 2147483646 h 521"/>
              <a:gd name="T54" fmla="*/ 2147483646 w 1084"/>
              <a:gd name="T55" fmla="*/ 2147483646 h 521"/>
              <a:gd name="T56" fmla="*/ 0 w 1084"/>
              <a:gd name="T57" fmla="*/ 2147483646 h 521"/>
              <a:gd name="T58" fmla="*/ 2147483646 w 1084"/>
              <a:gd name="T59" fmla="*/ 2147483646 h 521"/>
              <a:gd name="T60" fmla="*/ 2147483646 w 1084"/>
              <a:gd name="T61" fmla="*/ 2147483646 h 521"/>
              <a:gd name="T62" fmla="*/ 2147483646 w 1084"/>
              <a:gd name="T63" fmla="*/ 2147483646 h 521"/>
              <a:gd name="T64" fmla="*/ 2147483646 w 1084"/>
              <a:gd name="T65" fmla="*/ 2147483646 h 521"/>
              <a:gd name="T66" fmla="*/ 2147483646 w 1084"/>
              <a:gd name="T67" fmla="*/ 2147483646 h 521"/>
              <a:gd name="T68" fmla="*/ 2147483646 w 1084"/>
              <a:gd name="T69" fmla="*/ 2147483646 h 521"/>
              <a:gd name="T70" fmla="*/ 2147483646 w 1084"/>
              <a:gd name="T71" fmla="*/ 2147483646 h 521"/>
              <a:gd name="T72" fmla="*/ 2147483646 w 1084"/>
              <a:gd name="T73" fmla="*/ 2147483646 h 521"/>
              <a:gd name="T74" fmla="*/ 2147483646 w 1084"/>
              <a:gd name="T75" fmla="*/ 2147483646 h 521"/>
              <a:gd name="T76" fmla="*/ 2147483646 w 1084"/>
              <a:gd name="T77" fmla="*/ 2147483646 h 521"/>
              <a:gd name="T78" fmla="*/ 2147483646 w 1084"/>
              <a:gd name="T79" fmla="*/ 2147483646 h 521"/>
              <a:gd name="T80" fmla="*/ 2147483646 w 1084"/>
              <a:gd name="T81" fmla="*/ 2147483646 h 521"/>
              <a:gd name="T82" fmla="*/ 2147483646 w 1084"/>
              <a:gd name="T83" fmla="*/ 2147483646 h 521"/>
              <a:gd name="T84" fmla="*/ 2147483646 w 1084"/>
              <a:gd name="T85" fmla="*/ 2147483646 h 521"/>
              <a:gd name="T86" fmla="*/ 2147483646 w 1084"/>
              <a:gd name="T87" fmla="*/ 2147483646 h 521"/>
              <a:gd name="T88" fmla="*/ 2147483646 w 1084"/>
              <a:gd name="T89" fmla="*/ 2147483646 h 521"/>
              <a:gd name="T90" fmla="*/ 2147483646 w 1084"/>
              <a:gd name="T91" fmla="*/ 2147483646 h 521"/>
              <a:gd name="T92" fmla="*/ 2147483646 w 1084"/>
              <a:gd name="T93" fmla="*/ 2147483646 h 521"/>
              <a:gd name="T94" fmla="*/ 2147483646 w 1084"/>
              <a:gd name="T95" fmla="*/ 2147483646 h 521"/>
              <a:gd name="T96" fmla="*/ 2147483646 w 1084"/>
              <a:gd name="T97" fmla="*/ 2147483646 h 521"/>
              <a:gd name="T98" fmla="*/ 2147483646 w 1084"/>
              <a:gd name="T99" fmla="*/ 2147483646 h 521"/>
              <a:gd name="T100" fmla="*/ 2147483646 w 1084"/>
              <a:gd name="T101" fmla="*/ 2147483646 h 521"/>
              <a:gd name="T102" fmla="*/ 2147483646 w 1084"/>
              <a:gd name="T103" fmla="*/ 2147483646 h 521"/>
              <a:gd name="T104" fmla="*/ 2147483646 w 1084"/>
              <a:gd name="T105" fmla="*/ 2147483646 h 521"/>
              <a:gd name="T106" fmla="*/ 2147483646 w 1084"/>
              <a:gd name="T107" fmla="*/ 2147483646 h 521"/>
              <a:gd name="T108" fmla="*/ 2147483646 w 1084"/>
              <a:gd name="T109" fmla="*/ 2147483646 h 521"/>
              <a:gd name="T110" fmla="*/ 2147483646 w 1084"/>
              <a:gd name="T111" fmla="*/ 2147483646 h 521"/>
              <a:gd name="T112" fmla="*/ 2147483646 w 1084"/>
              <a:gd name="T113" fmla="*/ 2147483646 h 521"/>
              <a:gd name="T114" fmla="*/ 2147483646 w 1084"/>
              <a:gd name="T115" fmla="*/ 2147483646 h 521"/>
              <a:gd name="T116" fmla="*/ 2147483646 w 1084"/>
              <a:gd name="T117" fmla="*/ 2147483646 h 521"/>
              <a:gd name="T118" fmla="*/ 2147483646 w 1084"/>
              <a:gd name="T119" fmla="*/ 2147483646 h 521"/>
              <a:gd name="T120" fmla="*/ 2147483646 w 1084"/>
              <a:gd name="T121" fmla="*/ 2147483646 h 5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84"/>
              <a:gd name="T184" fmla="*/ 0 h 521"/>
              <a:gd name="T185" fmla="*/ 1084 w 1084"/>
              <a:gd name="T186" fmla="*/ 521 h 5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84" h="521">
                <a:moveTo>
                  <a:pt x="1083" y="480"/>
                </a:moveTo>
                <a:lnTo>
                  <a:pt x="936" y="520"/>
                </a:lnTo>
                <a:lnTo>
                  <a:pt x="931" y="510"/>
                </a:lnTo>
                <a:lnTo>
                  <a:pt x="927" y="502"/>
                </a:lnTo>
                <a:lnTo>
                  <a:pt x="921" y="491"/>
                </a:lnTo>
                <a:lnTo>
                  <a:pt x="916" y="481"/>
                </a:lnTo>
                <a:lnTo>
                  <a:pt x="910" y="471"/>
                </a:lnTo>
                <a:lnTo>
                  <a:pt x="904" y="463"/>
                </a:lnTo>
                <a:lnTo>
                  <a:pt x="898" y="453"/>
                </a:lnTo>
                <a:lnTo>
                  <a:pt x="892" y="444"/>
                </a:lnTo>
                <a:lnTo>
                  <a:pt x="885" y="434"/>
                </a:lnTo>
                <a:lnTo>
                  <a:pt x="879" y="425"/>
                </a:lnTo>
                <a:lnTo>
                  <a:pt x="870" y="416"/>
                </a:lnTo>
                <a:lnTo>
                  <a:pt x="862" y="408"/>
                </a:lnTo>
                <a:lnTo>
                  <a:pt x="855" y="400"/>
                </a:lnTo>
                <a:lnTo>
                  <a:pt x="849" y="393"/>
                </a:lnTo>
                <a:lnTo>
                  <a:pt x="841" y="385"/>
                </a:lnTo>
                <a:lnTo>
                  <a:pt x="832" y="377"/>
                </a:lnTo>
                <a:lnTo>
                  <a:pt x="823" y="369"/>
                </a:lnTo>
                <a:lnTo>
                  <a:pt x="816" y="360"/>
                </a:lnTo>
                <a:lnTo>
                  <a:pt x="810" y="354"/>
                </a:lnTo>
                <a:lnTo>
                  <a:pt x="802" y="348"/>
                </a:lnTo>
                <a:lnTo>
                  <a:pt x="792" y="339"/>
                </a:lnTo>
                <a:lnTo>
                  <a:pt x="781" y="330"/>
                </a:lnTo>
                <a:lnTo>
                  <a:pt x="768" y="319"/>
                </a:lnTo>
                <a:lnTo>
                  <a:pt x="754" y="309"/>
                </a:lnTo>
                <a:lnTo>
                  <a:pt x="741" y="299"/>
                </a:lnTo>
                <a:lnTo>
                  <a:pt x="726" y="288"/>
                </a:lnTo>
                <a:lnTo>
                  <a:pt x="709" y="279"/>
                </a:lnTo>
                <a:lnTo>
                  <a:pt x="696" y="271"/>
                </a:lnTo>
                <a:lnTo>
                  <a:pt x="682" y="263"/>
                </a:lnTo>
                <a:lnTo>
                  <a:pt x="666" y="255"/>
                </a:lnTo>
                <a:lnTo>
                  <a:pt x="648" y="246"/>
                </a:lnTo>
                <a:lnTo>
                  <a:pt x="630" y="236"/>
                </a:lnTo>
                <a:lnTo>
                  <a:pt x="612" y="228"/>
                </a:lnTo>
                <a:lnTo>
                  <a:pt x="592" y="219"/>
                </a:lnTo>
                <a:lnTo>
                  <a:pt x="571" y="211"/>
                </a:lnTo>
                <a:lnTo>
                  <a:pt x="552" y="204"/>
                </a:lnTo>
                <a:lnTo>
                  <a:pt x="534" y="198"/>
                </a:lnTo>
                <a:lnTo>
                  <a:pt x="516" y="192"/>
                </a:lnTo>
                <a:lnTo>
                  <a:pt x="499" y="187"/>
                </a:lnTo>
                <a:lnTo>
                  <a:pt x="478" y="181"/>
                </a:lnTo>
                <a:lnTo>
                  <a:pt x="460" y="176"/>
                </a:lnTo>
                <a:lnTo>
                  <a:pt x="441" y="171"/>
                </a:lnTo>
                <a:lnTo>
                  <a:pt x="420" y="167"/>
                </a:lnTo>
                <a:lnTo>
                  <a:pt x="402" y="163"/>
                </a:lnTo>
                <a:lnTo>
                  <a:pt x="381" y="159"/>
                </a:lnTo>
                <a:lnTo>
                  <a:pt x="360" y="156"/>
                </a:lnTo>
                <a:lnTo>
                  <a:pt x="337" y="152"/>
                </a:lnTo>
                <a:lnTo>
                  <a:pt x="315" y="149"/>
                </a:lnTo>
                <a:lnTo>
                  <a:pt x="291" y="147"/>
                </a:lnTo>
                <a:lnTo>
                  <a:pt x="270" y="145"/>
                </a:lnTo>
                <a:lnTo>
                  <a:pt x="249" y="144"/>
                </a:lnTo>
                <a:lnTo>
                  <a:pt x="223" y="143"/>
                </a:lnTo>
                <a:lnTo>
                  <a:pt x="202" y="143"/>
                </a:lnTo>
                <a:lnTo>
                  <a:pt x="177" y="143"/>
                </a:lnTo>
                <a:lnTo>
                  <a:pt x="177" y="181"/>
                </a:lnTo>
                <a:lnTo>
                  <a:pt x="0" y="93"/>
                </a:lnTo>
                <a:lnTo>
                  <a:pt x="177" y="0"/>
                </a:lnTo>
                <a:lnTo>
                  <a:pt x="177" y="35"/>
                </a:lnTo>
                <a:lnTo>
                  <a:pt x="205" y="35"/>
                </a:lnTo>
                <a:lnTo>
                  <a:pt x="231" y="36"/>
                </a:lnTo>
                <a:lnTo>
                  <a:pt x="258" y="37"/>
                </a:lnTo>
                <a:lnTo>
                  <a:pt x="280" y="39"/>
                </a:lnTo>
                <a:lnTo>
                  <a:pt x="303" y="40"/>
                </a:lnTo>
                <a:lnTo>
                  <a:pt x="325" y="42"/>
                </a:lnTo>
                <a:lnTo>
                  <a:pt x="349" y="44"/>
                </a:lnTo>
                <a:lnTo>
                  <a:pt x="369" y="47"/>
                </a:lnTo>
                <a:lnTo>
                  <a:pt x="388" y="50"/>
                </a:lnTo>
                <a:lnTo>
                  <a:pt x="411" y="53"/>
                </a:lnTo>
                <a:lnTo>
                  <a:pt x="438" y="58"/>
                </a:lnTo>
                <a:lnTo>
                  <a:pt x="459" y="62"/>
                </a:lnTo>
                <a:lnTo>
                  <a:pt x="480" y="66"/>
                </a:lnTo>
                <a:lnTo>
                  <a:pt x="499" y="71"/>
                </a:lnTo>
                <a:lnTo>
                  <a:pt x="523" y="77"/>
                </a:lnTo>
                <a:lnTo>
                  <a:pt x="544" y="83"/>
                </a:lnTo>
                <a:lnTo>
                  <a:pt x="564" y="88"/>
                </a:lnTo>
                <a:lnTo>
                  <a:pt x="583" y="95"/>
                </a:lnTo>
                <a:lnTo>
                  <a:pt x="607" y="102"/>
                </a:lnTo>
                <a:lnTo>
                  <a:pt x="628" y="110"/>
                </a:lnTo>
                <a:lnTo>
                  <a:pt x="648" y="116"/>
                </a:lnTo>
                <a:lnTo>
                  <a:pt x="666" y="124"/>
                </a:lnTo>
                <a:lnTo>
                  <a:pt x="684" y="131"/>
                </a:lnTo>
                <a:lnTo>
                  <a:pt x="702" y="139"/>
                </a:lnTo>
                <a:lnTo>
                  <a:pt x="718" y="147"/>
                </a:lnTo>
                <a:lnTo>
                  <a:pt x="739" y="156"/>
                </a:lnTo>
                <a:lnTo>
                  <a:pt x="757" y="165"/>
                </a:lnTo>
                <a:lnTo>
                  <a:pt x="774" y="176"/>
                </a:lnTo>
                <a:lnTo>
                  <a:pt x="792" y="186"/>
                </a:lnTo>
                <a:lnTo>
                  <a:pt x="807" y="195"/>
                </a:lnTo>
                <a:lnTo>
                  <a:pt x="823" y="204"/>
                </a:lnTo>
                <a:lnTo>
                  <a:pt x="835" y="213"/>
                </a:lnTo>
                <a:lnTo>
                  <a:pt x="852" y="224"/>
                </a:lnTo>
                <a:lnTo>
                  <a:pt x="868" y="235"/>
                </a:lnTo>
                <a:lnTo>
                  <a:pt x="880" y="244"/>
                </a:lnTo>
                <a:lnTo>
                  <a:pt x="895" y="255"/>
                </a:lnTo>
                <a:lnTo>
                  <a:pt x="907" y="267"/>
                </a:lnTo>
                <a:lnTo>
                  <a:pt x="922" y="279"/>
                </a:lnTo>
                <a:lnTo>
                  <a:pt x="936" y="291"/>
                </a:lnTo>
                <a:lnTo>
                  <a:pt x="948" y="302"/>
                </a:lnTo>
                <a:lnTo>
                  <a:pt x="963" y="315"/>
                </a:lnTo>
                <a:lnTo>
                  <a:pt x="972" y="325"/>
                </a:lnTo>
                <a:lnTo>
                  <a:pt x="982" y="336"/>
                </a:lnTo>
                <a:lnTo>
                  <a:pt x="990" y="343"/>
                </a:lnTo>
                <a:lnTo>
                  <a:pt x="997" y="350"/>
                </a:lnTo>
                <a:lnTo>
                  <a:pt x="1002" y="356"/>
                </a:lnTo>
                <a:lnTo>
                  <a:pt x="1006" y="362"/>
                </a:lnTo>
                <a:lnTo>
                  <a:pt x="1012" y="369"/>
                </a:lnTo>
                <a:lnTo>
                  <a:pt x="1017" y="376"/>
                </a:lnTo>
                <a:lnTo>
                  <a:pt x="1023" y="384"/>
                </a:lnTo>
                <a:lnTo>
                  <a:pt x="1027" y="391"/>
                </a:lnTo>
                <a:lnTo>
                  <a:pt x="1033" y="396"/>
                </a:lnTo>
                <a:lnTo>
                  <a:pt x="1038" y="405"/>
                </a:lnTo>
                <a:lnTo>
                  <a:pt x="1044" y="413"/>
                </a:lnTo>
                <a:lnTo>
                  <a:pt x="1048" y="420"/>
                </a:lnTo>
                <a:lnTo>
                  <a:pt x="1054" y="429"/>
                </a:lnTo>
                <a:lnTo>
                  <a:pt x="1059" y="436"/>
                </a:lnTo>
                <a:lnTo>
                  <a:pt x="1063" y="443"/>
                </a:lnTo>
                <a:lnTo>
                  <a:pt x="1068" y="450"/>
                </a:lnTo>
                <a:lnTo>
                  <a:pt x="1072" y="459"/>
                </a:lnTo>
                <a:lnTo>
                  <a:pt x="1075" y="467"/>
                </a:lnTo>
                <a:lnTo>
                  <a:pt x="1078" y="472"/>
                </a:lnTo>
                <a:lnTo>
                  <a:pt x="1083" y="480"/>
                </a:lnTo>
              </a:path>
            </a:pathLst>
          </a:custGeom>
          <a:solidFill>
            <a:srgbClr val="FF00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62472" name="Freeform 8">
            <a:extLst>
              <a:ext uri="{FF2B5EF4-FFF2-40B4-BE49-F238E27FC236}">
                <a16:creationId xmlns:a16="http://schemas.microsoft.com/office/drawing/2014/main" id="{67F129B7-D14F-4693-9A85-73A658D428EC}"/>
              </a:ext>
            </a:extLst>
          </p:cNvPr>
          <p:cNvSpPr>
            <a:spLocks/>
          </p:cNvSpPr>
          <p:nvPr/>
        </p:nvSpPr>
        <p:spPr bwMode="auto">
          <a:xfrm>
            <a:off x="2119313" y="5734050"/>
            <a:ext cx="1301750" cy="698500"/>
          </a:xfrm>
          <a:custGeom>
            <a:avLst/>
            <a:gdLst>
              <a:gd name="T0" fmla="*/ 2147483646 w 923"/>
              <a:gd name="T1" fmla="*/ 0 h 440"/>
              <a:gd name="T2" fmla="*/ 2147483646 w 923"/>
              <a:gd name="T3" fmla="*/ 2147483646 h 440"/>
              <a:gd name="T4" fmla="*/ 2147483646 w 923"/>
              <a:gd name="T5" fmla="*/ 2147483646 h 440"/>
              <a:gd name="T6" fmla="*/ 2147483646 w 923"/>
              <a:gd name="T7" fmla="*/ 2147483646 h 440"/>
              <a:gd name="T8" fmla="*/ 2147483646 w 923"/>
              <a:gd name="T9" fmla="*/ 2147483646 h 440"/>
              <a:gd name="T10" fmla="*/ 2147483646 w 923"/>
              <a:gd name="T11" fmla="*/ 2147483646 h 440"/>
              <a:gd name="T12" fmla="*/ 2147483646 w 923"/>
              <a:gd name="T13" fmla="*/ 2147483646 h 440"/>
              <a:gd name="T14" fmla="*/ 2147483646 w 923"/>
              <a:gd name="T15" fmla="*/ 2147483646 h 440"/>
              <a:gd name="T16" fmla="*/ 2147483646 w 923"/>
              <a:gd name="T17" fmla="*/ 2147483646 h 440"/>
              <a:gd name="T18" fmla="*/ 2147483646 w 923"/>
              <a:gd name="T19" fmla="*/ 2147483646 h 440"/>
              <a:gd name="T20" fmla="*/ 2147483646 w 923"/>
              <a:gd name="T21" fmla="*/ 2147483646 h 440"/>
              <a:gd name="T22" fmla="*/ 2147483646 w 923"/>
              <a:gd name="T23" fmla="*/ 2147483646 h 440"/>
              <a:gd name="T24" fmla="*/ 2147483646 w 923"/>
              <a:gd name="T25" fmla="*/ 2147483646 h 440"/>
              <a:gd name="T26" fmla="*/ 2147483646 w 923"/>
              <a:gd name="T27" fmla="*/ 2147483646 h 440"/>
              <a:gd name="T28" fmla="*/ 2147483646 w 923"/>
              <a:gd name="T29" fmla="*/ 2147483646 h 440"/>
              <a:gd name="T30" fmla="*/ 2147483646 w 923"/>
              <a:gd name="T31" fmla="*/ 2147483646 h 440"/>
              <a:gd name="T32" fmla="*/ 2147483646 w 923"/>
              <a:gd name="T33" fmla="*/ 2147483646 h 440"/>
              <a:gd name="T34" fmla="*/ 2147483646 w 923"/>
              <a:gd name="T35" fmla="*/ 2147483646 h 440"/>
              <a:gd name="T36" fmla="*/ 2147483646 w 923"/>
              <a:gd name="T37" fmla="*/ 2147483646 h 440"/>
              <a:gd name="T38" fmla="*/ 2147483646 w 923"/>
              <a:gd name="T39" fmla="*/ 2147483646 h 440"/>
              <a:gd name="T40" fmla="*/ 2147483646 w 923"/>
              <a:gd name="T41" fmla="*/ 2147483646 h 440"/>
              <a:gd name="T42" fmla="*/ 2147483646 w 923"/>
              <a:gd name="T43" fmla="*/ 2147483646 h 440"/>
              <a:gd name="T44" fmla="*/ 2147483646 w 923"/>
              <a:gd name="T45" fmla="*/ 2147483646 h 440"/>
              <a:gd name="T46" fmla="*/ 2147483646 w 923"/>
              <a:gd name="T47" fmla="*/ 2147483646 h 440"/>
              <a:gd name="T48" fmla="*/ 2147483646 w 923"/>
              <a:gd name="T49" fmla="*/ 2147483646 h 440"/>
              <a:gd name="T50" fmla="*/ 2147483646 w 923"/>
              <a:gd name="T51" fmla="*/ 2147483646 h 440"/>
              <a:gd name="T52" fmla="*/ 2147483646 w 923"/>
              <a:gd name="T53" fmla="*/ 2147483646 h 440"/>
              <a:gd name="T54" fmla="*/ 2147483646 w 923"/>
              <a:gd name="T55" fmla="*/ 2147483646 h 440"/>
              <a:gd name="T56" fmla="*/ 2147483646 w 923"/>
              <a:gd name="T57" fmla="*/ 2147483646 h 440"/>
              <a:gd name="T58" fmla="*/ 2147483646 w 923"/>
              <a:gd name="T59" fmla="*/ 2147483646 h 440"/>
              <a:gd name="T60" fmla="*/ 2147483646 w 923"/>
              <a:gd name="T61" fmla="*/ 2147483646 h 440"/>
              <a:gd name="T62" fmla="*/ 2147483646 w 923"/>
              <a:gd name="T63" fmla="*/ 2147483646 h 440"/>
              <a:gd name="T64" fmla="*/ 2147483646 w 923"/>
              <a:gd name="T65" fmla="*/ 2147483646 h 440"/>
              <a:gd name="T66" fmla="*/ 2147483646 w 923"/>
              <a:gd name="T67" fmla="*/ 2147483646 h 440"/>
              <a:gd name="T68" fmla="*/ 2147483646 w 923"/>
              <a:gd name="T69" fmla="*/ 2147483646 h 440"/>
              <a:gd name="T70" fmla="*/ 2147483646 w 923"/>
              <a:gd name="T71" fmla="*/ 2147483646 h 440"/>
              <a:gd name="T72" fmla="*/ 2147483646 w 923"/>
              <a:gd name="T73" fmla="*/ 2147483646 h 440"/>
              <a:gd name="T74" fmla="*/ 2147483646 w 923"/>
              <a:gd name="T75" fmla="*/ 2147483646 h 440"/>
              <a:gd name="T76" fmla="*/ 2147483646 w 923"/>
              <a:gd name="T77" fmla="*/ 2147483646 h 440"/>
              <a:gd name="T78" fmla="*/ 2147483646 w 923"/>
              <a:gd name="T79" fmla="*/ 2147483646 h 440"/>
              <a:gd name="T80" fmla="*/ 2147483646 w 923"/>
              <a:gd name="T81" fmla="*/ 2147483646 h 440"/>
              <a:gd name="T82" fmla="*/ 2147483646 w 923"/>
              <a:gd name="T83" fmla="*/ 2147483646 h 440"/>
              <a:gd name="T84" fmla="*/ 2147483646 w 923"/>
              <a:gd name="T85" fmla="*/ 2147483646 h 440"/>
              <a:gd name="T86" fmla="*/ 2147483646 w 923"/>
              <a:gd name="T87" fmla="*/ 2147483646 h 440"/>
              <a:gd name="T88" fmla="*/ 2147483646 w 923"/>
              <a:gd name="T89" fmla="*/ 2147483646 h 440"/>
              <a:gd name="T90" fmla="*/ 2147483646 w 923"/>
              <a:gd name="T91" fmla="*/ 2147483646 h 440"/>
              <a:gd name="T92" fmla="*/ 2147483646 w 923"/>
              <a:gd name="T93" fmla="*/ 2147483646 h 440"/>
              <a:gd name="T94" fmla="*/ 2147483646 w 923"/>
              <a:gd name="T95" fmla="*/ 2147483646 h 440"/>
              <a:gd name="T96" fmla="*/ 2147483646 w 923"/>
              <a:gd name="T97" fmla="*/ 2147483646 h 440"/>
              <a:gd name="T98" fmla="*/ 2147483646 w 923"/>
              <a:gd name="T99" fmla="*/ 2147483646 h 440"/>
              <a:gd name="T100" fmla="*/ 2147483646 w 923"/>
              <a:gd name="T101" fmla="*/ 2147483646 h 440"/>
              <a:gd name="T102" fmla="*/ 2147483646 w 923"/>
              <a:gd name="T103" fmla="*/ 2147483646 h 440"/>
              <a:gd name="T104" fmla="*/ 2147483646 w 923"/>
              <a:gd name="T105" fmla="*/ 2147483646 h 440"/>
              <a:gd name="T106" fmla="*/ 2147483646 w 923"/>
              <a:gd name="T107" fmla="*/ 2147483646 h 440"/>
              <a:gd name="T108" fmla="*/ 2147483646 w 923"/>
              <a:gd name="T109" fmla="*/ 2147483646 h 440"/>
              <a:gd name="T110" fmla="*/ 2147483646 w 923"/>
              <a:gd name="T111" fmla="*/ 2147483646 h 440"/>
              <a:gd name="T112" fmla="*/ 2147483646 w 923"/>
              <a:gd name="T113" fmla="*/ 2147483646 h 440"/>
              <a:gd name="T114" fmla="*/ 2147483646 w 923"/>
              <a:gd name="T115" fmla="*/ 2147483646 h 440"/>
              <a:gd name="T116" fmla="*/ 2147483646 w 923"/>
              <a:gd name="T117" fmla="*/ 2147483646 h 440"/>
              <a:gd name="T118" fmla="*/ 2147483646 w 923"/>
              <a:gd name="T119" fmla="*/ 2147483646 h 440"/>
              <a:gd name="T120" fmla="*/ 2147483646 w 923"/>
              <a:gd name="T121" fmla="*/ 2147483646 h 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3"/>
              <a:gd name="T184" fmla="*/ 0 h 440"/>
              <a:gd name="T185" fmla="*/ 923 w 923"/>
              <a:gd name="T186" fmla="*/ 440 h 4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3" h="440">
                <a:moveTo>
                  <a:pt x="0" y="33"/>
                </a:moveTo>
                <a:lnTo>
                  <a:pt x="124" y="0"/>
                </a:lnTo>
                <a:lnTo>
                  <a:pt x="128" y="7"/>
                </a:lnTo>
                <a:lnTo>
                  <a:pt x="131" y="15"/>
                </a:lnTo>
                <a:lnTo>
                  <a:pt x="136" y="24"/>
                </a:lnTo>
                <a:lnTo>
                  <a:pt x="142" y="32"/>
                </a:lnTo>
                <a:lnTo>
                  <a:pt x="146" y="40"/>
                </a:lnTo>
                <a:lnTo>
                  <a:pt x="151" y="47"/>
                </a:lnTo>
                <a:lnTo>
                  <a:pt x="157" y="56"/>
                </a:lnTo>
                <a:lnTo>
                  <a:pt x="161" y="63"/>
                </a:lnTo>
                <a:lnTo>
                  <a:pt x="167" y="71"/>
                </a:lnTo>
                <a:lnTo>
                  <a:pt x="173" y="79"/>
                </a:lnTo>
                <a:lnTo>
                  <a:pt x="181" y="87"/>
                </a:lnTo>
                <a:lnTo>
                  <a:pt x="187" y="94"/>
                </a:lnTo>
                <a:lnTo>
                  <a:pt x="193" y="100"/>
                </a:lnTo>
                <a:lnTo>
                  <a:pt x="197" y="106"/>
                </a:lnTo>
                <a:lnTo>
                  <a:pt x="205" y="113"/>
                </a:lnTo>
                <a:lnTo>
                  <a:pt x="212" y="120"/>
                </a:lnTo>
                <a:lnTo>
                  <a:pt x="220" y="127"/>
                </a:lnTo>
                <a:lnTo>
                  <a:pt x="226" y="134"/>
                </a:lnTo>
                <a:lnTo>
                  <a:pt x="232" y="138"/>
                </a:lnTo>
                <a:lnTo>
                  <a:pt x="238" y="145"/>
                </a:lnTo>
                <a:lnTo>
                  <a:pt x="247" y="152"/>
                </a:lnTo>
                <a:lnTo>
                  <a:pt x="256" y="159"/>
                </a:lnTo>
                <a:lnTo>
                  <a:pt x="268" y="168"/>
                </a:lnTo>
                <a:lnTo>
                  <a:pt x="278" y="177"/>
                </a:lnTo>
                <a:lnTo>
                  <a:pt x="290" y="186"/>
                </a:lnTo>
                <a:lnTo>
                  <a:pt x="302" y="195"/>
                </a:lnTo>
                <a:lnTo>
                  <a:pt x="317" y="202"/>
                </a:lnTo>
                <a:lnTo>
                  <a:pt x="328" y="209"/>
                </a:lnTo>
                <a:lnTo>
                  <a:pt x="340" y="216"/>
                </a:lnTo>
                <a:lnTo>
                  <a:pt x="355" y="223"/>
                </a:lnTo>
                <a:lnTo>
                  <a:pt x="370" y="231"/>
                </a:lnTo>
                <a:lnTo>
                  <a:pt x="385" y="238"/>
                </a:lnTo>
                <a:lnTo>
                  <a:pt x="400" y="246"/>
                </a:lnTo>
                <a:lnTo>
                  <a:pt x="416" y="252"/>
                </a:lnTo>
                <a:lnTo>
                  <a:pt x="434" y="260"/>
                </a:lnTo>
                <a:lnTo>
                  <a:pt x="451" y="265"/>
                </a:lnTo>
                <a:lnTo>
                  <a:pt x="467" y="270"/>
                </a:lnTo>
                <a:lnTo>
                  <a:pt x="482" y="276"/>
                </a:lnTo>
                <a:lnTo>
                  <a:pt x="497" y="280"/>
                </a:lnTo>
                <a:lnTo>
                  <a:pt x="514" y="285"/>
                </a:lnTo>
                <a:lnTo>
                  <a:pt x="530" y="289"/>
                </a:lnTo>
                <a:lnTo>
                  <a:pt x="547" y="293"/>
                </a:lnTo>
                <a:lnTo>
                  <a:pt x="563" y="297"/>
                </a:lnTo>
                <a:lnTo>
                  <a:pt x="578" y="300"/>
                </a:lnTo>
                <a:lnTo>
                  <a:pt x="598" y="303"/>
                </a:lnTo>
                <a:lnTo>
                  <a:pt x="616" y="306"/>
                </a:lnTo>
                <a:lnTo>
                  <a:pt x="634" y="309"/>
                </a:lnTo>
                <a:lnTo>
                  <a:pt x="653" y="312"/>
                </a:lnTo>
                <a:lnTo>
                  <a:pt x="673" y="314"/>
                </a:lnTo>
                <a:lnTo>
                  <a:pt x="691" y="315"/>
                </a:lnTo>
                <a:lnTo>
                  <a:pt x="710" y="316"/>
                </a:lnTo>
                <a:lnTo>
                  <a:pt x="731" y="317"/>
                </a:lnTo>
                <a:lnTo>
                  <a:pt x="749" y="317"/>
                </a:lnTo>
                <a:lnTo>
                  <a:pt x="770" y="317"/>
                </a:lnTo>
                <a:lnTo>
                  <a:pt x="770" y="285"/>
                </a:lnTo>
                <a:lnTo>
                  <a:pt x="922" y="359"/>
                </a:lnTo>
                <a:lnTo>
                  <a:pt x="770" y="439"/>
                </a:lnTo>
                <a:lnTo>
                  <a:pt x="770" y="408"/>
                </a:lnTo>
                <a:lnTo>
                  <a:pt x="746" y="408"/>
                </a:lnTo>
                <a:lnTo>
                  <a:pt x="725" y="408"/>
                </a:lnTo>
                <a:lnTo>
                  <a:pt x="703" y="406"/>
                </a:lnTo>
                <a:lnTo>
                  <a:pt x="682" y="405"/>
                </a:lnTo>
                <a:lnTo>
                  <a:pt x="664" y="404"/>
                </a:lnTo>
                <a:lnTo>
                  <a:pt x="644" y="402"/>
                </a:lnTo>
                <a:lnTo>
                  <a:pt x="625" y="400"/>
                </a:lnTo>
                <a:lnTo>
                  <a:pt x="607" y="398"/>
                </a:lnTo>
                <a:lnTo>
                  <a:pt x="590" y="396"/>
                </a:lnTo>
                <a:lnTo>
                  <a:pt x="572" y="393"/>
                </a:lnTo>
                <a:lnTo>
                  <a:pt x="548" y="389"/>
                </a:lnTo>
                <a:lnTo>
                  <a:pt x="530" y="386"/>
                </a:lnTo>
                <a:lnTo>
                  <a:pt x="514" y="382"/>
                </a:lnTo>
                <a:lnTo>
                  <a:pt x="496" y="378"/>
                </a:lnTo>
                <a:lnTo>
                  <a:pt x="476" y="373"/>
                </a:lnTo>
                <a:lnTo>
                  <a:pt x="458" y="368"/>
                </a:lnTo>
                <a:lnTo>
                  <a:pt x="440" y="363"/>
                </a:lnTo>
                <a:lnTo>
                  <a:pt x="424" y="358"/>
                </a:lnTo>
                <a:lnTo>
                  <a:pt x="404" y="351"/>
                </a:lnTo>
                <a:lnTo>
                  <a:pt x="388" y="345"/>
                </a:lnTo>
                <a:lnTo>
                  <a:pt x="370" y="340"/>
                </a:lnTo>
                <a:lnTo>
                  <a:pt x="355" y="333"/>
                </a:lnTo>
                <a:lnTo>
                  <a:pt x="340" y="327"/>
                </a:lnTo>
                <a:lnTo>
                  <a:pt x="323" y="320"/>
                </a:lnTo>
                <a:lnTo>
                  <a:pt x="310" y="314"/>
                </a:lnTo>
                <a:lnTo>
                  <a:pt x="292" y="306"/>
                </a:lnTo>
                <a:lnTo>
                  <a:pt x="275" y="298"/>
                </a:lnTo>
                <a:lnTo>
                  <a:pt x="262" y="290"/>
                </a:lnTo>
                <a:lnTo>
                  <a:pt x="247" y="282"/>
                </a:lnTo>
                <a:lnTo>
                  <a:pt x="233" y="273"/>
                </a:lnTo>
                <a:lnTo>
                  <a:pt x="220" y="266"/>
                </a:lnTo>
                <a:lnTo>
                  <a:pt x="209" y="258"/>
                </a:lnTo>
                <a:lnTo>
                  <a:pt x="194" y="249"/>
                </a:lnTo>
                <a:lnTo>
                  <a:pt x="182" y="239"/>
                </a:lnTo>
                <a:lnTo>
                  <a:pt x="170" y="231"/>
                </a:lnTo>
                <a:lnTo>
                  <a:pt x="158" y="222"/>
                </a:lnTo>
                <a:lnTo>
                  <a:pt x="148" y="213"/>
                </a:lnTo>
                <a:lnTo>
                  <a:pt x="136" y="202"/>
                </a:lnTo>
                <a:lnTo>
                  <a:pt x="124" y="192"/>
                </a:lnTo>
                <a:lnTo>
                  <a:pt x="113" y="183"/>
                </a:lnTo>
                <a:lnTo>
                  <a:pt x="101" y="173"/>
                </a:lnTo>
                <a:lnTo>
                  <a:pt x="94" y="164"/>
                </a:lnTo>
                <a:lnTo>
                  <a:pt x="85" y="155"/>
                </a:lnTo>
                <a:lnTo>
                  <a:pt x="79" y="148"/>
                </a:lnTo>
                <a:lnTo>
                  <a:pt x="71" y="142"/>
                </a:lnTo>
                <a:lnTo>
                  <a:pt x="67" y="138"/>
                </a:lnTo>
                <a:lnTo>
                  <a:pt x="64" y="132"/>
                </a:lnTo>
                <a:lnTo>
                  <a:pt x="59" y="127"/>
                </a:lnTo>
                <a:lnTo>
                  <a:pt x="55" y="120"/>
                </a:lnTo>
                <a:lnTo>
                  <a:pt x="50" y="114"/>
                </a:lnTo>
                <a:lnTo>
                  <a:pt x="46" y="108"/>
                </a:lnTo>
                <a:lnTo>
                  <a:pt x="41" y="103"/>
                </a:lnTo>
                <a:lnTo>
                  <a:pt x="37" y="96"/>
                </a:lnTo>
                <a:lnTo>
                  <a:pt x="32" y="90"/>
                </a:lnTo>
                <a:lnTo>
                  <a:pt x="28" y="83"/>
                </a:lnTo>
                <a:lnTo>
                  <a:pt x="22" y="75"/>
                </a:lnTo>
                <a:lnTo>
                  <a:pt x="19" y="69"/>
                </a:lnTo>
                <a:lnTo>
                  <a:pt x="16" y="64"/>
                </a:lnTo>
                <a:lnTo>
                  <a:pt x="11" y="57"/>
                </a:lnTo>
                <a:lnTo>
                  <a:pt x="8" y="51"/>
                </a:lnTo>
                <a:lnTo>
                  <a:pt x="5" y="44"/>
                </a:lnTo>
                <a:lnTo>
                  <a:pt x="2" y="39"/>
                </a:lnTo>
                <a:lnTo>
                  <a:pt x="0" y="33"/>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62473" name="Rectangle 9">
            <a:extLst>
              <a:ext uri="{FF2B5EF4-FFF2-40B4-BE49-F238E27FC236}">
                <a16:creationId xmlns:a16="http://schemas.microsoft.com/office/drawing/2014/main" id="{823A91B1-14FB-40FF-934E-231E86EF3A9C}"/>
              </a:ext>
            </a:extLst>
          </p:cNvPr>
          <p:cNvSpPr>
            <a:spLocks noChangeArrowheads="1"/>
          </p:cNvSpPr>
          <p:nvPr/>
        </p:nvSpPr>
        <p:spPr bwMode="auto">
          <a:xfrm>
            <a:off x="1101725" y="4994275"/>
            <a:ext cx="2236788" cy="736600"/>
          </a:xfrm>
          <a:prstGeom prst="rect">
            <a:avLst/>
          </a:prstGeom>
          <a:solidFill>
            <a:srgbClr val="993300"/>
          </a:solidFill>
          <a:ln w="12700">
            <a:solidFill>
              <a:schemeClr val="tx1"/>
            </a:solidFill>
            <a:miter lim="800000"/>
            <a:headEnd/>
            <a:tailEnd/>
          </a:ln>
        </p:spPr>
        <p:txBody>
          <a:bodyPr wrap="none" lIns="92075" tIns="46038" rIns="92075" bIns="46038"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b="1">
                <a:solidFill>
                  <a:schemeClr val="bg1"/>
                </a:solidFill>
              </a:rPr>
              <a:t>Feces</a:t>
            </a:r>
            <a:endParaRPr lang="en-US" altLang="en-US" sz="2800" b="1"/>
          </a:p>
          <a:p>
            <a:pPr algn="ctr">
              <a:spcBef>
                <a:spcPct val="0"/>
              </a:spcBef>
              <a:buClrTx/>
              <a:buSzTx/>
              <a:buFontTx/>
              <a:buNone/>
            </a:pPr>
            <a:r>
              <a:rPr lang="en-US" altLang="en-US" sz="2800" b="1">
                <a:solidFill>
                  <a:schemeClr val="bg1"/>
                </a:solidFill>
              </a:rPr>
              <a:t>and urine</a:t>
            </a:r>
          </a:p>
        </p:txBody>
      </p:sp>
      <p:sp>
        <p:nvSpPr>
          <p:cNvPr id="62474" name="Rectangle 10">
            <a:extLst>
              <a:ext uri="{FF2B5EF4-FFF2-40B4-BE49-F238E27FC236}">
                <a16:creationId xmlns:a16="http://schemas.microsoft.com/office/drawing/2014/main" id="{ECCF2378-9ADD-42EB-960A-C8CD99123769}"/>
              </a:ext>
            </a:extLst>
          </p:cNvPr>
          <p:cNvSpPr>
            <a:spLocks noChangeArrowheads="1"/>
          </p:cNvSpPr>
          <p:nvPr/>
        </p:nvSpPr>
        <p:spPr bwMode="auto">
          <a:xfrm>
            <a:off x="3616325" y="5410200"/>
            <a:ext cx="2263775" cy="1292225"/>
          </a:xfrm>
          <a:prstGeom prst="rect">
            <a:avLst/>
          </a:prstGeom>
          <a:solidFill>
            <a:srgbClr val="993300"/>
          </a:solidFill>
          <a:ln w="12700">
            <a:solidFill>
              <a:schemeClr val="tx1"/>
            </a:solidFill>
            <a:miter lim="800000"/>
            <a:headEnd/>
            <a:tailEnd/>
          </a:ln>
        </p:spPr>
        <p:txBody>
          <a:bodyPr wrap="none" lIns="92075" tIns="46038" rIns="92075" bIns="46038"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b="1">
                <a:solidFill>
                  <a:schemeClr val="bg1"/>
                </a:solidFill>
              </a:rPr>
              <a:t>Plant </a:t>
            </a:r>
          </a:p>
          <a:p>
            <a:pPr algn="ctr">
              <a:spcBef>
                <a:spcPct val="0"/>
              </a:spcBef>
              <a:buClrTx/>
              <a:buSzTx/>
              <a:buFontTx/>
              <a:buNone/>
            </a:pPr>
            <a:r>
              <a:rPr lang="en-US" altLang="en-US" sz="2800" b="1">
                <a:solidFill>
                  <a:schemeClr val="bg1"/>
                </a:solidFill>
              </a:rPr>
              <a:t>available </a:t>
            </a:r>
          </a:p>
          <a:p>
            <a:pPr algn="ctr">
              <a:spcBef>
                <a:spcPct val="0"/>
              </a:spcBef>
              <a:buClrTx/>
              <a:buSzTx/>
              <a:buFontTx/>
              <a:buNone/>
            </a:pPr>
            <a:r>
              <a:rPr lang="en-US" altLang="en-US" sz="2800" b="1">
                <a:solidFill>
                  <a:schemeClr val="bg1"/>
                </a:solidFill>
              </a:rPr>
              <a:t>soil P</a:t>
            </a:r>
          </a:p>
        </p:txBody>
      </p:sp>
      <p:sp>
        <p:nvSpPr>
          <p:cNvPr id="62475" name="Line 11">
            <a:extLst>
              <a:ext uri="{FF2B5EF4-FFF2-40B4-BE49-F238E27FC236}">
                <a16:creationId xmlns:a16="http://schemas.microsoft.com/office/drawing/2014/main" id="{EF638665-7D14-46D9-8BA1-12EE91BA1481}"/>
              </a:ext>
            </a:extLst>
          </p:cNvPr>
          <p:cNvSpPr>
            <a:spLocks noChangeShapeType="1"/>
          </p:cNvSpPr>
          <p:nvPr/>
        </p:nvSpPr>
        <p:spPr bwMode="auto">
          <a:xfrm>
            <a:off x="1687513" y="2533650"/>
            <a:ext cx="6629400" cy="3371850"/>
          </a:xfrm>
          <a:prstGeom prst="line">
            <a:avLst/>
          </a:prstGeom>
          <a:noFill/>
          <a:ln w="762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2476" name="Line 12">
            <a:extLst>
              <a:ext uri="{FF2B5EF4-FFF2-40B4-BE49-F238E27FC236}">
                <a16:creationId xmlns:a16="http://schemas.microsoft.com/office/drawing/2014/main" id="{D41D835D-A99B-4A58-B7D8-DFCD754C99C0}"/>
              </a:ext>
            </a:extLst>
          </p:cNvPr>
          <p:cNvSpPr>
            <a:spLocks noChangeShapeType="1"/>
          </p:cNvSpPr>
          <p:nvPr/>
        </p:nvSpPr>
        <p:spPr bwMode="auto">
          <a:xfrm>
            <a:off x="1509713" y="2590800"/>
            <a:ext cx="6629400" cy="3371850"/>
          </a:xfrm>
          <a:prstGeom prst="line">
            <a:avLst/>
          </a:prstGeom>
          <a:noFill/>
          <a:ln w="762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2477" name="Rectangle 13">
            <a:extLst>
              <a:ext uri="{FF2B5EF4-FFF2-40B4-BE49-F238E27FC236}">
                <a16:creationId xmlns:a16="http://schemas.microsoft.com/office/drawing/2014/main" id="{F4F5A702-B979-46DC-A03E-A4393C3F452B}"/>
              </a:ext>
            </a:extLst>
          </p:cNvPr>
          <p:cNvSpPr>
            <a:spLocks noChangeArrowheads="1"/>
          </p:cNvSpPr>
          <p:nvPr/>
        </p:nvSpPr>
        <p:spPr bwMode="auto">
          <a:xfrm>
            <a:off x="3810000" y="1905000"/>
            <a:ext cx="2738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3600" u="sng"/>
              <a:t>Grazing area</a:t>
            </a:r>
          </a:p>
        </p:txBody>
      </p:sp>
      <p:sp>
        <p:nvSpPr>
          <p:cNvPr id="62478" name="Rectangle 14">
            <a:extLst>
              <a:ext uri="{FF2B5EF4-FFF2-40B4-BE49-F238E27FC236}">
                <a16:creationId xmlns:a16="http://schemas.microsoft.com/office/drawing/2014/main" id="{AD46D47D-CD73-49BD-962D-8D5F736EB1EF}"/>
              </a:ext>
            </a:extLst>
          </p:cNvPr>
          <p:cNvSpPr>
            <a:spLocks noChangeArrowheads="1"/>
          </p:cNvSpPr>
          <p:nvPr/>
        </p:nvSpPr>
        <p:spPr bwMode="auto">
          <a:xfrm>
            <a:off x="0" y="3124200"/>
            <a:ext cx="2686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3600" u="sng"/>
              <a:t>Loafing area</a:t>
            </a:r>
          </a:p>
        </p:txBody>
      </p:sp>
      <p:sp>
        <p:nvSpPr>
          <p:cNvPr id="62479" name="Text Box 15">
            <a:extLst>
              <a:ext uri="{FF2B5EF4-FFF2-40B4-BE49-F238E27FC236}">
                <a16:creationId xmlns:a16="http://schemas.microsoft.com/office/drawing/2014/main" id="{5D41BC40-104E-4A07-B878-3D6F45E54D5C}"/>
              </a:ext>
            </a:extLst>
          </p:cNvPr>
          <p:cNvSpPr txBox="1">
            <a:spLocks noChangeArrowheads="1"/>
          </p:cNvSpPr>
          <p:nvPr/>
        </p:nvSpPr>
        <p:spPr bwMode="auto">
          <a:xfrm>
            <a:off x="7086600" y="2895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a:solidFill>
                  <a:srgbClr val="FF3399"/>
                </a:solidFill>
              </a:rPr>
              <a:t>Ingestion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PIC00005">
            <a:extLst>
              <a:ext uri="{FF2B5EF4-FFF2-40B4-BE49-F238E27FC236}">
                <a16:creationId xmlns:a16="http://schemas.microsoft.com/office/drawing/2014/main" id="{0CA39573-E8BE-4BDA-B9AF-196129661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a:extLst>
              <a:ext uri="{FF2B5EF4-FFF2-40B4-BE49-F238E27FC236}">
                <a16:creationId xmlns:a16="http://schemas.microsoft.com/office/drawing/2014/main" id="{97AE5258-8401-4A08-8826-0B04914BF2D8}"/>
              </a:ext>
            </a:extLst>
          </p:cNvPr>
          <p:cNvSpPr txBox="1">
            <a:spLocks noChangeArrowheads="1"/>
          </p:cNvSpPr>
          <p:nvPr/>
        </p:nvSpPr>
        <p:spPr bwMode="auto">
          <a:xfrm>
            <a:off x="457200" y="457200"/>
            <a:ext cx="86868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b="1">
                <a:solidFill>
                  <a:srgbClr val="FFFF00"/>
                </a:solidFill>
              </a:rPr>
              <a:t>If cattle walk more than ¼ mile to water,</a:t>
            </a:r>
          </a:p>
          <a:p>
            <a:pPr eaLnBrk="1" hangingPunct="1">
              <a:spcBef>
                <a:spcPct val="50000"/>
              </a:spcBef>
              <a:buClrTx/>
              <a:buSzTx/>
              <a:buFontTx/>
              <a:buNone/>
            </a:pPr>
            <a:r>
              <a:rPr lang="en-US" altLang="en-US" b="1">
                <a:solidFill>
                  <a:srgbClr val="FFFF00"/>
                </a:solidFill>
              </a:rPr>
              <a:t>	….. Up to 65% of manure ends up at 		shade and water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B7DB9138-533F-4EE8-9E5B-873A664B2957}"/>
              </a:ext>
            </a:extLst>
          </p:cNvPr>
          <p:cNvSpPr>
            <a:spLocks noChangeArrowheads="1"/>
          </p:cNvSpPr>
          <p:nvPr/>
        </p:nvSpPr>
        <p:spPr bwMode="auto">
          <a:xfrm>
            <a:off x="152400" y="8382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4400">
                <a:solidFill>
                  <a:schemeClr val="tx2"/>
                </a:solidFill>
              </a:rPr>
              <a:t>Some useful definitions</a:t>
            </a:r>
          </a:p>
        </p:txBody>
      </p:sp>
      <p:sp>
        <p:nvSpPr>
          <p:cNvPr id="18434" name="Rectangle 3">
            <a:extLst>
              <a:ext uri="{FF2B5EF4-FFF2-40B4-BE49-F238E27FC236}">
                <a16:creationId xmlns:a16="http://schemas.microsoft.com/office/drawing/2014/main" id="{EE1A00D0-5A43-45FF-84CF-DA6745F85CDB}"/>
              </a:ext>
            </a:extLst>
          </p:cNvPr>
          <p:cNvSpPr>
            <a:spLocks noChangeArrowheads="1"/>
          </p:cNvSpPr>
          <p:nvPr/>
        </p:nvSpPr>
        <p:spPr bwMode="auto">
          <a:xfrm>
            <a:off x="647700" y="25146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buClr>
                <a:schemeClr val="tx2"/>
              </a:buClr>
              <a:buSzPct val="75000"/>
              <a:buFont typeface="Monotype Sorts" pitchFamily="2" charset="2"/>
              <a:buChar char="l"/>
            </a:pPr>
            <a:r>
              <a:rPr lang="en-US" altLang="en-US" sz="2800" b="1">
                <a:solidFill>
                  <a:schemeClr val="folHlink"/>
                </a:solidFill>
                <a:latin typeface="Arial" panose="020B0604020202020204" pitchFamily="34" charset="0"/>
              </a:rPr>
              <a:t>Stocking rate</a:t>
            </a:r>
            <a:r>
              <a:rPr lang="en-US" altLang="en-US" sz="2800">
                <a:latin typeface="Arial" panose="020B0604020202020204" pitchFamily="34" charset="0"/>
              </a:rPr>
              <a:t>: The number of animals or animal live weight assigned to a grazing unit on a seasonal basis.           	</a:t>
            </a:r>
          </a:p>
          <a:p>
            <a:pPr>
              <a:buClr>
                <a:schemeClr val="tx2"/>
              </a:buClr>
              <a:buSzPct val="75000"/>
              <a:buFont typeface="Monotype Sorts" pitchFamily="2" charset="2"/>
              <a:buChar char="l"/>
            </a:pPr>
            <a:r>
              <a:rPr lang="en-US" altLang="en-US" sz="2800" b="1">
                <a:solidFill>
                  <a:schemeClr val="folHlink"/>
                </a:solidFill>
                <a:latin typeface="Arial" panose="020B0604020202020204" pitchFamily="34" charset="0"/>
              </a:rPr>
              <a:t>Carrying capacity</a:t>
            </a:r>
            <a:r>
              <a:rPr lang="en-US" altLang="en-US" sz="2800">
                <a:latin typeface="Arial" panose="020B0604020202020204" pitchFamily="34" charset="0"/>
              </a:rPr>
              <a:t>: The stocking rate that provides a target level of performance while maintaining the integrity of the resource base.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677FAAEF-B030-4D01-92F1-4935E431D8C3}"/>
              </a:ext>
            </a:extLst>
          </p:cNvPr>
          <p:cNvSpPr>
            <a:spLocks noChangeArrowheads="1"/>
          </p:cNvSpPr>
          <p:nvPr/>
        </p:nvSpPr>
        <p:spPr bwMode="auto">
          <a:xfrm>
            <a:off x="762000" y="2590800"/>
            <a:ext cx="3681413"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nSpc>
                <a:spcPct val="80000"/>
              </a:lnSpc>
              <a:spcBef>
                <a:spcPct val="0"/>
              </a:spcBef>
              <a:buClrTx/>
              <a:buSzTx/>
              <a:buFontTx/>
              <a:buNone/>
            </a:pPr>
            <a:r>
              <a:rPr lang="en-US" altLang="en-US" sz="2800" b="1" u="sng"/>
              <a:t>Rotation Frequency</a:t>
            </a:r>
            <a:endParaRPr lang="en-US" altLang="en-US" sz="2800" b="1"/>
          </a:p>
          <a:p>
            <a:pPr>
              <a:lnSpc>
                <a:spcPct val="80000"/>
              </a:lnSpc>
              <a:spcBef>
                <a:spcPct val="0"/>
              </a:spcBef>
              <a:buClrTx/>
              <a:buSzTx/>
              <a:buFontTx/>
              <a:buNone/>
            </a:pPr>
            <a:endParaRPr lang="en-US" altLang="en-US" sz="2800" b="1"/>
          </a:p>
          <a:p>
            <a:pPr>
              <a:lnSpc>
                <a:spcPct val="80000"/>
              </a:lnSpc>
              <a:spcBef>
                <a:spcPct val="0"/>
              </a:spcBef>
              <a:buClrTx/>
              <a:buSzTx/>
              <a:buFontTx/>
              <a:buNone/>
            </a:pPr>
            <a:r>
              <a:rPr lang="en-US" altLang="en-US" sz="2800" b="1"/>
              <a:t>Continuous</a:t>
            </a:r>
          </a:p>
          <a:p>
            <a:pPr>
              <a:lnSpc>
                <a:spcPct val="80000"/>
              </a:lnSpc>
              <a:spcBef>
                <a:spcPct val="0"/>
              </a:spcBef>
              <a:buClrTx/>
              <a:buSzTx/>
              <a:buFontTx/>
              <a:buNone/>
            </a:pPr>
            <a:endParaRPr lang="en-US" altLang="en-US" sz="2800" b="1"/>
          </a:p>
          <a:p>
            <a:pPr>
              <a:lnSpc>
                <a:spcPct val="80000"/>
              </a:lnSpc>
              <a:spcBef>
                <a:spcPct val="0"/>
              </a:spcBef>
              <a:buClrTx/>
              <a:buSzTx/>
              <a:buFontTx/>
              <a:buNone/>
            </a:pPr>
            <a:r>
              <a:rPr lang="en-US" altLang="en-US" sz="2800" b="1"/>
              <a:t>14 day</a:t>
            </a:r>
          </a:p>
          <a:p>
            <a:pPr>
              <a:lnSpc>
                <a:spcPct val="80000"/>
              </a:lnSpc>
              <a:spcBef>
                <a:spcPct val="0"/>
              </a:spcBef>
              <a:buClrTx/>
              <a:buSzTx/>
              <a:buFontTx/>
              <a:buNone/>
            </a:pPr>
            <a:endParaRPr lang="en-US" altLang="en-US" sz="2800" b="1"/>
          </a:p>
          <a:p>
            <a:pPr>
              <a:lnSpc>
                <a:spcPct val="80000"/>
              </a:lnSpc>
              <a:spcBef>
                <a:spcPct val="0"/>
              </a:spcBef>
              <a:buClrTx/>
              <a:buSzTx/>
              <a:buFontTx/>
              <a:buNone/>
            </a:pPr>
            <a:r>
              <a:rPr lang="en-US" altLang="en-US" sz="2800" b="1"/>
              <a:t>4 day</a:t>
            </a:r>
          </a:p>
          <a:p>
            <a:pPr>
              <a:lnSpc>
                <a:spcPct val="80000"/>
              </a:lnSpc>
              <a:spcBef>
                <a:spcPct val="0"/>
              </a:spcBef>
              <a:buClrTx/>
              <a:buSzTx/>
              <a:buFontTx/>
              <a:buNone/>
            </a:pPr>
            <a:endParaRPr lang="en-US" altLang="en-US" sz="2800" b="1"/>
          </a:p>
          <a:p>
            <a:pPr>
              <a:lnSpc>
                <a:spcPct val="80000"/>
              </a:lnSpc>
              <a:spcBef>
                <a:spcPct val="0"/>
              </a:spcBef>
              <a:buClrTx/>
              <a:buSzTx/>
              <a:buFontTx/>
              <a:buNone/>
            </a:pPr>
            <a:r>
              <a:rPr lang="en-US" altLang="en-US" sz="2800" b="1"/>
              <a:t>2 day</a:t>
            </a:r>
          </a:p>
        </p:txBody>
      </p:sp>
      <p:sp>
        <p:nvSpPr>
          <p:cNvPr id="65538" name="Rectangle 3">
            <a:extLst>
              <a:ext uri="{FF2B5EF4-FFF2-40B4-BE49-F238E27FC236}">
                <a16:creationId xmlns:a16="http://schemas.microsoft.com/office/drawing/2014/main" id="{F294CC47-4941-4DE7-8D12-985CC6FC582E}"/>
              </a:ext>
            </a:extLst>
          </p:cNvPr>
          <p:cNvSpPr>
            <a:spLocks noChangeArrowheads="1"/>
          </p:cNvSpPr>
          <p:nvPr/>
        </p:nvSpPr>
        <p:spPr bwMode="auto">
          <a:xfrm>
            <a:off x="5105400" y="2209800"/>
            <a:ext cx="2998788"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b="1"/>
              <a:t>Years to get</a:t>
            </a:r>
          </a:p>
          <a:p>
            <a:pPr algn="ctr">
              <a:lnSpc>
                <a:spcPct val="80000"/>
              </a:lnSpc>
              <a:spcBef>
                <a:spcPct val="0"/>
              </a:spcBef>
              <a:buClrTx/>
              <a:buSzTx/>
              <a:buFontTx/>
              <a:buNone/>
            </a:pPr>
            <a:r>
              <a:rPr lang="en-US" altLang="en-US" sz="2800" b="1" u="sng"/>
              <a:t>1 pile / sq. yard</a:t>
            </a:r>
            <a:endParaRPr lang="en-US" altLang="en-US" sz="2800" b="1"/>
          </a:p>
          <a:p>
            <a:pPr algn="ctr">
              <a:lnSpc>
                <a:spcPct val="80000"/>
              </a:lnSpc>
              <a:spcBef>
                <a:spcPct val="0"/>
              </a:spcBef>
              <a:buClrTx/>
              <a:buSzTx/>
              <a:buFontTx/>
              <a:buNone/>
            </a:pPr>
            <a:endParaRPr lang="en-US" altLang="en-US" sz="2800" b="1"/>
          </a:p>
          <a:p>
            <a:pPr algn="ctr">
              <a:lnSpc>
                <a:spcPct val="80000"/>
              </a:lnSpc>
              <a:spcBef>
                <a:spcPct val="0"/>
              </a:spcBef>
              <a:buClrTx/>
              <a:buSzTx/>
              <a:buFontTx/>
              <a:buNone/>
            </a:pPr>
            <a:r>
              <a:rPr lang="en-US" altLang="en-US" sz="2800" b="1"/>
              <a:t>27</a:t>
            </a:r>
          </a:p>
          <a:p>
            <a:pPr algn="ctr">
              <a:lnSpc>
                <a:spcPct val="80000"/>
              </a:lnSpc>
              <a:spcBef>
                <a:spcPct val="0"/>
              </a:spcBef>
              <a:buClrTx/>
              <a:buSzTx/>
              <a:buFontTx/>
              <a:buNone/>
            </a:pPr>
            <a:endParaRPr lang="en-US" altLang="en-US" sz="2800" b="1"/>
          </a:p>
          <a:p>
            <a:pPr algn="ctr">
              <a:lnSpc>
                <a:spcPct val="80000"/>
              </a:lnSpc>
              <a:spcBef>
                <a:spcPct val="0"/>
              </a:spcBef>
              <a:buClrTx/>
              <a:buSzTx/>
              <a:buFontTx/>
              <a:buNone/>
            </a:pPr>
            <a:r>
              <a:rPr lang="en-US" altLang="en-US" sz="2800" b="1"/>
              <a:t>8</a:t>
            </a:r>
          </a:p>
          <a:p>
            <a:pPr algn="ctr">
              <a:lnSpc>
                <a:spcPct val="80000"/>
              </a:lnSpc>
              <a:spcBef>
                <a:spcPct val="0"/>
              </a:spcBef>
              <a:buClrTx/>
              <a:buSzTx/>
              <a:buFontTx/>
              <a:buNone/>
            </a:pPr>
            <a:endParaRPr lang="en-US" altLang="en-US" sz="2800" b="1"/>
          </a:p>
          <a:p>
            <a:pPr algn="ctr">
              <a:lnSpc>
                <a:spcPct val="80000"/>
              </a:lnSpc>
              <a:spcBef>
                <a:spcPct val="0"/>
              </a:spcBef>
              <a:buClrTx/>
              <a:buSzTx/>
              <a:buFontTx/>
              <a:buNone/>
            </a:pPr>
            <a:r>
              <a:rPr lang="en-US" altLang="en-US" sz="2800" b="1"/>
              <a:t>4-5</a:t>
            </a:r>
          </a:p>
          <a:p>
            <a:pPr algn="ctr">
              <a:lnSpc>
                <a:spcPct val="80000"/>
              </a:lnSpc>
              <a:spcBef>
                <a:spcPct val="0"/>
              </a:spcBef>
              <a:buClrTx/>
              <a:buSzTx/>
              <a:buFontTx/>
              <a:buNone/>
            </a:pPr>
            <a:endParaRPr lang="en-US" altLang="en-US" sz="2800" b="1"/>
          </a:p>
          <a:p>
            <a:pPr algn="ctr">
              <a:lnSpc>
                <a:spcPct val="80000"/>
              </a:lnSpc>
              <a:spcBef>
                <a:spcPct val="0"/>
              </a:spcBef>
              <a:buClrTx/>
              <a:buSzTx/>
              <a:buFontTx/>
              <a:buNone/>
            </a:pPr>
            <a:r>
              <a:rPr lang="en-US" altLang="en-US" sz="2800" b="1"/>
              <a:t>2</a:t>
            </a:r>
          </a:p>
        </p:txBody>
      </p:sp>
      <p:sp>
        <p:nvSpPr>
          <p:cNvPr id="65539" name="Rectangle 4">
            <a:extLst>
              <a:ext uri="{FF2B5EF4-FFF2-40B4-BE49-F238E27FC236}">
                <a16:creationId xmlns:a16="http://schemas.microsoft.com/office/drawing/2014/main" id="{C1B0B8CD-CE92-4090-85A6-810C41B9224D}"/>
              </a:ext>
            </a:extLst>
          </p:cNvPr>
          <p:cNvSpPr>
            <a:spLocks noChangeArrowheads="1"/>
          </p:cNvSpPr>
          <p:nvPr/>
        </p:nvSpPr>
        <p:spPr bwMode="auto">
          <a:xfrm>
            <a:off x="1143000" y="1219200"/>
            <a:ext cx="746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nSpc>
                <a:spcPct val="70000"/>
              </a:lnSpc>
              <a:spcBef>
                <a:spcPct val="0"/>
              </a:spcBef>
              <a:buClrTx/>
              <a:buSzTx/>
              <a:buFontTx/>
              <a:buNone/>
            </a:pPr>
            <a:r>
              <a:rPr lang="en-US" altLang="en-US" sz="4400" b="1">
                <a:solidFill>
                  <a:schemeClr val="tx2"/>
                </a:solidFill>
                <a:latin typeface="Arial Narrow" panose="020B0606020202030204" pitchFamily="34" charset="0"/>
              </a:rPr>
              <a:t>Manure Distribution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F7922F1B-267D-42EF-A915-0D2C1537370B}"/>
              </a:ext>
            </a:extLst>
          </p:cNvPr>
          <p:cNvSpPr>
            <a:spLocks noGrp="1" noChangeArrowheads="1"/>
          </p:cNvSpPr>
          <p:nvPr>
            <p:ph type="title"/>
          </p:nvPr>
        </p:nvSpPr>
        <p:spPr>
          <a:xfrm>
            <a:off x="1122363" y="457200"/>
            <a:ext cx="7793037" cy="1462088"/>
          </a:xfrm>
        </p:spPr>
        <p:txBody>
          <a:bodyPr/>
          <a:lstStyle/>
          <a:p>
            <a:pPr eaLnBrk="1" hangingPunct="1"/>
            <a:r>
              <a:rPr lang="en-US" altLang="en-US" sz="2800"/>
              <a:t>Effect of protein level on daily N excretion rate</a:t>
            </a:r>
          </a:p>
        </p:txBody>
      </p:sp>
      <p:graphicFrame>
        <p:nvGraphicFramePr>
          <p:cNvPr id="67586" name="Object 3">
            <a:extLst>
              <a:ext uri="{FF2B5EF4-FFF2-40B4-BE49-F238E27FC236}">
                <a16:creationId xmlns:a16="http://schemas.microsoft.com/office/drawing/2014/main" id="{5112B3BA-0F63-413C-80A8-81DF112C4329}"/>
              </a:ext>
            </a:extLst>
          </p:cNvPr>
          <p:cNvGraphicFramePr>
            <a:graphicFrameLocks noChangeAspect="1"/>
          </p:cNvGraphicFramePr>
          <p:nvPr/>
        </p:nvGraphicFramePr>
        <p:xfrm>
          <a:off x="0" y="2438400"/>
          <a:ext cx="9144000" cy="2752725"/>
        </p:xfrm>
        <a:graphic>
          <a:graphicData uri="http://schemas.openxmlformats.org/presentationml/2006/ole">
            <mc:AlternateContent xmlns:mc="http://schemas.openxmlformats.org/markup-compatibility/2006">
              <mc:Choice xmlns:v="urn:schemas-microsoft-com:vml" Requires="v">
                <p:oleObj spid="_x0000_s67588" name="Worksheet" r:id="rId3" imgW="0" imgH="0" progId="Excel.Sheet.8">
                  <p:embed/>
                </p:oleObj>
              </mc:Choice>
              <mc:Fallback>
                <p:oleObj name="Worksheet" r:id="rId3" imgW="0" imgH="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38400"/>
                        <a:ext cx="91440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4" name="Text Box 4">
            <a:extLst>
              <a:ext uri="{FF2B5EF4-FFF2-40B4-BE49-F238E27FC236}">
                <a16:creationId xmlns:a16="http://schemas.microsoft.com/office/drawing/2014/main" id="{B059C5F3-44CD-4723-9D5B-4CFB195F3533}"/>
              </a:ext>
            </a:extLst>
          </p:cNvPr>
          <p:cNvSpPr txBox="1">
            <a:spLocks noChangeArrowheads="1"/>
          </p:cNvSpPr>
          <p:nvPr/>
        </p:nvSpPr>
        <p:spPr bwMode="auto">
          <a:xfrm>
            <a:off x="304800" y="5486400"/>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a:solidFill>
                  <a:schemeClr val="hlink"/>
                </a:solidFill>
              </a:rPr>
              <a:t>* Fecal N level remains near constant, excess N is excreted as urine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 calcmode="lin" valueType="num">
                                      <p:cBhvr additive="base">
                                        <p:cTn id="7" dur="500" fill="hold"/>
                                        <p:tgtEl>
                                          <p:spTgt spid="61444"/>
                                        </p:tgtEl>
                                        <p:attrNameLst>
                                          <p:attrName>ppt_x</p:attrName>
                                        </p:attrNameLst>
                                      </p:cBhvr>
                                      <p:tavLst>
                                        <p:tav tm="0">
                                          <p:val>
                                            <p:strVal val="0-#ppt_w/2"/>
                                          </p:val>
                                        </p:tav>
                                        <p:tav tm="100000">
                                          <p:val>
                                            <p:strVal val="#ppt_x"/>
                                          </p:val>
                                        </p:tav>
                                      </p:tavLst>
                                    </p:anim>
                                    <p:anim calcmode="lin" valueType="num">
                                      <p:cBhvr additive="base">
                                        <p:cTn id="8" dur="500" fill="hold"/>
                                        <p:tgtEl>
                                          <p:spTgt spid="614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9702F2FD-4256-4118-B555-B97FA31402F3}"/>
              </a:ext>
            </a:extLst>
          </p:cNvPr>
          <p:cNvSpPr>
            <a:spLocks noGrp="1" noChangeArrowheads="1"/>
          </p:cNvSpPr>
          <p:nvPr>
            <p:ph type="title"/>
          </p:nvPr>
        </p:nvSpPr>
        <p:spPr/>
        <p:txBody>
          <a:bodyPr/>
          <a:lstStyle/>
          <a:p>
            <a:pPr eaLnBrk="1" hangingPunct="1"/>
            <a:r>
              <a:rPr lang="en-US" altLang="en-US" sz="2800"/>
              <a:t>Effect of protein level on daily N excretion rate</a:t>
            </a:r>
          </a:p>
        </p:txBody>
      </p:sp>
      <p:graphicFrame>
        <p:nvGraphicFramePr>
          <p:cNvPr id="68610" name="Object 3">
            <a:extLst>
              <a:ext uri="{FF2B5EF4-FFF2-40B4-BE49-F238E27FC236}">
                <a16:creationId xmlns:a16="http://schemas.microsoft.com/office/drawing/2014/main" id="{3C53B55D-0545-48D2-BA5D-7EB7E82A9AAC}"/>
              </a:ext>
            </a:extLst>
          </p:cNvPr>
          <p:cNvGraphicFramePr>
            <a:graphicFrameLocks noChangeAspect="1"/>
          </p:cNvGraphicFramePr>
          <p:nvPr/>
        </p:nvGraphicFramePr>
        <p:xfrm>
          <a:off x="358775" y="2438400"/>
          <a:ext cx="8585200" cy="2814638"/>
        </p:xfrm>
        <a:graphic>
          <a:graphicData uri="http://schemas.openxmlformats.org/presentationml/2006/ole">
            <mc:AlternateContent xmlns:mc="http://schemas.openxmlformats.org/markup-compatibility/2006">
              <mc:Choice xmlns:v="urn:schemas-microsoft-com:vml" Requires="v">
                <p:oleObj spid="_x0000_s68612" name="Worksheet" r:id="rId3" imgW="0" imgH="0" progId="Excel.Sheet.8">
                  <p:embed/>
                </p:oleObj>
              </mc:Choice>
              <mc:Fallback>
                <p:oleObj name="Worksheet" r:id="rId3" imgW="0" imgH="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2438400"/>
                        <a:ext cx="85852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8611" name="Text Box 4">
            <a:extLst>
              <a:ext uri="{FF2B5EF4-FFF2-40B4-BE49-F238E27FC236}">
                <a16:creationId xmlns:a16="http://schemas.microsoft.com/office/drawing/2014/main" id="{C8585905-CEC0-4166-8FEE-AFB7CE145CD4}"/>
              </a:ext>
            </a:extLst>
          </p:cNvPr>
          <p:cNvSpPr txBox="1">
            <a:spLocks noChangeArrowheads="1"/>
          </p:cNvSpPr>
          <p:nvPr/>
        </p:nvSpPr>
        <p:spPr bwMode="auto">
          <a:xfrm>
            <a:off x="533400" y="53340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a:solidFill>
                  <a:srgbClr val="008000"/>
                </a:solidFill>
              </a:rPr>
              <a:t>* Urine N is nearly all readily available on a daily basis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4C43E4E9-8657-4778-9C5D-1B341A4B6900}"/>
              </a:ext>
            </a:extLst>
          </p:cNvPr>
          <p:cNvSpPr>
            <a:spLocks noGrp="1" noChangeArrowheads="1"/>
          </p:cNvSpPr>
          <p:nvPr>
            <p:ph type="title"/>
          </p:nvPr>
        </p:nvSpPr>
        <p:spPr>
          <a:xfrm>
            <a:off x="1219200" y="609600"/>
            <a:ext cx="7793038" cy="1462088"/>
          </a:xfrm>
        </p:spPr>
        <p:txBody>
          <a:bodyPr/>
          <a:lstStyle/>
          <a:p>
            <a:pPr eaLnBrk="1" hangingPunct="1"/>
            <a:r>
              <a:rPr lang="en-US" altLang="en-US" sz="3600"/>
              <a:t>Effect of stock density on daily available N return to the soil</a:t>
            </a:r>
          </a:p>
        </p:txBody>
      </p:sp>
      <p:graphicFrame>
        <p:nvGraphicFramePr>
          <p:cNvPr id="69634" name="Object 3">
            <a:extLst>
              <a:ext uri="{FF2B5EF4-FFF2-40B4-BE49-F238E27FC236}">
                <a16:creationId xmlns:a16="http://schemas.microsoft.com/office/drawing/2014/main" id="{9028829F-436A-4197-AD88-27477F3D54C6}"/>
              </a:ext>
            </a:extLst>
          </p:cNvPr>
          <p:cNvGraphicFramePr>
            <a:graphicFrameLocks noChangeAspect="1"/>
          </p:cNvGraphicFramePr>
          <p:nvPr/>
        </p:nvGraphicFramePr>
        <p:xfrm>
          <a:off x="0" y="2971800"/>
          <a:ext cx="9144000" cy="2057400"/>
        </p:xfrm>
        <a:graphic>
          <a:graphicData uri="http://schemas.openxmlformats.org/presentationml/2006/ole">
            <mc:AlternateContent xmlns:mc="http://schemas.openxmlformats.org/markup-compatibility/2006">
              <mc:Choice xmlns:v="urn:schemas-microsoft-com:vml" Requires="v">
                <p:oleObj spid="_x0000_s69635" name="Worksheet" r:id="rId3" imgW="0" imgH="0" progId="Excel.Sheet.8">
                  <p:embed/>
                </p:oleObj>
              </mc:Choice>
              <mc:Fallback>
                <p:oleObj name="Worksheet" r:id="rId3" imgW="0" imgH="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1800"/>
                        <a:ext cx="9144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59A08034-BCF2-4A94-B9CB-C40A938B04AB}"/>
              </a:ext>
            </a:extLst>
          </p:cNvPr>
          <p:cNvSpPr>
            <a:spLocks noChangeArrowheads="1"/>
          </p:cNvSpPr>
          <p:nvPr/>
        </p:nvSpPr>
        <p:spPr bwMode="auto">
          <a:xfrm>
            <a:off x="1143000" y="915988"/>
            <a:ext cx="77930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3600">
                <a:solidFill>
                  <a:schemeClr val="tx2"/>
                </a:solidFill>
              </a:rPr>
              <a:t>Effect of stock density on daily available N return to the soil</a:t>
            </a:r>
          </a:p>
        </p:txBody>
      </p:sp>
      <p:graphicFrame>
        <p:nvGraphicFramePr>
          <p:cNvPr id="70658" name="Object 3">
            <a:extLst>
              <a:ext uri="{FF2B5EF4-FFF2-40B4-BE49-F238E27FC236}">
                <a16:creationId xmlns:a16="http://schemas.microsoft.com/office/drawing/2014/main" id="{1CE2B7C1-C4AC-44F9-BF14-BEADD17D324A}"/>
              </a:ext>
            </a:extLst>
          </p:cNvPr>
          <p:cNvGraphicFramePr>
            <a:graphicFrameLocks noChangeAspect="1"/>
          </p:cNvGraphicFramePr>
          <p:nvPr/>
        </p:nvGraphicFramePr>
        <p:xfrm>
          <a:off x="123825" y="2311400"/>
          <a:ext cx="8639175" cy="1441450"/>
        </p:xfrm>
        <a:graphic>
          <a:graphicData uri="http://schemas.openxmlformats.org/presentationml/2006/ole">
            <mc:AlternateContent xmlns:mc="http://schemas.openxmlformats.org/markup-compatibility/2006">
              <mc:Choice xmlns:v="urn:schemas-microsoft-com:vml" Requires="v">
                <p:oleObj spid="_x0000_s70660" name="Worksheet" r:id="rId3" imgW="0" imgH="0" progId="Excel.Sheet.8">
                  <p:embed/>
                </p:oleObj>
              </mc:Choice>
              <mc:Fallback>
                <p:oleObj name="Worksheet" r:id="rId3" imgW="0" imgH="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2311400"/>
                        <a:ext cx="86391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59" name="Text Box 4">
            <a:extLst>
              <a:ext uri="{FF2B5EF4-FFF2-40B4-BE49-F238E27FC236}">
                <a16:creationId xmlns:a16="http://schemas.microsoft.com/office/drawing/2014/main" id="{CAC5F4BA-5739-45D6-B8F8-B289313D54E4}"/>
              </a:ext>
            </a:extLst>
          </p:cNvPr>
          <p:cNvSpPr txBox="1">
            <a:spLocks noChangeArrowheads="1"/>
          </p:cNvSpPr>
          <p:nvPr/>
        </p:nvSpPr>
        <p:spPr bwMode="auto">
          <a:xfrm>
            <a:off x="381000" y="3733800"/>
            <a:ext cx="83820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800">
                <a:solidFill>
                  <a:schemeClr val="hlink"/>
                </a:solidFill>
              </a:rPr>
              <a:t>Management requirements for these stock densities:</a:t>
            </a:r>
          </a:p>
          <a:p>
            <a:pPr lvl="1" eaLnBrk="1" hangingPunct="1">
              <a:spcBef>
                <a:spcPct val="50000"/>
              </a:spcBef>
              <a:buClrTx/>
              <a:buSzTx/>
              <a:buFont typeface="Wingdings" panose="05000000000000000000" pitchFamily="2" charset="2"/>
              <a:buChar char="Ø"/>
            </a:pPr>
            <a:r>
              <a:rPr lang="en-US" altLang="en-US" sz="1800">
                <a:solidFill>
                  <a:schemeClr val="hlink"/>
                </a:solidFill>
              </a:rPr>
              <a:t> 600 lb/A = continuous graze 2 acre/cow</a:t>
            </a:r>
          </a:p>
          <a:p>
            <a:pPr lvl="1" eaLnBrk="1" hangingPunct="1">
              <a:spcBef>
                <a:spcPct val="50000"/>
              </a:spcBef>
              <a:buClrTx/>
              <a:buSzTx/>
              <a:buFont typeface="Wingdings" panose="05000000000000000000" pitchFamily="2" charset="2"/>
              <a:buChar char="Ø"/>
            </a:pPr>
            <a:r>
              <a:rPr lang="en-US" altLang="en-US" sz="1800">
                <a:solidFill>
                  <a:schemeClr val="hlink"/>
                </a:solidFill>
              </a:rPr>
              <a:t>1200 lb/A = continuous graze 1 acre/cow</a:t>
            </a:r>
          </a:p>
          <a:p>
            <a:pPr lvl="1" eaLnBrk="1" hangingPunct="1">
              <a:spcBef>
                <a:spcPct val="50000"/>
              </a:spcBef>
              <a:buClrTx/>
              <a:buSzTx/>
              <a:buFont typeface="Wingdings" panose="05000000000000000000" pitchFamily="2" charset="2"/>
              <a:buChar char="Ø"/>
            </a:pPr>
            <a:r>
              <a:rPr lang="en-US" altLang="en-US" sz="1800">
                <a:solidFill>
                  <a:schemeClr val="hlink"/>
                </a:solidFill>
              </a:rPr>
              <a:t>4800 lb/A = rotational graze 10 day grazing period</a:t>
            </a:r>
          </a:p>
          <a:p>
            <a:pPr lvl="1" eaLnBrk="1" hangingPunct="1">
              <a:spcBef>
                <a:spcPct val="50000"/>
              </a:spcBef>
              <a:buClrTx/>
              <a:buSzTx/>
              <a:buFont typeface="Wingdings" panose="05000000000000000000" pitchFamily="2" charset="2"/>
              <a:buChar char="Ø"/>
            </a:pPr>
            <a:r>
              <a:rPr lang="en-US" altLang="en-US" sz="1800">
                <a:solidFill>
                  <a:schemeClr val="hlink"/>
                </a:solidFill>
              </a:rPr>
              <a:t>24000 lb/A=rotational graze 3 day graze period</a:t>
            </a:r>
          </a:p>
          <a:p>
            <a:pPr lvl="1" eaLnBrk="1" hangingPunct="1">
              <a:spcBef>
                <a:spcPct val="50000"/>
              </a:spcBef>
              <a:buClrTx/>
              <a:buSzTx/>
              <a:buFont typeface="Wingdings" panose="05000000000000000000" pitchFamily="2" charset="2"/>
              <a:buChar char="Ø"/>
            </a:pPr>
            <a:r>
              <a:rPr lang="en-US" altLang="en-US" sz="1800">
                <a:solidFill>
                  <a:schemeClr val="hlink"/>
                </a:solidFill>
              </a:rPr>
              <a:t>48000 lb/A=rotational graze 1 day graze period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7" descr="IMG_1014">
            <a:extLst>
              <a:ext uri="{FF2B5EF4-FFF2-40B4-BE49-F238E27FC236}">
                <a16:creationId xmlns:a16="http://schemas.microsoft.com/office/drawing/2014/main" id="{D5752768-EBFB-4F09-B3DF-F601755D8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5">
            <a:extLst>
              <a:ext uri="{FF2B5EF4-FFF2-40B4-BE49-F238E27FC236}">
                <a16:creationId xmlns:a16="http://schemas.microsoft.com/office/drawing/2014/main" id="{765F0266-0CCE-4BC6-91D4-EE0923C41C6F}"/>
              </a:ext>
            </a:extLst>
          </p:cNvPr>
          <p:cNvSpPr>
            <a:spLocks noChangeArrowheads="1"/>
          </p:cNvSpPr>
          <p:nvPr/>
        </p:nvSpPr>
        <p:spPr bwMode="auto">
          <a:xfrm>
            <a:off x="1219200" y="0"/>
            <a:ext cx="779303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4400"/>
              <a:t>Why increasing stock density is a good thing</a:t>
            </a:r>
          </a:p>
        </p:txBody>
      </p:sp>
      <p:sp>
        <p:nvSpPr>
          <p:cNvPr id="71683" name="Rectangle 6">
            <a:extLst>
              <a:ext uri="{FF2B5EF4-FFF2-40B4-BE49-F238E27FC236}">
                <a16:creationId xmlns:a16="http://schemas.microsoft.com/office/drawing/2014/main" id="{43EF5A07-A48D-43F8-A0F8-08895C8A3746}"/>
              </a:ext>
            </a:extLst>
          </p:cNvPr>
          <p:cNvSpPr>
            <a:spLocks noChangeArrowheads="1"/>
          </p:cNvSpPr>
          <p:nvPr/>
        </p:nvSpPr>
        <p:spPr bwMode="auto">
          <a:xfrm>
            <a:off x="838200" y="3200400"/>
            <a:ext cx="777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r>
              <a:rPr lang="en-US" altLang="en-US">
                <a:solidFill>
                  <a:srgbClr val="FFFF00"/>
                </a:solidFill>
              </a:rPr>
              <a:t>More consistent pasture utilization</a:t>
            </a:r>
          </a:p>
          <a:p>
            <a:pPr eaLnBrk="1" hangingPunct="1"/>
            <a:r>
              <a:rPr lang="en-US" altLang="en-US">
                <a:solidFill>
                  <a:srgbClr val="FFFF00"/>
                </a:solidFill>
              </a:rPr>
              <a:t>More uniform manure distribution</a:t>
            </a:r>
          </a:p>
          <a:p>
            <a:pPr eaLnBrk="1" hangingPunct="1"/>
            <a:r>
              <a:rPr lang="en-US" altLang="en-US">
                <a:solidFill>
                  <a:srgbClr val="FFFF00"/>
                </a:solidFill>
              </a:rPr>
              <a:t>High stock density usually means shorter grazing periods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IMG_0035">
            <a:extLst>
              <a:ext uri="{FF2B5EF4-FFF2-40B4-BE49-F238E27FC236}">
                <a16:creationId xmlns:a16="http://schemas.microsoft.com/office/drawing/2014/main" id="{2CFA64A1-1B0A-4189-AA09-DD22B30FC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3">
            <a:extLst>
              <a:ext uri="{FF2B5EF4-FFF2-40B4-BE49-F238E27FC236}">
                <a16:creationId xmlns:a16="http://schemas.microsoft.com/office/drawing/2014/main" id="{3D97A438-C848-49AC-AF7F-F89C88CAF6BA}"/>
              </a:ext>
            </a:extLst>
          </p:cNvPr>
          <p:cNvSpPr txBox="1">
            <a:spLocks noChangeArrowheads="1"/>
          </p:cNvSpPr>
          <p:nvPr/>
        </p:nvSpPr>
        <p:spPr bwMode="auto">
          <a:xfrm>
            <a:off x="457200" y="914400"/>
            <a:ext cx="815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4000" b="1"/>
              <a:t>Set stocking:	 30 – 40 %</a:t>
            </a:r>
          </a:p>
        </p:txBody>
      </p:sp>
      <p:sp>
        <p:nvSpPr>
          <p:cNvPr id="72707" name="Text Box 4">
            <a:extLst>
              <a:ext uri="{FF2B5EF4-FFF2-40B4-BE49-F238E27FC236}">
                <a16:creationId xmlns:a16="http://schemas.microsoft.com/office/drawing/2014/main" id="{1528E6CA-A86E-4C4E-929E-C8F8874885C1}"/>
              </a:ext>
            </a:extLst>
          </p:cNvPr>
          <p:cNvSpPr txBox="1">
            <a:spLocks noChangeArrowheads="1"/>
          </p:cNvSpPr>
          <p:nvPr/>
        </p:nvSpPr>
        <p:spPr bwMode="auto">
          <a:xfrm>
            <a:off x="0" y="0"/>
            <a:ext cx="5502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4400" b="1" i="1" u="sng">
                <a:solidFill>
                  <a:srgbClr val="FFFF00"/>
                </a:solidFill>
              </a:rPr>
              <a:t>Grazing Efficiency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blackcow chewing">
            <a:extLst>
              <a:ext uri="{FF2B5EF4-FFF2-40B4-BE49-F238E27FC236}">
                <a16:creationId xmlns:a16="http://schemas.microsoft.com/office/drawing/2014/main" id="{A0EA4F66-B4C0-48FC-AEDC-7FA8EF468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 Box 3">
            <a:extLst>
              <a:ext uri="{FF2B5EF4-FFF2-40B4-BE49-F238E27FC236}">
                <a16:creationId xmlns:a16="http://schemas.microsoft.com/office/drawing/2014/main" id="{3199FC22-5755-49C0-899B-AC862270AA0A}"/>
              </a:ext>
            </a:extLst>
          </p:cNvPr>
          <p:cNvSpPr txBox="1">
            <a:spLocks noChangeArrowheads="1"/>
          </p:cNvSpPr>
          <p:nvPr/>
        </p:nvSpPr>
        <p:spPr bwMode="auto">
          <a:xfrm>
            <a:off x="533400" y="381000"/>
            <a:ext cx="777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4000" b="1"/>
              <a:t>What else do livestock do on their dinner plate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IMG_1411">
            <a:extLst>
              <a:ext uri="{FF2B5EF4-FFF2-40B4-BE49-F238E27FC236}">
                <a16:creationId xmlns:a16="http://schemas.microsoft.com/office/drawing/2014/main" id="{06E258FF-6E76-40D6-BCE7-58DC04852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a:extLst>
              <a:ext uri="{FF2B5EF4-FFF2-40B4-BE49-F238E27FC236}">
                <a16:creationId xmlns:a16="http://schemas.microsoft.com/office/drawing/2014/main" id="{B94B2C44-4E37-49C7-8E29-2C46F9F45E33}"/>
              </a:ext>
            </a:extLst>
          </p:cNvPr>
          <p:cNvSpPr txBox="1">
            <a:spLocks noChangeArrowheads="1"/>
          </p:cNvSpPr>
          <p:nvPr/>
        </p:nvSpPr>
        <p:spPr bwMode="auto">
          <a:xfrm>
            <a:off x="0" y="838200"/>
            <a:ext cx="91440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4000" b="1">
                <a:solidFill>
                  <a:srgbClr val="66FFFF"/>
                </a:solidFill>
              </a:rPr>
              <a:t>Each day spent on the same area increases:</a:t>
            </a:r>
          </a:p>
          <a:p>
            <a:pPr lvl="1" eaLnBrk="1" hangingPunct="1">
              <a:spcBef>
                <a:spcPct val="50000"/>
              </a:spcBef>
              <a:buClrTx/>
              <a:buSzTx/>
              <a:buFont typeface="Wingdings" panose="05000000000000000000" pitchFamily="2" charset="2"/>
              <a:buChar char="Ø"/>
            </a:pPr>
            <a:r>
              <a:rPr lang="en-US" altLang="en-US" sz="4000" b="1">
                <a:solidFill>
                  <a:srgbClr val="FFFF00"/>
                </a:solidFill>
              </a:rPr>
              <a:t>Waste due to fouling &amp; camping</a:t>
            </a:r>
          </a:p>
          <a:p>
            <a:pPr lvl="1" eaLnBrk="1" hangingPunct="1">
              <a:spcBef>
                <a:spcPct val="50000"/>
              </a:spcBef>
              <a:buClrTx/>
              <a:buSzTx/>
              <a:buFont typeface="Wingdings" panose="05000000000000000000" pitchFamily="2" charset="2"/>
              <a:buChar char="Ø"/>
            </a:pPr>
            <a:r>
              <a:rPr lang="en-US" altLang="en-US" sz="4000" b="1"/>
              <a:t>Overgrazing in concentration areas</a:t>
            </a:r>
          </a:p>
          <a:p>
            <a:pPr lvl="1" eaLnBrk="1" hangingPunct="1">
              <a:spcBef>
                <a:spcPct val="50000"/>
              </a:spcBef>
              <a:buClrTx/>
              <a:buSzTx/>
              <a:buFont typeface="Wingdings" panose="05000000000000000000" pitchFamily="2" charset="2"/>
              <a:buChar char="Ø"/>
            </a:pPr>
            <a:r>
              <a:rPr lang="en-US" altLang="en-US" sz="4000" b="1"/>
              <a:t>Stresses most desirable plant species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rye paddock turn in 1">
            <a:extLst>
              <a:ext uri="{FF2B5EF4-FFF2-40B4-BE49-F238E27FC236}">
                <a16:creationId xmlns:a16="http://schemas.microsoft.com/office/drawing/2014/main" id="{C504A1C9-7474-4D08-A8E9-5F062D479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ext Box 3">
            <a:extLst>
              <a:ext uri="{FF2B5EF4-FFF2-40B4-BE49-F238E27FC236}">
                <a16:creationId xmlns:a16="http://schemas.microsoft.com/office/drawing/2014/main" id="{3D12A0F0-54A1-47B0-A26D-1157286E1208}"/>
              </a:ext>
            </a:extLst>
          </p:cNvPr>
          <p:cNvSpPr txBox="1">
            <a:spLocks noChangeArrowheads="1"/>
          </p:cNvSpPr>
          <p:nvPr/>
        </p:nvSpPr>
        <p:spPr bwMode="auto">
          <a:xfrm>
            <a:off x="457200" y="1219200"/>
            <a:ext cx="85344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4000" b="1"/>
              <a:t>Set stocking:  			30 - 50%</a:t>
            </a:r>
          </a:p>
          <a:p>
            <a:pPr eaLnBrk="1" hangingPunct="1">
              <a:spcBef>
                <a:spcPct val="50000"/>
              </a:spcBef>
              <a:buClrTx/>
              <a:buSzTx/>
              <a:buFontTx/>
              <a:buNone/>
            </a:pPr>
            <a:r>
              <a:rPr lang="en-US" altLang="en-US" sz="4000" b="1">
                <a:solidFill>
                  <a:srgbClr val="FFFF00"/>
                </a:solidFill>
              </a:rPr>
              <a:t>Weekly rotation:		50 - 60%</a:t>
            </a:r>
          </a:p>
          <a:p>
            <a:pPr eaLnBrk="1" hangingPunct="1">
              <a:spcBef>
                <a:spcPct val="50000"/>
              </a:spcBef>
              <a:buClrTx/>
              <a:buSzTx/>
              <a:buFontTx/>
              <a:buNone/>
            </a:pPr>
            <a:r>
              <a:rPr lang="en-US" altLang="en-US" sz="4000" b="1">
                <a:solidFill>
                  <a:srgbClr val="FFFF00"/>
                </a:solidFill>
              </a:rPr>
              <a:t>3 – 5 day rotation:	60 - 70%</a:t>
            </a:r>
          </a:p>
          <a:p>
            <a:pPr eaLnBrk="1" hangingPunct="1">
              <a:spcBef>
                <a:spcPct val="50000"/>
              </a:spcBef>
              <a:buClrTx/>
              <a:buSzTx/>
              <a:buFontTx/>
              <a:buNone/>
            </a:pPr>
            <a:r>
              <a:rPr lang="en-US" altLang="en-US" sz="4000" b="1">
                <a:solidFill>
                  <a:srgbClr val="FFFF00"/>
                </a:solidFill>
              </a:rPr>
              <a:t>1 – 2 day rotation:	80 - 90%</a:t>
            </a:r>
            <a:r>
              <a:rPr lang="en-US" altLang="en-US" sz="4000" b="1">
                <a:solidFill>
                  <a:srgbClr val="FF3300"/>
                </a:solidFill>
              </a:rPr>
              <a:t>*</a:t>
            </a:r>
          </a:p>
        </p:txBody>
      </p:sp>
      <p:sp>
        <p:nvSpPr>
          <p:cNvPr id="78851" name="Text Box 4">
            <a:extLst>
              <a:ext uri="{FF2B5EF4-FFF2-40B4-BE49-F238E27FC236}">
                <a16:creationId xmlns:a16="http://schemas.microsoft.com/office/drawing/2014/main" id="{3DB1B72F-70FB-4BDD-A604-F0E09EE4A4EB}"/>
              </a:ext>
            </a:extLst>
          </p:cNvPr>
          <p:cNvSpPr txBox="1">
            <a:spLocks noChangeArrowheads="1"/>
          </p:cNvSpPr>
          <p:nvPr/>
        </p:nvSpPr>
        <p:spPr bwMode="auto">
          <a:xfrm>
            <a:off x="0" y="0"/>
            <a:ext cx="5502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4400" b="1" i="1" u="sng">
                <a:solidFill>
                  <a:srgbClr val="FFFF00"/>
                </a:solidFill>
              </a:rPr>
              <a:t>Grazing Efficiency</a:t>
            </a:r>
          </a:p>
        </p:txBody>
      </p:sp>
      <p:sp>
        <p:nvSpPr>
          <p:cNvPr id="76805" name="Text Box 5">
            <a:extLst>
              <a:ext uri="{FF2B5EF4-FFF2-40B4-BE49-F238E27FC236}">
                <a16:creationId xmlns:a16="http://schemas.microsoft.com/office/drawing/2014/main" id="{BD5F40CD-0F8C-4E8D-B301-C89A55BAD55C}"/>
              </a:ext>
            </a:extLst>
          </p:cNvPr>
          <p:cNvSpPr txBox="1">
            <a:spLocks noChangeArrowheads="1"/>
          </p:cNvSpPr>
          <p:nvPr/>
        </p:nvSpPr>
        <p:spPr bwMode="auto">
          <a:xfrm>
            <a:off x="381000" y="58674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rgbClr val="FF3300"/>
                </a:solidFill>
              </a:rPr>
              <a:t>*</a:t>
            </a:r>
            <a:r>
              <a:rPr lang="en-US" altLang="en-US" sz="2400" b="1">
                <a:solidFill>
                  <a:srgbClr val="FFFF00"/>
                </a:solidFill>
              </a:rPr>
              <a:t> On high rainfall or irrigated pastures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additive="base">
                                        <p:cTn id="7" dur="500" fill="hold"/>
                                        <p:tgtEl>
                                          <p:spTgt spid="76805"/>
                                        </p:tgtEl>
                                        <p:attrNameLst>
                                          <p:attrName>ppt_x</p:attrName>
                                        </p:attrNameLst>
                                      </p:cBhvr>
                                      <p:tavLst>
                                        <p:tav tm="0">
                                          <p:val>
                                            <p:strVal val="#ppt_x"/>
                                          </p:val>
                                        </p:tav>
                                        <p:tav tm="100000">
                                          <p:val>
                                            <p:strVal val="#ppt_x"/>
                                          </p:val>
                                        </p:tav>
                                      </p:tavLst>
                                    </p:anim>
                                    <p:anim calcmode="lin" valueType="num">
                                      <p:cBhvr additive="base">
                                        <p:cTn id="8" dur="500" fill="hold"/>
                                        <p:tgtEl>
                                          <p:spTgt spid="768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IMG_0360">
            <a:extLst>
              <a:ext uri="{FF2B5EF4-FFF2-40B4-BE49-F238E27FC236}">
                <a16:creationId xmlns:a16="http://schemas.microsoft.com/office/drawing/2014/main" id="{3D065154-2347-445E-8713-3FA13791B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5">
            <a:extLst>
              <a:ext uri="{FF2B5EF4-FFF2-40B4-BE49-F238E27FC236}">
                <a16:creationId xmlns:a16="http://schemas.microsoft.com/office/drawing/2014/main" id="{7FD87F43-5471-4FD2-874A-D54F30FCE0D8}"/>
              </a:ext>
            </a:extLst>
          </p:cNvPr>
          <p:cNvSpPr>
            <a:spLocks noGrp="1" noChangeArrowheads="1"/>
          </p:cNvSpPr>
          <p:nvPr>
            <p:ph type="title"/>
          </p:nvPr>
        </p:nvSpPr>
        <p:spPr>
          <a:xfrm>
            <a:off x="1143000" y="0"/>
            <a:ext cx="7793038" cy="1462088"/>
          </a:xfrm>
        </p:spPr>
        <p:txBody>
          <a:bodyPr/>
          <a:lstStyle/>
          <a:p>
            <a:pPr eaLnBrk="1" hangingPunct="1"/>
            <a:r>
              <a:rPr lang="en-US" altLang="en-US" sz="4000" b="1">
                <a:solidFill>
                  <a:schemeClr val="tx1"/>
                </a:solidFill>
              </a:rPr>
              <a:t>This pasture is stocked beyond its carrying capacity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IMG_1014">
            <a:extLst>
              <a:ext uri="{FF2B5EF4-FFF2-40B4-BE49-F238E27FC236}">
                <a16:creationId xmlns:a16="http://schemas.microsoft.com/office/drawing/2014/main" id="{13D47924-5714-4372-810E-37D8A02EE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3">
            <a:extLst>
              <a:ext uri="{FF2B5EF4-FFF2-40B4-BE49-F238E27FC236}">
                <a16:creationId xmlns:a16="http://schemas.microsoft.com/office/drawing/2014/main" id="{FA15F290-AAF0-45FC-A329-A438F021F746}"/>
              </a:ext>
            </a:extLst>
          </p:cNvPr>
          <p:cNvSpPr>
            <a:spLocks noChangeArrowheads="1"/>
          </p:cNvSpPr>
          <p:nvPr/>
        </p:nvSpPr>
        <p:spPr bwMode="auto">
          <a:xfrm>
            <a:off x="1219200" y="0"/>
            <a:ext cx="779303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4400"/>
              <a:t>Why increasing stock density is a good thing</a:t>
            </a:r>
          </a:p>
        </p:txBody>
      </p:sp>
      <p:sp>
        <p:nvSpPr>
          <p:cNvPr id="80899" name="Rectangle 4">
            <a:extLst>
              <a:ext uri="{FF2B5EF4-FFF2-40B4-BE49-F238E27FC236}">
                <a16:creationId xmlns:a16="http://schemas.microsoft.com/office/drawing/2014/main" id="{CB5C9FE1-8645-45CA-9C9B-D6DF5862F135}"/>
              </a:ext>
            </a:extLst>
          </p:cNvPr>
          <p:cNvSpPr>
            <a:spLocks noChangeArrowheads="1"/>
          </p:cNvSpPr>
          <p:nvPr/>
        </p:nvSpPr>
        <p:spPr bwMode="auto">
          <a:xfrm>
            <a:off x="838200" y="3200400"/>
            <a:ext cx="777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r>
              <a:rPr lang="en-US" altLang="en-US">
                <a:solidFill>
                  <a:srgbClr val="FFFF00"/>
                </a:solidFill>
              </a:rPr>
              <a:t>More consistent pasture utilization</a:t>
            </a:r>
          </a:p>
          <a:p>
            <a:pPr eaLnBrk="1" hangingPunct="1"/>
            <a:r>
              <a:rPr lang="en-US" altLang="en-US">
                <a:solidFill>
                  <a:srgbClr val="FFFF00"/>
                </a:solidFill>
              </a:rPr>
              <a:t>More uniform manure distribution</a:t>
            </a:r>
          </a:p>
          <a:p>
            <a:pPr eaLnBrk="1" hangingPunct="1"/>
            <a:r>
              <a:rPr lang="en-US" altLang="en-US">
                <a:solidFill>
                  <a:srgbClr val="FFFF00"/>
                </a:solidFill>
              </a:rPr>
              <a:t>High stock density usually means shorter grazing periods</a:t>
            </a:r>
          </a:p>
          <a:p>
            <a:pPr eaLnBrk="1" hangingPunct="1"/>
            <a:r>
              <a:rPr lang="en-US" altLang="en-US">
                <a:solidFill>
                  <a:srgbClr val="FFFF00"/>
                </a:solidFill>
              </a:rPr>
              <a:t>Shorter grazing periods mean more days resting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6">
            <a:extLst>
              <a:ext uri="{FF2B5EF4-FFF2-40B4-BE49-F238E27FC236}">
                <a16:creationId xmlns:a16="http://schemas.microsoft.com/office/drawing/2014/main" id="{209D6C7B-8774-4F29-843F-599837BDF7F7}"/>
              </a:ext>
            </a:extLst>
          </p:cNvPr>
          <p:cNvSpPr>
            <a:spLocks noGrp="1" noChangeArrowheads="1"/>
          </p:cNvSpPr>
          <p:nvPr>
            <p:ph type="title"/>
          </p:nvPr>
        </p:nvSpPr>
        <p:spPr/>
        <p:txBody>
          <a:bodyPr/>
          <a:lstStyle/>
          <a:p>
            <a:pPr eaLnBrk="1" hangingPunct="1"/>
            <a:r>
              <a:rPr lang="en-US" altLang="en-US" sz="2800"/>
              <a:t>Effect of paddock number on % of time resting</a:t>
            </a:r>
          </a:p>
        </p:txBody>
      </p:sp>
      <p:sp>
        <p:nvSpPr>
          <p:cNvPr id="81922" name="Rectangle 8">
            <a:extLst>
              <a:ext uri="{FF2B5EF4-FFF2-40B4-BE49-F238E27FC236}">
                <a16:creationId xmlns:a16="http://schemas.microsoft.com/office/drawing/2014/main" id="{E4C3FE25-E431-4D6A-B05B-E43381417837}"/>
              </a:ext>
            </a:extLst>
          </p:cNvPr>
          <p:cNvSpPr>
            <a:spLocks noGrp="1" noChangeArrowheads="1"/>
          </p:cNvSpPr>
          <p:nvPr>
            <p:ph type="body" idx="1"/>
          </p:nvPr>
        </p:nvSpPr>
        <p:spPr>
          <a:xfrm>
            <a:off x="381000" y="2438400"/>
            <a:ext cx="2667000" cy="4114800"/>
          </a:xfrm>
        </p:spPr>
        <p:txBody>
          <a:bodyPr/>
          <a:lstStyle/>
          <a:p>
            <a:pPr eaLnBrk="1" hangingPunct="1"/>
            <a:r>
              <a:rPr lang="en-US" altLang="en-US" sz="2800"/>
              <a:t>Higher stock density allows for more rest time for every paddock</a:t>
            </a:r>
          </a:p>
        </p:txBody>
      </p:sp>
      <p:pic>
        <p:nvPicPr>
          <p:cNvPr id="81923" name="Picture 7" descr="Rest response">
            <a:extLst>
              <a:ext uri="{FF2B5EF4-FFF2-40B4-BE49-F238E27FC236}">
                <a16:creationId xmlns:a16="http://schemas.microsoft.com/office/drawing/2014/main" id="{95D07D8F-EC58-4BC5-8356-AA6E4E8E5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995488"/>
            <a:ext cx="54864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IMG_1014">
            <a:extLst>
              <a:ext uri="{FF2B5EF4-FFF2-40B4-BE49-F238E27FC236}">
                <a16:creationId xmlns:a16="http://schemas.microsoft.com/office/drawing/2014/main" id="{B48171D9-4900-4570-91AD-225FCDAD5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3">
            <a:extLst>
              <a:ext uri="{FF2B5EF4-FFF2-40B4-BE49-F238E27FC236}">
                <a16:creationId xmlns:a16="http://schemas.microsoft.com/office/drawing/2014/main" id="{E36CEC95-D9BA-4A09-A920-0337C302A5B3}"/>
              </a:ext>
            </a:extLst>
          </p:cNvPr>
          <p:cNvSpPr>
            <a:spLocks noChangeArrowheads="1"/>
          </p:cNvSpPr>
          <p:nvPr/>
        </p:nvSpPr>
        <p:spPr bwMode="auto">
          <a:xfrm>
            <a:off x="1219200" y="0"/>
            <a:ext cx="779303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4400"/>
              <a:t>Why increasing stock density is a good thing</a:t>
            </a:r>
          </a:p>
        </p:txBody>
      </p:sp>
      <p:sp>
        <p:nvSpPr>
          <p:cNvPr id="82947" name="Rectangle 4">
            <a:extLst>
              <a:ext uri="{FF2B5EF4-FFF2-40B4-BE49-F238E27FC236}">
                <a16:creationId xmlns:a16="http://schemas.microsoft.com/office/drawing/2014/main" id="{FC382C3B-77F6-41A3-8808-E1499FF97850}"/>
              </a:ext>
            </a:extLst>
          </p:cNvPr>
          <p:cNvSpPr>
            <a:spLocks noChangeArrowheads="1"/>
          </p:cNvSpPr>
          <p:nvPr/>
        </p:nvSpPr>
        <p:spPr bwMode="auto">
          <a:xfrm>
            <a:off x="838200" y="2590800"/>
            <a:ext cx="777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r>
              <a:rPr lang="en-US" altLang="en-US">
                <a:solidFill>
                  <a:srgbClr val="FFFF00"/>
                </a:solidFill>
              </a:rPr>
              <a:t>More consistent pasture utilization</a:t>
            </a:r>
          </a:p>
          <a:p>
            <a:pPr eaLnBrk="1" hangingPunct="1"/>
            <a:r>
              <a:rPr lang="en-US" altLang="en-US">
                <a:solidFill>
                  <a:srgbClr val="FFFF00"/>
                </a:solidFill>
              </a:rPr>
              <a:t>More uniform manure distribution</a:t>
            </a:r>
          </a:p>
          <a:p>
            <a:pPr eaLnBrk="1" hangingPunct="1"/>
            <a:r>
              <a:rPr lang="en-US" altLang="en-US">
                <a:solidFill>
                  <a:srgbClr val="FFFF00"/>
                </a:solidFill>
              </a:rPr>
              <a:t>High stock density usually means shorter grazing periods</a:t>
            </a:r>
          </a:p>
          <a:p>
            <a:pPr eaLnBrk="1" hangingPunct="1"/>
            <a:r>
              <a:rPr lang="en-US" altLang="en-US">
                <a:solidFill>
                  <a:srgbClr val="FFFF00"/>
                </a:solidFill>
              </a:rPr>
              <a:t>Shorter grazing periods mean more days resting</a:t>
            </a:r>
          </a:p>
          <a:p>
            <a:pPr eaLnBrk="1" hangingPunct="1"/>
            <a:r>
              <a:rPr lang="en-US" altLang="en-US">
                <a:solidFill>
                  <a:srgbClr val="FFFF00"/>
                </a:solidFill>
              </a:rPr>
              <a:t>Replace mechanical tillage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May 11 07 239">
            <a:extLst>
              <a:ext uri="{FF2B5EF4-FFF2-40B4-BE49-F238E27FC236}">
                <a16:creationId xmlns:a16="http://schemas.microsoft.com/office/drawing/2014/main" id="{D288B286-8584-4315-A115-525C75D80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 Box 3">
            <a:extLst>
              <a:ext uri="{FF2B5EF4-FFF2-40B4-BE49-F238E27FC236}">
                <a16:creationId xmlns:a16="http://schemas.microsoft.com/office/drawing/2014/main" id="{29BFFD99-7D20-49A3-A2AE-85BCB3D78968}"/>
              </a:ext>
            </a:extLst>
          </p:cNvPr>
          <p:cNvSpPr txBox="1">
            <a:spLocks noChangeArrowheads="1"/>
          </p:cNvSpPr>
          <p:nvPr/>
        </p:nvSpPr>
        <p:spPr bwMode="auto">
          <a:xfrm>
            <a:off x="1219200" y="1371600"/>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b="1">
                <a:solidFill>
                  <a:srgbClr val="FFFF00"/>
                </a:solidFill>
              </a:rPr>
              <a:t>Hoof-n-tooth reseeding</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E7C378EE-ED44-4176-8462-7179B0C222A8}"/>
              </a:ext>
            </a:extLst>
          </p:cNvPr>
          <p:cNvSpPr>
            <a:spLocks noGrp="1" noChangeArrowheads="1"/>
          </p:cNvSpPr>
          <p:nvPr>
            <p:ph type="title" idx="4294967295"/>
          </p:nvPr>
        </p:nvSpPr>
        <p:spPr>
          <a:xfrm>
            <a:off x="0" y="274638"/>
            <a:ext cx="8229600" cy="1143000"/>
          </a:xfrm>
        </p:spPr>
        <p:txBody>
          <a:bodyPr/>
          <a:lstStyle/>
          <a:p>
            <a:pPr eaLnBrk="1" hangingPunct="1"/>
            <a:br>
              <a:rPr lang="en-US" altLang="en-US" sz="4000"/>
            </a:br>
            <a:endParaRPr lang="en-US" altLang="en-US" sz="4000"/>
          </a:p>
        </p:txBody>
      </p:sp>
      <p:sp>
        <p:nvSpPr>
          <p:cNvPr id="84994" name="Rectangle 3">
            <a:extLst>
              <a:ext uri="{FF2B5EF4-FFF2-40B4-BE49-F238E27FC236}">
                <a16:creationId xmlns:a16="http://schemas.microsoft.com/office/drawing/2014/main" id="{58D4D6D0-9D27-4C39-989F-30AEB1D27C54}"/>
              </a:ext>
            </a:extLst>
          </p:cNvPr>
          <p:cNvSpPr>
            <a:spLocks noGrp="1" noChangeArrowheads="1"/>
          </p:cNvSpPr>
          <p:nvPr>
            <p:ph type="body" idx="4294967295"/>
          </p:nvPr>
        </p:nvSpPr>
        <p:spPr>
          <a:xfrm>
            <a:off x="0" y="1600200"/>
            <a:ext cx="8229600" cy="4525963"/>
          </a:xfrm>
        </p:spPr>
        <p:txBody>
          <a:bodyPr/>
          <a:lstStyle/>
          <a:p>
            <a:pPr eaLnBrk="1" hangingPunct="1"/>
            <a:r>
              <a:rPr lang="en-US" altLang="en-US" sz="4400" b="1"/>
              <a:t>.</a:t>
            </a:r>
          </a:p>
        </p:txBody>
      </p:sp>
      <p:pic>
        <p:nvPicPr>
          <p:cNvPr id="84995" name="Picture 4" descr="March 07 067">
            <a:extLst>
              <a:ext uri="{FF2B5EF4-FFF2-40B4-BE49-F238E27FC236}">
                <a16:creationId xmlns:a16="http://schemas.microsoft.com/office/drawing/2014/main" id="{2279E3A4-8404-454D-B4AD-7B114784A6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UHSD Chile">
            <a:extLst>
              <a:ext uri="{FF2B5EF4-FFF2-40B4-BE49-F238E27FC236}">
                <a16:creationId xmlns:a16="http://schemas.microsoft.com/office/drawing/2014/main" id="{33D8A41F-DD4F-417E-B847-063D01703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2">
            <a:extLst>
              <a:ext uri="{FF2B5EF4-FFF2-40B4-BE49-F238E27FC236}">
                <a16:creationId xmlns:a16="http://schemas.microsoft.com/office/drawing/2014/main" id="{3875EF6B-4D26-482B-AC08-FE5DAACCDFB7}"/>
              </a:ext>
            </a:extLst>
          </p:cNvPr>
          <p:cNvSpPr>
            <a:spLocks noGrp="1" noChangeArrowheads="1"/>
          </p:cNvSpPr>
          <p:nvPr>
            <p:ph type="title"/>
          </p:nvPr>
        </p:nvSpPr>
        <p:spPr>
          <a:xfrm>
            <a:off x="152400" y="228600"/>
            <a:ext cx="7793038" cy="776288"/>
          </a:xfrm>
        </p:spPr>
        <p:txBody>
          <a:bodyPr/>
          <a:lstStyle/>
          <a:p>
            <a:pPr eaLnBrk="1" hangingPunct="1"/>
            <a:r>
              <a:rPr lang="en-US" altLang="en-US" b="1">
                <a:solidFill>
                  <a:schemeClr val="tx1"/>
                </a:solidFill>
              </a:rPr>
              <a:t>Summary</a:t>
            </a:r>
          </a:p>
        </p:txBody>
      </p:sp>
      <p:sp>
        <p:nvSpPr>
          <p:cNvPr id="86019" name="Rectangle 3">
            <a:extLst>
              <a:ext uri="{FF2B5EF4-FFF2-40B4-BE49-F238E27FC236}">
                <a16:creationId xmlns:a16="http://schemas.microsoft.com/office/drawing/2014/main" id="{86FE0430-4826-4A84-A4FF-2A5A0293101E}"/>
              </a:ext>
            </a:extLst>
          </p:cNvPr>
          <p:cNvSpPr>
            <a:spLocks noGrp="1" noChangeArrowheads="1"/>
          </p:cNvSpPr>
          <p:nvPr>
            <p:ph type="body" idx="1"/>
          </p:nvPr>
        </p:nvSpPr>
        <p:spPr>
          <a:xfrm>
            <a:off x="685800" y="1371600"/>
            <a:ext cx="7772400" cy="4114800"/>
          </a:xfrm>
        </p:spPr>
        <p:txBody>
          <a:bodyPr/>
          <a:lstStyle/>
          <a:p>
            <a:pPr eaLnBrk="1" hangingPunct="1"/>
            <a:r>
              <a:rPr lang="en-US" altLang="en-US"/>
              <a:t>Stock density is a powerful tool</a:t>
            </a:r>
          </a:p>
          <a:p>
            <a:pPr eaLnBrk="1" hangingPunct="1"/>
            <a:r>
              <a:rPr lang="en-US" altLang="en-US"/>
              <a:t>Know when and how to apply it</a:t>
            </a:r>
          </a:p>
          <a:p>
            <a:pPr eaLnBrk="1" hangingPunct="1"/>
            <a:r>
              <a:rPr lang="en-US" altLang="en-US"/>
              <a:t>Monitor results and adjust as needed</a:t>
            </a:r>
          </a:p>
          <a:p>
            <a:pPr eaLnBrk="1" hangingPunct="1"/>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IMG_0024">
            <a:extLst>
              <a:ext uri="{FF2B5EF4-FFF2-40B4-BE49-F238E27FC236}">
                <a16:creationId xmlns:a16="http://schemas.microsoft.com/office/drawing/2014/main" id="{01A9B315-4A1E-4A89-948A-142504C72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4">
            <a:extLst>
              <a:ext uri="{FF2B5EF4-FFF2-40B4-BE49-F238E27FC236}">
                <a16:creationId xmlns:a16="http://schemas.microsoft.com/office/drawing/2014/main" id="{25E044F0-80E0-4B30-A031-AC344A1F3B30}"/>
              </a:ext>
            </a:extLst>
          </p:cNvPr>
          <p:cNvSpPr>
            <a:spLocks noGrp="1" noChangeArrowheads="1"/>
          </p:cNvSpPr>
          <p:nvPr>
            <p:ph type="title"/>
          </p:nvPr>
        </p:nvSpPr>
        <p:spPr/>
        <p:txBody>
          <a:bodyPr/>
          <a:lstStyle/>
          <a:p>
            <a:pPr eaLnBrk="1" hangingPunct="1"/>
            <a:r>
              <a:rPr lang="en-US" altLang="en-US" b="1">
                <a:solidFill>
                  <a:schemeClr val="tx1"/>
                </a:solidFill>
              </a:rPr>
              <a:t>This pasture is stocked near its carrying capacity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870B5461-8654-4C7F-A074-3B8581373A5C}"/>
              </a:ext>
            </a:extLst>
          </p:cNvPr>
          <p:cNvSpPr>
            <a:spLocks noChangeArrowheads="1"/>
          </p:cNvSpPr>
          <p:nvPr/>
        </p:nvSpPr>
        <p:spPr bwMode="auto">
          <a:xfrm>
            <a:off x="-152400" y="8382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4400">
                <a:solidFill>
                  <a:schemeClr val="tx2"/>
                </a:solidFill>
                <a:latin typeface="Arial" panose="020B0604020202020204" pitchFamily="34" charset="0"/>
              </a:rPr>
              <a:t>Some useful definitions</a:t>
            </a:r>
          </a:p>
        </p:txBody>
      </p:sp>
      <p:sp>
        <p:nvSpPr>
          <p:cNvPr id="22530" name="Rectangle 3">
            <a:extLst>
              <a:ext uri="{FF2B5EF4-FFF2-40B4-BE49-F238E27FC236}">
                <a16:creationId xmlns:a16="http://schemas.microsoft.com/office/drawing/2014/main" id="{F5DE57D5-C01A-49C4-BE22-902F1D94D98C}"/>
              </a:ext>
            </a:extLst>
          </p:cNvPr>
          <p:cNvSpPr>
            <a:spLocks noChangeArrowheads="1"/>
          </p:cNvSpPr>
          <p:nvPr/>
        </p:nvSpPr>
        <p:spPr bwMode="auto">
          <a:xfrm>
            <a:off x="647700" y="2590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buClr>
                <a:schemeClr val="tx2"/>
              </a:buClr>
              <a:buSzPct val="75000"/>
              <a:buFont typeface="Monotype Sorts" pitchFamily="2" charset="2"/>
              <a:buChar char="l"/>
            </a:pPr>
            <a:r>
              <a:rPr lang="en-US" altLang="en-US" sz="2800" b="1">
                <a:solidFill>
                  <a:schemeClr val="folHlink"/>
                </a:solidFill>
                <a:latin typeface="Arial" panose="020B0604020202020204" pitchFamily="34" charset="0"/>
              </a:rPr>
              <a:t>Stocking rate</a:t>
            </a:r>
            <a:r>
              <a:rPr lang="en-US" altLang="en-US" sz="2800">
                <a:latin typeface="Arial" panose="020B0604020202020204" pitchFamily="34" charset="0"/>
              </a:rPr>
              <a:t>: The number of animals or animal live weight assigned to a grazing unit on a seasonal basis.   		</a:t>
            </a:r>
          </a:p>
          <a:p>
            <a:pPr>
              <a:buClr>
                <a:schemeClr val="tx2"/>
              </a:buClr>
              <a:buSzPct val="75000"/>
              <a:buFont typeface="Monotype Sorts" pitchFamily="2" charset="2"/>
              <a:buChar char="l"/>
            </a:pPr>
            <a:r>
              <a:rPr lang="en-US" altLang="en-US" sz="2800" b="1">
                <a:solidFill>
                  <a:schemeClr val="folHlink"/>
                </a:solidFill>
                <a:latin typeface="Arial" panose="020B0604020202020204" pitchFamily="34" charset="0"/>
              </a:rPr>
              <a:t>Stock density</a:t>
            </a:r>
            <a:r>
              <a:rPr lang="en-US" altLang="en-US" sz="2800">
                <a:latin typeface="Arial" panose="020B0604020202020204" pitchFamily="34" charset="0"/>
              </a:rPr>
              <a:t>: The number of animals or animal live weight assigned to a </a:t>
            </a:r>
            <a:r>
              <a:rPr lang="en-US" altLang="en-US" sz="2800" i="1">
                <a:solidFill>
                  <a:schemeClr val="hlink"/>
                </a:solidFill>
                <a:latin typeface="Arial" panose="020B0604020202020204" pitchFamily="34" charset="0"/>
              </a:rPr>
              <a:t>specific pasture area</a:t>
            </a:r>
            <a:r>
              <a:rPr lang="en-US" altLang="en-US" sz="2800">
                <a:latin typeface="Arial" panose="020B0604020202020204" pitchFamily="34" charset="0"/>
              </a:rPr>
              <a:t> for a </a:t>
            </a:r>
            <a:r>
              <a:rPr lang="en-US" altLang="en-US" sz="2800" i="1">
                <a:solidFill>
                  <a:schemeClr val="hlink"/>
                </a:solidFill>
                <a:latin typeface="Arial" panose="020B0604020202020204" pitchFamily="34" charset="0"/>
              </a:rPr>
              <a:t>specific time period.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ABA53276-8CEA-4BBA-8DF0-7ECD5835FCCA}"/>
              </a:ext>
            </a:extLst>
          </p:cNvPr>
          <p:cNvSpPr>
            <a:spLocks noGrp="1" noChangeArrowheads="1"/>
          </p:cNvSpPr>
          <p:nvPr>
            <p:ph type="title"/>
          </p:nvPr>
        </p:nvSpPr>
        <p:spPr>
          <a:xfrm>
            <a:off x="1055688" y="614363"/>
            <a:ext cx="7793037" cy="1462087"/>
          </a:xfrm>
        </p:spPr>
        <p:txBody>
          <a:bodyPr/>
          <a:lstStyle/>
          <a:p>
            <a:pPr eaLnBrk="1" hangingPunct="1"/>
            <a:r>
              <a:rPr lang="en-US" altLang="en-US" sz="3600"/>
              <a:t>Stocking rate and stock density with continuous grazing</a:t>
            </a:r>
          </a:p>
        </p:txBody>
      </p:sp>
      <p:sp>
        <p:nvSpPr>
          <p:cNvPr id="24578" name="Rectangle 3">
            <a:extLst>
              <a:ext uri="{FF2B5EF4-FFF2-40B4-BE49-F238E27FC236}">
                <a16:creationId xmlns:a16="http://schemas.microsoft.com/office/drawing/2014/main" id="{58113E63-9157-435B-950D-3687769F56F5}"/>
              </a:ext>
            </a:extLst>
          </p:cNvPr>
          <p:cNvSpPr>
            <a:spLocks noGrp="1" noChangeArrowheads="1"/>
          </p:cNvSpPr>
          <p:nvPr>
            <p:ph type="body" idx="1"/>
          </p:nvPr>
        </p:nvSpPr>
        <p:spPr>
          <a:xfrm>
            <a:off x="342900" y="2411413"/>
            <a:ext cx="3276600" cy="4572000"/>
          </a:xfrm>
        </p:spPr>
        <p:txBody>
          <a:bodyPr/>
          <a:lstStyle/>
          <a:p>
            <a:pPr eaLnBrk="1" hangingPunct="1">
              <a:lnSpc>
                <a:spcPct val="90000"/>
              </a:lnSpc>
            </a:pPr>
            <a:r>
              <a:rPr lang="en-US" altLang="en-US" sz="2000"/>
              <a:t>Ten head on ten acres</a:t>
            </a:r>
          </a:p>
          <a:p>
            <a:pPr eaLnBrk="1" hangingPunct="1">
              <a:lnSpc>
                <a:spcPct val="90000"/>
              </a:lnSpc>
            </a:pPr>
            <a:r>
              <a:rPr lang="en-US" altLang="en-US" sz="2000"/>
              <a:t>Stocking rate = 1 hd/acre</a:t>
            </a:r>
          </a:p>
          <a:p>
            <a:pPr eaLnBrk="1" hangingPunct="1">
              <a:lnSpc>
                <a:spcPct val="90000"/>
              </a:lnSpc>
            </a:pPr>
            <a:r>
              <a:rPr lang="en-US" altLang="en-US" sz="2000"/>
              <a:t>With continuous grazing:</a:t>
            </a:r>
          </a:p>
          <a:p>
            <a:pPr eaLnBrk="1" hangingPunct="1">
              <a:lnSpc>
                <a:spcPct val="90000"/>
              </a:lnSpc>
              <a:buFont typeface="Wingdings" panose="05000000000000000000" pitchFamily="2" charset="2"/>
              <a:buNone/>
            </a:pPr>
            <a:r>
              <a:rPr lang="en-US" altLang="en-US" sz="2000"/>
              <a:t>   stock density = stocking rate</a:t>
            </a:r>
          </a:p>
          <a:p>
            <a:pPr eaLnBrk="1" hangingPunct="1">
              <a:lnSpc>
                <a:spcPct val="90000"/>
              </a:lnSpc>
            </a:pPr>
            <a:r>
              <a:rPr lang="en-US" altLang="en-US" sz="2000"/>
              <a:t>Both are still 1200 lb/acre </a:t>
            </a:r>
          </a:p>
        </p:txBody>
      </p:sp>
      <p:grpSp>
        <p:nvGrpSpPr>
          <p:cNvPr id="24579" name="Group 1">
            <a:extLst>
              <a:ext uri="{FF2B5EF4-FFF2-40B4-BE49-F238E27FC236}">
                <a16:creationId xmlns:a16="http://schemas.microsoft.com/office/drawing/2014/main" id="{A12CDD76-F10E-4FB0-A75C-96752AA9E82D}"/>
              </a:ext>
            </a:extLst>
          </p:cNvPr>
          <p:cNvGrpSpPr>
            <a:grpSpLocks/>
          </p:cNvGrpSpPr>
          <p:nvPr/>
        </p:nvGrpSpPr>
        <p:grpSpPr bwMode="auto">
          <a:xfrm>
            <a:off x="4191000" y="2209800"/>
            <a:ext cx="4437063" cy="3657600"/>
            <a:chOff x="3505200" y="1981200"/>
            <a:chExt cx="5638800" cy="4648200"/>
          </a:xfrm>
        </p:grpSpPr>
        <p:sp>
          <p:nvSpPr>
            <p:cNvPr id="24580" name="Rectangle 4">
              <a:extLst>
                <a:ext uri="{FF2B5EF4-FFF2-40B4-BE49-F238E27FC236}">
                  <a16:creationId xmlns:a16="http://schemas.microsoft.com/office/drawing/2014/main" id="{765CF223-0371-4C7E-89DB-6990642149F5}"/>
                </a:ext>
              </a:extLst>
            </p:cNvPr>
            <p:cNvSpPr>
              <a:spLocks noChangeArrowheads="1"/>
            </p:cNvSpPr>
            <p:nvPr/>
          </p:nvSpPr>
          <p:spPr bwMode="auto">
            <a:xfrm>
              <a:off x="3505200" y="1981200"/>
              <a:ext cx="5638800" cy="46482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pic>
          <p:nvPicPr>
            <p:cNvPr id="24581" name="Picture 5" descr="AN02492_">
              <a:extLst>
                <a:ext uri="{FF2B5EF4-FFF2-40B4-BE49-F238E27FC236}">
                  <a16:creationId xmlns:a16="http://schemas.microsoft.com/office/drawing/2014/main" id="{F89BCFE1-B2EB-4255-9718-F83E2A9DF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56388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AN02492_">
              <a:extLst>
                <a:ext uri="{FF2B5EF4-FFF2-40B4-BE49-F238E27FC236}">
                  <a16:creationId xmlns:a16="http://schemas.microsoft.com/office/drawing/2014/main" id="{86AD9E4A-0573-4CC2-AC65-0657DF09B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124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AN02492_">
              <a:extLst>
                <a:ext uri="{FF2B5EF4-FFF2-40B4-BE49-F238E27FC236}">
                  <a16:creationId xmlns:a16="http://schemas.microsoft.com/office/drawing/2014/main" id="{80983ACE-6DBF-46B4-B4ED-EC8B9F06D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1336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AN02492_">
              <a:extLst>
                <a:ext uri="{FF2B5EF4-FFF2-40B4-BE49-F238E27FC236}">
                  <a16:creationId xmlns:a16="http://schemas.microsoft.com/office/drawing/2014/main" id="{250B3C82-531C-4A3D-A576-50F676220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0480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AN02492_">
              <a:extLst>
                <a:ext uri="{FF2B5EF4-FFF2-40B4-BE49-F238E27FC236}">
                  <a16:creationId xmlns:a16="http://schemas.microsoft.com/office/drawing/2014/main" id="{22C9B863-F055-4620-A441-372F23EAD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962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descr="AN02492_">
              <a:extLst>
                <a:ext uri="{FF2B5EF4-FFF2-40B4-BE49-F238E27FC236}">
                  <a16:creationId xmlns:a16="http://schemas.microsoft.com/office/drawing/2014/main" id="{33ECA179-5ACC-433E-9BDC-F605C1F5D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5486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2" descr="AN02492_">
              <a:extLst>
                <a:ext uri="{FF2B5EF4-FFF2-40B4-BE49-F238E27FC236}">
                  <a16:creationId xmlns:a16="http://schemas.microsoft.com/office/drawing/2014/main" id="{93D7DCB9-2C8E-4A0F-9E5B-D30737689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2438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3" descr="AN02492_">
              <a:extLst>
                <a:ext uri="{FF2B5EF4-FFF2-40B4-BE49-F238E27FC236}">
                  <a16:creationId xmlns:a16="http://schemas.microsoft.com/office/drawing/2014/main" id="{DE02703E-A5B1-4AAA-8DAE-87CDD6B96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962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4" descr="AN02492_">
              <a:extLst>
                <a:ext uri="{FF2B5EF4-FFF2-40B4-BE49-F238E27FC236}">
                  <a16:creationId xmlns:a16="http://schemas.microsoft.com/office/drawing/2014/main" id="{96BD7B85-74E3-42BB-B16D-2551C273A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5029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5" descr="AN02492_">
              <a:extLst>
                <a:ext uri="{FF2B5EF4-FFF2-40B4-BE49-F238E27FC236}">
                  <a16:creationId xmlns:a16="http://schemas.microsoft.com/office/drawing/2014/main" id="{1B1F1D5D-5733-487A-9643-47C353FC4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962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0D89EF97-F966-4AD2-9182-A55279918398}"/>
              </a:ext>
            </a:extLst>
          </p:cNvPr>
          <p:cNvSpPr>
            <a:spLocks noGrp="1" noChangeArrowheads="1"/>
          </p:cNvSpPr>
          <p:nvPr>
            <p:ph type="title"/>
          </p:nvPr>
        </p:nvSpPr>
        <p:spPr/>
        <p:txBody>
          <a:bodyPr/>
          <a:lstStyle/>
          <a:p>
            <a:pPr eaLnBrk="1" hangingPunct="1"/>
            <a:r>
              <a:rPr lang="en-US" altLang="en-US" sz="3600"/>
              <a:t>Pasture subdivision and stock density</a:t>
            </a:r>
          </a:p>
        </p:txBody>
      </p:sp>
      <p:sp>
        <p:nvSpPr>
          <p:cNvPr id="34819" name="Rectangle 3">
            <a:extLst>
              <a:ext uri="{FF2B5EF4-FFF2-40B4-BE49-F238E27FC236}">
                <a16:creationId xmlns:a16="http://schemas.microsoft.com/office/drawing/2014/main" id="{4FBF6FCA-C3F8-4359-919D-E4E532756CB8}"/>
              </a:ext>
            </a:extLst>
          </p:cNvPr>
          <p:cNvSpPr>
            <a:spLocks noGrp="1" noChangeArrowheads="1"/>
          </p:cNvSpPr>
          <p:nvPr>
            <p:ph type="body" idx="1"/>
          </p:nvPr>
        </p:nvSpPr>
        <p:spPr>
          <a:xfrm>
            <a:off x="481013" y="2468563"/>
            <a:ext cx="3505200" cy="4495800"/>
          </a:xfrm>
        </p:spPr>
        <p:txBody>
          <a:bodyPr/>
          <a:lstStyle/>
          <a:p>
            <a:pPr eaLnBrk="1" hangingPunct="1">
              <a:lnSpc>
                <a:spcPct val="90000"/>
              </a:lnSpc>
            </a:pPr>
            <a:r>
              <a:rPr lang="en-US" altLang="en-US" sz="2400"/>
              <a:t>With pasture subdivision stocking rate may not change but stock density does !</a:t>
            </a:r>
          </a:p>
          <a:p>
            <a:pPr eaLnBrk="1" hangingPunct="1">
              <a:lnSpc>
                <a:spcPct val="90000"/>
              </a:lnSpc>
            </a:pPr>
            <a:r>
              <a:rPr lang="en-US" altLang="en-US" sz="2400"/>
              <a:t>Stock density is 10 hd/2.5 acres or 4800 lb/acre</a:t>
            </a:r>
          </a:p>
        </p:txBody>
      </p:sp>
      <p:grpSp>
        <p:nvGrpSpPr>
          <p:cNvPr id="25603" name="Group 1">
            <a:extLst>
              <a:ext uri="{FF2B5EF4-FFF2-40B4-BE49-F238E27FC236}">
                <a16:creationId xmlns:a16="http://schemas.microsoft.com/office/drawing/2014/main" id="{BCC048A8-C495-4FD5-9519-8778ED50E024}"/>
              </a:ext>
            </a:extLst>
          </p:cNvPr>
          <p:cNvGrpSpPr>
            <a:grpSpLocks/>
          </p:cNvGrpSpPr>
          <p:nvPr/>
        </p:nvGrpSpPr>
        <p:grpSpPr bwMode="auto">
          <a:xfrm>
            <a:off x="4191000" y="2286000"/>
            <a:ext cx="4495800" cy="3705225"/>
            <a:chOff x="3505200" y="1981200"/>
            <a:chExt cx="5638800" cy="4648200"/>
          </a:xfrm>
        </p:grpSpPr>
        <p:sp>
          <p:nvSpPr>
            <p:cNvPr id="25604" name="Rectangle 4">
              <a:extLst>
                <a:ext uri="{FF2B5EF4-FFF2-40B4-BE49-F238E27FC236}">
                  <a16:creationId xmlns:a16="http://schemas.microsoft.com/office/drawing/2014/main" id="{AB42944B-659C-4E70-BB85-D10A49E4C037}"/>
                </a:ext>
              </a:extLst>
            </p:cNvPr>
            <p:cNvSpPr>
              <a:spLocks noChangeArrowheads="1"/>
            </p:cNvSpPr>
            <p:nvPr/>
          </p:nvSpPr>
          <p:spPr bwMode="auto">
            <a:xfrm>
              <a:off x="3505200" y="1981200"/>
              <a:ext cx="5638800" cy="46482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25605" name="Line 5">
              <a:extLst>
                <a:ext uri="{FF2B5EF4-FFF2-40B4-BE49-F238E27FC236}">
                  <a16:creationId xmlns:a16="http://schemas.microsoft.com/office/drawing/2014/main" id="{CE32AF3F-DF11-416E-8475-73DA6988FC6E}"/>
                </a:ext>
              </a:extLst>
            </p:cNvPr>
            <p:cNvSpPr>
              <a:spLocks noChangeShapeType="1"/>
            </p:cNvSpPr>
            <p:nvPr/>
          </p:nvSpPr>
          <p:spPr bwMode="auto">
            <a:xfrm>
              <a:off x="3581400" y="4343400"/>
              <a:ext cx="556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 name="Line 6">
              <a:extLst>
                <a:ext uri="{FF2B5EF4-FFF2-40B4-BE49-F238E27FC236}">
                  <a16:creationId xmlns:a16="http://schemas.microsoft.com/office/drawing/2014/main" id="{DEB7825A-B06E-489A-A515-79DAC4E02757}"/>
                </a:ext>
              </a:extLst>
            </p:cNvPr>
            <p:cNvSpPr>
              <a:spLocks noChangeShapeType="1"/>
            </p:cNvSpPr>
            <p:nvPr/>
          </p:nvSpPr>
          <p:spPr bwMode="auto">
            <a:xfrm>
              <a:off x="6324600" y="2133600"/>
              <a:ext cx="0" cy="434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5607" name="Picture 7" descr="AN02492_">
              <a:extLst>
                <a:ext uri="{FF2B5EF4-FFF2-40B4-BE49-F238E27FC236}">
                  <a16:creationId xmlns:a16="http://schemas.microsoft.com/office/drawing/2014/main" id="{24280279-4EF1-473A-BBE1-613616723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057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descr="AN02492_">
              <a:extLst>
                <a:ext uri="{FF2B5EF4-FFF2-40B4-BE49-F238E27FC236}">
                  <a16:creationId xmlns:a16="http://schemas.microsoft.com/office/drawing/2014/main" id="{7A27A858-4D14-4B92-B646-F5C53A144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6576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AN02492_">
              <a:extLst>
                <a:ext uri="{FF2B5EF4-FFF2-40B4-BE49-F238E27FC236}">
                  <a16:creationId xmlns:a16="http://schemas.microsoft.com/office/drawing/2014/main" id="{11EE685F-4D7E-40A4-90BE-689EB4AA2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124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AN02492_">
              <a:extLst>
                <a:ext uri="{FF2B5EF4-FFF2-40B4-BE49-F238E27FC236}">
                  <a16:creationId xmlns:a16="http://schemas.microsoft.com/office/drawing/2014/main" id="{366610E2-FECA-4AF3-ABA3-6EBB8FBFA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438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1" descr="AN02492_">
              <a:extLst>
                <a:ext uri="{FF2B5EF4-FFF2-40B4-BE49-F238E27FC236}">
                  <a16:creationId xmlns:a16="http://schemas.microsoft.com/office/drawing/2014/main" id="{617656CB-6AF5-4348-9651-976AE6F1A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4290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2" descr="AN02492_">
              <a:extLst>
                <a:ext uri="{FF2B5EF4-FFF2-40B4-BE49-F238E27FC236}">
                  <a16:creationId xmlns:a16="http://schemas.microsoft.com/office/drawing/2014/main" id="{13CB66E7-CE97-4DFC-B43B-7261255F8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194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descr="AN02492_">
              <a:extLst>
                <a:ext uri="{FF2B5EF4-FFF2-40B4-BE49-F238E27FC236}">
                  <a16:creationId xmlns:a16="http://schemas.microsoft.com/office/drawing/2014/main" id="{0F1F535E-446F-4950-A82B-03A745903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5052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4" descr="AN02492_">
              <a:extLst>
                <a:ext uri="{FF2B5EF4-FFF2-40B4-BE49-F238E27FC236}">
                  <a16:creationId xmlns:a16="http://schemas.microsoft.com/office/drawing/2014/main" id="{EE162CC4-BCA7-4B9C-BE86-4FBD66CBE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098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5" descr="AN02492_">
              <a:extLst>
                <a:ext uri="{FF2B5EF4-FFF2-40B4-BE49-F238E27FC236}">
                  <a16:creationId xmlns:a16="http://schemas.microsoft.com/office/drawing/2014/main" id="{1E69A7E1-0ED1-4680-9731-D0BEDA5FD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6670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descr="AN02492_">
              <a:extLst>
                <a:ext uri="{FF2B5EF4-FFF2-40B4-BE49-F238E27FC236}">
                  <a16:creationId xmlns:a16="http://schemas.microsoft.com/office/drawing/2014/main" id="{F7738633-1618-4B7E-91C0-0CF6F1A26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133600"/>
              <a:ext cx="4683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 calcmode="lin" valueType="num">
                                      <p:cBhvr additive="base">
                                        <p:cTn id="7"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1060</TotalTime>
  <Words>2173</Words>
  <Application>Microsoft Office PowerPoint</Application>
  <PresentationFormat>On-screen Show (4:3)</PresentationFormat>
  <Paragraphs>310</Paragraphs>
  <Slides>55</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55</vt:i4>
      </vt:variant>
    </vt:vector>
  </HeadingPairs>
  <TitlesOfParts>
    <vt:vector size="65" baseType="lpstr">
      <vt:lpstr>Tahoma</vt:lpstr>
      <vt:lpstr>Arial</vt:lpstr>
      <vt:lpstr>Wingdings</vt:lpstr>
      <vt:lpstr>Monotype Sorts</vt:lpstr>
      <vt:lpstr>Times New Roman</vt:lpstr>
      <vt:lpstr>Arial Narrow</vt:lpstr>
      <vt:lpstr>Blends</vt:lpstr>
      <vt:lpstr>Microsoft Office Excel Worksheet</vt:lpstr>
      <vt:lpstr>Microsoft Photo Editor 3.0 Photo</vt:lpstr>
      <vt:lpstr>Microsoft Excel Worksheet</vt:lpstr>
      <vt:lpstr>Stock Density: The most powerful tool in the grazier’s toolbox</vt:lpstr>
      <vt:lpstr>PowerPoint Presentation</vt:lpstr>
      <vt:lpstr>Stocking rate illustration</vt:lpstr>
      <vt:lpstr>PowerPoint Presentation</vt:lpstr>
      <vt:lpstr>This pasture is stocked beyond its carrying capacity !</vt:lpstr>
      <vt:lpstr>This pasture is stocked near its carrying capacity !</vt:lpstr>
      <vt:lpstr>PowerPoint Presentation</vt:lpstr>
      <vt:lpstr>Stocking rate and stock density with continuous grazing</vt:lpstr>
      <vt:lpstr>Pasture subdivision and stock density</vt:lpstr>
      <vt:lpstr>Pasture subdivision and stock density</vt:lpstr>
      <vt:lpstr>Pasture subdivision and stock density</vt:lpstr>
      <vt:lpstr>PowerPoint Presentation</vt:lpstr>
      <vt:lpstr>PowerPoint Presentation</vt:lpstr>
      <vt:lpstr>So, what’s the ‘right’ stock density?</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What is the appropriate stock density?</vt:lpstr>
      <vt:lpstr>Why increasing stock density is a good thing</vt:lpstr>
      <vt:lpstr>PowerPoint Presentation</vt:lpstr>
      <vt:lpstr>Timing of vegetative, reproductive, &amp; elongation phases</vt:lpstr>
      <vt:lpstr>Basic grass morphology</vt:lpstr>
      <vt:lpstr>Basic grass morphology</vt:lpstr>
      <vt:lpstr>PowerPoint Presentation</vt:lpstr>
      <vt:lpstr>PowerPoint Presentation</vt:lpstr>
      <vt:lpstr>PowerPoint Presentation</vt:lpstr>
      <vt:lpstr>PowerPoint Presentation</vt:lpstr>
      <vt:lpstr>PowerPoint Presentation</vt:lpstr>
      <vt:lpstr>Manure distribution is one key to running a no-fertilizer-needed operation</vt:lpstr>
      <vt:lpstr>PowerPoint Presentation</vt:lpstr>
      <vt:lpstr>PowerPoint Presentation</vt:lpstr>
      <vt:lpstr>PowerPoint Presentation</vt:lpstr>
      <vt:lpstr>PowerPoint Presentation</vt:lpstr>
      <vt:lpstr>PowerPoint Presentation</vt:lpstr>
      <vt:lpstr>Effect of protein level on daily N excretion rate</vt:lpstr>
      <vt:lpstr>Effect of protein level on daily N excretion rate</vt:lpstr>
      <vt:lpstr>Effect of stock density on daily available N return to the soil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 of paddock number on % of time resting</vt:lpstr>
      <vt:lpstr>PowerPoint Presentation</vt:lpstr>
      <vt:lpstr>PowerPoint Presentation</vt:lpstr>
      <vt:lpstr> </vt:lpstr>
      <vt:lpstr>Summary</vt:lpstr>
    </vt:vector>
  </TitlesOfParts>
  <Company>AGLS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Stock Density: The most powerful tool in the grazier’s toolbox</dc:title>
  <dc:creator>Jim Gerrish</dc:creator>
  <cp:lastModifiedBy>Mahlik, Carrie F.</cp:lastModifiedBy>
  <cp:revision>23</cp:revision>
  <dcterms:created xsi:type="dcterms:W3CDTF">2008-03-07T23:49:48Z</dcterms:created>
  <dcterms:modified xsi:type="dcterms:W3CDTF">2021-02-23T20:06:09Z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7838be-d265-4e35-82ad-35295101f73e_Enabled">
    <vt:lpwstr>true</vt:lpwstr>
  </property>
  <property fmtid="{D5CDD505-2E9C-101B-9397-08002B2CF9AE}" pid="3" name="MSIP_Label_167838be-d265-4e35-82ad-35295101f73e_SetDate">
    <vt:lpwstr>2020-08-04T02:36:36Z</vt:lpwstr>
  </property>
  <property fmtid="{D5CDD505-2E9C-101B-9397-08002B2CF9AE}" pid="4" name="MSIP_Label_167838be-d265-4e35-82ad-35295101f73e_Method">
    <vt:lpwstr>Standard</vt:lpwstr>
  </property>
  <property fmtid="{D5CDD505-2E9C-101B-9397-08002B2CF9AE}" pid="5" name="MSIP_Label_167838be-d265-4e35-82ad-35295101f73e_Name">
    <vt:lpwstr>Public</vt:lpwstr>
  </property>
  <property fmtid="{D5CDD505-2E9C-101B-9397-08002B2CF9AE}" pid="6" name="MSIP_Label_167838be-d265-4e35-82ad-35295101f73e_SiteId">
    <vt:lpwstr>00d501fb-5a68-42d6-b3d8-e8b2f16906d4</vt:lpwstr>
  </property>
  <property fmtid="{D5CDD505-2E9C-101B-9397-08002B2CF9AE}" pid="7" name="MSIP_Label_167838be-d265-4e35-82ad-35295101f73e_ActionId">
    <vt:lpwstr>98ca79bc-951c-46cb-957c-bda0c41a34e2</vt:lpwstr>
  </property>
  <property fmtid="{D5CDD505-2E9C-101B-9397-08002B2CF9AE}" pid="8" name="MSIP_Label_167838be-d265-4e35-82ad-35295101f73e_ContentBits">
    <vt:lpwstr>0</vt:lpwstr>
  </property>
</Properties>
</file>