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charts/chart7.xml" ContentType="application/vnd.openxmlformats-officedocument.drawingml.chart+xml"/>
  <Default Extension="xlsx" ContentType="application/vnd.openxmlformats-officedocument.spreadsheetml.sheet"/>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charts/chart8.xml" ContentType="application/vnd.openxmlformats-officedocument.drawingml.chart+xml"/>
  <Override PartName="/ppt/slideLayouts/slideLayout10.xml" ContentType="application/vnd.openxmlformats-officedocument.presentationml.slideLayout+xml"/>
  <Default Extension="gif" ContentType="image/gif"/>
  <Default Extension="vml" ContentType="application/vnd.openxmlformats-officedocument.vmlDrawing"/>
  <Override PartName="/ppt/charts/chart6.xml" ContentType="application/vnd.openxmlformats-officedocument.drawingml.char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257" r:id="rId2"/>
    <p:sldId id="258" r:id="rId3"/>
    <p:sldId id="259" r:id="rId4"/>
    <p:sldId id="261" r:id="rId5"/>
    <p:sldId id="267" r:id="rId6"/>
    <p:sldId id="268" r:id="rId7"/>
    <p:sldId id="262" r:id="rId8"/>
    <p:sldId id="263" r:id="rId9"/>
    <p:sldId id="303" r:id="rId10"/>
    <p:sldId id="273" r:id="rId11"/>
    <p:sldId id="302" r:id="rId12"/>
    <p:sldId id="274" r:id="rId13"/>
    <p:sldId id="264" r:id="rId14"/>
    <p:sldId id="265" r:id="rId15"/>
    <p:sldId id="266" r:id="rId16"/>
    <p:sldId id="300" r:id="rId17"/>
    <p:sldId id="269" r:id="rId18"/>
    <p:sldId id="270" r:id="rId19"/>
    <p:sldId id="301" r:id="rId20"/>
    <p:sldId id="271" r:id="rId21"/>
    <p:sldId id="272" r:id="rId22"/>
    <p:sldId id="277" r:id="rId23"/>
    <p:sldId id="276"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9" r:id="rId43"/>
    <p:sldId id="297" r:id="rId44"/>
    <p:sldId id="298" r:id="rId45"/>
    <p:sldId id="304" r:id="rId46"/>
    <p:sldId id="296" r:id="rId4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0" d="100"/>
          <a:sy n="80" d="100"/>
        </p:scale>
        <p:origin x="-1602"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oleObject" Target="file:///\\Rffserver\rff-csa\all%20important%20documents\2018%20Production%20Info\strawberries%20for%202018\SARE%20Strawberry%20project%20yield%20data-%20SGS%20(with%20good%20graph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Rffserver\rff-csa\all%20important%20documents\2018%20Production%20Info\strawberries%20for%202018\SARE%20Strawberry%20project%20yield%20data-%20SGS%20(with%20good%20graphs).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Rffserver\rff-csa\all%20important%20documents\2018%20Production%20Info\strawberries%20for%202018\SARE%20Strawberry%20project%20yield%20data-%20SGS%20(with%20good%20graphs).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Rffserver\rff-csa\all%20important%20documents\2018%20Production%20Info\strawberries%20for%202018\SARE%20Strawberry%20project%20yield%20data-%20SGS%20(with%20good%20graphs).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Rffserver\rff-csa\all%20important%20documents\2018%20Production%20Info\strawberries%20for%202018\SARE%20Strawberry%20project%20yield%20data-%20SGS%20(with%20good%20graphs).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Rffserver\rff-csa\all%20important%20documents\2018%20Production%20Info\strawberries%20for%202018\SARE%20Strawberry%20project%20yield%20data-%20SGS%20(with%20good%20graphs).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Rffserver\rff-csa\all%20important%20documents\2018%20Production%20Info\strawberries%20for%202018\SARE%20Strawberry%20project%20yield%20data-%20SGS%20(with%20good%20graphs).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Rffserver\rff-csa\all%20important%20documents\2018%20Production%20Info\strawberries%20for%202018\SARE%20Strawberry%20project%20yield%20data-%20SGS%20(with%20good%20graph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Yield in lbs</a:t>
            </a:r>
            <a:r>
              <a:rPr lang="en-US" baseline="0" dirty="0"/>
              <a:t>/10 bed feet</a:t>
            </a:r>
          </a:p>
          <a:p>
            <a:pPr>
              <a:defRPr sz="1400" b="0" i="0" u="none" strike="noStrike" kern="1200" spc="0" baseline="0">
                <a:solidFill>
                  <a:schemeClr val="tx1">
                    <a:lumMod val="65000"/>
                    <a:lumOff val="35000"/>
                  </a:schemeClr>
                </a:solidFill>
                <a:latin typeface="+mn-lt"/>
                <a:ea typeface="+mn-ea"/>
                <a:cs typeface="+mn-cs"/>
              </a:defRPr>
            </a:pPr>
            <a:r>
              <a:rPr lang="en-US" baseline="0" dirty="0"/>
              <a:t>Bare Root, July Planted, No Row Cover</a:t>
            </a:r>
          </a:p>
        </c:rich>
      </c:tx>
      <c:layout>
        <c:manualLayout>
          <c:xMode val="edge"/>
          <c:yMode val="edge"/>
          <c:x val="0.18384765491270119"/>
          <c:y val="2.9268292682926845E-2"/>
        </c:manualLayout>
      </c:layout>
      <c:spPr>
        <a:noFill/>
        <a:ln>
          <a:noFill/>
        </a:ln>
        <a:effectLst/>
      </c:spPr>
    </c:title>
    <c:plotArea>
      <c:layout/>
      <c:lineChart>
        <c:grouping val="standard"/>
        <c:ser>
          <c:idx val="0"/>
          <c:order val="0"/>
          <c:tx>
            <c:strRef>
              <c:f>'[SARE Strawberry project yield data- SGS (with good graphs).xlsx]Sheet1'!$B$2</c:f>
              <c:strCache>
                <c:ptCount val="1"/>
                <c:pt idx="0">
                  <c:v>Chandler</c:v>
                </c:pt>
              </c:strCache>
            </c:strRef>
          </c:tx>
          <c:spPr>
            <a:ln w="28575" cap="rnd">
              <a:solidFill>
                <a:schemeClr val="accent1"/>
              </a:solidFill>
              <a:round/>
            </a:ln>
            <a:effectLst/>
          </c:spPr>
          <c:marker>
            <c:symbol val="none"/>
          </c:marker>
          <c:cat>
            <c:numRef>
              <c:f>'[SARE Strawberry project yield data- SGS (with good graphs).xlsx]Sheet1'!$A$3:$A$10</c:f>
              <c:numCache>
                <c:formatCode>d\-mmm</c:formatCode>
                <c:ptCount val="8"/>
                <c:pt idx="0">
                  <c:v>43619</c:v>
                </c:pt>
                <c:pt idx="1">
                  <c:v>43622</c:v>
                </c:pt>
                <c:pt idx="2">
                  <c:v>43626</c:v>
                </c:pt>
                <c:pt idx="3">
                  <c:v>43629</c:v>
                </c:pt>
                <c:pt idx="4">
                  <c:v>43633</c:v>
                </c:pt>
                <c:pt idx="5">
                  <c:v>43636</c:v>
                </c:pt>
                <c:pt idx="6">
                  <c:v>43640</c:v>
                </c:pt>
                <c:pt idx="7">
                  <c:v>43643</c:v>
                </c:pt>
              </c:numCache>
            </c:numRef>
          </c:cat>
          <c:val>
            <c:numRef>
              <c:f>'[SARE Strawberry project yield data- SGS (with good graphs).xlsx]Sheet1'!$B$3:$B$10</c:f>
              <c:numCache>
                <c:formatCode>General</c:formatCode>
                <c:ptCount val="8"/>
                <c:pt idx="0">
                  <c:v>0</c:v>
                </c:pt>
                <c:pt idx="1">
                  <c:v>0.5</c:v>
                </c:pt>
                <c:pt idx="2">
                  <c:v>1</c:v>
                </c:pt>
                <c:pt idx="3">
                  <c:v>1.125</c:v>
                </c:pt>
                <c:pt idx="4">
                  <c:v>1.3125</c:v>
                </c:pt>
                <c:pt idx="5">
                  <c:v>0.75000000000000033</c:v>
                </c:pt>
                <c:pt idx="6">
                  <c:v>0.5</c:v>
                </c:pt>
                <c:pt idx="7">
                  <c:v>0.25</c:v>
                </c:pt>
              </c:numCache>
            </c:numRef>
          </c:val>
          <c:extLst xmlns:c16r2="http://schemas.microsoft.com/office/drawing/2015/06/chart">
            <c:ext xmlns:c16="http://schemas.microsoft.com/office/drawing/2014/chart" uri="{C3380CC4-5D6E-409C-BE32-E72D297353CC}">
              <c16:uniqueId val="{00000000-AF9C-F041-B798-D4995B9145D9}"/>
            </c:ext>
          </c:extLst>
        </c:ser>
        <c:ser>
          <c:idx val="1"/>
          <c:order val="1"/>
          <c:tx>
            <c:strRef>
              <c:f>'[SARE Strawberry project yield data- SGS (with good graphs).xlsx]Sheet1'!$C$2</c:f>
              <c:strCache>
                <c:ptCount val="1"/>
                <c:pt idx="0">
                  <c:v>Flavorfest</c:v>
                </c:pt>
              </c:strCache>
            </c:strRef>
          </c:tx>
          <c:spPr>
            <a:ln w="28575" cap="rnd">
              <a:solidFill>
                <a:schemeClr val="accent2"/>
              </a:solidFill>
              <a:round/>
            </a:ln>
            <a:effectLst/>
          </c:spPr>
          <c:marker>
            <c:symbol val="none"/>
          </c:marker>
          <c:cat>
            <c:numRef>
              <c:f>'[SARE Strawberry project yield data- SGS (with good graphs).xlsx]Sheet1'!$A$3:$A$10</c:f>
              <c:numCache>
                <c:formatCode>d\-mmm</c:formatCode>
                <c:ptCount val="8"/>
                <c:pt idx="0">
                  <c:v>43619</c:v>
                </c:pt>
                <c:pt idx="1">
                  <c:v>43622</c:v>
                </c:pt>
                <c:pt idx="2">
                  <c:v>43626</c:v>
                </c:pt>
                <c:pt idx="3">
                  <c:v>43629</c:v>
                </c:pt>
                <c:pt idx="4">
                  <c:v>43633</c:v>
                </c:pt>
                <c:pt idx="5">
                  <c:v>43636</c:v>
                </c:pt>
                <c:pt idx="6">
                  <c:v>43640</c:v>
                </c:pt>
                <c:pt idx="7">
                  <c:v>43643</c:v>
                </c:pt>
              </c:numCache>
            </c:numRef>
          </c:cat>
          <c:val>
            <c:numRef>
              <c:f>'[SARE Strawberry project yield data- SGS (with good graphs).xlsx]Sheet1'!$C$3:$C$10</c:f>
              <c:numCache>
                <c:formatCode>General</c:formatCode>
                <c:ptCount val="8"/>
                <c:pt idx="0">
                  <c:v>6.2500000000000028E-2</c:v>
                </c:pt>
                <c:pt idx="1">
                  <c:v>0.25</c:v>
                </c:pt>
                <c:pt idx="2">
                  <c:v>2.125</c:v>
                </c:pt>
                <c:pt idx="3">
                  <c:v>1</c:v>
                </c:pt>
                <c:pt idx="4">
                  <c:v>1.6800000000000006</c:v>
                </c:pt>
                <c:pt idx="5">
                  <c:v>0.87500000000000033</c:v>
                </c:pt>
                <c:pt idx="6">
                  <c:v>0.25</c:v>
                </c:pt>
                <c:pt idx="7">
                  <c:v>0</c:v>
                </c:pt>
              </c:numCache>
            </c:numRef>
          </c:val>
          <c:extLst xmlns:c16r2="http://schemas.microsoft.com/office/drawing/2015/06/chart">
            <c:ext xmlns:c16="http://schemas.microsoft.com/office/drawing/2014/chart" uri="{C3380CC4-5D6E-409C-BE32-E72D297353CC}">
              <c16:uniqueId val="{00000001-AF9C-F041-B798-D4995B9145D9}"/>
            </c:ext>
          </c:extLst>
        </c:ser>
        <c:ser>
          <c:idx val="2"/>
          <c:order val="2"/>
          <c:tx>
            <c:strRef>
              <c:f>'[SARE Strawberry project yield data- SGS (with good graphs).xlsx]Sheet1'!$D$2</c:f>
              <c:strCache>
                <c:ptCount val="1"/>
                <c:pt idx="0">
                  <c:v>Jewel</c:v>
                </c:pt>
              </c:strCache>
            </c:strRef>
          </c:tx>
          <c:spPr>
            <a:ln w="28575" cap="rnd">
              <a:solidFill>
                <a:schemeClr val="accent3"/>
              </a:solidFill>
              <a:round/>
            </a:ln>
            <a:effectLst/>
          </c:spPr>
          <c:marker>
            <c:symbol val="none"/>
          </c:marker>
          <c:cat>
            <c:numRef>
              <c:f>'[SARE Strawberry project yield data- SGS (with good graphs).xlsx]Sheet1'!$A$3:$A$10</c:f>
              <c:numCache>
                <c:formatCode>d\-mmm</c:formatCode>
                <c:ptCount val="8"/>
                <c:pt idx="0">
                  <c:v>43619</c:v>
                </c:pt>
                <c:pt idx="1">
                  <c:v>43622</c:v>
                </c:pt>
                <c:pt idx="2">
                  <c:v>43626</c:v>
                </c:pt>
                <c:pt idx="3">
                  <c:v>43629</c:v>
                </c:pt>
                <c:pt idx="4">
                  <c:v>43633</c:v>
                </c:pt>
                <c:pt idx="5">
                  <c:v>43636</c:v>
                </c:pt>
                <c:pt idx="6">
                  <c:v>43640</c:v>
                </c:pt>
                <c:pt idx="7">
                  <c:v>43643</c:v>
                </c:pt>
              </c:numCache>
            </c:numRef>
          </c:cat>
          <c:val>
            <c:numRef>
              <c:f>'[SARE Strawberry project yield data- SGS (with good graphs).xlsx]Sheet1'!$D$3:$D$10</c:f>
              <c:numCache>
                <c:formatCode>General</c:formatCode>
                <c:ptCount val="8"/>
                <c:pt idx="0">
                  <c:v>0</c:v>
                </c:pt>
                <c:pt idx="1">
                  <c:v>0.37500000000000017</c:v>
                </c:pt>
                <c:pt idx="2">
                  <c:v>3.5</c:v>
                </c:pt>
                <c:pt idx="3">
                  <c:v>1.62</c:v>
                </c:pt>
                <c:pt idx="4">
                  <c:v>2.68</c:v>
                </c:pt>
                <c:pt idx="5">
                  <c:v>1.7500000000000004</c:v>
                </c:pt>
                <c:pt idx="6">
                  <c:v>1.25</c:v>
                </c:pt>
                <c:pt idx="7">
                  <c:v>0.5</c:v>
                </c:pt>
              </c:numCache>
            </c:numRef>
          </c:val>
          <c:extLst xmlns:c16r2="http://schemas.microsoft.com/office/drawing/2015/06/chart">
            <c:ext xmlns:c16="http://schemas.microsoft.com/office/drawing/2014/chart" uri="{C3380CC4-5D6E-409C-BE32-E72D297353CC}">
              <c16:uniqueId val="{00000002-AF9C-F041-B798-D4995B9145D9}"/>
            </c:ext>
          </c:extLst>
        </c:ser>
        <c:ser>
          <c:idx val="3"/>
          <c:order val="3"/>
          <c:tx>
            <c:strRef>
              <c:f>'[SARE Strawberry project yield data- SGS (with good graphs).xlsx]Sheet1'!$E$2</c:f>
              <c:strCache>
                <c:ptCount val="1"/>
                <c:pt idx="0">
                  <c:v>AC Valley Sunset</c:v>
                </c:pt>
              </c:strCache>
            </c:strRef>
          </c:tx>
          <c:spPr>
            <a:ln w="28575" cap="rnd">
              <a:solidFill>
                <a:schemeClr val="accent4"/>
              </a:solidFill>
              <a:round/>
            </a:ln>
            <a:effectLst/>
          </c:spPr>
          <c:marker>
            <c:symbol val="none"/>
          </c:marker>
          <c:cat>
            <c:numRef>
              <c:f>'[SARE Strawberry project yield data- SGS (with good graphs).xlsx]Sheet1'!$A$3:$A$10</c:f>
              <c:numCache>
                <c:formatCode>d\-mmm</c:formatCode>
                <c:ptCount val="8"/>
                <c:pt idx="0">
                  <c:v>43619</c:v>
                </c:pt>
                <c:pt idx="1">
                  <c:v>43622</c:v>
                </c:pt>
                <c:pt idx="2">
                  <c:v>43626</c:v>
                </c:pt>
                <c:pt idx="3">
                  <c:v>43629</c:v>
                </c:pt>
                <c:pt idx="4">
                  <c:v>43633</c:v>
                </c:pt>
                <c:pt idx="5">
                  <c:v>43636</c:v>
                </c:pt>
                <c:pt idx="6">
                  <c:v>43640</c:v>
                </c:pt>
                <c:pt idx="7">
                  <c:v>43643</c:v>
                </c:pt>
              </c:numCache>
            </c:numRef>
          </c:cat>
          <c:val>
            <c:numRef>
              <c:f>'[SARE Strawberry project yield data- SGS (with good graphs).xlsx]Sheet1'!$E$3:$E$10</c:f>
              <c:numCache>
                <c:formatCode>General</c:formatCode>
                <c:ptCount val="8"/>
                <c:pt idx="0">
                  <c:v>0</c:v>
                </c:pt>
                <c:pt idx="1">
                  <c:v>0</c:v>
                </c:pt>
                <c:pt idx="2">
                  <c:v>0</c:v>
                </c:pt>
                <c:pt idx="3">
                  <c:v>0.25</c:v>
                </c:pt>
                <c:pt idx="4">
                  <c:v>0.68750000000000022</c:v>
                </c:pt>
                <c:pt idx="5">
                  <c:v>1.62</c:v>
                </c:pt>
                <c:pt idx="6">
                  <c:v>0.25</c:v>
                </c:pt>
                <c:pt idx="7">
                  <c:v>0.5</c:v>
                </c:pt>
              </c:numCache>
            </c:numRef>
          </c:val>
          <c:extLst xmlns:c16r2="http://schemas.microsoft.com/office/drawing/2015/06/chart">
            <c:ext xmlns:c16="http://schemas.microsoft.com/office/drawing/2014/chart" uri="{C3380CC4-5D6E-409C-BE32-E72D297353CC}">
              <c16:uniqueId val="{00000003-AF9C-F041-B798-D4995B9145D9}"/>
            </c:ext>
          </c:extLst>
        </c:ser>
        <c:marker val="1"/>
        <c:axId val="108132992"/>
        <c:axId val="109904256"/>
      </c:lineChart>
      <c:dateAx>
        <c:axId val="108132992"/>
        <c:scaling>
          <c:orientation val="minMax"/>
        </c:scaling>
        <c:axPos val="b"/>
        <c:numFmt formatCode="d\-mmm" sourceLinked="1"/>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9904256"/>
        <c:crosses val="autoZero"/>
        <c:auto val="1"/>
        <c:lblOffset val="100"/>
        <c:baseTimeUnit val="days"/>
      </c:dateAx>
      <c:valAx>
        <c:axId val="109904256"/>
        <c:scaling>
          <c:orientation val="minMax"/>
        </c:scaling>
        <c:axPos val="l"/>
        <c:majorGridlines>
          <c:spPr>
            <a:ln w="9525" cap="flat" cmpd="sng" algn="ctr">
              <a:solidFill>
                <a:schemeClr val="tx1">
                  <a:lumMod val="15000"/>
                  <a:lumOff val="85000"/>
                </a:schemeClr>
              </a:solidFill>
              <a:round/>
            </a:ln>
            <a:effectLst/>
          </c:spPr>
        </c:majorGridlines>
        <c:numFmt formatCode="General" sourceLinked="1"/>
        <c:maj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8132992"/>
        <c:crosses val="autoZero"/>
        <c:crossBetween val="between"/>
      </c:valAx>
      <c:spPr>
        <a:noFill/>
        <a:ln>
          <a:noFill/>
        </a:ln>
        <a:effectLst/>
      </c:spPr>
    </c:plotArea>
    <c:legend>
      <c:legendPos val="b"/>
      <c:layout/>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w="9525" cap="flat" cmpd="sng" algn="ctr">
      <a:solidFill>
        <a:schemeClr val="tx1"/>
      </a:solidFill>
      <a:round/>
    </a:ln>
    <a:effectLst/>
  </c:spPr>
  <c:txPr>
    <a:bodyPr/>
    <a:lstStyle/>
    <a:p>
      <a:pPr>
        <a:defRPr/>
      </a:pPr>
      <a:endParaRPr lang="en-US"/>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200"/>
              <a:t>Total </a:t>
            </a:r>
            <a:r>
              <a:rPr lang="en-US" sz="1200" b="0" i="0" baseline="0">
                <a:effectLst/>
              </a:rPr>
              <a:t>Yield in lbs/10 bed feet</a:t>
            </a:r>
            <a:endParaRPr lang="en-US" sz="1200">
              <a:effectLst/>
            </a:endParaRPr>
          </a:p>
          <a:p>
            <a:pPr>
              <a:defRPr sz="1400" b="0" i="0" u="none" strike="noStrike" kern="1200" spc="0" baseline="0">
                <a:solidFill>
                  <a:schemeClr val="tx1">
                    <a:lumMod val="65000"/>
                    <a:lumOff val="35000"/>
                  </a:schemeClr>
                </a:solidFill>
                <a:latin typeface="+mn-lt"/>
                <a:ea typeface="+mn-ea"/>
                <a:cs typeface="+mn-cs"/>
              </a:defRPr>
            </a:pPr>
            <a:r>
              <a:rPr lang="en-US" sz="1200" b="0" i="0" baseline="0">
                <a:effectLst/>
              </a:rPr>
              <a:t>From plugs, with</a:t>
            </a:r>
            <a:endParaRPr lang="en-US" sz="1200">
              <a:effectLst/>
            </a:endParaRPr>
          </a:p>
          <a:p>
            <a:pPr>
              <a:defRPr sz="1400" b="0" i="0" u="none" strike="noStrike" kern="1200" spc="0" baseline="0">
                <a:solidFill>
                  <a:schemeClr val="tx1">
                    <a:lumMod val="65000"/>
                    <a:lumOff val="35000"/>
                  </a:schemeClr>
                </a:solidFill>
                <a:latin typeface="+mn-lt"/>
                <a:ea typeface="+mn-ea"/>
                <a:cs typeface="+mn-cs"/>
              </a:defRPr>
            </a:pPr>
            <a:r>
              <a:rPr lang="en-US" sz="1200" b="0" i="0" baseline="0">
                <a:effectLst/>
              </a:rPr>
              <a:t> row cover</a:t>
            </a:r>
            <a:endParaRPr lang="en-US" sz="1200">
              <a:effectLst/>
            </a:endParaRPr>
          </a:p>
          <a:p>
            <a:pPr>
              <a:defRPr sz="1400" b="0" i="0" u="none" strike="noStrike" kern="1200" spc="0" baseline="0">
                <a:solidFill>
                  <a:schemeClr val="tx1">
                    <a:lumMod val="65000"/>
                    <a:lumOff val="35000"/>
                  </a:schemeClr>
                </a:solidFill>
                <a:latin typeface="+mn-lt"/>
                <a:ea typeface="+mn-ea"/>
                <a:cs typeface="+mn-cs"/>
              </a:defRPr>
            </a:pPr>
            <a:endParaRPr lang="en-US"/>
          </a:p>
        </c:rich>
      </c:tx>
      <c:layout>
        <c:manualLayout>
          <c:xMode val="edge"/>
          <c:yMode val="edge"/>
          <c:x val="0.13027027027027027"/>
          <c:y val="2.8503562945368172E-2"/>
        </c:manualLayout>
      </c:layout>
      <c:spPr>
        <a:noFill/>
        <a:ln>
          <a:noFill/>
        </a:ln>
        <a:effectLst/>
      </c:spPr>
    </c:title>
    <c:plotArea>
      <c:layout>
        <c:manualLayout>
          <c:layoutTarget val="inner"/>
          <c:xMode val="edge"/>
          <c:yMode val="edge"/>
          <c:x val="0.1674007235582039"/>
          <c:y val="0.37073634204275541"/>
          <c:w val="0.81097765482017481"/>
          <c:h val="0.50480632913759871"/>
        </c:manualLayout>
      </c:layout>
      <c:barChart>
        <c:barDir val="col"/>
        <c:grouping val="clustered"/>
        <c:ser>
          <c:idx val="0"/>
          <c:order val="0"/>
          <c:tx>
            <c:strRef>
              <c:f>'[SARE Strawberry project yield data- SGS (with good graphs).xlsx]Sheet1'!$Q$13</c:f>
              <c:strCache>
                <c:ptCount val="1"/>
                <c:pt idx="0">
                  <c:v>Total</c:v>
                </c:pt>
              </c:strCache>
            </c:strRef>
          </c:tx>
          <c:spPr>
            <a:solidFill>
              <a:schemeClr val="accent1"/>
            </a:solidFill>
            <a:ln>
              <a:noFill/>
            </a:ln>
            <a:effectLst/>
          </c:spPr>
          <c:cat>
            <c:strRef>
              <c:f>'[SARE Strawberry project yield data- SGS (with good graphs).xlsx]Sheet1'!$R$12:$T$12</c:f>
              <c:strCache>
                <c:ptCount val="3"/>
                <c:pt idx="0">
                  <c:v>Jewel</c:v>
                </c:pt>
                <c:pt idx="1">
                  <c:v>Cleary Civ</c:v>
                </c:pt>
                <c:pt idx="2">
                  <c:v>Fronteras</c:v>
                </c:pt>
              </c:strCache>
            </c:strRef>
          </c:cat>
          <c:val>
            <c:numRef>
              <c:f>'[SARE Strawberry project yield data- SGS (with good graphs).xlsx]Sheet1'!$R$13:$T$13</c:f>
              <c:numCache>
                <c:formatCode>General</c:formatCode>
                <c:ptCount val="3"/>
                <c:pt idx="0">
                  <c:v>9.305000000000005</c:v>
                </c:pt>
                <c:pt idx="1">
                  <c:v>7.4375</c:v>
                </c:pt>
                <c:pt idx="2">
                  <c:v>4.5</c:v>
                </c:pt>
              </c:numCache>
            </c:numRef>
          </c:val>
          <c:extLst xmlns:c16r2="http://schemas.microsoft.com/office/drawing/2015/06/chart">
            <c:ext xmlns:c16="http://schemas.microsoft.com/office/drawing/2014/chart" uri="{C3380CC4-5D6E-409C-BE32-E72D297353CC}">
              <c16:uniqueId val="{00000000-865F-9C4A-8663-1AC0A50F39F5}"/>
            </c:ext>
          </c:extLst>
        </c:ser>
        <c:gapWidth val="219"/>
        <c:axId val="82298368"/>
        <c:axId val="82299904"/>
      </c:barChart>
      <c:catAx>
        <c:axId val="82298368"/>
        <c:scaling>
          <c:orientation val="minMax"/>
        </c:scaling>
        <c:axPos val="b"/>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2299904"/>
        <c:crosses val="autoZero"/>
        <c:auto val="1"/>
        <c:lblAlgn val="ctr"/>
        <c:lblOffset val="100"/>
      </c:catAx>
      <c:valAx>
        <c:axId val="82299904"/>
        <c:scaling>
          <c:orientation val="minMax"/>
        </c:scaling>
        <c:axPos val="l"/>
        <c:majorGridlines>
          <c:spPr>
            <a:ln w="9525" cap="flat" cmpd="sng" algn="ctr">
              <a:solidFill>
                <a:schemeClr val="tx1">
                  <a:lumMod val="15000"/>
                  <a:lumOff val="85000"/>
                </a:schemeClr>
              </a:solidFill>
              <a:round/>
            </a:ln>
            <a:effectLst/>
          </c:spPr>
        </c:majorGridlines>
        <c:numFmt formatCode="General" sourceLinked="1"/>
        <c:maj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2298368"/>
        <c:crosses val="autoZero"/>
        <c:crossBetween val="between"/>
      </c:valAx>
      <c:spPr>
        <a:noFill/>
        <a:ln>
          <a:noFill/>
        </a:ln>
        <a:effectLst/>
      </c:spPr>
    </c:plotArea>
    <c:plotVisOnly val="1"/>
    <c:dispBlanksAs val="gap"/>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w="9525" cap="flat" cmpd="sng" algn="ctr">
      <a:solidFill>
        <a:schemeClr val="tx1"/>
      </a:solidFill>
      <a:round/>
    </a:ln>
    <a:effectLst/>
  </c:spPr>
  <c:txPr>
    <a:bodyPr/>
    <a:lstStyle/>
    <a:p>
      <a:pPr>
        <a:defRPr/>
      </a:pPr>
      <a:endParaRPr lang="en-US"/>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lang val="en-US"/>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200" b="0" i="0" baseline="0">
                <a:effectLst/>
              </a:rPr>
              <a:t>Yield in lbs/10 bed feet</a:t>
            </a:r>
          </a:p>
          <a:p>
            <a:pPr>
              <a:defRPr sz="1400" b="0" i="0" u="none" strike="noStrike" kern="1200" spc="0" baseline="0">
                <a:solidFill>
                  <a:schemeClr val="tx1">
                    <a:lumMod val="65000"/>
                    <a:lumOff val="35000"/>
                  </a:schemeClr>
                </a:solidFill>
                <a:latin typeface="+mn-lt"/>
                <a:ea typeface="+mn-ea"/>
                <a:cs typeface="+mn-cs"/>
              </a:defRPr>
            </a:pPr>
            <a:r>
              <a:rPr lang="en-US" sz="1200" b="0" i="0" baseline="0">
                <a:effectLst/>
              </a:rPr>
              <a:t>From Plugs w/ Row Cover</a:t>
            </a:r>
          </a:p>
        </c:rich>
      </c:tx>
      <c:layout/>
      <c:spPr>
        <a:noFill/>
        <a:ln>
          <a:noFill/>
        </a:ln>
        <a:effectLst/>
      </c:spPr>
    </c:title>
    <c:plotArea>
      <c:layout>
        <c:manualLayout>
          <c:layoutTarget val="inner"/>
          <c:xMode val="edge"/>
          <c:yMode val="edge"/>
          <c:x val="0.14743780166856676"/>
          <c:y val="0.19165136113182163"/>
          <c:w val="0.79843499941397722"/>
          <c:h val="0.48845956611081837"/>
        </c:manualLayout>
      </c:layout>
      <c:lineChart>
        <c:grouping val="standard"/>
        <c:ser>
          <c:idx val="0"/>
          <c:order val="0"/>
          <c:tx>
            <c:strRef>
              <c:f>'[SARE Strawberry project yield data- SGS (with good graphs).xlsx]Sheet1'!$V$2</c:f>
              <c:strCache>
                <c:ptCount val="1"/>
                <c:pt idx="0">
                  <c:v>Flavorfest</c:v>
                </c:pt>
              </c:strCache>
            </c:strRef>
          </c:tx>
          <c:spPr>
            <a:ln w="28575" cap="rnd">
              <a:solidFill>
                <a:schemeClr val="accent1"/>
              </a:solidFill>
              <a:round/>
            </a:ln>
            <a:effectLst/>
          </c:spPr>
          <c:marker>
            <c:symbol val="none"/>
          </c:marker>
          <c:cat>
            <c:numRef>
              <c:f>'[SARE Strawberry project yield data- SGS (with good graphs).xlsx]Sheet1'!$U$3:$U$10</c:f>
              <c:numCache>
                <c:formatCode>d\-mmm</c:formatCode>
                <c:ptCount val="8"/>
                <c:pt idx="0">
                  <c:v>43619</c:v>
                </c:pt>
                <c:pt idx="1">
                  <c:v>43622</c:v>
                </c:pt>
                <c:pt idx="2">
                  <c:v>43626</c:v>
                </c:pt>
                <c:pt idx="3">
                  <c:v>43629</c:v>
                </c:pt>
                <c:pt idx="4">
                  <c:v>43633</c:v>
                </c:pt>
                <c:pt idx="5">
                  <c:v>43636</c:v>
                </c:pt>
                <c:pt idx="6">
                  <c:v>43640</c:v>
                </c:pt>
                <c:pt idx="7">
                  <c:v>43643</c:v>
                </c:pt>
              </c:numCache>
            </c:numRef>
          </c:cat>
          <c:val>
            <c:numRef>
              <c:f>'[SARE Strawberry project yield data- SGS (with good graphs).xlsx]Sheet1'!$V$3:$V$10</c:f>
              <c:numCache>
                <c:formatCode>General</c:formatCode>
                <c:ptCount val="8"/>
                <c:pt idx="0">
                  <c:v>0</c:v>
                </c:pt>
                <c:pt idx="1">
                  <c:v>0</c:v>
                </c:pt>
                <c:pt idx="2">
                  <c:v>1.25</c:v>
                </c:pt>
                <c:pt idx="3">
                  <c:v>0.5625</c:v>
                </c:pt>
                <c:pt idx="4">
                  <c:v>1</c:v>
                </c:pt>
                <c:pt idx="5">
                  <c:v>0.43750000000000017</c:v>
                </c:pt>
                <c:pt idx="6">
                  <c:v>0.25</c:v>
                </c:pt>
                <c:pt idx="7">
                  <c:v>0</c:v>
                </c:pt>
              </c:numCache>
            </c:numRef>
          </c:val>
          <c:extLst xmlns:c16r2="http://schemas.microsoft.com/office/drawing/2015/06/chart">
            <c:ext xmlns:c16="http://schemas.microsoft.com/office/drawing/2014/chart" uri="{C3380CC4-5D6E-409C-BE32-E72D297353CC}">
              <c16:uniqueId val="{00000000-7A39-2848-BC1B-CB2157BE715B}"/>
            </c:ext>
          </c:extLst>
        </c:ser>
        <c:ser>
          <c:idx val="1"/>
          <c:order val="1"/>
          <c:tx>
            <c:strRef>
              <c:f>'[SARE Strawberry project yield data- SGS (with good graphs).xlsx]Sheet1'!$W$2</c:f>
              <c:strCache>
                <c:ptCount val="1"/>
                <c:pt idx="0">
                  <c:v>Camino Real</c:v>
                </c:pt>
              </c:strCache>
            </c:strRef>
          </c:tx>
          <c:spPr>
            <a:ln w="28575" cap="rnd">
              <a:solidFill>
                <a:schemeClr val="accent2"/>
              </a:solidFill>
              <a:round/>
            </a:ln>
            <a:effectLst/>
          </c:spPr>
          <c:marker>
            <c:symbol val="none"/>
          </c:marker>
          <c:cat>
            <c:numRef>
              <c:f>'[SARE Strawberry project yield data- SGS (with good graphs).xlsx]Sheet1'!$U$3:$U$10</c:f>
              <c:numCache>
                <c:formatCode>d\-mmm</c:formatCode>
                <c:ptCount val="8"/>
                <c:pt idx="0">
                  <c:v>43619</c:v>
                </c:pt>
                <c:pt idx="1">
                  <c:v>43622</c:v>
                </c:pt>
                <c:pt idx="2">
                  <c:v>43626</c:v>
                </c:pt>
                <c:pt idx="3">
                  <c:v>43629</c:v>
                </c:pt>
                <c:pt idx="4">
                  <c:v>43633</c:v>
                </c:pt>
                <c:pt idx="5">
                  <c:v>43636</c:v>
                </c:pt>
                <c:pt idx="6">
                  <c:v>43640</c:v>
                </c:pt>
                <c:pt idx="7">
                  <c:v>43643</c:v>
                </c:pt>
              </c:numCache>
            </c:numRef>
          </c:cat>
          <c:val>
            <c:numRef>
              <c:f>'[SARE Strawberry project yield data- SGS (with good graphs).xlsx]Sheet1'!$W$3:$W$10</c:f>
              <c:numCache>
                <c:formatCode>General</c:formatCode>
                <c:ptCount val="8"/>
                <c:pt idx="0">
                  <c:v>1</c:v>
                </c:pt>
                <c:pt idx="1">
                  <c:v>0.75000000000000033</c:v>
                </c:pt>
                <c:pt idx="2">
                  <c:v>1.75</c:v>
                </c:pt>
                <c:pt idx="3">
                  <c:v>1.75</c:v>
                </c:pt>
                <c:pt idx="4">
                  <c:v>1</c:v>
                </c:pt>
                <c:pt idx="5">
                  <c:v>0.5625</c:v>
                </c:pt>
                <c:pt idx="6">
                  <c:v>0.25</c:v>
                </c:pt>
                <c:pt idx="7">
                  <c:v>0</c:v>
                </c:pt>
              </c:numCache>
            </c:numRef>
          </c:val>
          <c:extLst xmlns:c16r2="http://schemas.microsoft.com/office/drawing/2015/06/chart">
            <c:ext xmlns:c16="http://schemas.microsoft.com/office/drawing/2014/chart" uri="{C3380CC4-5D6E-409C-BE32-E72D297353CC}">
              <c16:uniqueId val="{00000001-7A39-2848-BC1B-CB2157BE715B}"/>
            </c:ext>
          </c:extLst>
        </c:ser>
        <c:ser>
          <c:idx val="2"/>
          <c:order val="2"/>
          <c:tx>
            <c:strRef>
              <c:f>'[SARE Strawberry project yield data- SGS (with good graphs).xlsx]Sheet1'!$X$2</c:f>
              <c:strCache>
                <c:ptCount val="1"/>
                <c:pt idx="0">
                  <c:v>Ruby June</c:v>
                </c:pt>
              </c:strCache>
            </c:strRef>
          </c:tx>
          <c:spPr>
            <a:ln w="28575" cap="rnd">
              <a:solidFill>
                <a:schemeClr val="accent3"/>
              </a:solidFill>
              <a:round/>
            </a:ln>
            <a:effectLst/>
          </c:spPr>
          <c:marker>
            <c:symbol val="none"/>
          </c:marker>
          <c:cat>
            <c:numRef>
              <c:f>'[SARE Strawberry project yield data- SGS (with good graphs).xlsx]Sheet1'!$U$3:$U$10</c:f>
              <c:numCache>
                <c:formatCode>d\-mmm</c:formatCode>
                <c:ptCount val="8"/>
                <c:pt idx="0">
                  <c:v>43619</c:v>
                </c:pt>
                <c:pt idx="1">
                  <c:v>43622</c:v>
                </c:pt>
                <c:pt idx="2">
                  <c:v>43626</c:v>
                </c:pt>
                <c:pt idx="3">
                  <c:v>43629</c:v>
                </c:pt>
                <c:pt idx="4">
                  <c:v>43633</c:v>
                </c:pt>
                <c:pt idx="5">
                  <c:v>43636</c:v>
                </c:pt>
                <c:pt idx="6">
                  <c:v>43640</c:v>
                </c:pt>
                <c:pt idx="7">
                  <c:v>43643</c:v>
                </c:pt>
              </c:numCache>
            </c:numRef>
          </c:cat>
          <c:val>
            <c:numRef>
              <c:f>'[SARE Strawberry project yield data- SGS (with good graphs).xlsx]Sheet1'!$X$3:$X$10</c:f>
              <c:numCache>
                <c:formatCode>General</c:formatCode>
                <c:ptCount val="8"/>
                <c:pt idx="0">
                  <c:v>2.125</c:v>
                </c:pt>
                <c:pt idx="1">
                  <c:v>2.125</c:v>
                </c:pt>
                <c:pt idx="2">
                  <c:v>2.6869999999999998</c:v>
                </c:pt>
                <c:pt idx="3">
                  <c:v>1.5</c:v>
                </c:pt>
                <c:pt idx="4">
                  <c:v>0.75000000000000033</c:v>
                </c:pt>
                <c:pt idx="5">
                  <c:v>0.8125</c:v>
                </c:pt>
                <c:pt idx="6">
                  <c:v>0</c:v>
                </c:pt>
                <c:pt idx="7">
                  <c:v>0</c:v>
                </c:pt>
              </c:numCache>
            </c:numRef>
          </c:val>
          <c:extLst xmlns:c16r2="http://schemas.microsoft.com/office/drawing/2015/06/chart">
            <c:ext xmlns:c16="http://schemas.microsoft.com/office/drawing/2014/chart" uri="{C3380CC4-5D6E-409C-BE32-E72D297353CC}">
              <c16:uniqueId val="{00000002-7A39-2848-BC1B-CB2157BE715B}"/>
            </c:ext>
          </c:extLst>
        </c:ser>
        <c:marker val="1"/>
        <c:axId val="81487360"/>
        <c:axId val="81488896"/>
      </c:lineChart>
      <c:dateAx>
        <c:axId val="81487360"/>
        <c:scaling>
          <c:orientation val="minMax"/>
        </c:scaling>
        <c:axPos val="b"/>
        <c:numFmt formatCode="d\-mmm" sourceLinked="1"/>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1488896"/>
        <c:crosses val="autoZero"/>
        <c:auto val="1"/>
        <c:lblOffset val="100"/>
        <c:baseTimeUnit val="days"/>
      </c:dateAx>
      <c:valAx>
        <c:axId val="81488896"/>
        <c:scaling>
          <c:orientation val="minMax"/>
        </c:scaling>
        <c:axPos val="l"/>
        <c:majorGridlines>
          <c:spPr>
            <a:ln w="9525" cap="flat" cmpd="sng" algn="ctr">
              <a:solidFill>
                <a:schemeClr val="tx1">
                  <a:lumMod val="15000"/>
                  <a:lumOff val="85000"/>
                </a:schemeClr>
              </a:solidFill>
              <a:round/>
            </a:ln>
            <a:effectLst/>
          </c:spPr>
        </c:majorGridlines>
        <c:numFmt formatCode="General" sourceLinked="1"/>
        <c:maj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1487360"/>
        <c:crosses val="autoZero"/>
        <c:crossBetween val="between"/>
      </c:valAx>
      <c:spPr>
        <a:noFill/>
        <a:ln>
          <a:noFill/>
        </a:ln>
        <a:effectLst/>
      </c:spPr>
    </c:plotArea>
    <c:legend>
      <c:legendPos val="b"/>
      <c:layout/>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w="9525" cap="flat" cmpd="sng" algn="ctr">
      <a:solidFill>
        <a:schemeClr val="tx1"/>
      </a:solidFill>
      <a:round/>
    </a:ln>
    <a:effectLst/>
  </c:spPr>
  <c:txPr>
    <a:bodyPr/>
    <a:lstStyle/>
    <a:p>
      <a:pPr>
        <a:defRPr/>
      </a:pPr>
      <a:endParaRPr lang="en-US"/>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n-US"/>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100"/>
              <a:t>Total </a:t>
            </a:r>
            <a:r>
              <a:rPr lang="en-US" sz="1100" b="0" i="0" baseline="0">
                <a:effectLst/>
              </a:rPr>
              <a:t>Yield in lbs/10 bed feet</a:t>
            </a:r>
            <a:endParaRPr lang="en-US" sz="1100">
              <a:effectLst/>
            </a:endParaRPr>
          </a:p>
          <a:p>
            <a:pPr>
              <a:defRPr sz="1400" b="0" i="0" u="none" strike="noStrike" kern="1200" spc="0" baseline="0">
                <a:solidFill>
                  <a:schemeClr val="tx1">
                    <a:lumMod val="65000"/>
                    <a:lumOff val="35000"/>
                  </a:schemeClr>
                </a:solidFill>
                <a:latin typeface="+mn-lt"/>
                <a:ea typeface="+mn-ea"/>
                <a:cs typeface="+mn-cs"/>
              </a:defRPr>
            </a:pPr>
            <a:r>
              <a:rPr lang="en-US" sz="1100" b="0" i="0" baseline="0">
                <a:effectLst/>
              </a:rPr>
              <a:t>From Plugs w/ Row Cover</a:t>
            </a:r>
            <a:endParaRPr lang="en-US" sz="1100">
              <a:effectLst/>
            </a:endParaRPr>
          </a:p>
          <a:p>
            <a:pPr>
              <a:defRPr sz="1400" b="0" i="0" u="none" strike="noStrike" kern="1200" spc="0" baseline="0">
                <a:solidFill>
                  <a:schemeClr val="tx1">
                    <a:lumMod val="65000"/>
                    <a:lumOff val="35000"/>
                  </a:schemeClr>
                </a:solidFill>
                <a:latin typeface="+mn-lt"/>
                <a:ea typeface="+mn-ea"/>
                <a:cs typeface="+mn-cs"/>
              </a:defRPr>
            </a:pPr>
            <a:endParaRPr lang="en-US"/>
          </a:p>
        </c:rich>
      </c:tx>
      <c:layout/>
      <c:spPr>
        <a:noFill/>
        <a:ln>
          <a:noFill/>
        </a:ln>
        <a:effectLst/>
      </c:spPr>
    </c:title>
    <c:plotArea>
      <c:layout/>
      <c:barChart>
        <c:barDir val="col"/>
        <c:grouping val="clustered"/>
        <c:ser>
          <c:idx val="0"/>
          <c:order val="0"/>
          <c:tx>
            <c:strRef>
              <c:f>'[SARE Strawberry project yield data- SGS (with good graphs).xlsx]Sheet1'!$U$13</c:f>
              <c:strCache>
                <c:ptCount val="1"/>
                <c:pt idx="0">
                  <c:v>Total</c:v>
                </c:pt>
              </c:strCache>
            </c:strRef>
          </c:tx>
          <c:spPr>
            <a:solidFill>
              <a:schemeClr val="accent1"/>
            </a:solidFill>
            <a:ln>
              <a:noFill/>
            </a:ln>
            <a:effectLst/>
          </c:spPr>
          <c:cat>
            <c:strRef>
              <c:f>'[SARE Strawberry project yield data- SGS (with good graphs).xlsx]Sheet1'!$V$12:$X$12</c:f>
              <c:strCache>
                <c:ptCount val="3"/>
                <c:pt idx="0">
                  <c:v>Flavorfest</c:v>
                </c:pt>
                <c:pt idx="1">
                  <c:v>Camino Real</c:v>
                </c:pt>
                <c:pt idx="2">
                  <c:v>Ruby June</c:v>
                </c:pt>
              </c:strCache>
            </c:strRef>
          </c:cat>
          <c:val>
            <c:numRef>
              <c:f>'[SARE Strawberry project yield data- SGS (with good graphs).xlsx]Sheet1'!$V$13:$X$13</c:f>
              <c:numCache>
                <c:formatCode>General</c:formatCode>
                <c:ptCount val="3"/>
                <c:pt idx="0">
                  <c:v>3.5</c:v>
                </c:pt>
                <c:pt idx="1">
                  <c:v>7.0624999999999973</c:v>
                </c:pt>
                <c:pt idx="2">
                  <c:v>9.9995000000000047</c:v>
                </c:pt>
              </c:numCache>
            </c:numRef>
          </c:val>
          <c:extLst xmlns:c16r2="http://schemas.microsoft.com/office/drawing/2015/06/chart">
            <c:ext xmlns:c16="http://schemas.microsoft.com/office/drawing/2014/chart" uri="{C3380CC4-5D6E-409C-BE32-E72D297353CC}">
              <c16:uniqueId val="{00000000-D268-314D-AA8B-1725273B5B98}"/>
            </c:ext>
          </c:extLst>
        </c:ser>
        <c:gapWidth val="219"/>
        <c:overlap val="-27"/>
        <c:axId val="81509760"/>
        <c:axId val="81511552"/>
      </c:barChart>
      <c:catAx>
        <c:axId val="81509760"/>
        <c:scaling>
          <c:orientation val="minMax"/>
        </c:scaling>
        <c:axPos val="b"/>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1511552"/>
        <c:crosses val="autoZero"/>
        <c:auto val="1"/>
        <c:lblAlgn val="ctr"/>
        <c:lblOffset val="100"/>
      </c:catAx>
      <c:valAx>
        <c:axId val="81511552"/>
        <c:scaling>
          <c:orientation val="minMax"/>
        </c:scaling>
        <c:axPos val="l"/>
        <c:majorGridlines>
          <c:spPr>
            <a:ln w="9525" cap="flat" cmpd="sng" algn="ctr">
              <a:solidFill>
                <a:schemeClr val="tx1">
                  <a:lumMod val="15000"/>
                  <a:lumOff val="85000"/>
                </a:schemeClr>
              </a:solidFill>
              <a:round/>
            </a:ln>
            <a:effectLst/>
          </c:spPr>
        </c:majorGridlines>
        <c:numFmt formatCode="General" sourceLinked="1"/>
        <c:maj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1509760"/>
        <c:crosses val="autoZero"/>
        <c:crossBetween val="between"/>
      </c:valAx>
      <c:spPr>
        <a:noFill/>
        <a:ln>
          <a:noFill/>
        </a:ln>
        <a:effectLst/>
      </c:spPr>
    </c:plotArea>
    <c:plotVisOnly val="1"/>
    <c:dispBlanksAs val="gap"/>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w="9525" cap="flat" cmpd="sng" algn="ctr">
      <a:solidFill>
        <a:schemeClr val="tx1"/>
      </a:solidFill>
      <a:round/>
    </a:ln>
    <a:effectLst/>
  </c:spPr>
  <c:txPr>
    <a:bodyPr/>
    <a:lstStyle/>
    <a:p>
      <a:pPr>
        <a:defRPr/>
      </a:pPr>
      <a:endParaRPr lang="en-US"/>
    </a:p>
  </c:txPr>
  <c:externalData r:id="rId1"/>
</c:chartSpace>
</file>

<file path=ppt/charts/chart5.xml><?xml version="1.0" encoding="utf-8"?>
<c:chartSpace xmlns:c="http://schemas.openxmlformats.org/drawingml/2006/chart" xmlns:a="http://schemas.openxmlformats.org/drawingml/2006/main" xmlns:r="http://schemas.openxmlformats.org/officeDocument/2006/relationships">
  <c:date1904 val="1"/>
  <c:lang val="en-US"/>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200" b="0" i="0" baseline="0">
                <a:effectLst/>
              </a:rPr>
              <a:t>Yield in lbs/10 bed feet</a:t>
            </a:r>
          </a:p>
          <a:p>
            <a:pPr>
              <a:defRPr sz="1400" b="0" i="0" u="none" strike="noStrike" kern="1200" spc="0" baseline="0">
                <a:solidFill>
                  <a:schemeClr val="tx1">
                    <a:lumMod val="65000"/>
                    <a:lumOff val="35000"/>
                  </a:schemeClr>
                </a:solidFill>
                <a:latin typeface="+mn-lt"/>
                <a:ea typeface="+mn-ea"/>
                <a:cs typeface="+mn-cs"/>
              </a:defRPr>
            </a:pPr>
            <a:r>
              <a:rPr lang="en-US" sz="1200" b="0" i="0" baseline="0">
                <a:effectLst/>
              </a:rPr>
              <a:t>Chandler from Plugs with Row Cover</a:t>
            </a:r>
          </a:p>
          <a:p>
            <a:pPr>
              <a:defRPr sz="1400" b="0" i="0" u="none" strike="noStrike" kern="1200" spc="0" baseline="0">
                <a:solidFill>
                  <a:schemeClr val="tx1">
                    <a:lumMod val="65000"/>
                    <a:lumOff val="35000"/>
                  </a:schemeClr>
                </a:solidFill>
                <a:latin typeface="+mn-lt"/>
                <a:ea typeface="+mn-ea"/>
                <a:cs typeface="+mn-cs"/>
              </a:defRPr>
            </a:pPr>
            <a:endParaRPr lang="en-US">
              <a:effectLst/>
            </a:endParaRPr>
          </a:p>
        </c:rich>
      </c:tx>
      <c:layout/>
      <c:spPr>
        <a:noFill/>
        <a:ln>
          <a:noFill/>
        </a:ln>
        <a:effectLst/>
      </c:spPr>
    </c:title>
    <c:plotArea>
      <c:layout/>
      <c:lineChart>
        <c:grouping val="standard"/>
        <c:ser>
          <c:idx val="0"/>
          <c:order val="0"/>
          <c:tx>
            <c:strRef>
              <c:f>'[SARE Strawberry project yield data- SGS (with good graphs).xlsx]Sheet1'!$Z$2</c:f>
              <c:strCache>
                <c:ptCount val="1"/>
                <c:pt idx="0">
                  <c:v> on BP</c:v>
                </c:pt>
              </c:strCache>
            </c:strRef>
          </c:tx>
          <c:spPr>
            <a:ln w="28575" cap="rnd">
              <a:solidFill>
                <a:schemeClr val="accent1"/>
              </a:solidFill>
              <a:round/>
            </a:ln>
            <a:effectLst/>
          </c:spPr>
          <c:marker>
            <c:symbol val="none"/>
          </c:marker>
          <c:cat>
            <c:numRef>
              <c:f>'[SARE Strawberry project yield data- SGS (with good graphs).xlsx]Sheet1'!$Y$3:$Y$10</c:f>
              <c:numCache>
                <c:formatCode>d\-mmm</c:formatCode>
                <c:ptCount val="8"/>
                <c:pt idx="0">
                  <c:v>43619</c:v>
                </c:pt>
                <c:pt idx="1">
                  <c:v>43622</c:v>
                </c:pt>
                <c:pt idx="2">
                  <c:v>43626</c:v>
                </c:pt>
                <c:pt idx="3">
                  <c:v>43629</c:v>
                </c:pt>
                <c:pt idx="4">
                  <c:v>43633</c:v>
                </c:pt>
                <c:pt idx="5">
                  <c:v>43636</c:v>
                </c:pt>
                <c:pt idx="6">
                  <c:v>43640</c:v>
                </c:pt>
                <c:pt idx="7">
                  <c:v>43643</c:v>
                </c:pt>
              </c:numCache>
            </c:numRef>
          </c:cat>
          <c:val>
            <c:numRef>
              <c:f>'[SARE Strawberry project yield data- SGS (with good graphs).xlsx]Sheet1'!$Z$3:$Z$10</c:f>
              <c:numCache>
                <c:formatCode>General</c:formatCode>
                <c:ptCount val="8"/>
                <c:pt idx="0">
                  <c:v>0</c:v>
                </c:pt>
                <c:pt idx="1">
                  <c:v>0.5</c:v>
                </c:pt>
                <c:pt idx="2">
                  <c:v>1</c:v>
                </c:pt>
                <c:pt idx="3">
                  <c:v>1.25</c:v>
                </c:pt>
                <c:pt idx="4">
                  <c:v>1.25</c:v>
                </c:pt>
                <c:pt idx="5">
                  <c:v>0.5</c:v>
                </c:pt>
                <c:pt idx="6">
                  <c:v>0.25</c:v>
                </c:pt>
                <c:pt idx="7">
                  <c:v>0.25</c:v>
                </c:pt>
              </c:numCache>
            </c:numRef>
          </c:val>
          <c:extLst xmlns:c16r2="http://schemas.microsoft.com/office/drawing/2015/06/chart">
            <c:ext xmlns:c16="http://schemas.microsoft.com/office/drawing/2014/chart" uri="{C3380CC4-5D6E-409C-BE32-E72D297353CC}">
              <c16:uniqueId val="{00000000-3E64-6D43-9A1B-4A3C668101AE}"/>
            </c:ext>
          </c:extLst>
        </c:ser>
        <c:ser>
          <c:idx val="1"/>
          <c:order val="1"/>
          <c:tx>
            <c:strRef>
              <c:f>'[SARE Strawberry project yield data- SGS (with good graphs).xlsx]Sheet1'!$AA$2</c:f>
              <c:strCache>
                <c:ptCount val="1"/>
                <c:pt idx="0">
                  <c:v>on silver</c:v>
                </c:pt>
              </c:strCache>
            </c:strRef>
          </c:tx>
          <c:spPr>
            <a:ln w="28575" cap="rnd">
              <a:solidFill>
                <a:schemeClr val="accent2"/>
              </a:solidFill>
              <a:round/>
            </a:ln>
            <a:effectLst/>
          </c:spPr>
          <c:marker>
            <c:symbol val="none"/>
          </c:marker>
          <c:cat>
            <c:numRef>
              <c:f>'[SARE Strawberry project yield data- SGS (with good graphs).xlsx]Sheet1'!$Y$3:$Y$10</c:f>
              <c:numCache>
                <c:formatCode>d\-mmm</c:formatCode>
                <c:ptCount val="8"/>
                <c:pt idx="0">
                  <c:v>43619</c:v>
                </c:pt>
                <c:pt idx="1">
                  <c:v>43622</c:v>
                </c:pt>
                <c:pt idx="2">
                  <c:v>43626</c:v>
                </c:pt>
                <c:pt idx="3">
                  <c:v>43629</c:v>
                </c:pt>
                <c:pt idx="4">
                  <c:v>43633</c:v>
                </c:pt>
                <c:pt idx="5">
                  <c:v>43636</c:v>
                </c:pt>
                <c:pt idx="6">
                  <c:v>43640</c:v>
                </c:pt>
                <c:pt idx="7">
                  <c:v>43643</c:v>
                </c:pt>
              </c:numCache>
            </c:numRef>
          </c:cat>
          <c:val>
            <c:numRef>
              <c:f>'[SARE Strawberry project yield data- SGS (with good graphs).xlsx]Sheet1'!$AA$3:$AA$10</c:f>
              <c:numCache>
                <c:formatCode>General</c:formatCode>
                <c:ptCount val="8"/>
                <c:pt idx="0">
                  <c:v>0.25</c:v>
                </c:pt>
                <c:pt idx="1">
                  <c:v>1.875</c:v>
                </c:pt>
                <c:pt idx="2">
                  <c:v>0.43750000000000017</c:v>
                </c:pt>
                <c:pt idx="3">
                  <c:v>0.25</c:v>
                </c:pt>
                <c:pt idx="4">
                  <c:v>0.5</c:v>
                </c:pt>
                <c:pt idx="7">
                  <c:v>0</c:v>
                </c:pt>
              </c:numCache>
            </c:numRef>
          </c:val>
          <c:extLst xmlns:c16r2="http://schemas.microsoft.com/office/drawing/2015/06/chart">
            <c:ext xmlns:c16="http://schemas.microsoft.com/office/drawing/2014/chart" uri="{C3380CC4-5D6E-409C-BE32-E72D297353CC}">
              <c16:uniqueId val="{00000001-3E64-6D43-9A1B-4A3C668101AE}"/>
            </c:ext>
          </c:extLst>
        </c:ser>
        <c:ser>
          <c:idx val="2"/>
          <c:order val="2"/>
          <c:tx>
            <c:strRef>
              <c:f>'[SARE Strawberry project yield data- SGS (with good graphs).xlsx]Sheet1'!$AB$2</c:f>
              <c:strCache>
                <c:ptCount val="1"/>
                <c:pt idx="0">
                  <c:v>on white</c:v>
                </c:pt>
              </c:strCache>
            </c:strRef>
          </c:tx>
          <c:spPr>
            <a:ln w="28575" cap="rnd">
              <a:solidFill>
                <a:schemeClr val="accent3"/>
              </a:solidFill>
              <a:round/>
            </a:ln>
            <a:effectLst/>
          </c:spPr>
          <c:marker>
            <c:symbol val="none"/>
          </c:marker>
          <c:cat>
            <c:numRef>
              <c:f>'[SARE Strawberry project yield data- SGS (with good graphs).xlsx]Sheet1'!$Y$3:$Y$10</c:f>
              <c:numCache>
                <c:formatCode>d\-mmm</c:formatCode>
                <c:ptCount val="8"/>
                <c:pt idx="0">
                  <c:v>43619</c:v>
                </c:pt>
                <c:pt idx="1">
                  <c:v>43622</c:v>
                </c:pt>
                <c:pt idx="2">
                  <c:v>43626</c:v>
                </c:pt>
                <c:pt idx="3">
                  <c:v>43629</c:v>
                </c:pt>
                <c:pt idx="4">
                  <c:v>43633</c:v>
                </c:pt>
                <c:pt idx="5">
                  <c:v>43636</c:v>
                </c:pt>
                <c:pt idx="6">
                  <c:v>43640</c:v>
                </c:pt>
                <c:pt idx="7">
                  <c:v>43643</c:v>
                </c:pt>
              </c:numCache>
            </c:numRef>
          </c:cat>
          <c:val>
            <c:numRef>
              <c:f>'[SARE Strawberry project yield data- SGS (with good graphs).xlsx]Sheet1'!$AB$3:$AB$10</c:f>
              <c:numCache>
                <c:formatCode>General</c:formatCode>
                <c:ptCount val="8"/>
                <c:pt idx="0">
                  <c:v>0.62500000000000033</c:v>
                </c:pt>
                <c:pt idx="1">
                  <c:v>0.25</c:v>
                </c:pt>
                <c:pt idx="2">
                  <c:v>0.37500000000000017</c:v>
                </c:pt>
                <c:pt idx="3">
                  <c:v>0.5</c:v>
                </c:pt>
                <c:pt idx="4">
                  <c:v>0.5</c:v>
                </c:pt>
                <c:pt idx="7">
                  <c:v>0</c:v>
                </c:pt>
              </c:numCache>
            </c:numRef>
          </c:val>
          <c:extLst xmlns:c16r2="http://schemas.microsoft.com/office/drawing/2015/06/chart">
            <c:ext xmlns:c16="http://schemas.microsoft.com/office/drawing/2014/chart" uri="{C3380CC4-5D6E-409C-BE32-E72D297353CC}">
              <c16:uniqueId val="{00000002-3E64-6D43-9A1B-4A3C668101AE}"/>
            </c:ext>
          </c:extLst>
        </c:ser>
        <c:marker val="1"/>
        <c:axId val="86286336"/>
        <c:axId val="86287872"/>
      </c:lineChart>
      <c:dateAx>
        <c:axId val="86286336"/>
        <c:scaling>
          <c:orientation val="minMax"/>
        </c:scaling>
        <c:axPos val="b"/>
        <c:numFmt formatCode="d\-mmm" sourceLinked="1"/>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6287872"/>
        <c:crosses val="autoZero"/>
        <c:auto val="1"/>
        <c:lblOffset val="100"/>
        <c:baseTimeUnit val="days"/>
      </c:dateAx>
      <c:valAx>
        <c:axId val="86287872"/>
        <c:scaling>
          <c:orientation val="minMax"/>
        </c:scaling>
        <c:axPos val="l"/>
        <c:majorGridlines>
          <c:spPr>
            <a:ln w="9525" cap="flat" cmpd="sng" algn="ctr">
              <a:solidFill>
                <a:schemeClr val="tx1">
                  <a:lumMod val="15000"/>
                  <a:lumOff val="85000"/>
                </a:schemeClr>
              </a:solidFill>
              <a:round/>
            </a:ln>
            <a:effectLst/>
          </c:spPr>
        </c:majorGridlines>
        <c:numFmt formatCode="General" sourceLinked="1"/>
        <c:maj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6286336"/>
        <c:crosses val="autoZero"/>
        <c:crossBetween val="between"/>
      </c:valAx>
      <c:spPr>
        <a:noFill/>
        <a:ln>
          <a:noFill/>
        </a:ln>
        <a:effectLst/>
      </c:spPr>
    </c:plotArea>
    <c:legend>
      <c:legendPos val="b"/>
      <c:layout/>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w="9525" cap="flat" cmpd="sng" algn="ctr">
      <a:solidFill>
        <a:schemeClr val="tx1"/>
      </a:solidFill>
      <a:round/>
    </a:ln>
    <a:effectLst/>
  </c:spPr>
  <c:txPr>
    <a:bodyPr/>
    <a:lstStyle/>
    <a:p>
      <a:pPr>
        <a:defRPr/>
      </a:pPr>
      <a:endParaRPr lang="en-US"/>
    </a:p>
  </c:txPr>
  <c:externalData r:id="rId1"/>
</c:chartSpace>
</file>

<file path=ppt/charts/chart6.xml><?xml version="1.0" encoding="utf-8"?>
<c:chartSpace xmlns:c="http://schemas.openxmlformats.org/drawingml/2006/chart" xmlns:a="http://schemas.openxmlformats.org/drawingml/2006/main" xmlns:r="http://schemas.openxmlformats.org/officeDocument/2006/relationships">
  <c:date1904 val="1"/>
  <c:lang val="en-US"/>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100"/>
              <a:t>Total </a:t>
            </a:r>
            <a:r>
              <a:rPr lang="en-US" sz="1100" b="0" i="0" baseline="0">
                <a:effectLst/>
              </a:rPr>
              <a:t>Yield in lbs/10 bed feet</a:t>
            </a:r>
            <a:endParaRPr lang="en-US" sz="1100">
              <a:effectLst/>
            </a:endParaRPr>
          </a:p>
          <a:p>
            <a:pPr>
              <a:defRPr sz="1400" b="0" i="0" u="none" strike="noStrike" kern="1200" spc="0" baseline="0">
                <a:solidFill>
                  <a:schemeClr val="tx1">
                    <a:lumMod val="65000"/>
                    <a:lumOff val="35000"/>
                  </a:schemeClr>
                </a:solidFill>
                <a:latin typeface="+mn-lt"/>
                <a:ea typeface="+mn-ea"/>
                <a:cs typeface="+mn-cs"/>
              </a:defRPr>
            </a:pPr>
            <a:r>
              <a:rPr lang="en-US" sz="1100" b="0" i="0" baseline="0">
                <a:effectLst/>
              </a:rPr>
              <a:t>Chandler from Plugs with Row Cover</a:t>
            </a:r>
            <a:endParaRPr lang="en-US" sz="1100">
              <a:effectLst/>
            </a:endParaRPr>
          </a:p>
          <a:p>
            <a:pPr>
              <a:defRPr sz="1400" b="0" i="0" u="none" strike="noStrike" kern="1200" spc="0" baseline="0">
                <a:solidFill>
                  <a:schemeClr val="tx1">
                    <a:lumMod val="65000"/>
                    <a:lumOff val="35000"/>
                  </a:schemeClr>
                </a:solidFill>
                <a:latin typeface="+mn-lt"/>
                <a:ea typeface="+mn-ea"/>
                <a:cs typeface="+mn-cs"/>
              </a:defRPr>
            </a:pPr>
            <a:endParaRPr lang="en-US"/>
          </a:p>
        </c:rich>
      </c:tx>
      <c:layout/>
      <c:spPr>
        <a:noFill/>
        <a:ln>
          <a:noFill/>
        </a:ln>
        <a:effectLst/>
      </c:spPr>
    </c:title>
    <c:plotArea>
      <c:layout/>
      <c:barChart>
        <c:barDir val="col"/>
        <c:grouping val="clustered"/>
        <c:ser>
          <c:idx val="0"/>
          <c:order val="0"/>
          <c:tx>
            <c:strRef>
              <c:f>'[SARE Strawberry project yield data- SGS (with good graphs).xlsx]Sheet1'!$Y$13</c:f>
              <c:strCache>
                <c:ptCount val="1"/>
                <c:pt idx="0">
                  <c:v>Total</c:v>
                </c:pt>
              </c:strCache>
            </c:strRef>
          </c:tx>
          <c:spPr>
            <a:solidFill>
              <a:schemeClr val="accent1"/>
            </a:solidFill>
            <a:ln>
              <a:noFill/>
            </a:ln>
            <a:effectLst/>
          </c:spPr>
          <c:cat>
            <c:strRef>
              <c:f>'[SARE Strawberry project yield data- SGS (with good graphs).xlsx]Sheet1'!$Z$12:$AB$12</c:f>
              <c:strCache>
                <c:ptCount val="3"/>
                <c:pt idx="0">
                  <c:v> on BP</c:v>
                </c:pt>
                <c:pt idx="1">
                  <c:v>on silver</c:v>
                </c:pt>
                <c:pt idx="2">
                  <c:v>on white</c:v>
                </c:pt>
              </c:strCache>
            </c:strRef>
          </c:cat>
          <c:val>
            <c:numRef>
              <c:f>'[SARE Strawberry project yield data- SGS (with good graphs).xlsx]Sheet1'!$Z$13:$AB$13</c:f>
              <c:numCache>
                <c:formatCode>General</c:formatCode>
                <c:ptCount val="3"/>
                <c:pt idx="0">
                  <c:v>5</c:v>
                </c:pt>
                <c:pt idx="1">
                  <c:v>3.3124999999999982</c:v>
                </c:pt>
                <c:pt idx="2">
                  <c:v>2.25</c:v>
                </c:pt>
              </c:numCache>
            </c:numRef>
          </c:val>
          <c:extLst xmlns:c16r2="http://schemas.microsoft.com/office/drawing/2015/06/chart">
            <c:ext xmlns:c16="http://schemas.microsoft.com/office/drawing/2014/chart" uri="{C3380CC4-5D6E-409C-BE32-E72D297353CC}">
              <c16:uniqueId val="{00000000-0E92-D944-A5BC-9E15DFFC9863}"/>
            </c:ext>
          </c:extLst>
        </c:ser>
        <c:gapWidth val="219"/>
        <c:overlap val="-27"/>
        <c:axId val="86316928"/>
        <c:axId val="86318464"/>
      </c:barChart>
      <c:catAx>
        <c:axId val="86316928"/>
        <c:scaling>
          <c:orientation val="minMax"/>
        </c:scaling>
        <c:axPos val="b"/>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6318464"/>
        <c:crosses val="autoZero"/>
        <c:auto val="1"/>
        <c:lblAlgn val="ctr"/>
        <c:lblOffset val="100"/>
      </c:catAx>
      <c:valAx>
        <c:axId val="86318464"/>
        <c:scaling>
          <c:orientation val="minMax"/>
        </c:scaling>
        <c:axPos val="l"/>
        <c:majorGridlines>
          <c:spPr>
            <a:ln w="9525" cap="flat" cmpd="sng" algn="ctr">
              <a:solidFill>
                <a:schemeClr val="tx1">
                  <a:lumMod val="15000"/>
                  <a:lumOff val="85000"/>
                </a:schemeClr>
              </a:solidFill>
              <a:round/>
            </a:ln>
            <a:effectLst/>
          </c:spPr>
        </c:majorGridlines>
        <c:numFmt formatCode="General" sourceLinked="1"/>
        <c:maj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6316928"/>
        <c:crosses val="autoZero"/>
        <c:crossBetween val="between"/>
      </c:valAx>
      <c:spPr>
        <a:noFill/>
        <a:ln>
          <a:noFill/>
        </a:ln>
        <a:effectLst/>
      </c:spPr>
    </c:plotArea>
    <c:plotVisOnly val="1"/>
    <c:dispBlanksAs val="gap"/>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w="9525" cap="flat" cmpd="sng" algn="ctr">
      <a:solidFill>
        <a:schemeClr val="tx1"/>
      </a:solidFill>
      <a:round/>
    </a:ln>
    <a:effectLst/>
  </c:spPr>
  <c:txPr>
    <a:bodyPr/>
    <a:lstStyle/>
    <a:p>
      <a:pPr>
        <a:defRPr/>
      </a:pPr>
      <a:endParaRPr lang="en-US"/>
    </a:p>
  </c:txPr>
  <c:externalData r:id="rId1"/>
</c:chartSpace>
</file>

<file path=ppt/charts/chart7.xml><?xml version="1.0" encoding="utf-8"?>
<c:chartSpace xmlns:c="http://schemas.openxmlformats.org/drawingml/2006/chart" xmlns:a="http://schemas.openxmlformats.org/drawingml/2006/main" xmlns:r="http://schemas.openxmlformats.org/officeDocument/2006/relationships">
  <c:date1904 val="1"/>
  <c:lang val="en-US"/>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200" b="0" i="0" baseline="0">
                <a:effectLst/>
              </a:rPr>
              <a:t>Yield in lbs/10 bed feet</a:t>
            </a:r>
          </a:p>
          <a:p>
            <a:pPr>
              <a:defRPr sz="1400" b="0" i="0" u="none" strike="noStrike" kern="1200" spc="0" baseline="0">
                <a:solidFill>
                  <a:schemeClr val="tx1">
                    <a:lumMod val="65000"/>
                    <a:lumOff val="35000"/>
                  </a:schemeClr>
                </a:solidFill>
                <a:latin typeface="+mn-lt"/>
                <a:ea typeface="+mn-ea"/>
                <a:cs typeface="+mn-cs"/>
              </a:defRPr>
            </a:pPr>
            <a:r>
              <a:rPr lang="en-US" sz="1200" b="0" i="0" baseline="0">
                <a:effectLst/>
              </a:rPr>
              <a:t>Matted Row</a:t>
            </a:r>
          </a:p>
          <a:p>
            <a:pPr>
              <a:defRPr sz="1400" b="0" i="0" u="none" strike="noStrike" kern="1200" spc="0" baseline="0">
                <a:solidFill>
                  <a:schemeClr val="tx1">
                    <a:lumMod val="65000"/>
                    <a:lumOff val="35000"/>
                  </a:schemeClr>
                </a:solidFill>
                <a:latin typeface="+mn-lt"/>
                <a:ea typeface="+mn-ea"/>
                <a:cs typeface="+mn-cs"/>
              </a:defRPr>
            </a:pPr>
            <a:r>
              <a:rPr lang="en-US" sz="1000" b="0" i="0" baseline="0">
                <a:effectLst/>
              </a:rPr>
              <a:t>(missing data)</a:t>
            </a:r>
            <a:endParaRPr lang="en-US" sz="1000">
              <a:effectLst/>
            </a:endParaRPr>
          </a:p>
        </c:rich>
      </c:tx>
      <c:layout/>
      <c:spPr>
        <a:noFill/>
        <a:ln>
          <a:noFill/>
        </a:ln>
        <a:effectLst/>
      </c:spPr>
    </c:title>
    <c:plotArea>
      <c:layout/>
      <c:lineChart>
        <c:grouping val="standard"/>
        <c:ser>
          <c:idx val="0"/>
          <c:order val="0"/>
          <c:tx>
            <c:strRef>
              <c:f>'[SARE Strawberry project yield data- SGS (with good graphs).xlsx]Sheet1'!$AI$2</c:f>
              <c:strCache>
                <c:ptCount val="1"/>
                <c:pt idx="0">
                  <c:v>AC Valley Sunset</c:v>
                </c:pt>
              </c:strCache>
            </c:strRef>
          </c:tx>
          <c:spPr>
            <a:ln w="28575" cap="rnd">
              <a:solidFill>
                <a:schemeClr val="accent1"/>
              </a:solidFill>
              <a:round/>
            </a:ln>
            <a:effectLst/>
          </c:spPr>
          <c:marker>
            <c:symbol val="none"/>
          </c:marker>
          <c:cat>
            <c:numRef>
              <c:f>'[SARE Strawberry project yield data- SGS (with good graphs).xlsx]Sheet1'!$AH$3:$AH$10</c:f>
              <c:numCache>
                <c:formatCode>d\-mmm</c:formatCode>
                <c:ptCount val="8"/>
                <c:pt idx="0">
                  <c:v>43619</c:v>
                </c:pt>
                <c:pt idx="1">
                  <c:v>43622</c:v>
                </c:pt>
                <c:pt idx="2">
                  <c:v>43626</c:v>
                </c:pt>
                <c:pt idx="3">
                  <c:v>43629</c:v>
                </c:pt>
                <c:pt idx="4">
                  <c:v>43633</c:v>
                </c:pt>
                <c:pt idx="5">
                  <c:v>43636</c:v>
                </c:pt>
                <c:pt idx="6">
                  <c:v>43640</c:v>
                </c:pt>
                <c:pt idx="7">
                  <c:v>43643</c:v>
                </c:pt>
              </c:numCache>
            </c:numRef>
          </c:cat>
          <c:val>
            <c:numRef>
              <c:f>'[SARE Strawberry project yield data- SGS (with good graphs).xlsx]Sheet1'!$AI$3:$AI$10</c:f>
              <c:numCache>
                <c:formatCode>General</c:formatCode>
                <c:ptCount val="8"/>
                <c:pt idx="4">
                  <c:v>0</c:v>
                </c:pt>
                <c:pt idx="6">
                  <c:v>0.125</c:v>
                </c:pt>
                <c:pt idx="7">
                  <c:v>1</c:v>
                </c:pt>
              </c:numCache>
            </c:numRef>
          </c:val>
          <c:extLst xmlns:c16r2="http://schemas.microsoft.com/office/drawing/2015/06/chart">
            <c:ext xmlns:c16="http://schemas.microsoft.com/office/drawing/2014/chart" uri="{C3380CC4-5D6E-409C-BE32-E72D297353CC}">
              <c16:uniqueId val="{00000000-64D2-7E4B-84E2-2E6314555DD0}"/>
            </c:ext>
          </c:extLst>
        </c:ser>
        <c:ser>
          <c:idx val="1"/>
          <c:order val="1"/>
          <c:tx>
            <c:strRef>
              <c:f>'[SARE Strawberry project yield data- SGS (with good graphs).xlsx]Sheet1'!$AJ$2</c:f>
              <c:strCache>
                <c:ptCount val="1"/>
                <c:pt idx="0">
                  <c:v>Flavorfest</c:v>
                </c:pt>
              </c:strCache>
            </c:strRef>
          </c:tx>
          <c:spPr>
            <a:ln w="28575" cap="rnd">
              <a:solidFill>
                <a:schemeClr val="accent2"/>
              </a:solidFill>
              <a:round/>
            </a:ln>
            <a:effectLst/>
          </c:spPr>
          <c:marker>
            <c:symbol val="none"/>
          </c:marker>
          <c:cat>
            <c:numRef>
              <c:f>'[SARE Strawberry project yield data- SGS (with good graphs).xlsx]Sheet1'!$AH$3:$AH$10</c:f>
              <c:numCache>
                <c:formatCode>d\-mmm</c:formatCode>
                <c:ptCount val="8"/>
                <c:pt idx="0">
                  <c:v>43619</c:v>
                </c:pt>
                <c:pt idx="1">
                  <c:v>43622</c:v>
                </c:pt>
                <c:pt idx="2">
                  <c:v>43626</c:v>
                </c:pt>
                <c:pt idx="3">
                  <c:v>43629</c:v>
                </c:pt>
                <c:pt idx="4">
                  <c:v>43633</c:v>
                </c:pt>
                <c:pt idx="5">
                  <c:v>43636</c:v>
                </c:pt>
                <c:pt idx="6">
                  <c:v>43640</c:v>
                </c:pt>
                <c:pt idx="7">
                  <c:v>43643</c:v>
                </c:pt>
              </c:numCache>
            </c:numRef>
          </c:cat>
          <c:val>
            <c:numRef>
              <c:f>'[SARE Strawberry project yield data- SGS (with good graphs).xlsx]Sheet1'!$AJ$3:$AJ$10</c:f>
              <c:numCache>
                <c:formatCode>General</c:formatCode>
                <c:ptCount val="8"/>
                <c:pt idx="4">
                  <c:v>0.31250000000000017</c:v>
                </c:pt>
                <c:pt idx="5">
                  <c:v>1.375</c:v>
                </c:pt>
                <c:pt idx="6">
                  <c:v>1.75</c:v>
                </c:pt>
                <c:pt idx="7">
                  <c:v>1</c:v>
                </c:pt>
              </c:numCache>
            </c:numRef>
          </c:val>
          <c:extLst xmlns:c16r2="http://schemas.microsoft.com/office/drawing/2015/06/chart">
            <c:ext xmlns:c16="http://schemas.microsoft.com/office/drawing/2014/chart" uri="{C3380CC4-5D6E-409C-BE32-E72D297353CC}">
              <c16:uniqueId val="{00000001-64D2-7E4B-84E2-2E6314555DD0}"/>
            </c:ext>
          </c:extLst>
        </c:ser>
        <c:ser>
          <c:idx val="2"/>
          <c:order val="2"/>
          <c:tx>
            <c:strRef>
              <c:f>'[SARE Strawberry project yield data- SGS (with good graphs).xlsx]Sheet1'!$AK$2</c:f>
              <c:strCache>
                <c:ptCount val="1"/>
                <c:pt idx="0">
                  <c:v>Jewel</c:v>
                </c:pt>
              </c:strCache>
            </c:strRef>
          </c:tx>
          <c:spPr>
            <a:ln w="28575" cap="rnd">
              <a:solidFill>
                <a:schemeClr val="accent3"/>
              </a:solidFill>
              <a:round/>
            </a:ln>
            <a:effectLst/>
          </c:spPr>
          <c:marker>
            <c:symbol val="none"/>
          </c:marker>
          <c:cat>
            <c:numRef>
              <c:f>'[SARE Strawberry project yield data- SGS (with good graphs).xlsx]Sheet1'!$AH$3:$AH$10</c:f>
              <c:numCache>
                <c:formatCode>d\-mmm</c:formatCode>
                <c:ptCount val="8"/>
                <c:pt idx="0">
                  <c:v>43619</c:v>
                </c:pt>
                <c:pt idx="1">
                  <c:v>43622</c:v>
                </c:pt>
                <c:pt idx="2">
                  <c:v>43626</c:v>
                </c:pt>
                <c:pt idx="3">
                  <c:v>43629</c:v>
                </c:pt>
                <c:pt idx="4">
                  <c:v>43633</c:v>
                </c:pt>
                <c:pt idx="5">
                  <c:v>43636</c:v>
                </c:pt>
                <c:pt idx="6">
                  <c:v>43640</c:v>
                </c:pt>
                <c:pt idx="7">
                  <c:v>43643</c:v>
                </c:pt>
              </c:numCache>
            </c:numRef>
          </c:cat>
          <c:val>
            <c:numRef>
              <c:f>'[SARE Strawberry project yield data- SGS (with good graphs).xlsx]Sheet1'!$AK$3:$AK$10</c:f>
              <c:numCache>
                <c:formatCode>General</c:formatCode>
                <c:ptCount val="8"/>
                <c:pt idx="4">
                  <c:v>0.75000000000000033</c:v>
                </c:pt>
                <c:pt idx="5">
                  <c:v>1.875</c:v>
                </c:pt>
                <c:pt idx="6">
                  <c:v>1.25</c:v>
                </c:pt>
                <c:pt idx="7">
                  <c:v>2.25</c:v>
                </c:pt>
              </c:numCache>
            </c:numRef>
          </c:val>
          <c:extLst xmlns:c16r2="http://schemas.microsoft.com/office/drawing/2015/06/chart">
            <c:ext xmlns:c16="http://schemas.microsoft.com/office/drawing/2014/chart" uri="{C3380CC4-5D6E-409C-BE32-E72D297353CC}">
              <c16:uniqueId val="{00000002-64D2-7E4B-84E2-2E6314555DD0}"/>
            </c:ext>
          </c:extLst>
        </c:ser>
        <c:marker val="1"/>
        <c:axId val="86357888"/>
        <c:axId val="86359424"/>
      </c:lineChart>
      <c:dateAx>
        <c:axId val="86357888"/>
        <c:scaling>
          <c:orientation val="minMax"/>
        </c:scaling>
        <c:axPos val="b"/>
        <c:numFmt formatCode="d\-mmm" sourceLinked="1"/>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6359424"/>
        <c:crosses val="autoZero"/>
        <c:auto val="1"/>
        <c:lblOffset val="100"/>
        <c:baseTimeUnit val="days"/>
      </c:dateAx>
      <c:valAx>
        <c:axId val="86359424"/>
        <c:scaling>
          <c:orientation val="minMax"/>
        </c:scaling>
        <c:axPos val="l"/>
        <c:majorGridlines>
          <c:spPr>
            <a:ln w="9525" cap="flat" cmpd="sng" algn="ctr">
              <a:solidFill>
                <a:schemeClr val="tx1">
                  <a:lumMod val="15000"/>
                  <a:lumOff val="85000"/>
                </a:schemeClr>
              </a:solidFill>
              <a:round/>
            </a:ln>
            <a:effectLst/>
          </c:spPr>
        </c:majorGridlines>
        <c:numFmt formatCode="General" sourceLinked="1"/>
        <c:maj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6357888"/>
        <c:crosses val="autoZero"/>
        <c:crossBetween val="between"/>
      </c:valAx>
      <c:spPr>
        <a:noFill/>
        <a:ln>
          <a:noFill/>
        </a:ln>
        <a:effectLst/>
      </c:spPr>
    </c:plotArea>
    <c:legend>
      <c:legendPos val="b"/>
      <c:layout/>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w="9525" cap="flat" cmpd="sng" algn="ctr">
      <a:solidFill>
        <a:schemeClr val="tx1"/>
      </a:solidFill>
      <a:round/>
    </a:ln>
    <a:effectLst/>
  </c:spPr>
  <c:txPr>
    <a:bodyPr/>
    <a:lstStyle/>
    <a:p>
      <a:pPr>
        <a:defRPr/>
      </a:pPr>
      <a:endParaRPr lang="en-US"/>
    </a:p>
  </c:txPr>
  <c:externalData r:id="rId1"/>
</c:chartSpace>
</file>

<file path=ppt/charts/chart8.xml><?xml version="1.0" encoding="utf-8"?>
<c:chartSpace xmlns:c="http://schemas.openxmlformats.org/drawingml/2006/chart" xmlns:a="http://schemas.openxmlformats.org/drawingml/2006/main" xmlns:r="http://schemas.openxmlformats.org/officeDocument/2006/relationships">
  <c:date1904 val="1"/>
  <c:lang val="en-US"/>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100"/>
              <a:t>Total </a:t>
            </a:r>
            <a:r>
              <a:rPr lang="en-US" sz="1100" b="0" i="0" baseline="0">
                <a:effectLst/>
              </a:rPr>
              <a:t>Yield in lbs/10 bed feet</a:t>
            </a:r>
            <a:endParaRPr lang="en-US" sz="1100">
              <a:effectLst/>
            </a:endParaRPr>
          </a:p>
          <a:p>
            <a:pPr>
              <a:defRPr sz="1400" b="0" i="0" u="none" strike="noStrike" kern="1200" spc="0" baseline="0">
                <a:solidFill>
                  <a:schemeClr val="tx1">
                    <a:lumMod val="65000"/>
                    <a:lumOff val="35000"/>
                  </a:schemeClr>
                </a:solidFill>
                <a:latin typeface="+mn-lt"/>
                <a:ea typeface="+mn-ea"/>
                <a:cs typeface="+mn-cs"/>
              </a:defRPr>
            </a:pPr>
            <a:r>
              <a:rPr lang="en-US" sz="1100" b="0" i="0" baseline="0">
                <a:effectLst/>
              </a:rPr>
              <a:t>Matted Row</a:t>
            </a:r>
            <a:endParaRPr lang="en-US" sz="1100">
              <a:effectLst/>
            </a:endParaRPr>
          </a:p>
          <a:p>
            <a:pPr>
              <a:defRPr sz="1400" b="0" i="0" u="none" strike="noStrike" kern="1200" spc="0" baseline="0">
                <a:solidFill>
                  <a:schemeClr val="tx1">
                    <a:lumMod val="65000"/>
                    <a:lumOff val="35000"/>
                  </a:schemeClr>
                </a:solidFill>
                <a:latin typeface="+mn-lt"/>
                <a:ea typeface="+mn-ea"/>
                <a:cs typeface="+mn-cs"/>
              </a:defRPr>
            </a:pPr>
            <a:r>
              <a:rPr lang="en-US" sz="1000" b="0" i="0" baseline="0">
                <a:effectLst/>
              </a:rPr>
              <a:t>(missing data)</a:t>
            </a:r>
            <a:r>
              <a:rPr lang="en-US" sz="1000"/>
              <a:t> </a:t>
            </a:r>
          </a:p>
        </c:rich>
      </c:tx>
      <c:layout/>
      <c:spPr>
        <a:noFill/>
        <a:ln>
          <a:noFill/>
        </a:ln>
        <a:effectLst/>
      </c:spPr>
    </c:title>
    <c:plotArea>
      <c:layout/>
      <c:barChart>
        <c:barDir val="col"/>
        <c:grouping val="clustered"/>
        <c:ser>
          <c:idx val="0"/>
          <c:order val="0"/>
          <c:tx>
            <c:strRef>
              <c:f>'[SARE Strawberry project yield data- SGS (with good graphs).xlsx]Sheet1'!$AH$13</c:f>
              <c:strCache>
                <c:ptCount val="1"/>
                <c:pt idx="0">
                  <c:v>Total</c:v>
                </c:pt>
              </c:strCache>
            </c:strRef>
          </c:tx>
          <c:spPr>
            <a:solidFill>
              <a:schemeClr val="accent1"/>
            </a:solidFill>
            <a:ln>
              <a:noFill/>
            </a:ln>
            <a:effectLst/>
          </c:spPr>
          <c:cat>
            <c:strRef>
              <c:f>'[SARE Strawberry project yield data- SGS (with good graphs).xlsx]Sheet1'!$AI$12:$AK$12</c:f>
              <c:strCache>
                <c:ptCount val="3"/>
                <c:pt idx="0">
                  <c:v>AC Valley Sunset</c:v>
                </c:pt>
                <c:pt idx="1">
                  <c:v>Flavorfest</c:v>
                </c:pt>
                <c:pt idx="2">
                  <c:v>Jewel</c:v>
                </c:pt>
              </c:strCache>
            </c:strRef>
          </c:cat>
          <c:val>
            <c:numRef>
              <c:f>'[SARE Strawberry project yield data- SGS (with good graphs).xlsx]Sheet1'!$AI$13:$AK$13</c:f>
              <c:numCache>
                <c:formatCode>General</c:formatCode>
                <c:ptCount val="3"/>
                <c:pt idx="0">
                  <c:v>1.125</c:v>
                </c:pt>
                <c:pt idx="1">
                  <c:v>4.4375</c:v>
                </c:pt>
                <c:pt idx="2">
                  <c:v>6.1249999999999956</c:v>
                </c:pt>
              </c:numCache>
            </c:numRef>
          </c:val>
          <c:extLst xmlns:c16r2="http://schemas.microsoft.com/office/drawing/2015/06/chart">
            <c:ext xmlns:c16="http://schemas.microsoft.com/office/drawing/2014/chart" uri="{C3380CC4-5D6E-409C-BE32-E72D297353CC}">
              <c16:uniqueId val="{00000000-53BA-7041-9D12-6945DDCAF422}"/>
            </c:ext>
          </c:extLst>
        </c:ser>
        <c:gapWidth val="219"/>
        <c:overlap val="-27"/>
        <c:axId val="86392832"/>
        <c:axId val="86394368"/>
      </c:barChart>
      <c:catAx>
        <c:axId val="86392832"/>
        <c:scaling>
          <c:orientation val="minMax"/>
        </c:scaling>
        <c:axPos val="b"/>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6394368"/>
        <c:crosses val="autoZero"/>
        <c:auto val="1"/>
        <c:lblAlgn val="ctr"/>
        <c:lblOffset val="100"/>
      </c:catAx>
      <c:valAx>
        <c:axId val="86394368"/>
        <c:scaling>
          <c:orientation val="minMax"/>
        </c:scaling>
        <c:axPos val="l"/>
        <c:majorGridlines>
          <c:spPr>
            <a:ln w="9525" cap="flat" cmpd="sng" algn="ctr">
              <a:solidFill>
                <a:schemeClr val="tx1">
                  <a:lumMod val="15000"/>
                  <a:lumOff val="85000"/>
                </a:schemeClr>
              </a:solidFill>
              <a:round/>
            </a:ln>
            <a:effectLst/>
          </c:spPr>
        </c:majorGridlines>
        <c:numFmt formatCode="General" sourceLinked="1"/>
        <c:maj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6392832"/>
        <c:crosses val="autoZero"/>
        <c:crossBetween val="between"/>
      </c:valAx>
      <c:spPr>
        <a:noFill/>
        <a:ln>
          <a:noFill/>
        </a:ln>
        <a:effectLst/>
      </c:spPr>
    </c:plotArea>
    <c:plotVisOnly val="1"/>
    <c:dispBlanksAs val="gap"/>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w="9525" cap="flat" cmpd="sng" algn="ctr">
      <a:solidFill>
        <a:schemeClr val="tx1"/>
      </a:solidFill>
      <a:round/>
    </a:ln>
    <a:effectLst/>
  </c:spPr>
  <c:txPr>
    <a:bodyPr/>
    <a:lstStyle/>
    <a:p>
      <a:pPr>
        <a:defRPr/>
      </a:pPr>
      <a:endParaRPr lang="en-US"/>
    </a:p>
  </c:txPr>
  <c:externalData r:id="rId1"/>
</c:chartSpace>
</file>

<file path=ppt/drawings/_rels/vmlDrawing1.v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image" Target="../media/image33.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image" Target="../media/image35.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image" Target="../media/image37.e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image" Target="../media/image41.png"/></Relationships>
</file>

<file path=ppt/drawings/_rels/vmlDrawing5.v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image" Target="../media/image4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E62AD40-3B24-4B2B-BDA8-9C59183ED27D}" type="datetimeFigureOut">
              <a:rPr lang="en-US" smtClean="0"/>
              <a:pPr/>
              <a:t>1/16/2020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7F657C6-0FD4-4968-80F9-A335B5BE9CD2}"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a:noFill/>
        </p:spPr>
        <p:txBody>
          <a:bodyPr/>
          <a:lstStyle/>
          <a:p>
            <a:endParaRPr lang="en-US" altLang="en-US" smtClean="0">
              <a:latin typeface="Times New Roman"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D16C476-FED1-48CE-A9F3-4207B3375A08}" type="datetimeFigureOut">
              <a:rPr lang="en-US" smtClean="0"/>
              <a:pPr/>
              <a:t>1/16/2020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5B41E-0529-40AC-B09C-5E96A564AC4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D16C476-FED1-48CE-A9F3-4207B3375A08}" type="datetimeFigureOut">
              <a:rPr lang="en-US" smtClean="0"/>
              <a:pPr/>
              <a:t>1/16/2020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5B41E-0529-40AC-B09C-5E96A564AC4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D16C476-FED1-48CE-A9F3-4207B3375A08}" type="datetimeFigureOut">
              <a:rPr lang="en-US" smtClean="0"/>
              <a:pPr/>
              <a:t>1/16/2020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5B41E-0529-40AC-B09C-5E96A564AC4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D16C476-FED1-48CE-A9F3-4207B3375A08}" type="datetimeFigureOut">
              <a:rPr lang="en-US" smtClean="0"/>
              <a:pPr/>
              <a:t>1/16/2020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5B41E-0529-40AC-B09C-5E96A564AC4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D16C476-FED1-48CE-A9F3-4207B3375A08}" type="datetimeFigureOut">
              <a:rPr lang="en-US" smtClean="0"/>
              <a:pPr/>
              <a:t>1/16/2020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5B41E-0529-40AC-B09C-5E96A564AC4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D16C476-FED1-48CE-A9F3-4207B3375A08}" type="datetimeFigureOut">
              <a:rPr lang="en-US" smtClean="0"/>
              <a:pPr/>
              <a:t>1/16/2020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F5B41E-0529-40AC-B09C-5E96A564AC4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D16C476-FED1-48CE-A9F3-4207B3375A08}" type="datetimeFigureOut">
              <a:rPr lang="en-US" smtClean="0"/>
              <a:pPr/>
              <a:t>1/16/2020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2F5B41E-0529-40AC-B09C-5E96A564AC4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D16C476-FED1-48CE-A9F3-4207B3375A08}" type="datetimeFigureOut">
              <a:rPr lang="en-US" smtClean="0"/>
              <a:pPr/>
              <a:t>1/16/2020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2F5B41E-0529-40AC-B09C-5E96A564AC4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16C476-FED1-48CE-A9F3-4207B3375A08}" type="datetimeFigureOut">
              <a:rPr lang="en-US" smtClean="0"/>
              <a:pPr/>
              <a:t>1/16/2020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2F5B41E-0529-40AC-B09C-5E96A564AC4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D16C476-FED1-48CE-A9F3-4207B3375A08}" type="datetimeFigureOut">
              <a:rPr lang="en-US" smtClean="0"/>
              <a:pPr/>
              <a:t>1/16/2020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F5B41E-0529-40AC-B09C-5E96A564AC4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D16C476-FED1-48CE-A9F3-4207B3375A08}" type="datetimeFigureOut">
              <a:rPr lang="en-US" smtClean="0"/>
              <a:pPr/>
              <a:t>1/16/2020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F5B41E-0529-40AC-B09C-5E96A564AC4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16C476-FED1-48CE-A9F3-4207B3375A08}" type="datetimeFigureOut">
              <a:rPr lang="en-US" smtClean="0"/>
              <a:pPr/>
              <a:t>1/16/2020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F5B41E-0529-40AC-B09C-5E96A564AC4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package" Target="../embeddings/package1111.xlsx"/><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package" Target="../embeddings/package2222.xlsx"/></Relationships>
</file>

<file path=ppt/slides/_rels/slide24.xml.rels><?xml version="1.0" encoding="UTF-8" standalone="yes"?>
<Relationships xmlns="http://schemas.openxmlformats.org/package/2006/relationships"><Relationship Id="rId3" Type="http://schemas.openxmlformats.org/officeDocument/2006/relationships/package" Target="../embeddings/package333.xlsx"/><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package" Target="../embeddings/package444.xlsx"/></Relationships>
</file>

<file path=ppt/slides/_rels/slide25.xml.rels><?xml version="1.0" encoding="UTF-8" standalone="yes"?>
<Relationships xmlns="http://schemas.openxmlformats.org/package/2006/relationships"><Relationship Id="rId3" Type="http://schemas.openxmlformats.org/officeDocument/2006/relationships/package" Target="../embeddings/package555.xlsx"/><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package" Target="../embeddings/package666.xlsx"/></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package" Target="../embeddings/package999.xlsx"/><Relationship Id="rId5" Type="http://schemas.openxmlformats.org/officeDocument/2006/relationships/package" Target="../embeddings/package888.xlsx"/><Relationship Id="rId4" Type="http://schemas.openxmlformats.org/officeDocument/2006/relationships/package" Target="../embeddings/package777.xlsx"/></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8" Type="http://schemas.openxmlformats.org/officeDocument/2006/relationships/chart" Target="../charts/chart4.xml"/><Relationship Id="rId3" Type="http://schemas.openxmlformats.org/officeDocument/2006/relationships/package" Target="../embeddings/package101010.xlsx"/><Relationship Id="rId7" Type="http://schemas.openxmlformats.org/officeDocument/2006/relationships/chart" Target="../charts/chart3.xml"/><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chart" Target="../charts/chart2.xml"/><Relationship Id="rId5" Type="http://schemas.openxmlformats.org/officeDocument/2006/relationships/package" Target="../embeddings/package131212.xlsx"/><Relationship Id="rId4" Type="http://schemas.openxmlformats.org/officeDocument/2006/relationships/package" Target="../embeddings/package121111.xlsx"/></Relationships>
</file>

<file path=ppt/slides/_rels/slide3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7.xml"/><Relationship Id="rId5" Type="http://schemas.openxmlformats.org/officeDocument/2006/relationships/chart" Target="../charts/chart8.xml"/><Relationship Id="rId4" Type="http://schemas.openxmlformats.org/officeDocument/2006/relationships/chart" Target="../charts/chart7.xml"/></Relationships>
</file>

<file path=ppt/slides/_rels/slide3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https://www.realorganicproject.org/" TargetMode="External"/><Relationship Id="rId1" Type="http://schemas.openxmlformats.org/officeDocument/2006/relationships/slideLayout" Target="../slideLayouts/slideLayout7.xml"/><Relationship Id="rId5" Type="http://schemas.openxmlformats.org/officeDocument/2006/relationships/image" Target="../media/image62.jpeg"/><Relationship Id="rId4" Type="http://schemas.openxmlformats.org/officeDocument/2006/relationships/image" Target="../media/image61.jpeg"/></Relationships>
</file>

<file path=ppt/slides/_rels/slide4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4800600" cy="5973762"/>
          </a:xfrm>
        </p:spPr>
        <p:txBody>
          <a:bodyPr>
            <a:normAutofit/>
          </a:bodyPr>
          <a:lstStyle/>
          <a:p>
            <a:r>
              <a:rPr lang="en-US" b="1" dirty="0" smtClean="0"/>
              <a:t>Organic Strawberries- </a:t>
            </a:r>
            <a:r>
              <a:rPr lang="en-US" dirty="0" err="1" smtClean="0"/>
              <a:t>plasticulture</a:t>
            </a:r>
            <a:r>
              <a:rPr lang="en-US" dirty="0" smtClean="0"/>
              <a:t> </a:t>
            </a:r>
            <a:r>
              <a:rPr lang="en-US" dirty="0" err="1" smtClean="0"/>
              <a:t>vs</a:t>
            </a:r>
            <a:r>
              <a:rPr lang="en-US" dirty="0" smtClean="0"/>
              <a:t> matted row, 2018 &amp; 2019 SARE Farmer Trial at Red Fire Farm.</a:t>
            </a:r>
            <a:endParaRPr lang="en-US" dirty="0"/>
          </a:p>
        </p:txBody>
      </p:sp>
      <p:pic>
        <p:nvPicPr>
          <p:cNvPr id="4" name="Content Placeholder 3" descr="strawb &amp; peas at FM display.JPG"/>
          <p:cNvPicPr>
            <a:picLocks noGrp="1" noChangeAspect="1"/>
          </p:cNvPicPr>
          <p:nvPr>
            <p:ph idx="1"/>
          </p:nvPr>
        </p:nvPicPr>
        <p:blipFill>
          <a:blip r:embed="rId2" cstate="print"/>
          <a:stretch>
            <a:fillRect/>
          </a:stretch>
        </p:blipFill>
        <p:spPr>
          <a:xfrm>
            <a:off x="5105400" y="-1"/>
            <a:ext cx="3886200" cy="6908799"/>
          </a:xfrm>
        </p:spPr>
      </p:pic>
      <p:pic>
        <p:nvPicPr>
          <p:cNvPr id="5" name="Picture 4" descr="SARE_Northeast_CMYK.gif"/>
          <p:cNvPicPr>
            <a:picLocks noChangeAspect="1"/>
          </p:cNvPicPr>
          <p:nvPr/>
        </p:nvPicPr>
        <p:blipFill>
          <a:blip r:embed="rId3" cstate="print"/>
          <a:stretch>
            <a:fillRect/>
          </a:stretch>
        </p:blipFill>
        <p:spPr>
          <a:xfrm>
            <a:off x="-152400" y="4962525"/>
            <a:ext cx="2087004" cy="1895475"/>
          </a:xfrm>
          <a:prstGeom prst="rect">
            <a:avLst/>
          </a:prstGeom>
        </p:spPr>
      </p:pic>
      <p:pic>
        <p:nvPicPr>
          <p:cNvPr id="6" name="Picture 5" descr="RFF logo.bmp"/>
          <p:cNvPicPr>
            <a:picLocks noChangeAspect="1"/>
          </p:cNvPicPr>
          <p:nvPr/>
        </p:nvPicPr>
        <p:blipFill>
          <a:blip r:embed="rId4" cstate="print"/>
          <a:stretch>
            <a:fillRect/>
          </a:stretch>
        </p:blipFill>
        <p:spPr>
          <a:xfrm>
            <a:off x="1752600" y="4800600"/>
            <a:ext cx="3390900" cy="205740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152400"/>
            <a:ext cx="8229600" cy="2585323"/>
          </a:xfrm>
          <a:prstGeom prst="rect">
            <a:avLst/>
          </a:prstGeom>
          <a:noFill/>
        </p:spPr>
        <p:txBody>
          <a:bodyPr wrap="square" rtlCol="0">
            <a:spAutoFit/>
          </a:bodyPr>
          <a:lstStyle/>
          <a:p>
            <a:r>
              <a:rPr lang="en-US" b="1" dirty="0" smtClean="0"/>
              <a:t>-plants are mulched with straw in Nov, Dec or January depending on the weather</a:t>
            </a:r>
            <a:r>
              <a:rPr lang="en-US" dirty="0" smtClean="0"/>
              <a:t>.</a:t>
            </a:r>
          </a:p>
          <a:p>
            <a:endParaRPr lang="en-US" dirty="0" smtClean="0"/>
          </a:p>
          <a:p>
            <a:endParaRPr lang="en-US" dirty="0" smtClean="0"/>
          </a:p>
          <a:p>
            <a:endParaRPr lang="en-US" dirty="0" smtClean="0"/>
          </a:p>
          <a:p>
            <a:endParaRPr lang="en-US" dirty="0" smtClean="0"/>
          </a:p>
          <a:p>
            <a:endParaRPr lang="en-US" dirty="0" smtClean="0"/>
          </a:p>
          <a:p>
            <a:endParaRPr lang="en-US" b="1" dirty="0" smtClean="0"/>
          </a:p>
          <a:p>
            <a:endParaRPr lang="en-US" dirty="0" smtClean="0"/>
          </a:p>
          <a:p>
            <a:endParaRPr lang="en-US" dirty="0"/>
          </a:p>
        </p:txBody>
      </p:sp>
      <p:pic>
        <p:nvPicPr>
          <p:cNvPr id="3" name="Picture 2" descr="teagle tomahawk mulch machine.jpg"/>
          <p:cNvPicPr>
            <a:picLocks noChangeAspect="1"/>
          </p:cNvPicPr>
          <p:nvPr/>
        </p:nvPicPr>
        <p:blipFill>
          <a:blip r:embed="rId2" cstate="print"/>
          <a:stretch>
            <a:fillRect/>
          </a:stretch>
        </p:blipFill>
        <p:spPr>
          <a:xfrm>
            <a:off x="381000" y="685800"/>
            <a:ext cx="8229600" cy="6172200"/>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tted row strawberries mulched in winter.jpg"/>
          <p:cNvPicPr>
            <a:picLocks noChangeAspect="1"/>
          </p:cNvPicPr>
          <p:nvPr/>
        </p:nvPicPr>
        <p:blipFill>
          <a:blip r:embed="rId2" cstate="print"/>
          <a:stretch>
            <a:fillRect/>
          </a:stretch>
        </p:blipFill>
        <p:spPr>
          <a:xfrm rot="10800000">
            <a:off x="0" y="0"/>
            <a:ext cx="9144000" cy="6858000"/>
          </a:xfrm>
          <a:prstGeom prst="rect">
            <a:avLst/>
          </a:prstGeom>
        </p:spPr>
      </p:pic>
      <p:sp>
        <p:nvSpPr>
          <p:cNvPr id="3" name="TextBox 2"/>
          <p:cNvSpPr txBox="1"/>
          <p:nvPr/>
        </p:nvSpPr>
        <p:spPr>
          <a:xfrm>
            <a:off x="4953000" y="0"/>
            <a:ext cx="4191000" cy="369332"/>
          </a:xfrm>
          <a:prstGeom prst="rect">
            <a:avLst/>
          </a:prstGeom>
          <a:noFill/>
        </p:spPr>
        <p:txBody>
          <a:bodyPr wrap="square" rtlCol="0">
            <a:spAutoFit/>
          </a:bodyPr>
          <a:lstStyle/>
          <a:p>
            <a:r>
              <a:rPr lang="en-US" dirty="0" smtClean="0">
                <a:solidFill>
                  <a:schemeClr val="bg1"/>
                </a:solidFill>
              </a:rPr>
              <a:t>Matted Row Strawberry Block in Mid Jan</a:t>
            </a:r>
            <a:endParaRPr lang="en-US" dirty="0">
              <a:solidFill>
                <a:schemeClr val="bg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ally in early spring cking strawberry mulch.jpg"/>
          <p:cNvPicPr>
            <a:picLocks noChangeAspect="1"/>
          </p:cNvPicPr>
          <p:nvPr/>
        </p:nvPicPr>
        <p:blipFill>
          <a:blip r:embed="rId2" cstate="print"/>
          <a:stretch>
            <a:fillRect/>
          </a:stretch>
        </p:blipFill>
        <p:spPr>
          <a:xfrm>
            <a:off x="0" y="0"/>
            <a:ext cx="5143500" cy="6858000"/>
          </a:xfrm>
          <a:prstGeom prst="rect">
            <a:avLst/>
          </a:prstGeom>
        </p:spPr>
      </p:pic>
      <p:sp>
        <p:nvSpPr>
          <p:cNvPr id="3" name="TextBox 2"/>
          <p:cNvSpPr txBox="1"/>
          <p:nvPr/>
        </p:nvSpPr>
        <p:spPr>
          <a:xfrm>
            <a:off x="5181600" y="1752600"/>
            <a:ext cx="3733800" cy="2523768"/>
          </a:xfrm>
          <a:prstGeom prst="rect">
            <a:avLst/>
          </a:prstGeom>
          <a:noFill/>
        </p:spPr>
        <p:txBody>
          <a:bodyPr wrap="square" rtlCol="0">
            <a:spAutoFit/>
          </a:bodyPr>
          <a:lstStyle/>
          <a:p>
            <a:r>
              <a:rPr lang="en-US" sz="2000" b="1" dirty="0" smtClean="0"/>
              <a:t>-after overwintering, mulch is pulled back from plants in early spring.  Important to leave some strands of straw between plant crowns to assure that ripening fruit does not rest direct on the soil.</a:t>
            </a:r>
          </a:p>
          <a:p>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lagged out harvest areas for yield study.JPG"/>
          <p:cNvPicPr>
            <a:picLocks noChangeAspect="1"/>
          </p:cNvPicPr>
          <p:nvPr/>
        </p:nvPicPr>
        <p:blipFill>
          <a:blip r:embed="rId2" cstate="print"/>
          <a:stretch>
            <a:fillRect/>
          </a:stretch>
        </p:blipFill>
        <p:spPr>
          <a:xfrm>
            <a:off x="0" y="457200"/>
            <a:ext cx="6400800" cy="6400800"/>
          </a:xfrm>
          <a:prstGeom prst="rect">
            <a:avLst/>
          </a:prstGeom>
        </p:spPr>
      </p:pic>
      <p:sp>
        <p:nvSpPr>
          <p:cNvPr id="3" name="TextBox 2"/>
          <p:cNvSpPr txBox="1"/>
          <p:nvPr/>
        </p:nvSpPr>
        <p:spPr>
          <a:xfrm>
            <a:off x="0" y="1"/>
            <a:ext cx="6400800" cy="369332"/>
          </a:xfrm>
          <a:prstGeom prst="rect">
            <a:avLst/>
          </a:prstGeom>
          <a:noFill/>
        </p:spPr>
        <p:txBody>
          <a:bodyPr wrap="square" rtlCol="0">
            <a:spAutoFit/>
          </a:bodyPr>
          <a:lstStyle/>
          <a:p>
            <a:r>
              <a:rPr lang="en-US" b="1" dirty="0" smtClean="0"/>
              <a:t>                   Matted row patch at bloom</a:t>
            </a:r>
            <a:endParaRPr lang="en-US" b="1" dirty="0"/>
          </a:p>
        </p:txBody>
      </p:sp>
      <p:sp>
        <p:nvSpPr>
          <p:cNvPr id="4" name="TextBox 3"/>
          <p:cNvSpPr txBox="1"/>
          <p:nvPr/>
        </p:nvSpPr>
        <p:spPr>
          <a:xfrm>
            <a:off x="6477000" y="0"/>
            <a:ext cx="2667000" cy="5355312"/>
          </a:xfrm>
          <a:prstGeom prst="rect">
            <a:avLst/>
          </a:prstGeom>
          <a:noFill/>
        </p:spPr>
        <p:txBody>
          <a:bodyPr wrap="square" rtlCol="0">
            <a:spAutoFit/>
          </a:bodyPr>
          <a:lstStyle/>
          <a:p>
            <a:endParaRPr lang="en-US" dirty="0" smtClean="0"/>
          </a:p>
          <a:p>
            <a:endParaRPr lang="en-US" dirty="0"/>
          </a:p>
          <a:p>
            <a:endParaRPr lang="en-US" dirty="0"/>
          </a:p>
          <a:p>
            <a:r>
              <a:rPr lang="en-US" dirty="0" smtClean="0"/>
              <a:t>-additional hand weeding is often required prior to the start of the harvest season.</a:t>
            </a:r>
          </a:p>
          <a:p>
            <a:endParaRPr lang="en-US" dirty="0"/>
          </a:p>
          <a:p>
            <a:r>
              <a:rPr lang="en-US" dirty="0" smtClean="0"/>
              <a:t>-plants typically bloom heavily with concentrated sets of berries that ripen over the course of June depending on the variety.</a:t>
            </a:r>
          </a:p>
          <a:p>
            <a:endParaRPr lang="en-US" dirty="0"/>
          </a:p>
          <a:p>
            <a:r>
              <a:rPr lang="en-US" dirty="0" smtClean="0"/>
              <a:t>-we frequently spray serenade optimum &amp; </a:t>
            </a:r>
            <a:r>
              <a:rPr lang="en-US" dirty="0" err="1" smtClean="0"/>
              <a:t>pyganic</a:t>
            </a:r>
            <a:r>
              <a:rPr lang="en-US" dirty="0" smtClean="0"/>
              <a:t> in order to try and reduce botrytis grey mold &amp; tarnished plant bug.</a:t>
            </a:r>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yo strawb matted row w sign for sparkle.JPG"/>
          <p:cNvPicPr>
            <a:picLocks noChangeAspect="1"/>
          </p:cNvPicPr>
          <p:nvPr/>
        </p:nvPicPr>
        <p:blipFill>
          <a:blip r:embed="rId2" cstate="print"/>
          <a:stretch>
            <a:fillRect/>
          </a:stretch>
        </p:blipFill>
        <p:spPr>
          <a:xfrm>
            <a:off x="1143000" y="0"/>
            <a:ext cx="6858000" cy="6858000"/>
          </a:xfrm>
          <a:prstGeom prst="rect">
            <a:avLst/>
          </a:prstGeom>
        </p:spPr>
      </p:pic>
      <p:sp>
        <p:nvSpPr>
          <p:cNvPr id="3" name="TextBox 2"/>
          <p:cNvSpPr txBox="1"/>
          <p:nvPr/>
        </p:nvSpPr>
        <p:spPr>
          <a:xfrm>
            <a:off x="1219200" y="0"/>
            <a:ext cx="6705600" cy="4124206"/>
          </a:xfrm>
          <a:prstGeom prst="rect">
            <a:avLst/>
          </a:prstGeom>
          <a:noFill/>
        </p:spPr>
        <p:txBody>
          <a:bodyPr wrap="square" rtlCol="0">
            <a:spAutoFit/>
          </a:bodyPr>
          <a:lstStyle/>
          <a:p>
            <a:r>
              <a:rPr lang="en-US" b="1" dirty="0" smtClean="0"/>
              <a:t>PYO Harvest Season Has Arrived on a Matted Row Field:</a:t>
            </a:r>
          </a:p>
          <a:p>
            <a:endParaRPr lang="en-US" dirty="0"/>
          </a:p>
          <a:p>
            <a:r>
              <a:rPr lang="en-US" sz="1400" dirty="0" smtClean="0"/>
              <a:t>-after harvest is done around Mid July, we determine if plantings are good enough to attempt to renovate.  Often patches have so many weeds coming in that we don’t even attempt the renovation for a 2</a:t>
            </a:r>
            <a:r>
              <a:rPr lang="en-US" sz="1400" baseline="30000" dirty="0" smtClean="0"/>
              <a:t>nd</a:t>
            </a:r>
            <a:r>
              <a:rPr lang="en-US" sz="1400" dirty="0" smtClean="0"/>
              <a:t> year, but if patch looks like we might win, then renovation is attempted.</a:t>
            </a:r>
          </a:p>
          <a:p>
            <a:endParaRPr lang="en-US" sz="1400" dirty="0"/>
          </a:p>
          <a:p>
            <a:r>
              <a:rPr lang="en-US" sz="1400" dirty="0" smtClean="0"/>
              <a:t>-Renovation involves mowing, narrowing rows, cultivating, &amp; fertilizing.  </a:t>
            </a:r>
          </a:p>
          <a:p>
            <a:endParaRPr lang="en-US" sz="1400" dirty="0"/>
          </a:p>
          <a:p>
            <a:r>
              <a:rPr lang="en-US" sz="1400" dirty="0" smtClean="0"/>
              <a:t>-Often after renovation passes are made, weeds still overcome the planting, and patch is turned under in late summer.</a:t>
            </a:r>
          </a:p>
          <a:p>
            <a:endParaRPr lang="en-US" sz="1400" dirty="0"/>
          </a:p>
          <a:p>
            <a:r>
              <a:rPr lang="en-US" sz="1400" dirty="0" smtClean="0"/>
              <a:t>-In recent years only about 1/3 of our matted row plantings are successfully overwintered for a 2</a:t>
            </a:r>
            <a:r>
              <a:rPr lang="en-US" sz="1400" baseline="30000" dirty="0" smtClean="0"/>
              <a:t>nd</a:t>
            </a:r>
            <a:r>
              <a:rPr lang="en-US" sz="1400" dirty="0" smtClean="0"/>
              <a:t> season of yielding, and if they make it this far, 2</a:t>
            </a:r>
            <a:r>
              <a:rPr lang="en-US" sz="1400" baseline="30000" dirty="0" smtClean="0"/>
              <a:t>nd</a:t>
            </a:r>
            <a:r>
              <a:rPr lang="en-US" sz="1400" dirty="0" smtClean="0"/>
              <a:t> year berry size and quality is often not very good.  </a:t>
            </a:r>
            <a:endParaRPr lang="en-US" dirty="0"/>
          </a:p>
          <a:p>
            <a:endParaRPr lang="en-US" dirty="0" smtClean="0"/>
          </a:p>
          <a:p>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trawberry-Plugs-in flats.jpg"/>
          <p:cNvPicPr>
            <a:picLocks noChangeAspect="1"/>
          </p:cNvPicPr>
          <p:nvPr/>
        </p:nvPicPr>
        <p:blipFill>
          <a:blip r:embed="rId2" cstate="print"/>
          <a:stretch>
            <a:fillRect/>
          </a:stretch>
        </p:blipFill>
        <p:spPr>
          <a:xfrm>
            <a:off x="457200" y="2324100"/>
            <a:ext cx="8128000" cy="4533900"/>
          </a:xfrm>
          <a:prstGeom prst="rect">
            <a:avLst/>
          </a:prstGeom>
        </p:spPr>
      </p:pic>
      <p:sp>
        <p:nvSpPr>
          <p:cNvPr id="3" name="TextBox 2"/>
          <p:cNvSpPr txBox="1"/>
          <p:nvPr/>
        </p:nvSpPr>
        <p:spPr>
          <a:xfrm>
            <a:off x="304800" y="0"/>
            <a:ext cx="8382000" cy="3200876"/>
          </a:xfrm>
          <a:prstGeom prst="rect">
            <a:avLst/>
          </a:prstGeom>
          <a:noFill/>
        </p:spPr>
        <p:txBody>
          <a:bodyPr wrap="square" rtlCol="0">
            <a:spAutoFit/>
          </a:bodyPr>
          <a:lstStyle/>
          <a:p>
            <a:r>
              <a:rPr lang="en-US" b="1" dirty="0" err="1" smtClean="0"/>
              <a:t>Plasticulture</a:t>
            </a:r>
            <a:r>
              <a:rPr lang="en-US" b="1" dirty="0" smtClean="0"/>
              <a:t> Strawberry Growing System Overview:</a:t>
            </a:r>
          </a:p>
          <a:p>
            <a:endParaRPr lang="en-US" dirty="0"/>
          </a:p>
          <a:p>
            <a:r>
              <a:rPr lang="en-US" sz="1600" dirty="0" smtClean="0"/>
              <a:t>-plantings are usually started from plugs.  Plugs are propagated by specialized Canadian growers who collect disease free tips from mother plants.  At Red Fire Farm we grow most of our plug strawberry plants by purchasing tips and rooting them under a mist system in our greenhouse.</a:t>
            </a:r>
          </a:p>
          <a:p>
            <a:endParaRPr lang="en-US" sz="1600" dirty="0"/>
          </a:p>
          <a:p>
            <a:r>
              <a:rPr lang="en-US" sz="1600" dirty="0" smtClean="0"/>
              <a:t>-For our location in western MA, I think the optimal timing for transplanting plugs into plastic beds is the last week of August or first week in Sept.  Can be hard to get tips in time and get the plugs fully grown for this schedule.</a:t>
            </a:r>
          </a:p>
          <a:p>
            <a:endParaRPr lang="en-US" dirty="0" smtClean="0"/>
          </a:p>
          <a:p>
            <a:endParaRPr lang="en-US" dirty="0"/>
          </a:p>
          <a:p>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st system in westbrook #2.jpg"/>
          <p:cNvPicPr>
            <a:picLocks noChangeAspect="1"/>
          </p:cNvPicPr>
          <p:nvPr/>
        </p:nvPicPr>
        <p:blipFill>
          <a:blip r:embed="rId2" cstate="print"/>
          <a:stretch>
            <a:fillRect/>
          </a:stretch>
        </p:blipFill>
        <p:spPr>
          <a:xfrm>
            <a:off x="0" y="0"/>
            <a:ext cx="9144000" cy="6858000"/>
          </a:xfrm>
          <a:prstGeom prst="rect">
            <a:avLst/>
          </a:prstGeom>
        </p:spPr>
      </p:pic>
      <p:pic>
        <p:nvPicPr>
          <p:cNvPr id="4" name="Picture 3" descr="mist controller.jpg"/>
          <p:cNvPicPr>
            <a:picLocks noChangeAspect="1"/>
          </p:cNvPicPr>
          <p:nvPr/>
        </p:nvPicPr>
        <p:blipFill>
          <a:blip r:embed="rId3" cstate="print"/>
          <a:stretch>
            <a:fillRect/>
          </a:stretch>
        </p:blipFill>
        <p:spPr>
          <a:xfrm rot="5400000">
            <a:off x="-508000" y="3302000"/>
            <a:ext cx="4064000" cy="3048000"/>
          </a:xfrm>
          <a:prstGeom prst="rect">
            <a:avLst/>
          </a:prstGeom>
        </p:spPr>
      </p:pic>
      <p:sp>
        <p:nvSpPr>
          <p:cNvPr id="5" name="TextBox 4"/>
          <p:cNvSpPr txBox="1"/>
          <p:nvPr/>
        </p:nvSpPr>
        <p:spPr>
          <a:xfrm>
            <a:off x="6477000" y="152400"/>
            <a:ext cx="2133600" cy="4770537"/>
          </a:xfrm>
          <a:prstGeom prst="rect">
            <a:avLst/>
          </a:prstGeom>
          <a:solidFill>
            <a:schemeClr val="bg1"/>
          </a:solidFill>
        </p:spPr>
        <p:txBody>
          <a:bodyPr wrap="square" rtlCol="0">
            <a:spAutoFit/>
          </a:bodyPr>
          <a:lstStyle/>
          <a:p>
            <a:r>
              <a:rPr lang="en-US" sz="1600" b="1" dirty="0" smtClean="0"/>
              <a:t>Misting Schedule:</a:t>
            </a:r>
          </a:p>
          <a:p>
            <a:r>
              <a:rPr lang="en-US" sz="1400" dirty="0" smtClean="0"/>
              <a:t>-Stick tips into 50’s about 5-6 weeks prior to transplant date (mid July).</a:t>
            </a:r>
          </a:p>
          <a:p>
            <a:endParaRPr lang="en-US" sz="1400" dirty="0" smtClean="0"/>
          </a:p>
          <a:p>
            <a:r>
              <a:rPr lang="en-US" sz="1400" dirty="0" smtClean="0"/>
              <a:t>-Mist for 10 seconds every 5 minutes for first 4 days.</a:t>
            </a:r>
          </a:p>
          <a:p>
            <a:endParaRPr lang="en-US" sz="1400" dirty="0" smtClean="0"/>
          </a:p>
          <a:p>
            <a:r>
              <a:rPr lang="en-US" sz="1400" dirty="0" smtClean="0"/>
              <a:t>-Mist for 30 seconds every 12 minutes for days 5-15.</a:t>
            </a:r>
          </a:p>
          <a:p>
            <a:endParaRPr lang="en-US" sz="1400" dirty="0" smtClean="0"/>
          </a:p>
          <a:p>
            <a:r>
              <a:rPr lang="en-US" sz="1400" dirty="0" smtClean="0"/>
              <a:t>-After this, decrease mist duration but still every 12 minutes.</a:t>
            </a:r>
          </a:p>
          <a:p>
            <a:endParaRPr lang="en-US" sz="1400" dirty="0" smtClean="0"/>
          </a:p>
          <a:p>
            <a:r>
              <a:rPr lang="en-US" sz="1400" dirty="0" smtClean="0"/>
              <a:t>-Discontinue all mist after about 3-4 weeks and let plants harden.</a:t>
            </a:r>
          </a:p>
          <a:p>
            <a:r>
              <a:rPr lang="en-US" sz="1400" dirty="0" smtClean="0"/>
              <a:t>.</a:t>
            </a:r>
          </a:p>
          <a:p>
            <a:endParaRPr lang="en-US" dirty="0" smtClean="0"/>
          </a:p>
          <a:p>
            <a:endParaRPr lang="en-US" dirty="0"/>
          </a:p>
        </p:txBody>
      </p:sp>
      <p:pic>
        <p:nvPicPr>
          <p:cNvPr id="3" name="Picture 2" descr="close up of mist sprinkler.jpg"/>
          <p:cNvPicPr>
            <a:picLocks noChangeAspect="1"/>
          </p:cNvPicPr>
          <p:nvPr/>
        </p:nvPicPr>
        <p:blipFill>
          <a:blip r:embed="rId4" cstate="print"/>
          <a:stretch>
            <a:fillRect/>
          </a:stretch>
        </p:blipFill>
        <p:spPr>
          <a:xfrm rot="5400000">
            <a:off x="6146800" y="4445000"/>
            <a:ext cx="3251200" cy="24384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lug started strawberries with row cover 10-17-19.jpg"/>
          <p:cNvPicPr>
            <a:picLocks noChangeAspect="1"/>
          </p:cNvPicPr>
          <p:nvPr/>
        </p:nvPicPr>
        <p:blipFill>
          <a:blip r:embed="rId2" cstate="print"/>
          <a:stretch>
            <a:fillRect/>
          </a:stretch>
        </p:blipFill>
        <p:spPr>
          <a:xfrm>
            <a:off x="0" y="152400"/>
            <a:ext cx="9144000" cy="6858000"/>
          </a:xfrm>
          <a:prstGeom prst="rect">
            <a:avLst/>
          </a:prstGeom>
        </p:spPr>
      </p:pic>
      <p:sp>
        <p:nvSpPr>
          <p:cNvPr id="3" name="TextBox 2"/>
          <p:cNvSpPr txBox="1"/>
          <p:nvPr/>
        </p:nvSpPr>
        <p:spPr>
          <a:xfrm>
            <a:off x="0" y="0"/>
            <a:ext cx="9144000" cy="2554545"/>
          </a:xfrm>
          <a:prstGeom prst="rect">
            <a:avLst/>
          </a:prstGeom>
          <a:noFill/>
        </p:spPr>
        <p:txBody>
          <a:bodyPr wrap="square" rtlCol="0">
            <a:spAutoFit/>
          </a:bodyPr>
          <a:lstStyle/>
          <a:p>
            <a:r>
              <a:rPr lang="en-US" sz="1600" dirty="0" smtClean="0"/>
              <a:t>-</a:t>
            </a:r>
            <a:r>
              <a:rPr lang="en-US" sz="1600" dirty="0" err="1" smtClean="0"/>
              <a:t>Plasticulture</a:t>
            </a:r>
            <a:r>
              <a:rPr lang="en-US" sz="1600" dirty="0" smtClean="0"/>
              <a:t> plug started strawberries are spaced at 2 rows per bed with 12” in row spacing.  This is twice the plant density compared to matted row.  </a:t>
            </a:r>
          </a:p>
          <a:p>
            <a:endParaRPr lang="en-US" sz="1600" dirty="0" smtClean="0"/>
          </a:p>
          <a:p>
            <a:r>
              <a:rPr lang="en-US" sz="1600" dirty="0" smtClean="0"/>
              <a:t>-With </a:t>
            </a:r>
            <a:r>
              <a:rPr lang="en-US" sz="1600" dirty="0" err="1" smtClean="0"/>
              <a:t>plasticulture</a:t>
            </a:r>
            <a:r>
              <a:rPr lang="en-US" sz="1600" dirty="0" smtClean="0"/>
              <a:t> the goal is to grow the mother plants into large crowned plants, but not to allow runners to peg down.  Runners should be cut or cultivated off before they root.</a:t>
            </a:r>
          </a:p>
          <a:p>
            <a:endParaRPr lang="en-US" sz="1600" dirty="0" smtClean="0"/>
          </a:p>
          <a:p>
            <a:r>
              <a:rPr lang="en-US" sz="1600" dirty="0" smtClean="0"/>
              <a:t>-</a:t>
            </a:r>
            <a:r>
              <a:rPr lang="en-US" sz="1600" dirty="0" err="1" smtClean="0"/>
              <a:t>Plasticulture</a:t>
            </a:r>
            <a:r>
              <a:rPr lang="en-US" sz="1600" dirty="0" smtClean="0"/>
              <a:t> strawberry varieties need to have lots of yield potential per plant, since yield success will relay on lots of berries or weight per plant. This is in contrast to matted row where good yields per acre can be achieved even with low or modest per plant yields, simply by having a high population density of daughter plants.</a:t>
            </a:r>
            <a:endParaRPr lang="en-US" sz="1600" dirty="0"/>
          </a:p>
        </p:txBody>
      </p:sp>
      <p:sp>
        <p:nvSpPr>
          <p:cNvPr id="4" name="TextBox 3"/>
          <p:cNvSpPr txBox="1"/>
          <p:nvPr/>
        </p:nvSpPr>
        <p:spPr>
          <a:xfrm>
            <a:off x="5181600" y="4724400"/>
            <a:ext cx="3810000" cy="923330"/>
          </a:xfrm>
          <a:prstGeom prst="rect">
            <a:avLst/>
          </a:prstGeom>
          <a:solidFill>
            <a:schemeClr val="bg1"/>
          </a:solidFill>
        </p:spPr>
        <p:txBody>
          <a:bodyPr wrap="square" rtlCol="0">
            <a:spAutoFit/>
          </a:bodyPr>
          <a:lstStyle/>
          <a:p>
            <a:r>
              <a:rPr lang="en-US" dirty="0" smtClean="0"/>
              <a:t>Plug started strawberry beds on 10/17/19, about 7 weeks after they were transplanted.</a:t>
            </a:r>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trawberries under row cover oct 17 2019.jpg"/>
          <p:cNvPicPr>
            <a:picLocks noChangeAspect="1"/>
          </p:cNvPicPr>
          <p:nvPr/>
        </p:nvPicPr>
        <p:blipFill>
          <a:blip r:embed="rId2" cstate="print"/>
          <a:stretch>
            <a:fillRect/>
          </a:stretch>
        </p:blipFill>
        <p:spPr>
          <a:xfrm>
            <a:off x="0" y="0"/>
            <a:ext cx="9144000" cy="6858000"/>
          </a:xfrm>
          <a:prstGeom prst="rect">
            <a:avLst/>
          </a:prstGeom>
        </p:spPr>
      </p:pic>
      <p:sp>
        <p:nvSpPr>
          <p:cNvPr id="3" name="TextBox 2"/>
          <p:cNvSpPr txBox="1"/>
          <p:nvPr/>
        </p:nvSpPr>
        <p:spPr>
          <a:xfrm>
            <a:off x="685800" y="3429000"/>
            <a:ext cx="8153400" cy="1754326"/>
          </a:xfrm>
          <a:prstGeom prst="rect">
            <a:avLst/>
          </a:prstGeom>
          <a:solidFill>
            <a:schemeClr val="bg1"/>
          </a:solidFill>
        </p:spPr>
        <p:txBody>
          <a:bodyPr wrap="square" rtlCol="0">
            <a:spAutoFit/>
          </a:bodyPr>
          <a:lstStyle/>
          <a:p>
            <a:r>
              <a:rPr lang="en-US" b="1" dirty="0" smtClean="0"/>
              <a:t>Standard practice is to cover </a:t>
            </a:r>
            <a:r>
              <a:rPr lang="en-US" b="1" dirty="0" err="1" smtClean="0"/>
              <a:t>plasticulture</a:t>
            </a:r>
            <a:r>
              <a:rPr lang="en-US" b="1" dirty="0" smtClean="0"/>
              <a:t> strawberry beds with floating row cover starting in mid or late Sept once outdoor temps begin to cool.  Goal is to provide extra warmth for the plants later into the fall, as this is the time when buds are being initiated, and they will set more and larger berries with a longer amount of fall warmth.  Row covers stay on all winter, usually until plants are about to flower in the spring.</a:t>
            </a:r>
            <a:endParaRPr lang="en-US" b="1"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trawb under row cover in winter.jpg"/>
          <p:cNvPicPr>
            <a:picLocks noChangeAspect="1"/>
          </p:cNvPicPr>
          <p:nvPr/>
        </p:nvPicPr>
        <p:blipFill>
          <a:blip r:embed="rId2" cstate="print"/>
          <a:stretch>
            <a:fillRect/>
          </a:stretch>
        </p:blipFill>
        <p:spPr>
          <a:xfrm rot="5400000">
            <a:off x="-927100" y="927100"/>
            <a:ext cx="7416800" cy="5562600"/>
          </a:xfrm>
          <a:prstGeom prst="rect">
            <a:avLst/>
          </a:prstGeom>
        </p:spPr>
      </p:pic>
      <p:sp>
        <p:nvSpPr>
          <p:cNvPr id="3" name="TextBox 2"/>
          <p:cNvSpPr txBox="1"/>
          <p:nvPr/>
        </p:nvSpPr>
        <p:spPr>
          <a:xfrm>
            <a:off x="5638800" y="990600"/>
            <a:ext cx="3352800" cy="1477328"/>
          </a:xfrm>
          <a:prstGeom prst="rect">
            <a:avLst/>
          </a:prstGeom>
          <a:noFill/>
        </p:spPr>
        <p:txBody>
          <a:bodyPr wrap="square" rtlCol="0">
            <a:spAutoFit/>
          </a:bodyPr>
          <a:lstStyle/>
          <a:p>
            <a:r>
              <a:rPr lang="en-US" b="1" dirty="0" smtClean="0"/>
              <a:t>The same </a:t>
            </a:r>
            <a:r>
              <a:rPr lang="en-US" b="1" dirty="0" err="1" smtClean="0"/>
              <a:t>plasticulture</a:t>
            </a:r>
            <a:r>
              <a:rPr lang="en-US" b="1" dirty="0" smtClean="0"/>
              <a:t> strawberry block in mid winter on 1/11/20 during a midwinter thaw.</a:t>
            </a:r>
          </a:p>
          <a:p>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eeds moving in on a matted row patch, Ryan holding berries.JPG"/>
          <p:cNvPicPr>
            <a:picLocks noChangeAspect="1"/>
          </p:cNvPicPr>
          <p:nvPr/>
        </p:nvPicPr>
        <p:blipFill>
          <a:blip r:embed="rId2" cstate="print"/>
          <a:stretch>
            <a:fillRect/>
          </a:stretch>
        </p:blipFill>
        <p:spPr>
          <a:xfrm>
            <a:off x="0" y="0"/>
            <a:ext cx="6862766" cy="6858000"/>
          </a:xfrm>
          <a:prstGeom prst="rect">
            <a:avLst/>
          </a:prstGeom>
        </p:spPr>
      </p:pic>
      <p:sp>
        <p:nvSpPr>
          <p:cNvPr id="3" name="TextBox 2"/>
          <p:cNvSpPr txBox="1"/>
          <p:nvPr/>
        </p:nvSpPr>
        <p:spPr>
          <a:xfrm>
            <a:off x="6858000" y="0"/>
            <a:ext cx="2286000" cy="5909310"/>
          </a:xfrm>
          <a:prstGeom prst="rect">
            <a:avLst/>
          </a:prstGeom>
          <a:noFill/>
        </p:spPr>
        <p:txBody>
          <a:bodyPr wrap="square" rtlCol="0">
            <a:spAutoFit/>
          </a:bodyPr>
          <a:lstStyle/>
          <a:p>
            <a:r>
              <a:rPr lang="en-US" b="1" dirty="0" smtClean="0"/>
              <a:t>Weeds are always one of the top worries when it comes to growing organic strawberries.  </a:t>
            </a:r>
          </a:p>
          <a:p>
            <a:endParaRPr lang="en-US" dirty="0"/>
          </a:p>
          <a:p>
            <a:r>
              <a:rPr lang="en-US" dirty="0" smtClean="0"/>
              <a:t>Strawberries are a low growing plant that loves to be easily outcompeted by weeds.</a:t>
            </a:r>
          </a:p>
          <a:p>
            <a:endParaRPr lang="en-US" dirty="0" smtClean="0"/>
          </a:p>
          <a:p>
            <a:r>
              <a:rPr lang="en-US" dirty="0" smtClean="0"/>
              <a:t>Without herbicides, many hours of cultivating, hoeing and hand weeding can be spent, and still at harvest more often than not the weeds are on the verge of overtaking the field.</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lasticulture strawb beds blooming with straw mulch in isles.jpg"/>
          <p:cNvPicPr>
            <a:picLocks noChangeAspect="1"/>
          </p:cNvPicPr>
          <p:nvPr/>
        </p:nvPicPr>
        <p:blipFill>
          <a:blip r:embed="rId2" cstate="print"/>
          <a:stretch>
            <a:fillRect/>
          </a:stretch>
        </p:blipFill>
        <p:spPr>
          <a:xfrm rot="5400000">
            <a:off x="-685800" y="2057400"/>
            <a:ext cx="5486400" cy="4114800"/>
          </a:xfrm>
          <a:prstGeom prst="rect">
            <a:avLst/>
          </a:prstGeom>
        </p:spPr>
      </p:pic>
      <p:pic>
        <p:nvPicPr>
          <p:cNvPr id="3" name="Picture 2" descr="cleary low down with bed behind &amp; ripe fruit.jpg"/>
          <p:cNvPicPr>
            <a:picLocks noChangeAspect="1"/>
          </p:cNvPicPr>
          <p:nvPr/>
        </p:nvPicPr>
        <p:blipFill>
          <a:blip r:embed="rId3" cstate="print"/>
          <a:stretch>
            <a:fillRect/>
          </a:stretch>
        </p:blipFill>
        <p:spPr>
          <a:xfrm>
            <a:off x="4267200" y="3200400"/>
            <a:ext cx="4876800" cy="3657600"/>
          </a:xfrm>
          <a:prstGeom prst="rect">
            <a:avLst/>
          </a:prstGeom>
        </p:spPr>
      </p:pic>
      <p:sp>
        <p:nvSpPr>
          <p:cNvPr id="4" name="TextBox 3"/>
          <p:cNvSpPr txBox="1"/>
          <p:nvPr/>
        </p:nvSpPr>
        <p:spPr>
          <a:xfrm>
            <a:off x="0" y="0"/>
            <a:ext cx="9144000" cy="1323439"/>
          </a:xfrm>
          <a:prstGeom prst="rect">
            <a:avLst/>
          </a:prstGeom>
          <a:noFill/>
        </p:spPr>
        <p:txBody>
          <a:bodyPr wrap="square" rtlCol="0">
            <a:spAutoFit/>
          </a:bodyPr>
          <a:lstStyle/>
          <a:p>
            <a:r>
              <a:rPr lang="en-US" sz="1600" b="1" dirty="0" smtClean="0"/>
              <a:t>Weed Control must be maintained with the </a:t>
            </a:r>
            <a:r>
              <a:rPr lang="en-US" sz="1600" b="1" dirty="0" err="1" smtClean="0"/>
              <a:t>plasticulture</a:t>
            </a:r>
            <a:r>
              <a:rPr lang="en-US" sz="1600" b="1" dirty="0" smtClean="0"/>
              <a:t> system.  Usually the holes need little if any weeding prior to harvest, but edges &amp; isles of the black plastic beds must have a weed management strategy.  Cultivation can be done in the fall after planting, or mulch can be installed.  One way or another, some type of mulch needs to be in place prior to harvest season, in order to assure that berries don’t ripen onto dirt or suffer soil splash.</a:t>
            </a:r>
            <a:endParaRPr lang="en-US" sz="1600" b="1" dirty="0"/>
          </a:p>
        </p:txBody>
      </p:sp>
      <p:sp>
        <p:nvSpPr>
          <p:cNvPr id="5" name="TextBox 4"/>
          <p:cNvSpPr txBox="1"/>
          <p:nvPr/>
        </p:nvSpPr>
        <p:spPr>
          <a:xfrm>
            <a:off x="4191000" y="1143000"/>
            <a:ext cx="4953000" cy="2031325"/>
          </a:xfrm>
          <a:prstGeom prst="rect">
            <a:avLst/>
          </a:prstGeom>
          <a:noFill/>
        </p:spPr>
        <p:txBody>
          <a:bodyPr wrap="square" rtlCol="0">
            <a:spAutoFit/>
          </a:bodyPr>
          <a:lstStyle/>
          <a:p>
            <a:r>
              <a:rPr lang="en-US" dirty="0" smtClean="0"/>
              <a:t>Mulching isles with straw or hay is one option.</a:t>
            </a:r>
          </a:p>
          <a:p>
            <a:endParaRPr lang="en-US" dirty="0" smtClean="0"/>
          </a:p>
          <a:p>
            <a:r>
              <a:rPr lang="en-US" dirty="0" smtClean="0"/>
              <a:t>Weed mat seems to provide the most reliable weed suppression, but does cost a lot to install and remove.  Also puddles can form in isles as weed mat slows water drainage slightly.  Also weed mat prevents using cultivators to cut away runners.</a:t>
            </a:r>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latsticluture patch in Granby with tour of people &amp; Ryan.jpg"/>
          <p:cNvPicPr>
            <a:picLocks noChangeAspect="1"/>
          </p:cNvPicPr>
          <p:nvPr/>
        </p:nvPicPr>
        <p:blipFill>
          <a:blip r:embed="rId2" cstate="print"/>
          <a:stretch>
            <a:fillRect/>
          </a:stretch>
        </p:blipFill>
        <p:spPr>
          <a:xfrm>
            <a:off x="0" y="0"/>
            <a:ext cx="9144000" cy="6858000"/>
          </a:xfrm>
          <a:prstGeom prst="rect">
            <a:avLst/>
          </a:prstGeom>
        </p:spPr>
      </p:pic>
      <p:sp>
        <p:nvSpPr>
          <p:cNvPr id="3" name="TextBox 2"/>
          <p:cNvSpPr txBox="1"/>
          <p:nvPr/>
        </p:nvSpPr>
        <p:spPr>
          <a:xfrm>
            <a:off x="0" y="0"/>
            <a:ext cx="9144000" cy="1754326"/>
          </a:xfrm>
          <a:prstGeom prst="rect">
            <a:avLst/>
          </a:prstGeom>
          <a:solidFill>
            <a:schemeClr val="bg1"/>
          </a:solidFill>
        </p:spPr>
        <p:txBody>
          <a:bodyPr wrap="square" rtlCol="0">
            <a:spAutoFit/>
          </a:bodyPr>
          <a:lstStyle/>
          <a:p>
            <a:r>
              <a:rPr lang="en-US" b="1" dirty="0" smtClean="0"/>
              <a:t>One question that we had as part of the SARE study, is if our organic seeking PYO customers would be turned off by a field full of plastic mulch.  In 2019 we harvested a half acre of strawberries for our pick your own customers for the first time.  We found that customers did not seem to mind the plastic one bit.  This tour of politicians also was happy to see this field of easy to pick tasty berries!   Basically if customers are turned into a field with an abundance of berries that taste good and pick quickly, then they will be happy!</a:t>
            </a:r>
            <a:endParaRPr lang="en-US" b="1"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lags showing jewel bed &amp; flag sign (from bare root).jpg"/>
          <p:cNvPicPr>
            <a:picLocks noChangeAspect="1"/>
          </p:cNvPicPr>
          <p:nvPr/>
        </p:nvPicPr>
        <p:blipFill>
          <a:blip r:embed="rId2" cstate="print"/>
          <a:stretch>
            <a:fillRect/>
          </a:stretch>
        </p:blipFill>
        <p:spPr>
          <a:xfrm rot="5400000">
            <a:off x="-850900" y="901700"/>
            <a:ext cx="6807200" cy="5105400"/>
          </a:xfrm>
          <a:prstGeom prst="rect">
            <a:avLst/>
          </a:prstGeom>
        </p:spPr>
      </p:pic>
      <p:sp>
        <p:nvSpPr>
          <p:cNvPr id="3" name="TextBox 2"/>
          <p:cNvSpPr txBox="1"/>
          <p:nvPr/>
        </p:nvSpPr>
        <p:spPr>
          <a:xfrm>
            <a:off x="5181600" y="228600"/>
            <a:ext cx="3962400" cy="6186309"/>
          </a:xfrm>
          <a:prstGeom prst="rect">
            <a:avLst/>
          </a:prstGeom>
          <a:noFill/>
        </p:spPr>
        <p:txBody>
          <a:bodyPr wrap="square" rtlCol="0">
            <a:spAutoFit/>
          </a:bodyPr>
          <a:lstStyle/>
          <a:p>
            <a:r>
              <a:rPr lang="en-US" dirty="0" smtClean="0"/>
              <a:t>One variation on the </a:t>
            </a:r>
            <a:r>
              <a:rPr lang="en-US" dirty="0" err="1" smtClean="0"/>
              <a:t>plasticulture</a:t>
            </a:r>
            <a:r>
              <a:rPr lang="en-US" dirty="0" smtClean="0"/>
              <a:t> system is to establish plants on plastic beds using bare root plants instead of plugs.  Timing for planting bare root plants onto plastic is early to mid July.  At this time of year with hot weather the bare root plants may easily die if not watered enough immediately after transplanting.</a:t>
            </a:r>
          </a:p>
          <a:p>
            <a:endParaRPr lang="en-US" dirty="0" smtClean="0"/>
          </a:p>
          <a:p>
            <a:r>
              <a:rPr lang="en-US" dirty="0" smtClean="0"/>
              <a:t>Using bare root plants with this timing can result in large crowns, and bare root plants are less expensive than plugs, but plants also try to make lots and lots of runners that must be cut off.</a:t>
            </a:r>
          </a:p>
          <a:p>
            <a:endParaRPr lang="en-US" dirty="0" smtClean="0"/>
          </a:p>
          <a:p>
            <a:endParaRPr lang="en-US" dirty="0" smtClean="0"/>
          </a:p>
          <a:p>
            <a:endParaRPr lang="en-US" dirty="0" smtClean="0"/>
          </a:p>
          <a:p>
            <a:r>
              <a:rPr lang="en-US" dirty="0" smtClean="0"/>
              <a:t>The bed at left was established using bare root plants that were kept in storage at the nursery until July 10</a:t>
            </a:r>
            <a:r>
              <a:rPr lang="en-US" baseline="30000" dirty="0" smtClean="0"/>
              <a:t>th </a:t>
            </a:r>
            <a:r>
              <a:rPr lang="en-US" dirty="0" smtClean="0"/>
              <a:t> 2018.</a:t>
            </a:r>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7" name="Object 3"/>
          <p:cNvGraphicFramePr>
            <a:graphicFrameLocks noChangeAspect="1"/>
          </p:cNvGraphicFramePr>
          <p:nvPr/>
        </p:nvGraphicFramePr>
        <p:xfrm>
          <a:off x="0" y="0"/>
          <a:ext cx="4733925" cy="4064000"/>
        </p:xfrm>
        <a:graphic>
          <a:graphicData uri="http://schemas.openxmlformats.org/presentationml/2006/ole">
            <p:oleObj spid="_x0000_s1027" r:id="rId3" imgW="10972800" imgH="9420282" progId="">
              <p:embed/>
            </p:oleObj>
          </a:graphicData>
        </a:graphic>
      </p:graphicFrame>
      <p:graphicFrame>
        <p:nvGraphicFramePr>
          <p:cNvPr id="1028" name="Object 4"/>
          <p:cNvGraphicFramePr>
            <a:graphicFrameLocks noChangeAspect="1"/>
          </p:cNvGraphicFramePr>
          <p:nvPr/>
        </p:nvGraphicFramePr>
        <p:xfrm>
          <a:off x="4724400" y="2667000"/>
          <a:ext cx="4875213" cy="4064000"/>
        </p:xfrm>
        <a:graphic>
          <a:graphicData uri="http://schemas.openxmlformats.org/presentationml/2006/ole">
            <p:oleObj spid="_x0000_s1028" r:id="rId4" imgW="10972800" imgH="9153511" progId="">
              <p:embed/>
            </p:oleObj>
          </a:graphicData>
        </a:graphic>
      </p:graphicFrame>
      <p:sp>
        <p:nvSpPr>
          <p:cNvPr id="4" name="TextBox 3"/>
          <p:cNvSpPr txBox="1"/>
          <p:nvPr/>
        </p:nvSpPr>
        <p:spPr>
          <a:xfrm>
            <a:off x="4800600" y="228600"/>
            <a:ext cx="4572000" cy="2031325"/>
          </a:xfrm>
          <a:prstGeom prst="rect">
            <a:avLst/>
          </a:prstGeom>
          <a:noFill/>
        </p:spPr>
        <p:txBody>
          <a:bodyPr wrap="square" rtlCol="0">
            <a:spAutoFit/>
          </a:bodyPr>
          <a:lstStyle/>
          <a:p>
            <a:r>
              <a:rPr lang="en-US" b="1" dirty="0" smtClean="0"/>
              <a:t>We kept careful data on establishment costs comparing the matted row </a:t>
            </a:r>
            <a:r>
              <a:rPr lang="en-US" b="1" dirty="0" err="1" smtClean="0"/>
              <a:t>vs</a:t>
            </a:r>
            <a:r>
              <a:rPr lang="en-US" b="1" dirty="0" smtClean="0"/>
              <a:t> </a:t>
            </a:r>
            <a:r>
              <a:rPr lang="en-US" b="1" dirty="0" err="1" smtClean="0"/>
              <a:t>plasticulture</a:t>
            </a:r>
            <a:r>
              <a:rPr lang="en-US" b="1" dirty="0" smtClean="0"/>
              <a:t> blocks in 2018.  Adjusted to a per acre basis, these enterprise budgets show the costs and returns of each system.</a:t>
            </a:r>
          </a:p>
          <a:p>
            <a:endParaRPr lang="en-US" dirty="0" smtClean="0"/>
          </a:p>
          <a:p>
            <a:endParaRPr lang="en-US" dirty="0"/>
          </a:p>
        </p:txBody>
      </p:sp>
      <p:sp>
        <p:nvSpPr>
          <p:cNvPr id="6" name="TextBox 5"/>
          <p:cNvSpPr txBox="1"/>
          <p:nvPr/>
        </p:nvSpPr>
        <p:spPr>
          <a:xfrm>
            <a:off x="152400" y="4419600"/>
            <a:ext cx="4343400" cy="923330"/>
          </a:xfrm>
          <a:prstGeom prst="rect">
            <a:avLst/>
          </a:prstGeom>
          <a:noFill/>
        </p:spPr>
        <p:txBody>
          <a:bodyPr wrap="square" rtlCol="0">
            <a:spAutoFit/>
          </a:bodyPr>
          <a:lstStyle/>
          <a:p>
            <a:r>
              <a:rPr lang="en-US" dirty="0" smtClean="0"/>
              <a:t>Matted Row Establishment Costs About $13,910 per acre in year 1 (even with all the weeding and cultivating passes.) </a:t>
            </a:r>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770" name="Object 2"/>
          <p:cNvGraphicFramePr>
            <a:graphicFrameLocks noChangeAspect="1"/>
          </p:cNvGraphicFramePr>
          <p:nvPr/>
        </p:nvGraphicFramePr>
        <p:xfrm>
          <a:off x="0" y="0"/>
          <a:ext cx="4616450" cy="4064000"/>
        </p:xfrm>
        <a:graphic>
          <a:graphicData uri="http://schemas.openxmlformats.org/presentationml/2006/ole">
            <p:oleObj spid="_x0000_s32770" r:id="rId3" imgW="11134549" imgH="9791842" progId="">
              <p:embed/>
            </p:oleObj>
          </a:graphicData>
        </a:graphic>
      </p:graphicFrame>
      <p:graphicFrame>
        <p:nvGraphicFramePr>
          <p:cNvPr id="32771" name="Object 3"/>
          <p:cNvGraphicFramePr>
            <a:graphicFrameLocks noChangeAspect="1"/>
          </p:cNvGraphicFramePr>
          <p:nvPr/>
        </p:nvGraphicFramePr>
        <p:xfrm>
          <a:off x="4343400" y="2438400"/>
          <a:ext cx="5467350" cy="4064000"/>
        </p:xfrm>
        <a:graphic>
          <a:graphicData uri="http://schemas.openxmlformats.org/presentationml/2006/ole">
            <p:oleObj spid="_x0000_s32771" r:id="rId4" imgW="11134549" imgH="8277197" progId="">
              <p:embed/>
            </p:oleObj>
          </a:graphicData>
        </a:graphic>
      </p:graphicFrame>
      <p:sp>
        <p:nvSpPr>
          <p:cNvPr id="4" name="TextBox 3"/>
          <p:cNvSpPr txBox="1"/>
          <p:nvPr/>
        </p:nvSpPr>
        <p:spPr>
          <a:xfrm>
            <a:off x="0" y="4114800"/>
            <a:ext cx="4267200" cy="923330"/>
          </a:xfrm>
          <a:prstGeom prst="rect">
            <a:avLst/>
          </a:prstGeom>
          <a:noFill/>
        </p:spPr>
        <p:txBody>
          <a:bodyPr wrap="square" rtlCol="0">
            <a:spAutoFit/>
          </a:bodyPr>
          <a:lstStyle/>
          <a:p>
            <a:r>
              <a:rPr lang="en-US" dirty="0" err="1" smtClean="0"/>
              <a:t>Plasticutlure</a:t>
            </a:r>
            <a:r>
              <a:rPr lang="en-US" dirty="0" smtClean="0"/>
              <a:t> beds established using July planted bare root plants cost $17,240 per acre in variable costs to establish.</a:t>
            </a:r>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794" name="Object 2"/>
          <p:cNvGraphicFramePr>
            <a:graphicFrameLocks noChangeAspect="1"/>
          </p:cNvGraphicFramePr>
          <p:nvPr/>
        </p:nvGraphicFramePr>
        <p:xfrm>
          <a:off x="0" y="0"/>
          <a:ext cx="5173663" cy="4064000"/>
        </p:xfrm>
        <a:graphic>
          <a:graphicData uri="http://schemas.openxmlformats.org/presentationml/2006/ole">
            <p:oleObj spid="_x0000_s33794" r:id="rId3" imgW="11639390" imgH="9143915" progId="">
              <p:embed/>
            </p:oleObj>
          </a:graphicData>
        </a:graphic>
      </p:graphicFrame>
      <p:graphicFrame>
        <p:nvGraphicFramePr>
          <p:cNvPr id="33795" name="Object 3"/>
          <p:cNvGraphicFramePr>
            <a:graphicFrameLocks noChangeAspect="1"/>
          </p:cNvGraphicFramePr>
          <p:nvPr/>
        </p:nvGraphicFramePr>
        <p:xfrm>
          <a:off x="4648200" y="2794000"/>
          <a:ext cx="4886325" cy="4064000"/>
        </p:xfrm>
        <a:graphic>
          <a:graphicData uri="http://schemas.openxmlformats.org/presentationml/2006/ole">
            <p:oleObj spid="_x0000_s33795" r:id="rId4" imgW="10420318" imgH="8658353" progId="">
              <p:embed/>
            </p:oleObj>
          </a:graphicData>
        </a:graphic>
      </p:graphicFrame>
      <p:sp>
        <p:nvSpPr>
          <p:cNvPr id="4" name="TextBox 3"/>
          <p:cNvSpPr txBox="1"/>
          <p:nvPr/>
        </p:nvSpPr>
        <p:spPr>
          <a:xfrm>
            <a:off x="0" y="4495800"/>
            <a:ext cx="4572000" cy="1477328"/>
          </a:xfrm>
          <a:prstGeom prst="rect">
            <a:avLst/>
          </a:prstGeom>
          <a:noFill/>
        </p:spPr>
        <p:txBody>
          <a:bodyPr wrap="square" rtlCol="0">
            <a:spAutoFit/>
          </a:bodyPr>
          <a:lstStyle/>
          <a:p>
            <a:r>
              <a:rPr lang="en-US" dirty="0" err="1" smtClean="0"/>
              <a:t>Plasticulture</a:t>
            </a:r>
            <a:r>
              <a:rPr lang="en-US" dirty="0" smtClean="0"/>
              <a:t> established with late Aug transplanted plugs cost $20,057 per acre to establish.  This is when weed mat was used to mulch between the beds.</a:t>
            </a:r>
          </a:p>
          <a:p>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152400"/>
            <a:ext cx="8763000" cy="5139869"/>
          </a:xfrm>
          <a:prstGeom prst="rect">
            <a:avLst/>
          </a:prstGeom>
          <a:noFill/>
        </p:spPr>
        <p:txBody>
          <a:bodyPr wrap="square" rtlCol="0">
            <a:spAutoFit/>
          </a:bodyPr>
          <a:lstStyle/>
          <a:p>
            <a:r>
              <a:rPr lang="en-US" dirty="0" smtClean="0"/>
              <a:t>Original Premise of the SARE Study:</a:t>
            </a:r>
          </a:p>
          <a:p>
            <a:endParaRPr lang="en-US" dirty="0" smtClean="0"/>
          </a:p>
          <a:p>
            <a:r>
              <a:rPr lang="en-US" sz="2000" b="1" dirty="0" smtClean="0"/>
              <a:t>-Assumption was that growing organic strawberries using plug propagated beds planted in Late August was less trouble, much less cultivating and weeding, and thus a less expensive and more profitable system for growing berries.</a:t>
            </a:r>
          </a:p>
          <a:p>
            <a:endParaRPr lang="en-US" sz="2000" b="1" dirty="0" smtClean="0"/>
          </a:p>
          <a:p>
            <a:r>
              <a:rPr lang="en-US" sz="2000" b="1" dirty="0" smtClean="0"/>
              <a:t>-Problem was that the Chandler strawberry variety planted on plastic in this system usually ripened starting in late May (up to 3 weeks sooner than early matted row varieties), but finished ripening most seasons by mid June.</a:t>
            </a:r>
          </a:p>
          <a:p>
            <a:endParaRPr lang="en-US" sz="2000" b="1" dirty="0" smtClean="0"/>
          </a:p>
          <a:p>
            <a:r>
              <a:rPr lang="en-US" sz="2000" b="1" dirty="0" smtClean="0"/>
              <a:t>-The early berries are great, but our PYO and other Strawberry customers expect strawberry season to continue until at least the 4</a:t>
            </a:r>
            <a:r>
              <a:rPr lang="en-US" sz="2000" b="1" baseline="30000" dirty="0" smtClean="0"/>
              <a:t>th</a:t>
            </a:r>
            <a:r>
              <a:rPr lang="en-US" sz="2000" b="1" dirty="0" smtClean="0"/>
              <a:t> of July.  </a:t>
            </a:r>
          </a:p>
          <a:p>
            <a:endParaRPr lang="en-US" sz="2000" b="1" dirty="0" smtClean="0"/>
          </a:p>
          <a:p>
            <a:r>
              <a:rPr lang="en-US" sz="2400" b="1" dirty="0" smtClean="0"/>
              <a:t>-SARE sponsored study to figure out if there were viable ways to manipulate the </a:t>
            </a:r>
            <a:r>
              <a:rPr lang="en-US" sz="2400" b="1" dirty="0" err="1" smtClean="0"/>
              <a:t>plasticulture</a:t>
            </a:r>
            <a:r>
              <a:rPr lang="en-US" sz="2400" b="1" dirty="0" smtClean="0"/>
              <a:t> system to get some berries to ripen and peak in late June and into July.</a:t>
            </a:r>
            <a:endParaRPr lang="en-US" sz="2400" b="1"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404.jpg"/>
          <p:cNvPicPr>
            <a:picLocks noChangeAspect="1"/>
          </p:cNvPicPr>
          <p:nvPr/>
        </p:nvPicPr>
        <p:blipFill>
          <a:blip r:embed="rId2" cstate="print"/>
          <a:stretch>
            <a:fillRect/>
          </a:stretch>
        </p:blipFill>
        <p:spPr>
          <a:xfrm>
            <a:off x="0" y="0"/>
            <a:ext cx="6502400" cy="4876800"/>
          </a:xfrm>
          <a:prstGeom prst="rect">
            <a:avLst/>
          </a:prstGeom>
        </p:spPr>
      </p:pic>
      <p:sp>
        <p:nvSpPr>
          <p:cNvPr id="3" name="TextBox 2"/>
          <p:cNvSpPr txBox="1"/>
          <p:nvPr/>
        </p:nvSpPr>
        <p:spPr>
          <a:xfrm>
            <a:off x="3048000" y="2133600"/>
            <a:ext cx="6096000" cy="4278094"/>
          </a:xfrm>
          <a:prstGeom prst="rect">
            <a:avLst/>
          </a:prstGeom>
          <a:solidFill>
            <a:schemeClr val="bg1"/>
          </a:solidFill>
        </p:spPr>
        <p:txBody>
          <a:bodyPr wrap="square" rtlCol="0">
            <a:spAutoFit/>
          </a:bodyPr>
          <a:lstStyle/>
          <a:p>
            <a:r>
              <a:rPr lang="en-US" sz="2000" b="1" dirty="0" smtClean="0"/>
              <a:t>Ideas for delaying ripening on </a:t>
            </a:r>
            <a:r>
              <a:rPr lang="en-US" sz="2000" b="1" dirty="0" err="1" smtClean="0"/>
              <a:t>plasticulture</a:t>
            </a:r>
            <a:r>
              <a:rPr lang="en-US" sz="2000" b="1" dirty="0" smtClean="0"/>
              <a:t>:</a:t>
            </a:r>
          </a:p>
          <a:p>
            <a:r>
              <a:rPr lang="en-US" dirty="0" smtClean="0"/>
              <a:t>-use white or silver plastic (instead of black) to keep soil cooler.</a:t>
            </a:r>
          </a:p>
          <a:p>
            <a:endParaRPr lang="en-US" dirty="0" smtClean="0"/>
          </a:p>
          <a:p>
            <a:r>
              <a:rPr lang="en-US" dirty="0" smtClean="0"/>
              <a:t>-remove row cover sooner in spring to delay early spring growth.</a:t>
            </a:r>
          </a:p>
          <a:p>
            <a:endParaRPr lang="en-US" dirty="0" smtClean="0"/>
          </a:p>
          <a:p>
            <a:r>
              <a:rPr lang="en-US" dirty="0" smtClean="0"/>
              <a:t>-use different varieties that are later to ripen</a:t>
            </a:r>
          </a:p>
          <a:p>
            <a:endParaRPr lang="en-US" dirty="0" smtClean="0"/>
          </a:p>
          <a:p>
            <a:r>
              <a:rPr lang="en-US" dirty="0" smtClean="0"/>
              <a:t>-attempt to delay spring growth by mulching over the plants with straw and removing this in later April, to delay plants from breaking dormancy and starting spring growth.</a:t>
            </a:r>
          </a:p>
          <a:p>
            <a:endParaRPr lang="en-US" dirty="0" smtClean="0"/>
          </a:p>
          <a:p>
            <a:r>
              <a:rPr lang="en-US" dirty="0" smtClean="0"/>
              <a:t>-does bare root </a:t>
            </a:r>
            <a:r>
              <a:rPr lang="en-US" dirty="0" err="1" smtClean="0"/>
              <a:t>vs</a:t>
            </a:r>
            <a:r>
              <a:rPr lang="en-US" dirty="0" smtClean="0"/>
              <a:t> plug started beds make a difference in ripening time?</a:t>
            </a:r>
          </a:p>
          <a:p>
            <a:endParaRPr lang="en-US" dirty="0"/>
          </a:p>
        </p:txBody>
      </p:sp>
      <p:sp>
        <p:nvSpPr>
          <p:cNvPr id="4" name="TextBox 3"/>
          <p:cNvSpPr txBox="1"/>
          <p:nvPr/>
        </p:nvSpPr>
        <p:spPr>
          <a:xfrm>
            <a:off x="0" y="6211669"/>
            <a:ext cx="9144000" cy="646331"/>
          </a:xfrm>
          <a:prstGeom prst="rect">
            <a:avLst/>
          </a:prstGeom>
          <a:noFill/>
        </p:spPr>
        <p:txBody>
          <a:bodyPr wrap="square" rtlCol="0">
            <a:spAutoFit/>
          </a:bodyPr>
          <a:lstStyle/>
          <a:p>
            <a:r>
              <a:rPr lang="en-US" b="1" dirty="0" smtClean="0"/>
              <a:t>We set up a trial to compare all of the above ideas, and contrasted to a matted row planting for comparison. </a:t>
            </a:r>
            <a:endParaRPr lang="en-US" b="1"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403.jpg"/>
          <p:cNvPicPr>
            <a:picLocks noChangeAspect="1"/>
          </p:cNvPicPr>
          <p:nvPr/>
        </p:nvPicPr>
        <p:blipFill>
          <a:blip r:embed="rId2" cstate="print"/>
          <a:stretch>
            <a:fillRect/>
          </a:stretch>
        </p:blipFill>
        <p:spPr>
          <a:xfrm>
            <a:off x="0" y="0"/>
            <a:ext cx="9144000" cy="6858000"/>
          </a:xfrm>
          <a:prstGeom prst="rect">
            <a:avLst/>
          </a:prstGeom>
        </p:spPr>
      </p:pic>
      <p:sp>
        <p:nvSpPr>
          <p:cNvPr id="3" name="TextBox 2"/>
          <p:cNvSpPr txBox="1"/>
          <p:nvPr/>
        </p:nvSpPr>
        <p:spPr>
          <a:xfrm>
            <a:off x="6629400" y="457200"/>
            <a:ext cx="2514600" cy="5016758"/>
          </a:xfrm>
          <a:prstGeom prst="rect">
            <a:avLst/>
          </a:prstGeom>
          <a:solidFill>
            <a:schemeClr val="bg1"/>
          </a:solidFill>
        </p:spPr>
        <p:txBody>
          <a:bodyPr wrap="square" rtlCol="0">
            <a:spAutoFit/>
          </a:bodyPr>
          <a:lstStyle/>
          <a:p>
            <a:r>
              <a:rPr lang="en-US" sz="2000" b="1" dirty="0" smtClean="0"/>
              <a:t>Our trial ended up with 29 different treatments.  Before harvest season began a 10 bed foot section of each treatment was identified and flagged.  Then at each harvest day, these sections were harvested separately, and the berry weight was recorded before adding the berries to the general harvest to be sold.</a:t>
            </a:r>
            <a:endParaRPr lang="en-US" sz="2000" b="1"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xdr="http://schemas.openxmlformats.org/drawingml/2006/spreadsheetDrawing" xmlns:a16="http://schemas.microsoft.com/office/drawing/2014/main" xmlns="" xmlns:lc="http://schemas.openxmlformats.org/drawingml/2006/lockedCanvas" id="{24BEFC30-47FB-CC4E-AA7B-E5ECF0C5DB74}"/>
              </a:ext>
            </a:extLst>
          </p:cNvPr>
          <p:cNvGraphicFramePr/>
          <p:nvPr/>
        </p:nvGraphicFramePr>
        <p:xfrm>
          <a:off x="228600" y="152400"/>
          <a:ext cx="3200400" cy="29718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4818" name="Object 2"/>
          <p:cNvGraphicFramePr>
            <a:graphicFrameLocks noChangeAspect="1"/>
          </p:cNvGraphicFramePr>
          <p:nvPr/>
        </p:nvGraphicFramePr>
        <p:xfrm>
          <a:off x="228600" y="3657600"/>
          <a:ext cx="3176479" cy="2895600"/>
        </p:xfrm>
        <a:graphic>
          <a:graphicData uri="http://schemas.openxmlformats.org/presentationml/2006/ole">
            <p:oleObj spid="_x0000_s34818" r:id="rId4" imgW="2962913" imgH="2700762" progId="">
              <p:embed/>
            </p:oleObj>
          </a:graphicData>
        </a:graphic>
      </p:graphicFrame>
      <p:graphicFrame>
        <p:nvGraphicFramePr>
          <p:cNvPr id="34819" name="Object 3"/>
          <p:cNvGraphicFramePr>
            <a:graphicFrameLocks noChangeAspect="1"/>
          </p:cNvGraphicFramePr>
          <p:nvPr/>
        </p:nvGraphicFramePr>
        <p:xfrm>
          <a:off x="5562600" y="228600"/>
          <a:ext cx="3295357" cy="2971800"/>
        </p:xfrm>
        <a:graphic>
          <a:graphicData uri="http://schemas.openxmlformats.org/presentationml/2006/ole">
            <p:oleObj spid="_x0000_s34819" r:id="rId5" imgW="2975106" imgH="2682472" progId="">
              <p:embed/>
            </p:oleObj>
          </a:graphicData>
        </a:graphic>
      </p:graphicFrame>
      <p:graphicFrame>
        <p:nvGraphicFramePr>
          <p:cNvPr id="34820" name="Object 4"/>
          <p:cNvGraphicFramePr>
            <a:graphicFrameLocks noChangeAspect="1"/>
          </p:cNvGraphicFramePr>
          <p:nvPr/>
        </p:nvGraphicFramePr>
        <p:xfrm>
          <a:off x="5562600" y="3581400"/>
          <a:ext cx="3276600" cy="2995099"/>
        </p:xfrm>
        <a:graphic>
          <a:graphicData uri="http://schemas.openxmlformats.org/presentationml/2006/ole">
            <p:oleObj spid="_x0000_s34820" r:id="rId6" imgW="2975106" imgH="2719052" progId="">
              <p:embed/>
            </p:oleObj>
          </a:graphicData>
        </a:graphic>
      </p:graphicFrame>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SARE Farmer Grant FNE-18-913</a:t>
            </a:r>
            <a:endParaRPr lang="en-US" sz="2800" dirty="0"/>
          </a:p>
        </p:txBody>
      </p:sp>
      <p:sp>
        <p:nvSpPr>
          <p:cNvPr id="3" name="Content Placeholder 2"/>
          <p:cNvSpPr>
            <a:spLocks noGrp="1"/>
          </p:cNvSpPr>
          <p:nvPr>
            <p:ph idx="1"/>
          </p:nvPr>
        </p:nvSpPr>
        <p:spPr/>
        <p:txBody>
          <a:bodyPr>
            <a:normAutofit fontScale="47500" lnSpcReduction="20000"/>
          </a:bodyPr>
          <a:lstStyle/>
          <a:p>
            <a:r>
              <a:rPr lang="en-US" b="1" dirty="0"/>
              <a:t>Project Summary: </a:t>
            </a:r>
            <a:endParaRPr lang="en-US" dirty="0"/>
          </a:p>
          <a:p>
            <a:r>
              <a:rPr lang="en-US" b="1" dirty="0"/>
              <a:t>Based on when strawberries grown with the traditional matted row system ripen, local consumers expect locally grown strawberries to be ripe all of June and extending into early July.  Organic strawberry growers find that due to the low growing non competitive growth habit of strawberry plants, the matted row production system can be very costly to establish and maintain due to the need for multiple hoe &amp; hand weeding  passes.  Fall planting of the Chandler variety as plugs into black plastic mulched beds, combined with winter row cover ( instead of straw mulch) has emerged as an alternative growing system for organic growers, and has proven to require much less weeding labor than matted row.  However, even though Chandler is rated as a midseason variety by most strawberry plant nurseries, in this </a:t>
            </a:r>
            <a:r>
              <a:rPr lang="en-US" b="1" dirty="0" err="1"/>
              <a:t>plasticulture</a:t>
            </a:r>
            <a:r>
              <a:rPr lang="en-US" b="1" dirty="0"/>
              <a:t> system growers find that early ripening starting in mid May, but ending by the 2</a:t>
            </a:r>
            <a:r>
              <a:rPr lang="en-US" b="1" baseline="30000" dirty="0"/>
              <a:t>nd</a:t>
            </a:r>
            <a:r>
              <a:rPr lang="en-US" b="1" dirty="0"/>
              <a:t> week of June is the norm.  This schedule leaves a hole in ripe berries for late June &amp; early July, weeks when consumers expect abundance!  The goal of this project is to find ways to modify the strawberry </a:t>
            </a:r>
            <a:r>
              <a:rPr lang="en-US" b="1" dirty="0" err="1"/>
              <a:t>plasticulture</a:t>
            </a:r>
            <a:r>
              <a:rPr lang="en-US" b="1" dirty="0"/>
              <a:t> system both by trying different varieties to see if they will grow well and ripen later when grown with the </a:t>
            </a:r>
            <a:r>
              <a:rPr lang="en-US" b="1" dirty="0" err="1"/>
              <a:t>plasticulture</a:t>
            </a:r>
            <a:r>
              <a:rPr lang="en-US" b="1" dirty="0"/>
              <a:t> system, and also by using other horticultural system modifications to delay ripening in the </a:t>
            </a:r>
            <a:r>
              <a:rPr lang="en-US" b="1" dirty="0" err="1"/>
              <a:t>plasticulture</a:t>
            </a:r>
            <a:r>
              <a:rPr lang="en-US" b="1" dirty="0"/>
              <a:t> system.  Results will be shared with other farmers at a </a:t>
            </a:r>
            <a:r>
              <a:rPr lang="en-US" b="1" dirty="0" err="1"/>
              <a:t>twighlight</a:t>
            </a:r>
            <a:r>
              <a:rPr lang="en-US" b="1" dirty="0"/>
              <a:t> meeting, at organic farmer winter conferences, and via newsletters read by organic produce farmers.</a:t>
            </a:r>
            <a:endParaRPr lang="en-US" dirty="0"/>
          </a:p>
          <a:p>
            <a:endParaRPr lang="en-US" dirty="0"/>
          </a:p>
        </p:txBody>
      </p:sp>
      <p:sp>
        <p:nvSpPr>
          <p:cNvPr id="4" name="Text Placeholder 3"/>
          <p:cNvSpPr>
            <a:spLocks noGrp="1"/>
          </p:cNvSpPr>
          <p:nvPr>
            <p:ph type="body" sz="half" idx="2"/>
          </p:nvPr>
        </p:nvSpPr>
        <p:spPr/>
        <p:txBody>
          <a:bodyPr/>
          <a:lstStyle/>
          <a:p>
            <a:endParaRPr lang="en-US" sz="1800" b="1" dirty="0"/>
          </a:p>
          <a:p>
            <a:r>
              <a:rPr lang="en-US" sz="1800" b="1" dirty="0" smtClean="0"/>
              <a:t>System </a:t>
            </a:r>
            <a:r>
              <a:rPr lang="en-US" sz="1800" b="1" dirty="0"/>
              <a:t>Modifications and Varieties for Extending the Organic Strawberry </a:t>
            </a:r>
            <a:r>
              <a:rPr lang="en-US" sz="1800" b="1" dirty="0" err="1"/>
              <a:t>Plasticulture</a:t>
            </a:r>
            <a:r>
              <a:rPr lang="en-US" sz="1800" b="1" dirty="0"/>
              <a:t> Ripening Season in Massachusetts.</a:t>
            </a:r>
            <a:endParaRPr lang="en-US" sz="1800" dirty="0"/>
          </a:p>
          <a:p>
            <a:endParaRPr lang="en-US" dirty="0"/>
          </a:p>
        </p:txBody>
      </p:sp>
      <p:pic>
        <p:nvPicPr>
          <p:cNvPr id="5" name="Picture 4" descr="ripe berries in field with nice rows and pyo.JPG"/>
          <p:cNvPicPr>
            <a:picLocks noChangeAspect="1"/>
          </p:cNvPicPr>
          <p:nvPr/>
        </p:nvPicPr>
        <p:blipFill>
          <a:blip r:embed="rId2" cstate="print"/>
          <a:stretch>
            <a:fillRect/>
          </a:stretch>
        </p:blipFill>
        <p:spPr>
          <a:xfrm>
            <a:off x="304800" y="3352800"/>
            <a:ext cx="3352800" cy="3352800"/>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842" name="Object 2"/>
          <p:cNvGraphicFramePr>
            <a:graphicFrameLocks noChangeAspect="1"/>
          </p:cNvGraphicFramePr>
          <p:nvPr/>
        </p:nvGraphicFramePr>
        <p:xfrm>
          <a:off x="0" y="228600"/>
          <a:ext cx="3683120" cy="2819400"/>
        </p:xfrm>
        <a:graphic>
          <a:graphicData uri="http://schemas.openxmlformats.org/presentationml/2006/ole">
            <p:oleObj spid="_x0000_s35842" r:id="rId3" imgW="3560373" imgH="2725148" progId="">
              <p:embed/>
            </p:oleObj>
          </a:graphicData>
        </a:graphic>
      </p:graphicFrame>
      <p:graphicFrame>
        <p:nvGraphicFramePr>
          <p:cNvPr id="35843" name="Object 3"/>
          <p:cNvGraphicFramePr>
            <a:graphicFrameLocks noChangeAspect="1"/>
          </p:cNvGraphicFramePr>
          <p:nvPr/>
        </p:nvGraphicFramePr>
        <p:xfrm>
          <a:off x="0" y="3200400"/>
          <a:ext cx="3527068" cy="2667000"/>
        </p:xfrm>
        <a:graphic>
          <a:graphicData uri="http://schemas.openxmlformats.org/presentationml/2006/ole">
            <p:oleObj spid="_x0000_s35843" r:id="rId4" imgW="3548180" imgH="2682472" progId="">
              <p:embed/>
            </p:oleObj>
          </a:graphicData>
        </a:graphic>
      </p:graphicFrame>
      <p:graphicFrame>
        <p:nvGraphicFramePr>
          <p:cNvPr id="35844" name="Object 4"/>
          <p:cNvGraphicFramePr>
            <a:graphicFrameLocks noChangeAspect="1"/>
          </p:cNvGraphicFramePr>
          <p:nvPr/>
        </p:nvGraphicFramePr>
        <p:xfrm>
          <a:off x="3810000" y="0"/>
          <a:ext cx="2819400" cy="3251132"/>
        </p:xfrm>
        <a:graphic>
          <a:graphicData uri="http://schemas.openxmlformats.org/presentationml/2006/ole">
            <p:oleObj spid="_x0000_s35844" r:id="rId5" imgW="2383743" imgH="2749534" progId="">
              <p:embed/>
            </p:oleObj>
          </a:graphicData>
        </a:graphic>
      </p:graphicFrame>
      <p:graphicFrame>
        <p:nvGraphicFramePr>
          <p:cNvPr id="5" name="Chart 4">
            <a:extLst>
              <a:ext uri="{FF2B5EF4-FFF2-40B4-BE49-F238E27FC236}">
                <a16:creationId xmlns:xdr="http://schemas.openxmlformats.org/drawingml/2006/spreadsheetDrawing" xmlns:a16="http://schemas.microsoft.com/office/drawing/2014/main" xmlns="" xmlns:lc="http://schemas.openxmlformats.org/drawingml/2006/lockedCanvas" id="{17AE50AD-ED92-5549-BA85-7C11EC5370A1}"/>
              </a:ext>
            </a:extLst>
          </p:cNvPr>
          <p:cNvGraphicFramePr/>
          <p:nvPr/>
        </p:nvGraphicFramePr>
        <p:xfrm>
          <a:off x="3810000" y="3200400"/>
          <a:ext cx="2819400" cy="304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7" name="Chart 6">
            <a:extLst>
              <a:ext uri="{FF2B5EF4-FFF2-40B4-BE49-F238E27FC236}">
                <a16:creationId xmlns:xdr="http://schemas.openxmlformats.org/drawingml/2006/spreadsheetDrawing" xmlns:a16="http://schemas.microsoft.com/office/drawing/2014/main" xmlns="" xmlns:lc="http://schemas.openxmlformats.org/drawingml/2006/lockedCanvas" id="{E2C815A0-6E86-4D4A-A112-3C3731AC2951}"/>
              </a:ext>
            </a:extLst>
          </p:cNvPr>
          <p:cNvGraphicFramePr/>
          <p:nvPr/>
        </p:nvGraphicFramePr>
        <p:xfrm>
          <a:off x="6629400" y="0"/>
          <a:ext cx="2514600" cy="32766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8" name="Chart 7">
            <a:extLst>
              <a:ext uri="{FF2B5EF4-FFF2-40B4-BE49-F238E27FC236}">
                <a16:creationId xmlns:xdr="http://schemas.openxmlformats.org/drawingml/2006/spreadsheetDrawing" xmlns:a16="http://schemas.microsoft.com/office/drawing/2014/main" xmlns="" xmlns:lc="http://schemas.openxmlformats.org/drawingml/2006/lockedCanvas" id="{9CBC078E-A507-1647-997E-6AD71BDC0E4B}"/>
              </a:ext>
            </a:extLst>
          </p:cNvPr>
          <p:cNvGraphicFramePr/>
          <p:nvPr/>
        </p:nvGraphicFramePr>
        <p:xfrm>
          <a:off x="6629400" y="3276600"/>
          <a:ext cx="2514600" cy="2971800"/>
        </p:xfrm>
        <a:graphic>
          <a:graphicData uri="http://schemas.openxmlformats.org/drawingml/2006/chart">
            <c:chart xmlns:c="http://schemas.openxmlformats.org/drawingml/2006/chart" xmlns:r="http://schemas.openxmlformats.org/officeDocument/2006/relationships" r:id="rId8"/>
          </a:graphicData>
        </a:graphic>
      </p:graphicFrame>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xdr="http://schemas.openxmlformats.org/drawingml/2006/spreadsheetDrawing" xmlns:a16="http://schemas.microsoft.com/office/drawing/2014/main" xmlns="" xmlns:lc="http://schemas.openxmlformats.org/drawingml/2006/lockedCanvas" id="{CFC60B23-037E-7249-BCAD-9314BB4AC9B8}"/>
              </a:ext>
            </a:extLst>
          </p:cNvPr>
          <p:cNvGraphicFramePr/>
          <p:nvPr/>
        </p:nvGraphicFramePr>
        <p:xfrm>
          <a:off x="228600" y="152400"/>
          <a:ext cx="2819400" cy="3429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Chart 2">
            <a:extLst>
              <a:ext uri="{FF2B5EF4-FFF2-40B4-BE49-F238E27FC236}">
                <a16:creationId xmlns:xdr="http://schemas.openxmlformats.org/drawingml/2006/spreadsheetDrawing" xmlns:a16="http://schemas.microsoft.com/office/drawing/2014/main" xmlns="" xmlns:lc="http://schemas.openxmlformats.org/drawingml/2006/lockedCanvas" id="{5EEE0D98-8EAF-B048-98B0-13DA5BAD4DA8}"/>
              </a:ext>
            </a:extLst>
          </p:cNvPr>
          <p:cNvGraphicFramePr/>
          <p:nvPr/>
        </p:nvGraphicFramePr>
        <p:xfrm>
          <a:off x="228600" y="3733800"/>
          <a:ext cx="2895600" cy="3124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Chart 3">
            <a:extLst>
              <a:ext uri="{FF2B5EF4-FFF2-40B4-BE49-F238E27FC236}">
                <a16:creationId xmlns:xdr="http://schemas.openxmlformats.org/drawingml/2006/spreadsheetDrawing" xmlns:a16="http://schemas.microsoft.com/office/drawing/2014/main" xmlns="" xmlns:lc="http://schemas.openxmlformats.org/drawingml/2006/lockedCanvas" id="{56EBBE76-036C-FB41-ABCC-74A8A7B4A293}"/>
              </a:ext>
            </a:extLst>
          </p:cNvPr>
          <p:cNvGraphicFramePr/>
          <p:nvPr/>
        </p:nvGraphicFramePr>
        <p:xfrm>
          <a:off x="5486400" y="152400"/>
          <a:ext cx="2940050" cy="2743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Chart 4">
            <a:extLst>
              <a:ext uri="{FF2B5EF4-FFF2-40B4-BE49-F238E27FC236}">
                <a16:creationId xmlns:xdr="http://schemas.openxmlformats.org/drawingml/2006/spreadsheetDrawing" xmlns:a16="http://schemas.microsoft.com/office/drawing/2014/main" xmlns="" xmlns:lc="http://schemas.openxmlformats.org/drawingml/2006/lockedCanvas" id="{EA73C889-6863-7747-8ED3-36F9966AB34B}"/>
              </a:ext>
            </a:extLst>
          </p:cNvPr>
          <p:cNvGraphicFramePr/>
          <p:nvPr/>
        </p:nvGraphicFramePr>
        <p:xfrm>
          <a:off x="5486400" y="3352800"/>
          <a:ext cx="3048000" cy="2971800"/>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tted row field with signs &amp; Ryan at twilight tour.JPG"/>
          <p:cNvPicPr>
            <a:picLocks noChangeAspect="1"/>
          </p:cNvPicPr>
          <p:nvPr/>
        </p:nvPicPr>
        <p:blipFill>
          <a:blip r:embed="rId2" cstate="print"/>
          <a:stretch>
            <a:fillRect/>
          </a:stretch>
        </p:blipFill>
        <p:spPr>
          <a:xfrm>
            <a:off x="3124200" y="2362200"/>
            <a:ext cx="6019800" cy="4514850"/>
          </a:xfrm>
          <a:prstGeom prst="rect">
            <a:avLst/>
          </a:prstGeom>
        </p:spPr>
      </p:pic>
      <p:sp>
        <p:nvSpPr>
          <p:cNvPr id="3" name="TextBox 2"/>
          <p:cNvSpPr txBox="1"/>
          <p:nvPr/>
        </p:nvSpPr>
        <p:spPr>
          <a:xfrm>
            <a:off x="0" y="0"/>
            <a:ext cx="9144000" cy="3693319"/>
          </a:xfrm>
          <a:prstGeom prst="rect">
            <a:avLst/>
          </a:prstGeom>
          <a:noFill/>
        </p:spPr>
        <p:txBody>
          <a:bodyPr wrap="square" rtlCol="0">
            <a:spAutoFit/>
          </a:bodyPr>
          <a:lstStyle/>
          <a:p>
            <a:r>
              <a:rPr lang="en-US" b="1" dirty="0" smtClean="0"/>
              <a:t>Must take the yield data from this study with a grain of salt!  </a:t>
            </a:r>
          </a:p>
          <a:p>
            <a:r>
              <a:rPr lang="en-US" dirty="0" smtClean="0"/>
              <a:t>1)The </a:t>
            </a:r>
            <a:r>
              <a:rPr lang="en-US" dirty="0" err="1" smtClean="0"/>
              <a:t>plasticulture</a:t>
            </a:r>
            <a:r>
              <a:rPr lang="en-US" dirty="0" smtClean="0"/>
              <a:t> field suffered fall deer browse damage when they ripped through the row cover and ate surprising amounts of leaves before I realized what was happening.  (we then installed a deer fence around the patch, but damage was already done.)  Yield plots were selected in spring form areas that appeared to have minimal damage.  </a:t>
            </a:r>
          </a:p>
          <a:p>
            <a:endParaRPr lang="en-US" dirty="0" smtClean="0"/>
          </a:p>
          <a:p>
            <a:r>
              <a:rPr lang="en-US" dirty="0" smtClean="0"/>
              <a:t>2) Harvest crews doing the yield harvesting were stressed crew leaders that had a lot of other things to get done in June.  They may have made some mistakes and did miss some trial plots on some harvest days.</a:t>
            </a:r>
          </a:p>
          <a:p>
            <a:endParaRPr lang="en-US" dirty="0" smtClean="0"/>
          </a:p>
          <a:p>
            <a:r>
              <a:rPr lang="en-US" dirty="0" smtClean="0"/>
              <a:t>3) This was not a replicated trial.</a:t>
            </a:r>
          </a:p>
          <a:p>
            <a:endParaRPr lang="en-US" dirty="0" smtClean="0"/>
          </a:p>
          <a:p>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splay of strawb at soiree.JPG"/>
          <p:cNvPicPr>
            <a:picLocks noChangeAspect="1"/>
          </p:cNvPicPr>
          <p:nvPr/>
        </p:nvPicPr>
        <p:blipFill>
          <a:blip r:embed="rId2" cstate="print"/>
          <a:stretch>
            <a:fillRect/>
          </a:stretch>
        </p:blipFill>
        <p:spPr>
          <a:xfrm>
            <a:off x="0" y="838200"/>
            <a:ext cx="5715000" cy="5715000"/>
          </a:xfrm>
          <a:prstGeom prst="rect">
            <a:avLst/>
          </a:prstGeom>
        </p:spPr>
      </p:pic>
      <p:sp>
        <p:nvSpPr>
          <p:cNvPr id="3" name="TextBox 2"/>
          <p:cNvSpPr txBox="1"/>
          <p:nvPr/>
        </p:nvSpPr>
        <p:spPr>
          <a:xfrm>
            <a:off x="0" y="0"/>
            <a:ext cx="9144000" cy="461665"/>
          </a:xfrm>
          <a:prstGeom prst="rect">
            <a:avLst/>
          </a:prstGeom>
          <a:noFill/>
        </p:spPr>
        <p:txBody>
          <a:bodyPr wrap="square" rtlCol="0">
            <a:spAutoFit/>
          </a:bodyPr>
          <a:lstStyle/>
          <a:p>
            <a:r>
              <a:rPr lang="en-US" sz="2400" b="1" dirty="0" smtClean="0"/>
              <a:t>How Did The Different Varieties Taste?</a:t>
            </a:r>
            <a:endParaRPr lang="en-US" sz="2400" b="1" dirty="0"/>
          </a:p>
        </p:txBody>
      </p:sp>
      <p:sp>
        <p:nvSpPr>
          <p:cNvPr id="4" name="TextBox 3"/>
          <p:cNvSpPr txBox="1"/>
          <p:nvPr/>
        </p:nvSpPr>
        <p:spPr>
          <a:xfrm>
            <a:off x="5867400" y="1676400"/>
            <a:ext cx="3048000" cy="3416320"/>
          </a:xfrm>
          <a:prstGeom prst="rect">
            <a:avLst/>
          </a:prstGeom>
          <a:noFill/>
        </p:spPr>
        <p:txBody>
          <a:bodyPr wrap="square" rtlCol="0">
            <a:spAutoFit/>
          </a:bodyPr>
          <a:lstStyle/>
          <a:p>
            <a:r>
              <a:rPr lang="en-US" dirty="0" smtClean="0"/>
              <a:t>We often sell berries by variety both by keeping varieties separate for on the shelf sales, and also by labeling our pick your own fields by variety.  </a:t>
            </a:r>
          </a:p>
          <a:p>
            <a:endParaRPr lang="en-US" dirty="0" smtClean="0"/>
          </a:p>
          <a:p>
            <a:r>
              <a:rPr lang="en-US" dirty="0" smtClean="0"/>
              <a:t>In addition to finding varieties that grow well, we also want to keep our customers interested and let them develop their favorites.</a:t>
            </a:r>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lasticulture strawb on display by variety.jpg"/>
          <p:cNvPicPr>
            <a:picLocks noChangeAspect="1"/>
          </p:cNvPicPr>
          <p:nvPr/>
        </p:nvPicPr>
        <p:blipFill>
          <a:blip r:embed="rId2" cstate="print"/>
          <a:stretch>
            <a:fillRect/>
          </a:stretch>
        </p:blipFill>
        <p:spPr>
          <a:xfrm>
            <a:off x="0" y="0"/>
            <a:ext cx="5334000" cy="7112000"/>
          </a:xfrm>
          <a:prstGeom prst="rect">
            <a:avLst/>
          </a:prstGeom>
        </p:spPr>
      </p:pic>
      <p:sp>
        <p:nvSpPr>
          <p:cNvPr id="3" name="TextBox 2"/>
          <p:cNvSpPr txBox="1"/>
          <p:nvPr/>
        </p:nvSpPr>
        <p:spPr>
          <a:xfrm>
            <a:off x="5486400" y="0"/>
            <a:ext cx="3657600" cy="5078313"/>
          </a:xfrm>
          <a:prstGeom prst="rect">
            <a:avLst/>
          </a:prstGeom>
          <a:noFill/>
        </p:spPr>
        <p:txBody>
          <a:bodyPr wrap="square" rtlCol="0">
            <a:spAutoFit/>
          </a:bodyPr>
          <a:lstStyle/>
          <a:p>
            <a:r>
              <a:rPr lang="en-US" dirty="0" smtClean="0"/>
              <a:t>As part of the SARE study we introduced our customers to a handful of new varieties that we had never harvested prior to 2019, including:</a:t>
            </a:r>
          </a:p>
          <a:p>
            <a:endParaRPr lang="en-US" dirty="0" smtClean="0"/>
          </a:p>
          <a:p>
            <a:r>
              <a:rPr lang="en-US" b="1" dirty="0" smtClean="0"/>
              <a:t>-Ruby June</a:t>
            </a:r>
          </a:p>
          <a:p>
            <a:endParaRPr lang="en-US" b="1" dirty="0" smtClean="0"/>
          </a:p>
          <a:p>
            <a:r>
              <a:rPr lang="en-US" b="1" dirty="0" smtClean="0"/>
              <a:t>-</a:t>
            </a:r>
            <a:r>
              <a:rPr lang="en-US" b="1" dirty="0" err="1" smtClean="0"/>
              <a:t>Fronteras</a:t>
            </a:r>
            <a:endParaRPr lang="en-US" b="1" dirty="0" smtClean="0"/>
          </a:p>
          <a:p>
            <a:endParaRPr lang="en-US" b="1" dirty="0" smtClean="0"/>
          </a:p>
          <a:p>
            <a:r>
              <a:rPr lang="en-US" b="1" dirty="0" smtClean="0"/>
              <a:t>-Camino Real</a:t>
            </a:r>
          </a:p>
          <a:p>
            <a:endParaRPr lang="en-US" b="1" dirty="0" smtClean="0"/>
          </a:p>
          <a:p>
            <a:r>
              <a:rPr lang="en-US" b="1" dirty="0" smtClean="0"/>
              <a:t>-Cleary </a:t>
            </a:r>
            <a:r>
              <a:rPr lang="en-US" b="1" dirty="0" err="1" smtClean="0"/>
              <a:t>Civ</a:t>
            </a:r>
            <a:endParaRPr lang="en-US" b="1" dirty="0" smtClean="0"/>
          </a:p>
          <a:p>
            <a:endParaRPr lang="en-US" b="1" dirty="0" smtClean="0"/>
          </a:p>
          <a:p>
            <a:endParaRPr lang="en-US" b="1" dirty="0" smtClean="0"/>
          </a:p>
          <a:p>
            <a:r>
              <a:rPr lang="en-US" dirty="0" smtClean="0"/>
              <a:t>Also of course:</a:t>
            </a:r>
          </a:p>
          <a:p>
            <a:endParaRPr lang="en-US" b="1" dirty="0" smtClean="0"/>
          </a:p>
          <a:p>
            <a:r>
              <a:rPr lang="en-US" b="1" dirty="0" smtClean="0"/>
              <a:t>-Chandler</a:t>
            </a:r>
            <a:endParaRPr lang="en-US" b="1"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trawb on display by variety.jpg"/>
          <p:cNvPicPr>
            <a:picLocks noChangeAspect="1"/>
          </p:cNvPicPr>
          <p:nvPr/>
        </p:nvPicPr>
        <p:blipFill>
          <a:blip r:embed="rId2" cstate="print"/>
          <a:stretch>
            <a:fillRect/>
          </a:stretch>
        </p:blipFill>
        <p:spPr>
          <a:xfrm>
            <a:off x="0" y="1524000"/>
            <a:ext cx="6934200" cy="5200650"/>
          </a:xfrm>
          <a:prstGeom prst="rect">
            <a:avLst/>
          </a:prstGeom>
        </p:spPr>
      </p:pic>
      <p:sp>
        <p:nvSpPr>
          <p:cNvPr id="3" name="TextBox 2"/>
          <p:cNvSpPr txBox="1"/>
          <p:nvPr/>
        </p:nvSpPr>
        <p:spPr>
          <a:xfrm>
            <a:off x="0" y="0"/>
            <a:ext cx="9144000" cy="1477328"/>
          </a:xfrm>
          <a:prstGeom prst="rect">
            <a:avLst/>
          </a:prstGeom>
          <a:noFill/>
        </p:spPr>
        <p:txBody>
          <a:bodyPr wrap="square" rtlCol="0">
            <a:spAutoFit/>
          </a:bodyPr>
          <a:lstStyle/>
          <a:p>
            <a:r>
              <a:rPr lang="en-US" dirty="0" smtClean="0"/>
              <a:t>These new varieties were compared to many of our matted row standby varieties such as :</a:t>
            </a:r>
          </a:p>
          <a:p>
            <a:endParaRPr lang="en-US" dirty="0" smtClean="0"/>
          </a:p>
          <a:p>
            <a:r>
              <a:rPr lang="en-US" b="1" dirty="0" smtClean="0"/>
              <a:t>-Cavendish  		-AC Wendy		-Jewel		-Mayflower	</a:t>
            </a:r>
          </a:p>
          <a:p>
            <a:r>
              <a:rPr lang="en-US" b="1" dirty="0" smtClean="0"/>
              <a:t>-</a:t>
            </a:r>
            <a:r>
              <a:rPr lang="en-US" b="1" dirty="0" err="1" smtClean="0"/>
              <a:t>Earliglow</a:t>
            </a:r>
            <a:r>
              <a:rPr lang="en-US" b="1" dirty="0" smtClean="0"/>
              <a:t> 		-Sparkle	     		-</a:t>
            </a:r>
            <a:r>
              <a:rPr lang="en-US" b="1" dirty="0" err="1" smtClean="0"/>
              <a:t>Flavorfest</a:t>
            </a:r>
            <a:r>
              <a:rPr lang="en-US" b="1" dirty="0" smtClean="0"/>
              <a:t>	-</a:t>
            </a:r>
            <a:r>
              <a:rPr lang="en-US" b="1" dirty="0" err="1" smtClean="0"/>
              <a:t>Yambu</a:t>
            </a:r>
            <a:endParaRPr lang="en-US" b="1"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rawberry tasting with plates of cut berries.JPG"/>
          <p:cNvPicPr>
            <a:picLocks noChangeAspect="1"/>
          </p:cNvPicPr>
          <p:nvPr/>
        </p:nvPicPr>
        <p:blipFill>
          <a:blip r:embed="rId2" cstate="print"/>
          <a:stretch>
            <a:fillRect/>
          </a:stretch>
        </p:blipFill>
        <p:spPr>
          <a:xfrm rot="5400000">
            <a:off x="0" y="0"/>
            <a:ext cx="4876800" cy="4876800"/>
          </a:xfrm>
          <a:prstGeom prst="rect">
            <a:avLst/>
          </a:prstGeom>
        </p:spPr>
      </p:pic>
      <p:pic>
        <p:nvPicPr>
          <p:cNvPr id="2" name="Picture 1" descr="strawberry tasting with child spearing some berries.jpg"/>
          <p:cNvPicPr>
            <a:picLocks noChangeAspect="1"/>
          </p:cNvPicPr>
          <p:nvPr/>
        </p:nvPicPr>
        <p:blipFill>
          <a:blip r:embed="rId3" cstate="print"/>
          <a:stretch>
            <a:fillRect/>
          </a:stretch>
        </p:blipFill>
        <p:spPr>
          <a:xfrm>
            <a:off x="3657600" y="3200400"/>
            <a:ext cx="5486400" cy="3657600"/>
          </a:xfrm>
          <a:prstGeom prst="rect">
            <a:avLst/>
          </a:prstGeom>
        </p:spPr>
      </p:pic>
      <p:sp>
        <p:nvSpPr>
          <p:cNvPr id="4" name="TextBox 3"/>
          <p:cNvSpPr txBox="1"/>
          <p:nvPr/>
        </p:nvSpPr>
        <p:spPr>
          <a:xfrm>
            <a:off x="4953000" y="304800"/>
            <a:ext cx="4191000" cy="1938992"/>
          </a:xfrm>
          <a:prstGeom prst="rect">
            <a:avLst/>
          </a:prstGeom>
          <a:noFill/>
        </p:spPr>
        <p:txBody>
          <a:bodyPr wrap="square" rtlCol="0">
            <a:spAutoFit/>
          </a:bodyPr>
          <a:lstStyle/>
          <a:p>
            <a:r>
              <a:rPr lang="en-US" sz="2400" b="1" dirty="0" smtClean="0"/>
              <a:t>Each year we cut up all the varieties at our annual Strawberry Soiree event, and we ask people to taste them all and rate their favorites.</a:t>
            </a:r>
            <a:endParaRPr lang="en-US" sz="2400" b="1"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aste test results for strawb soiree 2019.jpg"/>
          <p:cNvPicPr>
            <a:picLocks noChangeAspect="1"/>
          </p:cNvPicPr>
          <p:nvPr/>
        </p:nvPicPr>
        <p:blipFill>
          <a:blip r:embed="rId2" cstate="print"/>
          <a:stretch>
            <a:fillRect/>
          </a:stretch>
        </p:blipFill>
        <p:spPr>
          <a:xfrm>
            <a:off x="0" y="0"/>
            <a:ext cx="9144000" cy="6858000"/>
          </a:xfrm>
          <a:prstGeom prst="rect">
            <a:avLst/>
          </a:prstGeom>
        </p:spPr>
      </p:pic>
      <p:sp>
        <p:nvSpPr>
          <p:cNvPr id="3" name="TextBox 2"/>
          <p:cNvSpPr txBox="1"/>
          <p:nvPr/>
        </p:nvSpPr>
        <p:spPr>
          <a:xfrm>
            <a:off x="0" y="0"/>
            <a:ext cx="2743200" cy="2554545"/>
          </a:xfrm>
          <a:prstGeom prst="rect">
            <a:avLst/>
          </a:prstGeom>
          <a:noFill/>
        </p:spPr>
        <p:txBody>
          <a:bodyPr wrap="square" rtlCol="0">
            <a:spAutoFit/>
          </a:bodyPr>
          <a:lstStyle/>
          <a:p>
            <a:r>
              <a:rPr lang="en-US" sz="2000" b="1" dirty="0" smtClean="0"/>
              <a:t>2019 results were the first year ever that Jewel rated as a major flavor winner.</a:t>
            </a:r>
          </a:p>
          <a:p>
            <a:endParaRPr lang="en-US" sz="2000" b="1" dirty="0" smtClean="0"/>
          </a:p>
          <a:p>
            <a:r>
              <a:rPr lang="en-US" sz="2000" b="1" dirty="0" smtClean="0"/>
              <a:t>All other recent years Chandler was by far the taste favorite.</a:t>
            </a:r>
            <a:endParaRPr lang="en-US" sz="2000" b="1"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lats from the PYO.JPG"/>
          <p:cNvPicPr>
            <a:picLocks noChangeAspect="1"/>
          </p:cNvPicPr>
          <p:nvPr/>
        </p:nvPicPr>
        <p:blipFill>
          <a:blip r:embed="rId2" cstate="print"/>
          <a:stretch>
            <a:fillRect/>
          </a:stretch>
        </p:blipFill>
        <p:spPr>
          <a:xfrm>
            <a:off x="0" y="838200"/>
            <a:ext cx="6019800" cy="6019800"/>
          </a:xfrm>
          <a:prstGeom prst="rect">
            <a:avLst/>
          </a:prstGeom>
        </p:spPr>
      </p:pic>
      <p:sp>
        <p:nvSpPr>
          <p:cNvPr id="3" name="TextBox 2"/>
          <p:cNvSpPr txBox="1"/>
          <p:nvPr/>
        </p:nvSpPr>
        <p:spPr>
          <a:xfrm>
            <a:off x="152400" y="0"/>
            <a:ext cx="8839200" cy="461665"/>
          </a:xfrm>
          <a:prstGeom prst="rect">
            <a:avLst/>
          </a:prstGeom>
          <a:noFill/>
        </p:spPr>
        <p:txBody>
          <a:bodyPr wrap="square" rtlCol="0">
            <a:spAutoFit/>
          </a:bodyPr>
          <a:lstStyle/>
          <a:p>
            <a:r>
              <a:rPr lang="en-US" sz="2400" b="1" dirty="0" smtClean="0"/>
              <a:t>After Conducting this study, some of my major take homes are</a:t>
            </a:r>
            <a:r>
              <a:rPr lang="en-US" sz="2400" dirty="0" smtClean="0"/>
              <a:t>:</a:t>
            </a:r>
            <a:endParaRPr lang="en-US" sz="2400" dirty="0"/>
          </a:p>
        </p:txBody>
      </p:sp>
      <p:sp>
        <p:nvSpPr>
          <p:cNvPr id="4" name="TextBox 3"/>
          <p:cNvSpPr txBox="1"/>
          <p:nvPr/>
        </p:nvSpPr>
        <p:spPr>
          <a:xfrm>
            <a:off x="6096000" y="533400"/>
            <a:ext cx="3048000" cy="3416320"/>
          </a:xfrm>
          <a:prstGeom prst="rect">
            <a:avLst/>
          </a:prstGeom>
          <a:noFill/>
        </p:spPr>
        <p:txBody>
          <a:bodyPr wrap="square" rtlCol="0">
            <a:spAutoFit/>
          </a:bodyPr>
          <a:lstStyle/>
          <a:p>
            <a:r>
              <a:rPr lang="en-US" b="1" dirty="0" smtClean="0"/>
              <a:t>-Don’t give up on matted row, as there  does not seem to be a good way to get lots of ripe berries in later June using the </a:t>
            </a:r>
            <a:r>
              <a:rPr lang="en-US" b="1" dirty="0" err="1" smtClean="0"/>
              <a:t>plasticulture</a:t>
            </a:r>
            <a:r>
              <a:rPr lang="en-US" b="1" dirty="0" smtClean="0"/>
              <a:t> system, despite using different varieties &amp; manipulations.</a:t>
            </a:r>
          </a:p>
          <a:p>
            <a:endParaRPr lang="en-US" b="1" dirty="0" smtClean="0"/>
          </a:p>
          <a:p>
            <a:r>
              <a:rPr lang="en-US" b="1" dirty="0" smtClean="0"/>
              <a:t>-Besides, matted row per acre establishment is not as expensive after all (despite the weeding!)</a:t>
            </a:r>
            <a:endParaRPr lang="en-US" b="1"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leary on bp field.jpg"/>
          <p:cNvPicPr>
            <a:picLocks noChangeAspect="1"/>
          </p:cNvPicPr>
          <p:nvPr/>
        </p:nvPicPr>
        <p:blipFill>
          <a:blip r:embed="rId2" cstate="print"/>
          <a:stretch>
            <a:fillRect/>
          </a:stretch>
        </p:blipFill>
        <p:spPr>
          <a:xfrm>
            <a:off x="990600" y="0"/>
            <a:ext cx="6705600" cy="5029200"/>
          </a:xfrm>
          <a:prstGeom prst="rect">
            <a:avLst/>
          </a:prstGeom>
        </p:spPr>
      </p:pic>
      <p:sp>
        <p:nvSpPr>
          <p:cNvPr id="3" name="TextBox 2"/>
          <p:cNvSpPr txBox="1"/>
          <p:nvPr/>
        </p:nvSpPr>
        <p:spPr>
          <a:xfrm>
            <a:off x="0" y="5181600"/>
            <a:ext cx="9144000" cy="1477328"/>
          </a:xfrm>
          <a:prstGeom prst="rect">
            <a:avLst/>
          </a:prstGeom>
          <a:noFill/>
        </p:spPr>
        <p:txBody>
          <a:bodyPr wrap="square" rtlCol="0">
            <a:spAutoFit/>
          </a:bodyPr>
          <a:lstStyle/>
          <a:p>
            <a:r>
              <a:rPr lang="en-US" dirty="0" smtClean="0"/>
              <a:t>-Grow more Cleary CIV.  This was by far the earliest to ripen variety, and in my opinion consistently one of the very best flavored.</a:t>
            </a:r>
          </a:p>
          <a:p>
            <a:endParaRPr lang="en-US" dirty="0" smtClean="0"/>
          </a:p>
          <a:p>
            <a:r>
              <a:rPr lang="en-US" dirty="0" smtClean="0"/>
              <a:t>-Also grow even more Jewel!  In both </a:t>
            </a:r>
            <a:r>
              <a:rPr lang="en-US" dirty="0" err="1" smtClean="0"/>
              <a:t>plasticulture</a:t>
            </a:r>
            <a:r>
              <a:rPr lang="en-US" dirty="0" smtClean="0"/>
              <a:t> and matted row, this appears to be a top yielding variety, and in 2019 it even tasted amazing!</a:t>
            </a:r>
            <a:endParaRPr lang="en-US" dirty="0"/>
          </a:p>
        </p:txBody>
      </p:sp>
      <p:sp>
        <p:nvSpPr>
          <p:cNvPr id="4" name="TextBox 3"/>
          <p:cNvSpPr txBox="1"/>
          <p:nvPr/>
        </p:nvSpPr>
        <p:spPr>
          <a:xfrm>
            <a:off x="7772400" y="1905000"/>
            <a:ext cx="1219200" cy="646331"/>
          </a:xfrm>
          <a:prstGeom prst="rect">
            <a:avLst/>
          </a:prstGeom>
          <a:noFill/>
        </p:spPr>
        <p:txBody>
          <a:bodyPr wrap="square" rtlCol="0">
            <a:spAutoFit/>
          </a:bodyPr>
          <a:lstStyle/>
          <a:p>
            <a:r>
              <a:rPr lang="en-US" dirty="0" smtClean="0"/>
              <a:t>Cleary CIV</a:t>
            </a:r>
          </a:p>
          <a:p>
            <a:r>
              <a:rPr lang="en-US" dirty="0" smtClean="0"/>
              <a:t>at left</a:t>
            </a: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152400"/>
            <a:ext cx="8763000" cy="2862322"/>
          </a:xfrm>
          <a:prstGeom prst="rect">
            <a:avLst/>
          </a:prstGeom>
          <a:noFill/>
        </p:spPr>
        <p:txBody>
          <a:bodyPr wrap="square" rtlCol="0">
            <a:spAutoFit/>
          </a:bodyPr>
          <a:lstStyle/>
          <a:p>
            <a:r>
              <a:rPr lang="en-US" b="1" dirty="0" smtClean="0"/>
              <a:t>First the Basics:</a:t>
            </a:r>
          </a:p>
          <a:p>
            <a:endParaRPr lang="en-US" dirty="0"/>
          </a:p>
          <a:p>
            <a:r>
              <a:rPr lang="en-US" dirty="0" smtClean="0"/>
              <a:t>June bearing strawberries can be grown in New England using two basic systems:</a:t>
            </a:r>
          </a:p>
          <a:p>
            <a:endParaRPr lang="en-US" dirty="0"/>
          </a:p>
          <a:p>
            <a:r>
              <a:rPr lang="en-US" b="1" dirty="0" smtClean="0"/>
              <a:t>Matted Row </a:t>
            </a:r>
            <a:r>
              <a:rPr lang="en-US" dirty="0" smtClean="0"/>
              <a:t>is the traditional way that strawberries are historically grown in New England</a:t>
            </a:r>
          </a:p>
          <a:p>
            <a:endParaRPr lang="en-US" dirty="0"/>
          </a:p>
          <a:p>
            <a:r>
              <a:rPr lang="en-US" dirty="0" smtClean="0"/>
              <a:t>&amp; </a:t>
            </a:r>
          </a:p>
          <a:p>
            <a:endParaRPr lang="en-US" dirty="0"/>
          </a:p>
          <a:p>
            <a:r>
              <a:rPr lang="en-US" b="1" dirty="0" err="1" smtClean="0"/>
              <a:t>Plasticulture</a:t>
            </a:r>
            <a:r>
              <a:rPr lang="en-US" dirty="0" smtClean="0"/>
              <a:t> is emerging as a popular alternative production system, especially for organic growers due to the weed suppression help of the plastic.</a:t>
            </a:r>
          </a:p>
        </p:txBody>
      </p:sp>
      <p:pic>
        <p:nvPicPr>
          <p:cNvPr id="3" name="Picture 2" descr="flats of strawb for wholesale.JPG"/>
          <p:cNvPicPr>
            <a:picLocks noChangeAspect="1"/>
          </p:cNvPicPr>
          <p:nvPr/>
        </p:nvPicPr>
        <p:blipFill>
          <a:blip r:embed="rId2" cstate="print"/>
          <a:stretch>
            <a:fillRect/>
          </a:stretch>
        </p:blipFill>
        <p:spPr>
          <a:xfrm>
            <a:off x="2514600" y="3215330"/>
            <a:ext cx="3733800" cy="3642670"/>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rawberry plants under row cover 10-17-19.jpg"/>
          <p:cNvPicPr>
            <a:picLocks noChangeAspect="1"/>
          </p:cNvPicPr>
          <p:nvPr/>
        </p:nvPicPr>
        <p:blipFill>
          <a:blip r:embed="rId2" cstate="print"/>
          <a:stretch>
            <a:fillRect/>
          </a:stretch>
        </p:blipFill>
        <p:spPr>
          <a:xfrm>
            <a:off x="0" y="0"/>
            <a:ext cx="5283200" cy="3962400"/>
          </a:xfrm>
          <a:prstGeom prst="rect">
            <a:avLst/>
          </a:prstGeom>
        </p:spPr>
      </p:pic>
      <p:sp>
        <p:nvSpPr>
          <p:cNvPr id="4" name="TextBox 3"/>
          <p:cNvSpPr txBox="1"/>
          <p:nvPr/>
        </p:nvSpPr>
        <p:spPr>
          <a:xfrm>
            <a:off x="5410200" y="0"/>
            <a:ext cx="3581400" cy="4524315"/>
          </a:xfrm>
          <a:prstGeom prst="rect">
            <a:avLst/>
          </a:prstGeom>
          <a:noFill/>
        </p:spPr>
        <p:txBody>
          <a:bodyPr wrap="square" rtlCol="0">
            <a:spAutoFit/>
          </a:bodyPr>
          <a:lstStyle/>
          <a:p>
            <a:r>
              <a:rPr lang="en-US" b="1" dirty="0" smtClean="0"/>
              <a:t>When it comes to </a:t>
            </a:r>
            <a:r>
              <a:rPr lang="en-US" b="1" dirty="0" err="1" smtClean="0"/>
              <a:t>plasticulture</a:t>
            </a:r>
            <a:r>
              <a:rPr lang="en-US" b="1" dirty="0" smtClean="0"/>
              <a:t>,</a:t>
            </a:r>
          </a:p>
          <a:p>
            <a:endParaRPr lang="en-US" b="1" dirty="0" smtClean="0"/>
          </a:p>
          <a:p>
            <a:endParaRPr lang="en-US" b="1" dirty="0" smtClean="0"/>
          </a:p>
          <a:p>
            <a:r>
              <a:rPr lang="en-US" b="1" dirty="0" smtClean="0"/>
              <a:t>-Don’t bother with any color of plastic other than black.</a:t>
            </a:r>
          </a:p>
          <a:p>
            <a:endParaRPr lang="en-US" b="1" dirty="0" smtClean="0"/>
          </a:p>
          <a:p>
            <a:r>
              <a:rPr lang="en-US" b="1" dirty="0" smtClean="0"/>
              <a:t>-Try to figure out less expensive isle weed management than weed mat.  In 2010 I went back to cultivating and will apply hay in early spring.</a:t>
            </a:r>
          </a:p>
          <a:p>
            <a:endParaRPr lang="en-US" b="1" dirty="0" smtClean="0"/>
          </a:p>
          <a:p>
            <a:r>
              <a:rPr lang="en-US" b="1" dirty="0" smtClean="0"/>
              <a:t>-Does not seem like July planted bare root into plastic is worthwhile.  To busy then, plants die easily from dryness &amp; yields not amazing.</a:t>
            </a:r>
          </a:p>
          <a:p>
            <a:endParaRPr lang="en-US" b="1"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ally with strawberries.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RE_Northeast_CMYK.gif"/>
          <p:cNvPicPr>
            <a:picLocks noChangeAspect="1"/>
          </p:cNvPicPr>
          <p:nvPr/>
        </p:nvPicPr>
        <p:blipFill>
          <a:blip r:embed="rId2" cstate="print"/>
          <a:stretch>
            <a:fillRect/>
          </a:stretch>
        </p:blipFill>
        <p:spPr>
          <a:xfrm>
            <a:off x="1447800" y="1390650"/>
            <a:ext cx="6019800" cy="5467350"/>
          </a:xfrm>
          <a:prstGeom prst="rect">
            <a:avLst/>
          </a:prstGeom>
        </p:spPr>
      </p:pic>
      <p:sp>
        <p:nvSpPr>
          <p:cNvPr id="3" name="TextBox 2"/>
          <p:cNvSpPr txBox="1"/>
          <p:nvPr/>
        </p:nvSpPr>
        <p:spPr>
          <a:xfrm>
            <a:off x="762000" y="152400"/>
            <a:ext cx="8153400" cy="1569660"/>
          </a:xfrm>
          <a:prstGeom prst="rect">
            <a:avLst/>
          </a:prstGeom>
          <a:noFill/>
        </p:spPr>
        <p:txBody>
          <a:bodyPr wrap="square" rtlCol="0">
            <a:spAutoFit/>
          </a:bodyPr>
          <a:lstStyle/>
          <a:p>
            <a:r>
              <a:rPr lang="en-US" sz="3200" b="1" dirty="0" smtClean="0"/>
              <a:t>Thank You To Northeast SARE for Providing Farmer Grant Funding to Offset the Costs Of This On Farm Research Project!</a:t>
            </a:r>
            <a:endParaRPr lang="en-US" sz="3200" b="1"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esterwithStrawberriesIMG_7731-1024x576.jpg"/>
          <p:cNvPicPr>
            <a:picLocks noChangeAspect="1"/>
          </p:cNvPicPr>
          <p:nvPr/>
        </p:nvPicPr>
        <p:blipFill>
          <a:blip r:embed="rId2" cstate="print"/>
          <a:stretch>
            <a:fillRect/>
          </a:stretch>
        </p:blipFill>
        <p:spPr>
          <a:xfrm>
            <a:off x="0" y="857250"/>
            <a:ext cx="9144000" cy="5143500"/>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ester with strawberries.JPG"/>
          <p:cNvPicPr>
            <a:picLocks noChangeAspect="1"/>
          </p:cNvPicPr>
          <p:nvPr/>
        </p:nvPicPr>
        <p:blipFill>
          <a:blip r:embed="rId2" cstate="print"/>
          <a:stretch>
            <a:fillRect/>
          </a:stretch>
        </p:blipFill>
        <p:spPr>
          <a:xfrm>
            <a:off x="1143000" y="0"/>
            <a:ext cx="6858000" cy="6858000"/>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Real Organic Project">
            <a:hlinkClick r:id="rId2"/>
          </p:cNvPr>
          <p:cNvPicPr>
            <a:picLocks noChangeAspect="1" noChangeArrowheads="1"/>
          </p:cNvPicPr>
          <p:nvPr/>
        </p:nvPicPr>
        <p:blipFill>
          <a:blip r:embed="rId3" cstate="print"/>
          <a:srcRect/>
          <a:stretch>
            <a:fillRect/>
          </a:stretch>
        </p:blipFill>
        <p:spPr bwMode="auto">
          <a:xfrm>
            <a:off x="1295400" y="152400"/>
            <a:ext cx="6324600" cy="2569369"/>
          </a:xfrm>
          <a:prstGeom prst="rect">
            <a:avLst/>
          </a:prstGeom>
          <a:noFill/>
        </p:spPr>
      </p:pic>
      <p:pic>
        <p:nvPicPr>
          <p:cNvPr id="73732" name="Picture 4" descr="http://baystateorganic.org/wp-content/uploads/2015/02/usda-organic-logo.jpg"/>
          <p:cNvPicPr>
            <a:picLocks noChangeAspect="1" noChangeArrowheads="1"/>
          </p:cNvPicPr>
          <p:nvPr/>
        </p:nvPicPr>
        <p:blipFill>
          <a:blip r:embed="rId4" cstate="print"/>
          <a:srcRect/>
          <a:stretch>
            <a:fillRect/>
          </a:stretch>
        </p:blipFill>
        <p:spPr bwMode="auto">
          <a:xfrm>
            <a:off x="0" y="4419599"/>
            <a:ext cx="2438400" cy="2438401"/>
          </a:xfrm>
          <a:prstGeom prst="rect">
            <a:avLst/>
          </a:prstGeom>
          <a:noFill/>
        </p:spPr>
      </p:pic>
      <p:pic>
        <p:nvPicPr>
          <p:cNvPr id="73734" name="Picture 6" descr="http://baystateorganic.org/wp-content/uploads/2015/02/BOC-High-Resolution-Logo.jpg"/>
          <p:cNvPicPr>
            <a:picLocks noChangeAspect="1" noChangeArrowheads="1"/>
          </p:cNvPicPr>
          <p:nvPr/>
        </p:nvPicPr>
        <p:blipFill>
          <a:blip r:embed="rId5" cstate="print"/>
          <a:srcRect/>
          <a:stretch>
            <a:fillRect/>
          </a:stretch>
        </p:blipFill>
        <p:spPr bwMode="auto">
          <a:xfrm>
            <a:off x="2590800" y="4826000"/>
            <a:ext cx="2438400" cy="2032000"/>
          </a:xfrm>
          <a:prstGeom prst="rect">
            <a:avLst/>
          </a:prstGeom>
          <a:noFill/>
        </p:spPr>
      </p:pic>
      <p:sp>
        <p:nvSpPr>
          <p:cNvPr id="6" name="TextBox 5"/>
          <p:cNvSpPr txBox="1"/>
          <p:nvPr/>
        </p:nvSpPr>
        <p:spPr>
          <a:xfrm>
            <a:off x="0" y="2743200"/>
            <a:ext cx="9144000" cy="1569660"/>
          </a:xfrm>
          <a:prstGeom prst="rect">
            <a:avLst/>
          </a:prstGeom>
          <a:noFill/>
        </p:spPr>
        <p:txBody>
          <a:bodyPr wrap="square" rtlCol="0">
            <a:spAutoFit/>
          </a:bodyPr>
          <a:lstStyle/>
          <a:p>
            <a:r>
              <a:rPr lang="en-US" sz="2400" dirty="0" smtClean="0"/>
              <a:t>Keep the integrity in organic!  Grow plants in soil!  Lets keep hydroponics out of organic &amp; no “organic” CAFO’s.  Consider becoming Real Organic Certified &amp; teach your customers that not all organic is the same!</a:t>
            </a:r>
            <a:endParaRPr lang="en-US" sz="2400"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mso7A681"/>
          <p:cNvPicPr>
            <a:picLocks noChangeAspect="1" noChangeArrowheads="1"/>
          </p:cNvPicPr>
          <p:nvPr/>
        </p:nvPicPr>
        <p:blipFill>
          <a:blip r:embed="rId3" cstate="print">
            <a:lum contrast="12000"/>
          </a:blip>
          <a:srcRect/>
          <a:stretch>
            <a:fillRect/>
          </a:stretch>
        </p:blipFill>
        <p:spPr bwMode="auto">
          <a:xfrm>
            <a:off x="1963738" y="0"/>
            <a:ext cx="4810125" cy="3282950"/>
          </a:xfrm>
          <a:prstGeom prst="rect">
            <a:avLst/>
          </a:prstGeom>
          <a:noFill/>
          <a:ln w="9525">
            <a:noFill/>
            <a:miter lim="800000"/>
            <a:headEnd/>
            <a:tailEnd/>
          </a:ln>
        </p:spPr>
      </p:pic>
      <p:sp>
        <p:nvSpPr>
          <p:cNvPr id="83971" name="Text Box 3"/>
          <p:cNvSpPr txBox="1">
            <a:spLocks noChangeArrowheads="1"/>
          </p:cNvSpPr>
          <p:nvPr/>
        </p:nvSpPr>
        <p:spPr bwMode="auto">
          <a:xfrm>
            <a:off x="2819400" y="3260725"/>
            <a:ext cx="7856538" cy="3597275"/>
          </a:xfrm>
          <a:prstGeom prst="rect">
            <a:avLst/>
          </a:prstGeom>
          <a:noFill/>
          <a:ln w="9525">
            <a:noFill/>
            <a:miter lim="800000"/>
            <a:headEnd/>
            <a:tailEnd/>
          </a:ln>
        </p:spPr>
        <p:txBody>
          <a:bodyPr>
            <a:spAutoFit/>
          </a:bodyPr>
          <a:lstStyle/>
          <a:p>
            <a:pPr eaLnBrk="0" hangingPunct="0">
              <a:spcBef>
                <a:spcPct val="50000"/>
              </a:spcBef>
            </a:pPr>
            <a:r>
              <a:rPr lang="en-US" altLang="en-US" sz="2000"/>
              <a:t>Ryan Voiland</a:t>
            </a:r>
          </a:p>
          <a:p>
            <a:pPr eaLnBrk="0" hangingPunct="0">
              <a:spcBef>
                <a:spcPct val="50000"/>
              </a:spcBef>
            </a:pPr>
            <a:r>
              <a:rPr lang="en-US" altLang="en-US" sz="2000"/>
              <a:t>Red Fire Farm</a:t>
            </a:r>
          </a:p>
          <a:p>
            <a:pPr eaLnBrk="0" hangingPunct="0">
              <a:spcBef>
                <a:spcPct val="50000"/>
              </a:spcBef>
            </a:pPr>
            <a:r>
              <a:rPr lang="en-US" altLang="en-US" sz="2000"/>
              <a:t>Fields in Granby &amp; Montague MA</a:t>
            </a:r>
          </a:p>
          <a:p>
            <a:pPr eaLnBrk="0" hangingPunct="0">
              <a:spcBef>
                <a:spcPct val="50000"/>
              </a:spcBef>
            </a:pPr>
            <a:r>
              <a:rPr lang="en-US" altLang="en-US" sz="2000"/>
              <a:t>Mailing Address: 184 Meadow Road</a:t>
            </a:r>
          </a:p>
          <a:p>
            <a:pPr eaLnBrk="0" hangingPunct="0">
              <a:spcBef>
                <a:spcPct val="50000"/>
              </a:spcBef>
            </a:pPr>
            <a:r>
              <a:rPr lang="en-US" altLang="en-US" sz="2000"/>
              <a:t>Montague, MA 01351</a:t>
            </a:r>
          </a:p>
          <a:p>
            <a:pPr eaLnBrk="0" hangingPunct="0">
              <a:spcBef>
                <a:spcPct val="50000"/>
              </a:spcBef>
            </a:pPr>
            <a:r>
              <a:rPr lang="en-US" altLang="en-US" sz="2000"/>
              <a:t>ryan@redfirefarm.com</a:t>
            </a:r>
          </a:p>
          <a:p>
            <a:pPr eaLnBrk="0" hangingPunct="0">
              <a:spcBef>
                <a:spcPct val="50000"/>
              </a:spcBef>
            </a:pPr>
            <a:r>
              <a:rPr lang="en-US" altLang="en-US" sz="2000"/>
              <a:t>www.redfirefarm.com</a:t>
            </a:r>
          </a:p>
          <a:p>
            <a:pPr eaLnBrk="0" hangingPunct="0">
              <a:spcBef>
                <a:spcPct val="50000"/>
              </a:spcBef>
            </a:pPr>
            <a:r>
              <a:rPr lang="en-US" altLang="en-US" sz="2000"/>
              <a:t>413-467-7645</a:t>
            </a:r>
            <a:endParaRPr lang="en-US" altLang="en-US" sz="2400" b="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121.JPG"/>
          <p:cNvPicPr>
            <a:picLocks noChangeAspect="1"/>
          </p:cNvPicPr>
          <p:nvPr/>
        </p:nvPicPr>
        <p:blipFill>
          <a:blip r:embed="rId2" cstate="print"/>
          <a:stretch>
            <a:fillRect/>
          </a:stretch>
        </p:blipFill>
        <p:spPr>
          <a:xfrm>
            <a:off x="0" y="3962400"/>
            <a:ext cx="5147733" cy="2895600"/>
          </a:xfrm>
          <a:prstGeom prst="rect">
            <a:avLst/>
          </a:prstGeom>
        </p:spPr>
      </p:pic>
      <p:pic>
        <p:nvPicPr>
          <p:cNvPr id="3" name="Picture 2" descr="IMG_0818.JPG"/>
          <p:cNvPicPr>
            <a:picLocks noChangeAspect="1"/>
          </p:cNvPicPr>
          <p:nvPr/>
        </p:nvPicPr>
        <p:blipFill>
          <a:blip r:embed="rId3" cstate="print"/>
          <a:stretch>
            <a:fillRect/>
          </a:stretch>
        </p:blipFill>
        <p:spPr>
          <a:xfrm>
            <a:off x="5029200" y="0"/>
            <a:ext cx="3857625" cy="6858000"/>
          </a:xfrm>
          <a:prstGeom prst="rect">
            <a:avLst/>
          </a:prstGeom>
        </p:spPr>
      </p:pic>
      <p:pic>
        <p:nvPicPr>
          <p:cNvPr id="4" name="Picture 3" descr="blooming-buckwheat-field.jpg"/>
          <p:cNvPicPr>
            <a:picLocks noChangeAspect="1"/>
          </p:cNvPicPr>
          <p:nvPr/>
        </p:nvPicPr>
        <p:blipFill>
          <a:blip r:embed="rId4" cstate="print"/>
          <a:stretch>
            <a:fillRect/>
          </a:stretch>
        </p:blipFill>
        <p:spPr>
          <a:xfrm>
            <a:off x="0" y="1143000"/>
            <a:ext cx="4953000" cy="3299460"/>
          </a:xfrm>
          <a:prstGeom prst="rect">
            <a:avLst/>
          </a:prstGeom>
        </p:spPr>
      </p:pic>
      <p:sp>
        <p:nvSpPr>
          <p:cNvPr id="5" name="TextBox 4"/>
          <p:cNvSpPr txBox="1"/>
          <p:nvPr/>
        </p:nvSpPr>
        <p:spPr>
          <a:xfrm>
            <a:off x="0" y="0"/>
            <a:ext cx="6781800" cy="1477328"/>
          </a:xfrm>
          <a:prstGeom prst="rect">
            <a:avLst/>
          </a:prstGeom>
          <a:solidFill>
            <a:schemeClr val="bg1"/>
          </a:solidFill>
        </p:spPr>
        <p:txBody>
          <a:bodyPr wrap="square" rtlCol="0">
            <a:spAutoFit/>
          </a:bodyPr>
          <a:lstStyle/>
          <a:p>
            <a:r>
              <a:rPr lang="en-US" b="1" dirty="0" smtClean="0"/>
              <a:t>Prior to planting a field to strawberries with either system, a good weed suppressive cover crop is essential.  Sorghum Sudan is believed to suppress strawberry root diseases.  Buckwheat is a good catch crop to use prior to fall planted </a:t>
            </a:r>
            <a:r>
              <a:rPr lang="en-US" b="1" dirty="0" err="1" smtClean="0"/>
              <a:t>plasticulture</a:t>
            </a:r>
            <a:r>
              <a:rPr lang="en-US" b="1" dirty="0" smtClean="0"/>
              <a:t> fields.  Rye with vetch is also a common option.</a:t>
            </a:r>
            <a:endParaRPr lang="en-US" b="1"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ond 1 &amp; 2 oat &amp; pea cc 6-20-18.jpg"/>
          <p:cNvPicPr>
            <a:picLocks noChangeAspect="1"/>
          </p:cNvPicPr>
          <p:nvPr/>
        </p:nvPicPr>
        <p:blipFill>
          <a:blip r:embed="rId2" cstate="print"/>
          <a:stretch>
            <a:fillRect/>
          </a:stretch>
        </p:blipFill>
        <p:spPr>
          <a:xfrm>
            <a:off x="0" y="0"/>
            <a:ext cx="3858875" cy="6858000"/>
          </a:xfrm>
          <a:prstGeom prst="rect">
            <a:avLst/>
          </a:prstGeom>
        </p:spPr>
      </p:pic>
      <p:sp>
        <p:nvSpPr>
          <p:cNvPr id="4" name="TextBox 3"/>
          <p:cNvSpPr txBox="1"/>
          <p:nvPr/>
        </p:nvSpPr>
        <p:spPr>
          <a:xfrm>
            <a:off x="3962400" y="0"/>
            <a:ext cx="5029200" cy="6863417"/>
          </a:xfrm>
          <a:prstGeom prst="rect">
            <a:avLst/>
          </a:prstGeom>
          <a:noFill/>
        </p:spPr>
        <p:txBody>
          <a:bodyPr wrap="square" rtlCol="0">
            <a:spAutoFit/>
          </a:bodyPr>
          <a:lstStyle/>
          <a:p>
            <a:endParaRPr lang="en-US" dirty="0" smtClean="0"/>
          </a:p>
          <a:p>
            <a:endParaRPr lang="en-US" dirty="0" smtClean="0"/>
          </a:p>
          <a:p>
            <a:r>
              <a:rPr lang="en-US" b="1" dirty="0" smtClean="0"/>
              <a:t>For the blocks that became the 2018 planted </a:t>
            </a:r>
            <a:r>
              <a:rPr lang="en-US" b="1" dirty="0" err="1" smtClean="0"/>
              <a:t>plasticulture</a:t>
            </a:r>
            <a:r>
              <a:rPr lang="en-US" b="1" dirty="0" smtClean="0"/>
              <a:t> blocks in the SARE trial, an early spring planted oat/ pea cover crop was established and allowed to grow to flower prior to preparing the field for planting in August.</a:t>
            </a:r>
          </a:p>
          <a:p>
            <a:endParaRPr lang="en-US" b="1" dirty="0" smtClean="0"/>
          </a:p>
          <a:p>
            <a:r>
              <a:rPr lang="en-US" sz="2400" b="1" dirty="0" smtClean="0"/>
              <a:t>Rotation:</a:t>
            </a:r>
          </a:p>
          <a:p>
            <a:r>
              <a:rPr lang="en-US" sz="2400" b="1" dirty="0" smtClean="0"/>
              <a:t>Due to the build up of soil diseases, organic strawberries seem to need 6 years or longer before repeating strawberries into the same field space!</a:t>
            </a:r>
          </a:p>
          <a:p>
            <a:endParaRPr lang="en-US" sz="2400" b="1" dirty="0" smtClean="0"/>
          </a:p>
          <a:p>
            <a:r>
              <a:rPr lang="en-US" sz="1600" b="1" dirty="0" smtClean="0"/>
              <a:t>-</a:t>
            </a:r>
            <a:r>
              <a:rPr lang="en-US" sz="1600" b="1" dirty="0" err="1" smtClean="0"/>
              <a:t>brassicas</a:t>
            </a:r>
            <a:r>
              <a:rPr lang="en-US" sz="1600" b="1" dirty="0" smtClean="0"/>
              <a:t> are considered a beneficial </a:t>
            </a:r>
            <a:r>
              <a:rPr lang="en-US" sz="1600" b="1" dirty="0" err="1" smtClean="0"/>
              <a:t>preceeding</a:t>
            </a:r>
            <a:r>
              <a:rPr lang="en-US" sz="1600" b="1" dirty="0" smtClean="0"/>
              <a:t> crop for strawberries.   I often follow cabbage, broccoli or salad </a:t>
            </a:r>
            <a:r>
              <a:rPr lang="en-US" sz="1600" b="1" dirty="0" err="1" smtClean="0"/>
              <a:t>brassicas</a:t>
            </a:r>
            <a:r>
              <a:rPr lang="en-US" sz="1600" b="1" dirty="0" smtClean="0"/>
              <a:t>.  Mustard cover crops are also reported to be useful for </a:t>
            </a:r>
            <a:r>
              <a:rPr lang="en-US" sz="1600" b="1" dirty="0" err="1" smtClean="0"/>
              <a:t>biofumigation</a:t>
            </a:r>
            <a:r>
              <a:rPr lang="en-US" sz="1600" b="1" dirty="0" smtClean="0"/>
              <a:t>. </a:t>
            </a:r>
          </a:p>
          <a:p>
            <a:endParaRPr lang="en-US" sz="1600" b="1" dirty="0" smtClean="0"/>
          </a:p>
          <a:p>
            <a:r>
              <a:rPr lang="en-US" sz="1600" b="1" dirty="0" smtClean="0"/>
              <a:t>-</a:t>
            </a:r>
            <a:r>
              <a:rPr lang="en-US" sz="1600" b="1" dirty="0" err="1" smtClean="0"/>
              <a:t>Solanacious</a:t>
            </a:r>
            <a:r>
              <a:rPr lang="en-US" sz="1600" b="1" dirty="0" smtClean="0"/>
              <a:t> crops and raspberries are not good rotational crops for strawberries, as they share some of the same soil born diseases.</a:t>
            </a:r>
            <a:endParaRPr lang="en-US" sz="1600" b="1"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5029200"/>
            <a:ext cx="9144000" cy="2985433"/>
          </a:xfrm>
          <a:prstGeom prst="rect">
            <a:avLst/>
          </a:prstGeom>
          <a:noFill/>
        </p:spPr>
        <p:txBody>
          <a:bodyPr wrap="square" rtlCol="0">
            <a:spAutoFit/>
          </a:bodyPr>
          <a:lstStyle/>
          <a:p>
            <a:r>
              <a:rPr lang="en-US" b="1" dirty="0" smtClean="0"/>
              <a:t>Typical Schedule For Matted Row Production at Red Fire Farm:</a:t>
            </a:r>
            <a:endParaRPr lang="en-US" dirty="0"/>
          </a:p>
          <a:p>
            <a:r>
              <a:rPr lang="en-US" sz="1400" dirty="0" smtClean="0"/>
              <a:t>-bare root plants transplanted in mid May.  Plants spaced with 1 row in center of bed, 12” in row spacing using water wheel </a:t>
            </a:r>
            <a:r>
              <a:rPr lang="en-US" sz="1400" dirty="0" err="1" smtClean="0"/>
              <a:t>transplanter</a:t>
            </a:r>
            <a:r>
              <a:rPr lang="en-US" sz="1400" dirty="0" smtClean="0"/>
              <a:t>.</a:t>
            </a:r>
          </a:p>
          <a:p>
            <a:endParaRPr lang="en-US" sz="1400" dirty="0"/>
          </a:p>
          <a:p>
            <a:r>
              <a:rPr lang="en-US" sz="1400" dirty="0" smtClean="0"/>
              <a:t>-rows mechanically cultivated every 7 -10 days all summer and fall.  First use basket </a:t>
            </a:r>
            <a:r>
              <a:rPr lang="en-US" sz="1400" dirty="0" err="1" smtClean="0"/>
              <a:t>weeder</a:t>
            </a:r>
            <a:r>
              <a:rPr lang="en-US" sz="1400" dirty="0" smtClean="0"/>
              <a:t> when plants are small for first pass, then mostly </a:t>
            </a:r>
            <a:r>
              <a:rPr lang="en-US" sz="1400" dirty="0" err="1" smtClean="0"/>
              <a:t>lilliston</a:t>
            </a:r>
            <a:r>
              <a:rPr lang="en-US" sz="1400" dirty="0" smtClean="0"/>
              <a:t> rolling cultivator as plants get bigger.</a:t>
            </a:r>
          </a:p>
          <a:p>
            <a:endParaRPr lang="en-US" sz="1400" dirty="0"/>
          </a:p>
          <a:p>
            <a:r>
              <a:rPr lang="en-US" sz="1400" dirty="0" smtClean="0"/>
              <a:t>-flowers trusses pinched off of mother plants in early summer.</a:t>
            </a:r>
          </a:p>
          <a:p>
            <a:endParaRPr lang="en-US" sz="1400" dirty="0" smtClean="0"/>
          </a:p>
          <a:p>
            <a:endParaRPr lang="en-US" dirty="0"/>
          </a:p>
          <a:p>
            <a:endParaRPr lang="en-US" dirty="0"/>
          </a:p>
          <a:p>
            <a:endParaRPr lang="en-US" dirty="0"/>
          </a:p>
        </p:txBody>
      </p:sp>
      <p:pic>
        <p:nvPicPr>
          <p:cNvPr id="5" name="Picture 4" descr="strawb in meadow 8, 6-20-18.jpg"/>
          <p:cNvPicPr>
            <a:picLocks noChangeAspect="1"/>
          </p:cNvPicPr>
          <p:nvPr/>
        </p:nvPicPr>
        <p:blipFill>
          <a:blip r:embed="rId2" cstate="print"/>
          <a:stretch>
            <a:fillRect/>
          </a:stretch>
        </p:blipFill>
        <p:spPr>
          <a:xfrm>
            <a:off x="228600" y="0"/>
            <a:ext cx="8915400" cy="5016537"/>
          </a:xfrm>
          <a:prstGeom prst="rect">
            <a:avLst/>
          </a:prstGeom>
        </p:spPr>
      </p:pic>
      <p:pic>
        <p:nvPicPr>
          <p:cNvPr id="6" name="Picture 5" descr="bare root strawberry plants.jpeg"/>
          <p:cNvPicPr>
            <a:picLocks noChangeAspect="1"/>
          </p:cNvPicPr>
          <p:nvPr/>
        </p:nvPicPr>
        <p:blipFill>
          <a:blip r:embed="rId3" cstate="print"/>
          <a:stretch>
            <a:fillRect/>
          </a:stretch>
        </p:blipFill>
        <p:spPr>
          <a:xfrm>
            <a:off x="228600" y="0"/>
            <a:ext cx="2762250" cy="2762250"/>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0"/>
            <a:ext cx="4343400" cy="3447098"/>
          </a:xfrm>
          <a:prstGeom prst="rect">
            <a:avLst/>
          </a:prstGeom>
          <a:noFill/>
        </p:spPr>
        <p:txBody>
          <a:bodyPr wrap="square" rtlCol="0">
            <a:spAutoFit/>
          </a:bodyPr>
          <a:lstStyle/>
          <a:p>
            <a:endParaRPr lang="en-US" dirty="0" smtClean="0"/>
          </a:p>
          <a:p>
            <a:r>
              <a:rPr lang="en-US" sz="1600" dirty="0" smtClean="0"/>
              <a:t>-in addition to mechanical cultivation, hoeing and hand weeding is done as needed all summer and fall (usually a pass is needed every 2 weeks.)</a:t>
            </a:r>
          </a:p>
          <a:p>
            <a:endParaRPr lang="en-US" sz="1600" dirty="0" smtClean="0"/>
          </a:p>
          <a:p>
            <a:r>
              <a:rPr lang="en-US" sz="1600" dirty="0" smtClean="0"/>
              <a:t>-runners allowed to peg down and fill out beds in late summer and fall so strips of plants are 18-24” wide.</a:t>
            </a:r>
          </a:p>
          <a:p>
            <a:endParaRPr lang="en-US" sz="1600" dirty="0" smtClean="0"/>
          </a:p>
          <a:p>
            <a:endParaRPr lang="en-US" dirty="0"/>
          </a:p>
          <a:p>
            <a:endParaRPr lang="en-US" dirty="0" smtClean="0"/>
          </a:p>
          <a:p>
            <a:endParaRPr lang="en-US" dirty="0"/>
          </a:p>
          <a:p>
            <a:endParaRPr lang="en-US" dirty="0"/>
          </a:p>
        </p:txBody>
      </p:sp>
      <p:pic>
        <p:nvPicPr>
          <p:cNvPr id="3" name="Picture 2" descr="P1010004.JPG"/>
          <p:cNvPicPr>
            <a:picLocks noChangeAspect="1"/>
          </p:cNvPicPr>
          <p:nvPr/>
        </p:nvPicPr>
        <p:blipFill>
          <a:blip r:embed="rId2" cstate="print"/>
          <a:stretch>
            <a:fillRect/>
          </a:stretch>
        </p:blipFill>
        <p:spPr>
          <a:xfrm>
            <a:off x="4648200" y="0"/>
            <a:ext cx="4165600" cy="3124200"/>
          </a:xfrm>
          <a:prstGeom prst="rect">
            <a:avLst/>
          </a:prstGeom>
        </p:spPr>
      </p:pic>
      <p:pic>
        <p:nvPicPr>
          <p:cNvPr id="4" name="Picture 3" descr="P1010019.JPG"/>
          <p:cNvPicPr>
            <a:picLocks noChangeAspect="1"/>
          </p:cNvPicPr>
          <p:nvPr/>
        </p:nvPicPr>
        <p:blipFill>
          <a:blip r:embed="rId3" cstate="print"/>
          <a:stretch>
            <a:fillRect/>
          </a:stretch>
        </p:blipFill>
        <p:spPr>
          <a:xfrm>
            <a:off x="4572000" y="3352800"/>
            <a:ext cx="4191000" cy="3143250"/>
          </a:xfrm>
          <a:prstGeom prst="rect">
            <a:avLst/>
          </a:prstGeom>
        </p:spPr>
      </p:pic>
      <p:pic>
        <p:nvPicPr>
          <p:cNvPr id="5" name="Picture 4" descr="P1010027.JPG"/>
          <p:cNvPicPr>
            <a:picLocks noChangeAspect="1"/>
          </p:cNvPicPr>
          <p:nvPr/>
        </p:nvPicPr>
        <p:blipFill>
          <a:blip r:embed="rId4" cstate="print"/>
          <a:stretch>
            <a:fillRect/>
          </a:stretch>
        </p:blipFill>
        <p:spPr>
          <a:xfrm>
            <a:off x="152400" y="3429000"/>
            <a:ext cx="4368800" cy="3276600"/>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oeing strawberries, historical image.jpg"/>
          <p:cNvPicPr>
            <a:picLocks noChangeAspect="1"/>
          </p:cNvPicPr>
          <p:nvPr/>
        </p:nvPicPr>
        <p:blipFill>
          <a:blip r:embed="rId2" cstate="print"/>
          <a:stretch>
            <a:fillRect/>
          </a:stretch>
        </p:blipFill>
        <p:spPr>
          <a:xfrm>
            <a:off x="1219200" y="838200"/>
            <a:ext cx="6350000" cy="5029200"/>
          </a:xfrm>
          <a:prstGeom prst="rect">
            <a:avLst/>
          </a:prstGeom>
        </p:spPr>
      </p:pic>
      <p:sp>
        <p:nvSpPr>
          <p:cNvPr id="3" name="TextBox 2"/>
          <p:cNvSpPr txBox="1"/>
          <p:nvPr/>
        </p:nvSpPr>
        <p:spPr>
          <a:xfrm>
            <a:off x="1143000" y="0"/>
            <a:ext cx="6781800" cy="1200329"/>
          </a:xfrm>
          <a:prstGeom prst="rect">
            <a:avLst/>
          </a:prstGeom>
          <a:noFill/>
        </p:spPr>
        <p:txBody>
          <a:bodyPr wrap="square" rtlCol="0">
            <a:spAutoFit/>
          </a:bodyPr>
          <a:lstStyle/>
          <a:p>
            <a:r>
              <a:rPr lang="en-US" b="1" dirty="0" smtClean="0"/>
              <a:t>Even with Weekly Tractor Cultivation, Matted Row Strawberries require hoe or hand weed work in order to get out the in row weeds from between the runners. </a:t>
            </a:r>
          </a:p>
          <a:p>
            <a:endParaRPr lang="en-US" dirty="0"/>
          </a:p>
        </p:txBody>
      </p:sp>
      <p:sp>
        <p:nvSpPr>
          <p:cNvPr id="4" name="TextBox 3"/>
          <p:cNvSpPr txBox="1"/>
          <p:nvPr/>
        </p:nvSpPr>
        <p:spPr>
          <a:xfrm>
            <a:off x="0" y="5934670"/>
            <a:ext cx="9144000" cy="923330"/>
          </a:xfrm>
          <a:prstGeom prst="rect">
            <a:avLst/>
          </a:prstGeom>
          <a:noFill/>
        </p:spPr>
        <p:txBody>
          <a:bodyPr wrap="square" rtlCol="0">
            <a:spAutoFit/>
          </a:bodyPr>
          <a:lstStyle/>
          <a:p>
            <a:r>
              <a:rPr lang="en-US" dirty="0" smtClean="0"/>
              <a:t>In 2018 we measured the time spent hoeing and hand weeding on a matted row block.  It took 5 passes over the course of the summer and fall with an average of 9 labor hours per pass, for a total of 45 hours of hand weeding labor per acre for the season.</a:t>
            </a:r>
            <a:endParaRPr lang="en-US"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4584</TotalTime>
  <Words>3016</Words>
  <Application>Microsoft Office PowerPoint</Application>
  <PresentationFormat>On-screen Show (4:3)</PresentationFormat>
  <Paragraphs>215</Paragraphs>
  <Slides>46</Slides>
  <Notes>1</Notes>
  <HiddenSlides>0</HiddenSlides>
  <MMClips>0</MMClips>
  <ScaleCrop>false</ScaleCrop>
  <HeadingPairs>
    <vt:vector size="6" baseType="variant">
      <vt:variant>
        <vt:lpstr>Theme</vt:lpstr>
      </vt:variant>
      <vt:variant>
        <vt:i4>1</vt:i4>
      </vt:variant>
      <vt:variant>
        <vt:lpstr>Embedded OLE Servers</vt:lpstr>
      </vt:variant>
      <vt:variant>
        <vt:i4>0</vt:i4>
      </vt:variant>
      <vt:variant>
        <vt:lpstr>Slide Titles</vt:lpstr>
      </vt:variant>
      <vt:variant>
        <vt:i4>46</vt:i4>
      </vt:variant>
    </vt:vector>
  </HeadingPairs>
  <TitlesOfParts>
    <vt:vector size="47" baseType="lpstr">
      <vt:lpstr>Office Theme</vt:lpstr>
      <vt:lpstr>Organic Strawberries- plasticulture vs matted row, 2018 &amp; 2019 SARE Farmer Trial at Red Fire Farm.</vt:lpstr>
      <vt:lpstr>Slide 2</vt:lpstr>
      <vt:lpstr>SARE Farmer Grant FNE-18-913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Owner</dc:creator>
  <cp:lastModifiedBy>Owner</cp:lastModifiedBy>
  <cp:revision>59</cp:revision>
  <dcterms:created xsi:type="dcterms:W3CDTF">2019-12-26T22:27:09Z</dcterms:created>
  <dcterms:modified xsi:type="dcterms:W3CDTF">2020-01-17T00:44:19Z</dcterms:modified>
</cp:coreProperties>
</file>