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notesMasterIdLst>
    <p:notesMasterId r:id="rId30"/>
  </p:notesMasterIdLst>
  <p:sldIdLst>
    <p:sldId id="256" r:id="rId2"/>
    <p:sldId id="276" r:id="rId3"/>
    <p:sldId id="257" r:id="rId4"/>
    <p:sldId id="274" r:id="rId5"/>
    <p:sldId id="259" r:id="rId6"/>
    <p:sldId id="258" r:id="rId7"/>
    <p:sldId id="260" r:id="rId8"/>
    <p:sldId id="261" r:id="rId9"/>
    <p:sldId id="262" r:id="rId10"/>
    <p:sldId id="263" r:id="rId11"/>
    <p:sldId id="264" r:id="rId12"/>
    <p:sldId id="265" r:id="rId13"/>
    <p:sldId id="270" r:id="rId14"/>
    <p:sldId id="269" r:id="rId15"/>
    <p:sldId id="268" r:id="rId16"/>
    <p:sldId id="275" r:id="rId17"/>
    <p:sldId id="266" r:id="rId18"/>
    <p:sldId id="271" r:id="rId19"/>
    <p:sldId id="273" r:id="rId20"/>
    <p:sldId id="277" r:id="rId21"/>
    <p:sldId id="285" r:id="rId22"/>
    <p:sldId id="280" r:id="rId23"/>
    <p:sldId id="278" r:id="rId24"/>
    <p:sldId id="279" r:id="rId25"/>
    <p:sldId id="281" r:id="rId26"/>
    <p:sldId id="282" r:id="rId27"/>
    <p:sldId id="283" r:id="rId28"/>
    <p:sldId id="28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81829F2-8E97-43B9-96E5-4DEB91D76409}">
          <p14:sldIdLst>
            <p14:sldId id="256"/>
            <p14:sldId id="276"/>
            <p14:sldId id="257"/>
            <p14:sldId id="274"/>
          </p14:sldIdLst>
        </p14:section>
        <p14:section name="Media Types" id="{2D3CB14E-51E9-4A7C-9B7F-236D1B0B34F6}">
          <p14:sldIdLst>
            <p14:sldId id="259"/>
            <p14:sldId id="258"/>
            <p14:sldId id="260"/>
            <p14:sldId id="261"/>
            <p14:sldId id="262"/>
            <p14:sldId id="263"/>
            <p14:sldId id="264"/>
          </p14:sldIdLst>
        </p14:section>
        <p14:section name="Our Season" id="{F7F607E5-BA19-4756-8AAA-8C33D3272074}">
          <p14:sldIdLst>
            <p14:sldId id="265"/>
          </p14:sldIdLst>
        </p14:section>
        <p14:section name="Results" id="{50B00FB5-6AA5-42FA-ADC0-A353FEE6AE51}">
          <p14:sldIdLst>
            <p14:sldId id="270"/>
            <p14:sldId id="269"/>
            <p14:sldId id="268"/>
            <p14:sldId id="275"/>
            <p14:sldId id="266"/>
            <p14:sldId id="271"/>
            <p14:sldId id="273"/>
            <p14:sldId id="277"/>
            <p14:sldId id="285"/>
            <p14:sldId id="280"/>
            <p14:sldId id="278"/>
            <p14:sldId id="279"/>
            <p14:sldId id="281"/>
            <p14:sldId id="282"/>
            <p14:sldId id="283"/>
            <p14:sldId id="28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2888" autoAdjust="0"/>
  </p:normalViewPr>
  <p:slideViewPr>
    <p:cSldViewPr snapToGrid="0">
      <p:cViewPr varScale="1">
        <p:scale>
          <a:sx n="39" d="100"/>
          <a:sy n="39" d="100"/>
        </p:scale>
        <p:origin x="1640" y="24"/>
      </p:cViewPr>
      <p:guideLst/>
    </p:cSldViewPr>
  </p:slideViewPr>
  <p:notesTextViewPr>
    <p:cViewPr>
      <p:scale>
        <a:sx n="1" d="1"/>
        <a:sy n="1" d="1"/>
      </p:scale>
      <p:origin x="0" y="0"/>
    </p:cViewPr>
  </p:notesTextViewPr>
  <p:sorterViewPr>
    <p:cViewPr>
      <p:scale>
        <a:sx n="100" d="100"/>
        <a:sy n="100" d="100"/>
      </p:scale>
      <p:origin x="0" y="-27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mhannan\Desktop\SARE%20Data%20Interpretation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'Plant Pop table'!$H$13</c:f>
              <c:strCache>
                <c:ptCount val="1"/>
                <c:pt idx="0">
                  <c:v>June</c:v>
                </c:pt>
              </c:strCache>
            </c:strRef>
          </c:tx>
          <c:spPr>
            <a:solidFill>
              <a:schemeClr val="accent1"/>
            </a:solidFill>
            <a:ln>
              <a:noFill/>
            </a:ln>
            <a:effectLst/>
          </c:spPr>
          <c:invertIfNegative val="0"/>
          <c:cat>
            <c:strRef>
              <c:f>'Plant Pop table'!$G$14:$G$17</c:f>
              <c:strCache>
                <c:ptCount val="4"/>
                <c:pt idx="0">
                  <c:v>chips+peat</c:v>
                </c:pt>
                <c:pt idx="1">
                  <c:v>ground chips+peat</c:v>
                </c:pt>
                <c:pt idx="2">
                  <c:v>peat+perlite</c:v>
                </c:pt>
                <c:pt idx="3">
                  <c:v>ground chips</c:v>
                </c:pt>
              </c:strCache>
            </c:strRef>
          </c:cat>
          <c:val>
            <c:numRef>
              <c:f>'Plant Pop table'!$H$14:$H$17</c:f>
              <c:numCache>
                <c:formatCode>General</c:formatCode>
                <c:ptCount val="4"/>
                <c:pt idx="0">
                  <c:v>3.55</c:v>
                </c:pt>
                <c:pt idx="1">
                  <c:v>2.87</c:v>
                </c:pt>
                <c:pt idx="2">
                  <c:v>3.13</c:v>
                </c:pt>
                <c:pt idx="3">
                  <c:v>3.15</c:v>
                </c:pt>
              </c:numCache>
            </c:numRef>
          </c:val>
          <c:extLst>
            <c:ext xmlns:c16="http://schemas.microsoft.com/office/drawing/2014/chart" uri="{C3380CC4-5D6E-409C-BE32-E72D297353CC}">
              <c16:uniqueId val="{00000000-3692-472D-BA4E-2479ADAC185A}"/>
            </c:ext>
          </c:extLst>
        </c:ser>
        <c:ser>
          <c:idx val="1"/>
          <c:order val="1"/>
          <c:tx>
            <c:strRef>
              <c:f>'Plant Pop table'!$I$13</c:f>
              <c:strCache>
                <c:ptCount val="1"/>
                <c:pt idx="0">
                  <c:v>August</c:v>
                </c:pt>
              </c:strCache>
            </c:strRef>
          </c:tx>
          <c:spPr>
            <a:solidFill>
              <a:schemeClr val="accent2"/>
            </a:solidFill>
            <a:ln>
              <a:noFill/>
            </a:ln>
            <a:effectLst/>
          </c:spPr>
          <c:invertIfNegative val="0"/>
          <c:cat>
            <c:strRef>
              <c:f>'Plant Pop table'!$G$14:$G$17</c:f>
              <c:strCache>
                <c:ptCount val="4"/>
                <c:pt idx="0">
                  <c:v>chips+peat</c:v>
                </c:pt>
                <c:pt idx="1">
                  <c:v>ground chips+peat</c:v>
                </c:pt>
                <c:pt idx="2">
                  <c:v>peat+perlite</c:v>
                </c:pt>
                <c:pt idx="3">
                  <c:v>ground chips</c:v>
                </c:pt>
              </c:strCache>
            </c:strRef>
          </c:cat>
          <c:val>
            <c:numRef>
              <c:f>'Plant Pop table'!$I$14:$I$17</c:f>
              <c:numCache>
                <c:formatCode>General</c:formatCode>
                <c:ptCount val="4"/>
                <c:pt idx="0">
                  <c:v>1.19</c:v>
                </c:pt>
                <c:pt idx="1">
                  <c:v>0.63</c:v>
                </c:pt>
                <c:pt idx="2">
                  <c:v>0.82</c:v>
                </c:pt>
                <c:pt idx="3">
                  <c:v>0.81</c:v>
                </c:pt>
              </c:numCache>
            </c:numRef>
          </c:val>
          <c:extLst>
            <c:ext xmlns:c16="http://schemas.microsoft.com/office/drawing/2014/chart" uri="{C3380CC4-5D6E-409C-BE32-E72D297353CC}">
              <c16:uniqueId val="{00000001-3692-472D-BA4E-2479ADAC185A}"/>
            </c:ext>
          </c:extLst>
        </c:ser>
        <c:dLbls>
          <c:showLegendKey val="0"/>
          <c:showVal val="0"/>
          <c:showCatName val="0"/>
          <c:showSerName val="0"/>
          <c:showPercent val="0"/>
          <c:showBubbleSize val="0"/>
        </c:dLbls>
        <c:gapWidth val="219"/>
        <c:overlap val="-27"/>
        <c:axId val="1598058400"/>
        <c:axId val="993484704"/>
      </c:barChart>
      <c:catAx>
        <c:axId val="1598058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993484704"/>
        <c:crosses val="autoZero"/>
        <c:auto val="1"/>
        <c:lblAlgn val="ctr"/>
        <c:lblOffset val="100"/>
        <c:noMultiLvlLbl val="0"/>
      </c:catAx>
      <c:valAx>
        <c:axId val="9934847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500" b="0" i="0" u="none" strike="noStrike" kern="1200" baseline="0">
                <a:solidFill>
                  <a:schemeClr val="tx1">
                    <a:lumMod val="65000"/>
                    <a:lumOff val="35000"/>
                  </a:schemeClr>
                </a:solidFill>
                <a:latin typeface="+mn-lt"/>
                <a:ea typeface="+mn-ea"/>
                <a:cs typeface="+mn-cs"/>
              </a:defRPr>
            </a:pPr>
            <a:endParaRPr lang="en-US"/>
          </a:p>
        </c:txPr>
        <c:crossAx val="1598058400"/>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B88C5E-0415-44DA-BA01-B0CFE6925929}" type="datetimeFigureOut">
              <a:rPr lang="en-US" smtClean="0"/>
              <a:t>2/21/2021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51F509-0610-4C7D-B5A1-3E7A6FC1298A}" type="slidenum">
              <a:rPr lang="en-US" smtClean="0"/>
              <a:t>‹#›</a:t>
            </a:fld>
            <a:endParaRPr lang="en-US"/>
          </a:p>
        </p:txBody>
      </p:sp>
    </p:spTree>
    <p:extLst>
      <p:ext uri="{BB962C8B-B14F-4D97-AF65-F5344CB8AC3E}">
        <p14:creationId xmlns:p14="http://schemas.microsoft.com/office/powerpoint/2010/main" val="4150359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51F509-0610-4C7D-B5A1-3E7A6FC1298A}" type="slidenum">
              <a:rPr lang="en-US" smtClean="0"/>
              <a:t>1</a:t>
            </a:fld>
            <a:endParaRPr lang="en-US"/>
          </a:p>
        </p:txBody>
      </p:sp>
    </p:spTree>
    <p:extLst>
      <p:ext uri="{BB962C8B-B14F-4D97-AF65-F5344CB8AC3E}">
        <p14:creationId xmlns:p14="http://schemas.microsoft.com/office/powerpoint/2010/main" val="3257381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Peat + Ground Coir Chips &amp; Fiber</a:t>
            </a:r>
          </a:p>
          <a:p>
            <a:endParaRPr lang="en-US" dirty="0"/>
          </a:p>
          <a:p>
            <a:r>
              <a:rPr lang="en-US" dirty="0"/>
              <a:t>Adding some peat to the ground coir chips and fiber helps with water distribution</a:t>
            </a:r>
          </a:p>
          <a:p>
            <a:r>
              <a:rPr lang="en-US" dirty="0"/>
              <a:t>The ground coir chips and fiber provide protection against wind for the peat </a:t>
            </a:r>
          </a:p>
          <a:p>
            <a:r>
              <a:rPr lang="en-US" dirty="0"/>
              <a:t>Our mix tended to be on the wet side but also had some of the best water distribution</a:t>
            </a:r>
          </a:p>
          <a:p>
            <a:r>
              <a:rPr lang="en-US" dirty="0"/>
              <a:t>Good for a dry season.  Terribly under wet conditions</a:t>
            </a:r>
          </a:p>
          <a:p>
            <a:endParaRPr lang="en-US" dirty="0"/>
          </a:p>
          <a:p>
            <a:r>
              <a:rPr lang="en-US" dirty="0"/>
              <a:t>1 block of peat for 3 blocks of chips.  Same ratio as our peat and chips but a bit finer.</a:t>
            </a:r>
          </a:p>
          <a:p>
            <a:endParaRPr lang="en-US" dirty="0"/>
          </a:p>
          <a:p>
            <a:r>
              <a:rPr lang="en-US" dirty="0"/>
              <a:t>In a wet year…just way to wet.  In a dry year…still just holds more water than strawberries want.</a:t>
            </a:r>
          </a:p>
          <a:p>
            <a:endParaRPr lang="en-US" dirty="0"/>
          </a:p>
          <a:p>
            <a:endParaRPr lang="en-US" dirty="0"/>
          </a:p>
        </p:txBody>
      </p:sp>
      <p:sp>
        <p:nvSpPr>
          <p:cNvPr id="4" name="Slide Number Placeholder 3"/>
          <p:cNvSpPr>
            <a:spLocks noGrp="1"/>
          </p:cNvSpPr>
          <p:nvPr>
            <p:ph type="sldNum" sz="quarter" idx="5"/>
          </p:nvPr>
        </p:nvSpPr>
        <p:spPr/>
        <p:txBody>
          <a:bodyPr/>
          <a:lstStyle/>
          <a:p>
            <a:fld id="{3551F509-0610-4C7D-B5A1-3E7A6FC1298A}" type="slidenum">
              <a:rPr lang="en-US" smtClean="0"/>
              <a:t>10</a:t>
            </a:fld>
            <a:endParaRPr lang="en-US"/>
          </a:p>
        </p:txBody>
      </p:sp>
    </p:spTree>
    <p:extLst>
      <p:ext uri="{BB962C8B-B14F-4D97-AF65-F5344CB8AC3E}">
        <p14:creationId xmlns:p14="http://schemas.microsoft.com/office/powerpoint/2010/main" val="654621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Corn </a:t>
            </a:r>
            <a:r>
              <a:rPr lang="en-US" dirty="0" err="1"/>
              <a:t>stover</a:t>
            </a:r>
            <a:endParaRPr lang="en-US" dirty="0"/>
          </a:p>
          <a:p>
            <a:endParaRPr lang="en-US" dirty="0"/>
          </a:p>
          <a:p>
            <a:r>
              <a:rPr lang="en-US" dirty="0"/>
              <a:t>Corn </a:t>
            </a:r>
            <a:r>
              <a:rPr lang="en-US" dirty="0" err="1"/>
              <a:t>stover</a:t>
            </a:r>
            <a:r>
              <a:rPr lang="en-US" dirty="0"/>
              <a:t> has been tested in </a:t>
            </a:r>
            <a:r>
              <a:rPr lang="en-US" dirty="0" err="1"/>
              <a:t>hydrosystems</a:t>
            </a:r>
            <a:r>
              <a:rPr lang="en-US" dirty="0"/>
              <a:t>.  Negative in eyes of previous research but I disagree – can supplement back with nitrogen</a:t>
            </a:r>
          </a:p>
          <a:p>
            <a:r>
              <a:rPr lang="en-US" dirty="0"/>
              <a:t>It is cheap and readily available</a:t>
            </a:r>
          </a:p>
          <a:p>
            <a:r>
              <a:rPr lang="en-US" dirty="0"/>
              <a:t>However, expensive equipment getting it ground up!  Was not worth the effort without the proper grinding equipment for us.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551F509-0610-4C7D-B5A1-3E7A6FC1298A}" type="slidenum">
              <a:rPr lang="en-US" smtClean="0"/>
              <a:t>11</a:t>
            </a:fld>
            <a:endParaRPr lang="en-US"/>
          </a:p>
        </p:txBody>
      </p:sp>
    </p:spTree>
    <p:extLst>
      <p:ext uri="{BB962C8B-B14F-4D97-AF65-F5344CB8AC3E}">
        <p14:creationId xmlns:p14="http://schemas.microsoft.com/office/powerpoint/2010/main" val="3275168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weeks or nonstop rain (mid April to Mid may)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the crowns just drowned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Had to use runners to refill a lot of the lost plants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17 weeks of drought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we then go 17 weeks without rain (except recording day and Derecho)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top 2 driest years in last 130+ years in my region (and windy and hot)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trashed our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Just got done cleaning up derecho damage, just got our market fixed after loosing our primary market (thanks </a:t>
            </a:r>
            <a:r>
              <a:rPr lang="en-US" dirty="0" err="1"/>
              <a:t>covid</a:t>
            </a:r>
            <a:r>
              <a:rPr lang="en-US" dirty="0"/>
              <a:t>), and we ran out of water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we lost a lot of fruit with the derecho but…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unfortunate as our plants looked great post derecho and had flowers larger than your thumb.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 Water distribution improves as roots size up so things we overall looking the best they had all season.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3551F509-0610-4C7D-B5A1-3E7A6FC1298A}" type="slidenum">
              <a:rPr lang="en-US" smtClean="0"/>
              <a:t>12</a:t>
            </a:fld>
            <a:endParaRPr lang="en-US"/>
          </a:p>
        </p:txBody>
      </p:sp>
    </p:spTree>
    <p:extLst>
      <p:ext uri="{BB962C8B-B14F-4D97-AF65-F5344CB8AC3E}">
        <p14:creationId xmlns:p14="http://schemas.microsoft.com/office/powerpoint/2010/main" val="1994270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had both flood this spring and drought this summer.  Definitely learned a lot</a:t>
            </a:r>
          </a:p>
          <a:p>
            <a:endParaRPr lang="en-US" dirty="0"/>
          </a:p>
        </p:txBody>
      </p:sp>
      <p:sp>
        <p:nvSpPr>
          <p:cNvPr id="4" name="Slide Number Placeholder 3"/>
          <p:cNvSpPr>
            <a:spLocks noGrp="1"/>
          </p:cNvSpPr>
          <p:nvPr>
            <p:ph type="sldNum" sz="quarter" idx="5"/>
          </p:nvPr>
        </p:nvSpPr>
        <p:spPr/>
        <p:txBody>
          <a:bodyPr/>
          <a:lstStyle/>
          <a:p>
            <a:fld id="{3551F509-0610-4C7D-B5A1-3E7A6FC1298A}" type="slidenum">
              <a:rPr lang="en-US" smtClean="0"/>
              <a:t>13</a:t>
            </a:fld>
            <a:endParaRPr lang="en-US"/>
          </a:p>
        </p:txBody>
      </p:sp>
    </p:spTree>
    <p:extLst>
      <p:ext uri="{BB962C8B-B14F-4D97-AF65-F5344CB8AC3E}">
        <p14:creationId xmlns:p14="http://schemas.microsoft.com/office/powerpoint/2010/main" val="38076518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did not include time to go back through and </a:t>
            </a:r>
            <a:r>
              <a:rPr lang="en-US" dirty="0" err="1"/>
              <a:t>topdress</a:t>
            </a:r>
            <a:r>
              <a:rPr lang="en-US" dirty="0"/>
              <a:t> after planting.  Was the same time regardless of product.</a:t>
            </a:r>
          </a:p>
          <a:p>
            <a:r>
              <a:rPr lang="en-US" dirty="0"/>
              <a:t>Total hours per 60 towers.  1200 plants</a:t>
            </a:r>
          </a:p>
          <a:p>
            <a:endParaRPr lang="en-US" dirty="0"/>
          </a:p>
          <a:p>
            <a:r>
              <a:rPr lang="en-US" dirty="0"/>
              <a:t>Its all the same except for ground chips.  So easy to hydrate and grind. </a:t>
            </a:r>
          </a:p>
          <a:p>
            <a:r>
              <a:rPr lang="en-US" dirty="0"/>
              <a:t>Mixing peat + perlite takes forever because peat sucks to hydrate.  It is a slow process.  And mixing the two is difficult.  Need a mechanical mixer</a:t>
            </a:r>
          </a:p>
        </p:txBody>
      </p:sp>
      <p:sp>
        <p:nvSpPr>
          <p:cNvPr id="4" name="Slide Number Placeholder 3"/>
          <p:cNvSpPr>
            <a:spLocks noGrp="1"/>
          </p:cNvSpPr>
          <p:nvPr>
            <p:ph type="sldNum" sz="quarter" idx="5"/>
          </p:nvPr>
        </p:nvSpPr>
        <p:spPr/>
        <p:txBody>
          <a:bodyPr/>
          <a:lstStyle/>
          <a:p>
            <a:fld id="{3551F509-0610-4C7D-B5A1-3E7A6FC1298A}" type="slidenum">
              <a:rPr lang="en-US" smtClean="0"/>
              <a:t>14</a:t>
            </a:fld>
            <a:endParaRPr lang="en-US"/>
          </a:p>
        </p:txBody>
      </p:sp>
    </p:spTree>
    <p:extLst>
      <p:ext uri="{BB962C8B-B14F-4D97-AF65-F5344CB8AC3E}">
        <p14:creationId xmlns:p14="http://schemas.microsoft.com/office/powerpoint/2010/main" val="79504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standard is the cheapest (cause perlite is so cheap and readily available)</a:t>
            </a:r>
          </a:p>
          <a:p>
            <a:r>
              <a:rPr lang="en-US" dirty="0"/>
              <a:t>Blocks of coir peat and coir chips cost about $6.5 to $7 each plus shipping costs</a:t>
            </a:r>
          </a:p>
          <a:p>
            <a:endParaRPr lang="en-US" dirty="0"/>
          </a:p>
        </p:txBody>
      </p:sp>
      <p:sp>
        <p:nvSpPr>
          <p:cNvPr id="4" name="Slide Number Placeholder 3"/>
          <p:cNvSpPr>
            <a:spLocks noGrp="1"/>
          </p:cNvSpPr>
          <p:nvPr>
            <p:ph type="sldNum" sz="quarter" idx="5"/>
          </p:nvPr>
        </p:nvSpPr>
        <p:spPr/>
        <p:txBody>
          <a:bodyPr/>
          <a:lstStyle/>
          <a:p>
            <a:fld id="{3551F509-0610-4C7D-B5A1-3E7A6FC1298A}" type="slidenum">
              <a:rPr lang="en-US" smtClean="0"/>
              <a:t>15</a:t>
            </a:fld>
            <a:endParaRPr lang="en-US"/>
          </a:p>
        </p:txBody>
      </p:sp>
    </p:spTree>
    <p:extLst>
      <p:ext uri="{BB962C8B-B14F-4D97-AF65-F5344CB8AC3E}">
        <p14:creationId xmlns:p14="http://schemas.microsoft.com/office/powerpoint/2010/main" val="157891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Labor for chips is so low because they hydrate so easy. </a:t>
            </a:r>
          </a:p>
          <a:p>
            <a:r>
              <a:rPr lang="en-US" dirty="0"/>
              <a:t> - There is almost no work to hydrating them.  </a:t>
            </a:r>
          </a:p>
          <a:p>
            <a:r>
              <a:rPr lang="en-US" dirty="0"/>
              <a:t> - grinding is super easy</a:t>
            </a:r>
          </a:p>
          <a:p>
            <a:r>
              <a:rPr lang="en-US" dirty="0"/>
              <a:t> - 1 person can hydrate and grind while two plant</a:t>
            </a:r>
          </a:p>
          <a:p>
            <a:endParaRPr lang="en-US" dirty="0"/>
          </a:p>
          <a:p>
            <a:r>
              <a:rPr lang="en-US" dirty="0"/>
              <a:t>Even though peat and perlite is more labor, dirt cheap perlite keeps the cost down.  </a:t>
            </a:r>
          </a:p>
          <a:p>
            <a:endParaRPr lang="en-US" dirty="0"/>
          </a:p>
          <a:p>
            <a:r>
              <a:rPr lang="en-US" dirty="0"/>
              <a:t>Labor at $15/</a:t>
            </a:r>
            <a:r>
              <a:rPr lang="en-US" dirty="0" err="1"/>
              <a:t>hr</a:t>
            </a:r>
            <a:endParaRPr lang="en-US" dirty="0"/>
          </a:p>
        </p:txBody>
      </p:sp>
      <p:sp>
        <p:nvSpPr>
          <p:cNvPr id="4" name="Slide Number Placeholder 3"/>
          <p:cNvSpPr>
            <a:spLocks noGrp="1"/>
          </p:cNvSpPr>
          <p:nvPr>
            <p:ph type="sldNum" sz="quarter" idx="5"/>
          </p:nvPr>
        </p:nvSpPr>
        <p:spPr/>
        <p:txBody>
          <a:bodyPr/>
          <a:lstStyle/>
          <a:p>
            <a:fld id="{3551F509-0610-4C7D-B5A1-3E7A6FC1298A}" type="slidenum">
              <a:rPr lang="en-US" smtClean="0"/>
              <a:t>16</a:t>
            </a:fld>
            <a:endParaRPr lang="en-US"/>
          </a:p>
        </p:txBody>
      </p:sp>
    </p:spTree>
    <p:extLst>
      <p:ext uri="{BB962C8B-B14F-4D97-AF65-F5344CB8AC3E}">
        <p14:creationId xmlns:p14="http://schemas.microsoft.com/office/powerpoint/2010/main" val="3957230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both flood this spring and drought this summer.  Definitely learned a lot</a:t>
            </a:r>
          </a:p>
          <a:p>
            <a:pPr marL="171450" indent="-171450">
              <a:buFontTx/>
              <a:buChar char="-"/>
            </a:pPr>
            <a:r>
              <a:rPr lang="en-US" dirty="0"/>
              <a:t>But some plants may have been pretty lousy in June.  By August, few were.</a:t>
            </a:r>
          </a:p>
          <a:p>
            <a:pPr marL="171450" indent="-171450">
              <a:buFontTx/>
              <a:buChar char="-"/>
            </a:pPr>
            <a:r>
              <a:rPr lang="en-US" dirty="0"/>
              <a:t>A lot of the recovery was resetting runners. </a:t>
            </a:r>
          </a:p>
          <a:p>
            <a:pPr marL="171450" indent="-171450">
              <a:buFontTx/>
              <a:buChar char="-"/>
            </a:pPr>
            <a:r>
              <a:rPr lang="en-US" dirty="0"/>
              <a:t>One thing about being hydroponic…you can grow leaves fast!  </a:t>
            </a:r>
          </a:p>
        </p:txBody>
      </p:sp>
      <p:sp>
        <p:nvSpPr>
          <p:cNvPr id="4" name="Slide Number Placeholder 3"/>
          <p:cNvSpPr>
            <a:spLocks noGrp="1"/>
          </p:cNvSpPr>
          <p:nvPr>
            <p:ph type="sldNum" sz="quarter" idx="5"/>
          </p:nvPr>
        </p:nvSpPr>
        <p:spPr/>
        <p:txBody>
          <a:bodyPr/>
          <a:lstStyle/>
          <a:p>
            <a:fld id="{3551F509-0610-4C7D-B5A1-3E7A6FC1298A}" type="slidenum">
              <a:rPr lang="en-US" smtClean="0"/>
              <a:t>17</a:t>
            </a:fld>
            <a:endParaRPr lang="en-US"/>
          </a:p>
        </p:txBody>
      </p:sp>
    </p:spTree>
    <p:extLst>
      <p:ext uri="{BB962C8B-B14F-4D97-AF65-F5344CB8AC3E}">
        <p14:creationId xmlns:p14="http://schemas.microsoft.com/office/powerpoint/2010/main" val="2777302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peat and chips mix was slower to recover on plant mass than the others but was catching up</a:t>
            </a:r>
          </a:p>
        </p:txBody>
      </p:sp>
      <p:sp>
        <p:nvSpPr>
          <p:cNvPr id="4" name="Slide Number Placeholder 3"/>
          <p:cNvSpPr>
            <a:spLocks noGrp="1"/>
          </p:cNvSpPr>
          <p:nvPr>
            <p:ph type="sldNum" sz="quarter" idx="5"/>
          </p:nvPr>
        </p:nvSpPr>
        <p:spPr/>
        <p:txBody>
          <a:bodyPr/>
          <a:lstStyle/>
          <a:p>
            <a:fld id="{3551F509-0610-4C7D-B5A1-3E7A6FC1298A}" type="slidenum">
              <a:rPr lang="en-US" smtClean="0"/>
              <a:t>18</a:t>
            </a:fld>
            <a:endParaRPr lang="en-US"/>
          </a:p>
        </p:txBody>
      </p:sp>
    </p:spTree>
    <p:extLst>
      <p:ext uri="{BB962C8B-B14F-4D97-AF65-F5344CB8AC3E}">
        <p14:creationId xmlns:p14="http://schemas.microsoft.com/office/powerpoint/2010/main" val="465990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Collected yield for a week…but I don’t put a lot of stock in this as the be all end all</a:t>
            </a:r>
          </a:p>
          <a:p>
            <a:r>
              <a:rPr lang="en-US" dirty="0"/>
              <a:t> - chips+ peat were slower to recover from losses in the spring and harder to dial in appropriate irrigation. Back and forth between too much and too little.  Second are high but mostly from over watering</a:t>
            </a:r>
          </a:p>
          <a:p>
            <a:r>
              <a:rPr lang="en-US" dirty="0"/>
              <a:t> - peat + perlite were getting too tight and rootbound.  We were starting to have difficulty getting water to go through but damn it could perform</a:t>
            </a:r>
          </a:p>
          <a:p>
            <a:r>
              <a:rPr lang="en-US" dirty="0"/>
              <a:t> - We were bone dry, windy, and 90F+ every day.  Those are not typical conditions</a:t>
            </a:r>
          </a:p>
          <a:p>
            <a:endParaRPr lang="en-US" dirty="0"/>
          </a:p>
          <a:p>
            <a:endParaRPr lang="en-US" dirty="0"/>
          </a:p>
          <a:p>
            <a:r>
              <a:rPr lang="en-US" dirty="0"/>
              <a:t>Quality counts here…and peat and perlite where prime product always (except insect or disease damage).  </a:t>
            </a:r>
          </a:p>
          <a:p>
            <a:r>
              <a:rPr lang="en-US" dirty="0"/>
              <a:t>Alive good, alive crap, dead count.  Peat and perlite had most alive good plants</a:t>
            </a:r>
          </a:p>
          <a:p>
            <a:endParaRPr lang="en-US" dirty="0"/>
          </a:p>
        </p:txBody>
      </p:sp>
      <p:sp>
        <p:nvSpPr>
          <p:cNvPr id="4" name="Slide Number Placeholder 3"/>
          <p:cNvSpPr>
            <a:spLocks noGrp="1"/>
          </p:cNvSpPr>
          <p:nvPr>
            <p:ph type="sldNum" sz="quarter" idx="5"/>
          </p:nvPr>
        </p:nvSpPr>
        <p:spPr/>
        <p:txBody>
          <a:bodyPr/>
          <a:lstStyle/>
          <a:p>
            <a:fld id="{3551F509-0610-4C7D-B5A1-3E7A6FC1298A}" type="slidenum">
              <a:rPr lang="en-US" smtClean="0"/>
              <a:t>19</a:t>
            </a:fld>
            <a:endParaRPr lang="en-US"/>
          </a:p>
        </p:txBody>
      </p:sp>
    </p:spTree>
    <p:extLst>
      <p:ext uri="{BB962C8B-B14F-4D97-AF65-F5344CB8AC3E}">
        <p14:creationId xmlns:p14="http://schemas.microsoft.com/office/powerpoint/2010/main" val="3290313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setup.  Vertical stacks of strawberries.  </a:t>
            </a:r>
          </a:p>
          <a:p>
            <a:r>
              <a:rPr lang="en-US" dirty="0"/>
              <a:t>Plastic pots stacked.  ½ </a:t>
            </a:r>
            <a:r>
              <a:rPr lang="en-US" dirty="0" err="1"/>
              <a:t>emt</a:t>
            </a:r>
            <a:r>
              <a:rPr lang="en-US" dirty="0"/>
              <a:t> conduit down the center.  Lift provided by a 1.5” </a:t>
            </a:r>
            <a:r>
              <a:rPr lang="en-US" dirty="0" err="1"/>
              <a:t>pvc</a:t>
            </a:r>
            <a:r>
              <a:rPr lang="en-US" dirty="0"/>
              <a:t> pipe</a:t>
            </a:r>
          </a:p>
          <a:p>
            <a:r>
              <a:rPr lang="en-US" dirty="0"/>
              <a:t>Top wire trellis to hold everything vertical.  </a:t>
            </a:r>
          </a:p>
        </p:txBody>
      </p:sp>
      <p:sp>
        <p:nvSpPr>
          <p:cNvPr id="4" name="Slide Number Placeholder 3"/>
          <p:cNvSpPr>
            <a:spLocks noGrp="1"/>
          </p:cNvSpPr>
          <p:nvPr>
            <p:ph type="sldNum" sz="quarter" idx="5"/>
          </p:nvPr>
        </p:nvSpPr>
        <p:spPr/>
        <p:txBody>
          <a:bodyPr/>
          <a:lstStyle/>
          <a:p>
            <a:fld id="{3551F509-0610-4C7D-B5A1-3E7A6FC1298A}" type="slidenum">
              <a:rPr lang="en-US" smtClean="0"/>
              <a:t>2</a:t>
            </a:fld>
            <a:endParaRPr lang="en-US"/>
          </a:p>
        </p:txBody>
      </p:sp>
    </p:spTree>
    <p:extLst>
      <p:ext uri="{BB962C8B-B14F-4D97-AF65-F5344CB8AC3E}">
        <p14:creationId xmlns:p14="http://schemas.microsoft.com/office/powerpoint/2010/main" val="24177132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Peat and perlite performed better than I have ever had it do for me in the past. I would consider it in a high tunnel</a:t>
            </a:r>
          </a:p>
          <a:p>
            <a:r>
              <a:rPr lang="en-US" dirty="0"/>
              <a:t>The seconds were due to being small…not from nutrient issues</a:t>
            </a:r>
          </a:p>
        </p:txBody>
      </p:sp>
      <p:sp>
        <p:nvSpPr>
          <p:cNvPr id="4" name="Slide Number Placeholder 3"/>
          <p:cNvSpPr>
            <a:spLocks noGrp="1"/>
          </p:cNvSpPr>
          <p:nvPr>
            <p:ph type="sldNum" sz="quarter" idx="5"/>
          </p:nvPr>
        </p:nvSpPr>
        <p:spPr/>
        <p:txBody>
          <a:bodyPr/>
          <a:lstStyle/>
          <a:p>
            <a:fld id="{3551F509-0610-4C7D-B5A1-3E7A6FC1298A}" type="slidenum">
              <a:rPr lang="en-US" smtClean="0"/>
              <a:t>20</a:t>
            </a:fld>
            <a:endParaRPr lang="en-US"/>
          </a:p>
        </p:txBody>
      </p:sp>
    </p:spTree>
    <p:extLst>
      <p:ext uri="{BB962C8B-B14F-4D97-AF65-F5344CB8AC3E}">
        <p14:creationId xmlns:p14="http://schemas.microsoft.com/office/powerpoint/2010/main" val="38314949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coir peat + perlite never had nutrient issues for seconds.  Always due to being</a:t>
            </a:r>
          </a:p>
          <a:p>
            <a:r>
              <a:rPr lang="en-US" dirty="0"/>
              <a:t> - small</a:t>
            </a:r>
          </a:p>
          <a:p>
            <a:r>
              <a:rPr lang="en-US" dirty="0"/>
              <a:t> - thrips</a:t>
            </a:r>
          </a:p>
          <a:p>
            <a:r>
              <a:rPr lang="en-US" dirty="0"/>
              <a:t> - tarnished plant bug</a:t>
            </a:r>
          </a:p>
        </p:txBody>
      </p:sp>
      <p:sp>
        <p:nvSpPr>
          <p:cNvPr id="4" name="Slide Number Placeholder 3"/>
          <p:cNvSpPr>
            <a:spLocks noGrp="1"/>
          </p:cNvSpPr>
          <p:nvPr>
            <p:ph type="sldNum" sz="quarter" idx="5"/>
          </p:nvPr>
        </p:nvSpPr>
        <p:spPr/>
        <p:txBody>
          <a:bodyPr/>
          <a:lstStyle/>
          <a:p>
            <a:fld id="{3551F509-0610-4C7D-B5A1-3E7A6FC1298A}" type="slidenum">
              <a:rPr lang="en-US" smtClean="0"/>
              <a:t>21</a:t>
            </a:fld>
            <a:endParaRPr lang="en-US"/>
          </a:p>
        </p:txBody>
      </p:sp>
    </p:spTree>
    <p:extLst>
      <p:ext uri="{BB962C8B-B14F-4D97-AF65-F5344CB8AC3E}">
        <p14:creationId xmlns:p14="http://schemas.microsoft.com/office/powerpoint/2010/main" val="353404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actually had started setting up a comparison for peat + perlite to peat + coir chips (1:1) in our high tunnel for fall production before our well quit.</a:t>
            </a:r>
          </a:p>
          <a:p>
            <a:r>
              <a:rPr lang="en-US" dirty="0"/>
              <a:t>Plants were still improving and didn’t have the rootbound issues that we were starting to see with peat and perlite</a:t>
            </a:r>
          </a:p>
          <a:p>
            <a:endParaRPr lang="en-US" dirty="0"/>
          </a:p>
          <a:p>
            <a:r>
              <a:rPr lang="en-US" dirty="0"/>
              <a:t>Seconds tended to be small, not nutrient related</a:t>
            </a:r>
          </a:p>
          <a:p>
            <a:endParaRPr lang="en-US" dirty="0"/>
          </a:p>
          <a:p>
            <a:r>
              <a:rPr lang="en-US" dirty="0"/>
              <a:t>I think the coir peat + chips and fiber should not be overlooked.  We were resetting for a fall trial at a 1:1 mix and it was outperforming peat and perlite in water distribution, water retention, and growth rate.  Just could not verify due to loosing well right afterwards.</a:t>
            </a:r>
          </a:p>
          <a:p>
            <a:endParaRPr lang="en-US" dirty="0"/>
          </a:p>
          <a:p>
            <a:r>
              <a:rPr lang="en-US" dirty="0"/>
              <a:t>Because chips are difficult to hydrate, have to really watch these and may have to add a second irrigation application…though wasn’t the case in our 1:1 fall trial.</a:t>
            </a:r>
          </a:p>
          <a:p>
            <a:endParaRPr lang="en-US" dirty="0"/>
          </a:p>
          <a:p>
            <a:endParaRPr lang="en-US" dirty="0"/>
          </a:p>
        </p:txBody>
      </p:sp>
      <p:sp>
        <p:nvSpPr>
          <p:cNvPr id="4" name="Slide Number Placeholder 3"/>
          <p:cNvSpPr>
            <a:spLocks noGrp="1"/>
          </p:cNvSpPr>
          <p:nvPr>
            <p:ph type="sldNum" sz="quarter" idx="5"/>
          </p:nvPr>
        </p:nvSpPr>
        <p:spPr/>
        <p:txBody>
          <a:bodyPr/>
          <a:lstStyle/>
          <a:p>
            <a:fld id="{3551F509-0610-4C7D-B5A1-3E7A6FC1298A}" type="slidenum">
              <a:rPr lang="en-US" smtClean="0"/>
              <a:t>22</a:t>
            </a:fld>
            <a:endParaRPr lang="en-US"/>
          </a:p>
        </p:txBody>
      </p:sp>
    </p:spTree>
    <p:extLst>
      <p:ext uri="{BB962C8B-B14F-4D97-AF65-F5344CB8AC3E}">
        <p14:creationId xmlns:p14="http://schemas.microsoft.com/office/powerpoint/2010/main" val="1703622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Peat and perlite performed better than I have ever had it do for me in the past. </a:t>
            </a:r>
          </a:p>
          <a:p>
            <a:endParaRPr lang="en-US" dirty="0"/>
          </a:p>
          <a:p>
            <a:r>
              <a:rPr lang="en-US" dirty="0"/>
              <a:t>Have to really watch leaching.  When it rains foliar feed!</a:t>
            </a:r>
          </a:p>
        </p:txBody>
      </p:sp>
      <p:sp>
        <p:nvSpPr>
          <p:cNvPr id="4" name="Slide Number Placeholder 3"/>
          <p:cNvSpPr>
            <a:spLocks noGrp="1"/>
          </p:cNvSpPr>
          <p:nvPr>
            <p:ph type="sldNum" sz="quarter" idx="5"/>
          </p:nvPr>
        </p:nvSpPr>
        <p:spPr/>
        <p:txBody>
          <a:bodyPr/>
          <a:lstStyle/>
          <a:p>
            <a:fld id="{3551F509-0610-4C7D-B5A1-3E7A6FC1298A}" type="slidenum">
              <a:rPr lang="en-US" smtClean="0"/>
              <a:t>23</a:t>
            </a:fld>
            <a:endParaRPr lang="en-US"/>
          </a:p>
        </p:txBody>
      </p:sp>
    </p:spTree>
    <p:extLst>
      <p:ext uri="{BB962C8B-B14F-4D97-AF65-F5344CB8AC3E}">
        <p14:creationId xmlns:p14="http://schemas.microsoft.com/office/powerpoint/2010/main" val="572021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51F509-0610-4C7D-B5A1-3E7A6FC1298A}" type="slidenum">
              <a:rPr lang="en-US" smtClean="0"/>
              <a:t>24</a:t>
            </a:fld>
            <a:endParaRPr lang="en-US"/>
          </a:p>
        </p:txBody>
      </p:sp>
    </p:spTree>
    <p:extLst>
      <p:ext uri="{BB962C8B-B14F-4D97-AF65-F5344CB8AC3E}">
        <p14:creationId xmlns:p14="http://schemas.microsoft.com/office/powerpoint/2010/main" val="1307402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put a bunch of it in our tunnels as fertilizer.  </a:t>
            </a:r>
          </a:p>
        </p:txBody>
      </p:sp>
      <p:sp>
        <p:nvSpPr>
          <p:cNvPr id="4" name="Slide Number Placeholder 3"/>
          <p:cNvSpPr>
            <a:spLocks noGrp="1"/>
          </p:cNvSpPr>
          <p:nvPr>
            <p:ph type="sldNum" sz="quarter" idx="5"/>
          </p:nvPr>
        </p:nvSpPr>
        <p:spPr/>
        <p:txBody>
          <a:bodyPr/>
          <a:lstStyle/>
          <a:p>
            <a:fld id="{3551F509-0610-4C7D-B5A1-3E7A6FC1298A}" type="slidenum">
              <a:rPr lang="en-US" smtClean="0"/>
              <a:t>25</a:t>
            </a:fld>
            <a:endParaRPr lang="en-US"/>
          </a:p>
        </p:txBody>
      </p:sp>
    </p:spTree>
    <p:extLst>
      <p:ext uri="{BB962C8B-B14F-4D97-AF65-F5344CB8AC3E}">
        <p14:creationId xmlns:p14="http://schemas.microsoft.com/office/powerpoint/2010/main" val="1591816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51F509-0610-4C7D-B5A1-3E7A6FC1298A}" type="slidenum">
              <a:rPr lang="en-US" smtClean="0"/>
              <a:t>26</a:t>
            </a:fld>
            <a:endParaRPr lang="en-US"/>
          </a:p>
        </p:txBody>
      </p:sp>
    </p:spTree>
    <p:extLst>
      <p:ext uri="{BB962C8B-B14F-4D97-AF65-F5344CB8AC3E}">
        <p14:creationId xmlns:p14="http://schemas.microsoft.com/office/powerpoint/2010/main" val="1743494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51F509-0610-4C7D-B5A1-3E7A6FC1298A}" type="slidenum">
              <a:rPr lang="en-US" smtClean="0"/>
              <a:t>27</a:t>
            </a:fld>
            <a:endParaRPr lang="en-US"/>
          </a:p>
        </p:txBody>
      </p:sp>
    </p:spTree>
    <p:extLst>
      <p:ext uri="{BB962C8B-B14F-4D97-AF65-F5344CB8AC3E}">
        <p14:creationId xmlns:p14="http://schemas.microsoft.com/office/powerpoint/2010/main" val="1980905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SARE for funding this project and support from the Iowa SARE team</a:t>
            </a:r>
          </a:p>
        </p:txBody>
      </p:sp>
      <p:sp>
        <p:nvSpPr>
          <p:cNvPr id="4" name="Slide Number Placeholder 3"/>
          <p:cNvSpPr>
            <a:spLocks noGrp="1"/>
          </p:cNvSpPr>
          <p:nvPr>
            <p:ph type="sldNum" sz="quarter" idx="5"/>
          </p:nvPr>
        </p:nvSpPr>
        <p:spPr/>
        <p:txBody>
          <a:bodyPr/>
          <a:lstStyle/>
          <a:p>
            <a:fld id="{3551F509-0610-4C7D-B5A1-3E7A6FC1298A}" type="slidenum">
              <a:rPr lang="en-US" smtClean="0"/>
              <a:t>28</a:t>
            </a:fld>
            <a:endParaRPr lang="en-US"/>
          </a:p>
        </p:txBody>
      </p:sp>
    </p:spTree>
    <p:extLst>
      <p:ext uri="{BB962C8B-B14F-4D97-AF65-F5344CB8AC3E}">
        <p14:creationId xmlns:p14="http://schemas.microsoft.com/office/powerpoint/2010/main" val="851255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Struggled in the past to get peat and perlite to not be over watered</a:t>
            </a:r>
          </a:p>
          <a:p>
            <a:r>
              <a:rPr lang="en-US" dirty="0"/>
              <a:t>Peat and perlite is extremely prone to wind blowing when dry</a:t>
            </a:r>
          </a:p>
          <a:p>
            <a:r>
              <a:rPr lang="en-US" dirty="0"/>
              <a:t>Easily shows nutrient deficiency when over watered</a:t>
            </a:r>
          </a:p>
          <a:p>
            <a:r>
              <a:rPr lang="en-US" dirty="0"/>
              <a:t>Coir peat is difficult to hydrate and mix</a:t>
            </a:r>
          </a:p>
          <a:p>
            <a:endParaRPr lang="en-US" dirty="0"/>
          </a:p>
          <a:p>
            <a:endParaRPr lang="en-US" dirty="0"/>
          </a:p>
        </p:txBody>
      </p:sp>
      <p:sp>
        <p:nvSpPr>
          <p:cNvPr id="4" name="Slide Number Placeholder 3"/>
          <p:cNvSpPr>
            <a:spLocks noGrp="1"/>
          </p:cNvSpPr>
          <p:nvPr>
            <p:ph type="sldNum" sz="quarter" idx="5"/>
          </p:nvPr>
        </p:nvSpPr>
        <p:spPr/>
        <p:txBody>
          <a:bodyPr/>
          <a:lstStyle/>
          <a:p>
            <a:fld id="{3551F509-0610-4C7D-B5A1-3E7A6FC1298A}" type="slidenum">
              <a:rPr lang="en-US" smtClean="0"/>
              <a:t>3</a:t>
            </a:fld>
            <a:endParaRPr lang="en-US"/>
          </a:p>
        </p:txBody>
      </p:sp>
    </p:spTree>
    <p:extLst>
      <p:ext uri="{BB962C8B-B14F-4D97-AF65-F5344CB8AC3E}">
        <p14:creationId xmlns:p14="http://schemas.microsoft.com/office/powerpoint/2010/main" val="3413992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plants from poor water distribution</a:t>
            </a:r>
          </a:p>
          <a:p>
            <a:r>
              <a:rPr lang="en-US" dirty="0"/>
              <a:t>Chlorosis from trying to get water to distribute (over watering)</a:t>
            </a:r>
          </a:p>
          <a:p>
            <a:r>
              <a:rPr lang="en-US" dirty="0"/>
              <a:t> - flush the nutrients out and get high pH (iron deficiency), B deficiency in the fruit</a:t>
            </a:r>
          </a:p>
        </p:txBody>
      </p:sp>
      <p:sp>
        <p:nvSpPr>
          <p:cNvPr id="4" name="Slide Number Placeholder 3"/>
          <p:cNvSpPr>
            <a:spLocks noGrp="1"/>
          </p:cNvSpPr>
          <p:nvPr>
            <p:ph type="sldNum" sz="quarter" idx="5"/>
          </p:nvPr>
        </p:nvSpPr>
        <p:spPr/>
        <p:txBody>
          <a:bodyPr/>
          <a:lstStyle/>
          <a:p>
            <a:fld id="{3551F509-0610-4C7D-B5A1-3E7A6FC1298A}" type="slidenum">
              <a:rPr lang="en-US" smtClean="0"/>
              <a:t>4</a:t>
            </a:fld>
            <a:endParaRPr lang="en-US"/>
          </a:p>
        </p:txBody>
      </p:sp>
    </p:spTree>
    <p:extLst>
      <p:ext uri="{BB962C8B-B14F-4D97-AF65-F5344CB8AC3E}">
        <p14:creationId xmlns:p14="http://schemas.microsoft.com/office/powerpoint/2010/main" val="525446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wanted something with good drainage, water movement, and from a renewable source</a:t>
            </a:r>
          </a:p>
        </p:txBody>
      </p:sp>
      <p:sp>
        <p:nvSpPr>
          <p:cNvPr id="4" name="Slide Number Placeholder 3"/>
          <p:cNvSpPr>
            <a:spLocks noGrp="1"/>
          </p:cNvSpPr>
          <p:nvPr>
            <p:ph type="sldNum" sz="quarter" idx="5"/>
          </p:nvPr>
        </p:nvSpPr>
        <p:spPr/>
        <p:txBody>
          <a:bodyPr/>
          <a:lstStyle/>
          <a:p>
            <a:fld id="{3551F509-0610-4C7D-B5A1-3E7A6FC1298A}" type="slidenum">
              <a:rPr lang="en-US" smtClean="0"/>
              <a:t>5</a:t>
            </a:fld>
            <a:endParaRPr lang="en-US"/>
          </a:p>
        </p:txBody>
      </p:sp>
    </p:spTree>
    <p:extLst>
      <p:ext uri="{BB962C8B-B14F-4D97-AF65-F5344CB8AC3E}">
        <p14:creationId xmlns:p14="http://schemas.microsoft.com/office/powerpoint/2010/main" val="2974785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Peat + Perlite is the standard</a:t>
            </a:r>
          </a:p>
          <a:p>
            <a:endParaRPr lang="en-US" dirty="0"/>
          </a:p>
          <a:p>
            <a:r>
              <a:rPr lang="en-US" dirty="0"/>
              <a:t>Has a tendency to be wet on the bottom pots or top pots depending on how you manage water.  To get bottom pots wet, end up with nutrient deficiency on top</a:t>
            </a:r>
          </a:p>
          <a:p>
            <a:endParaRPr lang="en-US" dirty="0"/>
          </a:p>
          <a:p>
            <a:r>
              <a:rPr lang="en-US" dirty="0"/>
              <a:t>Wet somewhere and chlorosis found often</a:t>
            </a:r>
          </a:p>
          <a:p>
            <a:r>
              <a:rPr lang="en-US" dirty="0"/>
              <a:t>Dry and windy it blows everywhere!  Absolute nightmare to get started in the spring as you are constantly watering down to keep it in place and then replanting or touching up a bit</a:t>
            </a:r>
          </a:p>
          <a:p>
            <a:r>
              <a:rPr lang="en-US" dirty="0"/>
              <a:t>Does well under dry conditions</a:t>
            </a:r>
          </a:p>
          <a:p>
            <a:r>
              <a:rPr lang="en-US" dirty="0"/>
              <a:t>Decent water distribution</a:t>
            </a:r>
          </a:p>
          <a:p>
            <a:r>
              <a:rPr lang="en-US" dirty="0"/>
              <a:t>Got very solid/root bound by mid season.  </a:t>
            </a:r>
          </a:p>
        </p:txBody>
      </p:sp>
      <p:sp>
        <p:nvSpPr>
          <p:cNvPr id="4" name="Slide Number Placeholder 3"/>
          <p:cNvSpPr>
            <a:spLocks noGrp="1"/>
          </p:cNvSpPr>
          <p:nvPr>
            <p:ph type="sldNum" sz="quarter" idx="5"/>
          </p:nvPr>
        </p:nvSpPr>
        <p:spPr/>
        <p:txBody>
          <a:bodyPr/>
          <a:lstStyle/>
          <a:p>
            <a:fld id="{3551F509-0610-4C7D-B5A1-3E7A6FC1298A}" type="slidenum">
              <a:rPr lang="en-US" smtClean="0"/>
              <a:t>6</a:t>
            </a:fld>
            <a:endParaRPr lang="en-US"/>
          </a:p>
        </p:txBody>
      </p:sp>
    </p:spTree>
    <p:extLst>
      <p:ext uri="{BB962C8B-B14F-4D97-AF65-F5344CB8AC3E}">
        <p14:creationId xmlns:p14="http://schemas.microsoft.com/office/powerpoint/2010/main" val="4054136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Coir Chips + Fiber</a:t>
            </a:r>
          </a:p>
          <a:p>
            <a:r>
              <a:rPr lang="en-US" dirty="0"/>
              <a:t>Great drainage with minimal water holding capacity</a:t>
            </a:r>
          </a:p>
          <a:p>
            <a:r>
              <a:rPr lang="en-US" dirty="0"/>
              <a:t>Great inside hydro system but dries out too quick outside</a:t>
            </a:r>
          </a:p>
          <a:p>
            <a:r>
              <a:rPr lang="en-US" dirty="0"/>
              <a:t>A good replacement for perlite</a:t>
            </a:r>
          </a:p>
          <a:p>
            <a:r>
              <a:rPr lang="en-US" dirty="0"/>
              <a:t>The chip and fiber can blow out.</a:t>
            </a:r>
          </a:p>
          <a:p>
            <a:r>
              <a:rPr lang="en-US" dirty="0"/>
              <a:t>The chips are difficult to hydrate if they dry out in the field</a:t>
            </a:r>
          </a:p>
          <a:p>
            <a:r>
              <a:rPr lang="en-US" dirty="0"/>
              <a:t>Poor water distribution alone</a:t>
            </a:r>
          </a:p>
        </p:txBody>
      </p:sp>
      <p:sp>
        <p:nvSpPr>
          <p:cNvPr id="4" name="Slide Number Placeholder 3"/>
          <p:cNvSpPr>
            <a:spLocks noGrp="1"/>
          </p:cNvSpPr>
          <p:nvPr>
            <p:ph type="sldNum" sz="quarter" idx="5"/>
          </p:nvPr>
        </p:nvSpPr>
        <p:spPr/>
        <p:txBody>
          <a:bodyPr/>
          <a:lstStyle/>
          <a:p>
            <a:fld id="{3551F509-0610-4C7D-B5A1-3E7A6FC1298A}" type="slidenum">
              <a:rPr lang="en-US" smtClean="0"/>
              <a:t>7</a:t>
            </a:fld>
            <a:endParaRPr lang="en-US"/>
          </a:p>
        </p:txBody>
      </p:sp>
    </p:spTree>
    <p:extLst>
      <p:ext uri="{BB962C8B-B14F-4D97-AF65-F5344CB8AC3E}">
        <p14:creationId xmlns:p14="http://schemas.microsoft.com/office/powerpoint/2010/main" val="30537652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Coir Peat + Coir Chips N Fiber</a:t>
            </a:r>
          </a:p>
          <a:p>
            <a:r>
              <a:rPr lang="en-US" dirty="0"/>
              <a:t>A renewable or alternate source for perlite</a:t>
            </a:r>
          </a:p>
          <a:p>
            <a:r>
              <a:rPr lang="en-US" dirty="0"/>
              <a:t>Stays in place a bit better than peat and perlite</a:t>
            </a:r>
          </a:p>
          <a:p>
            <a:endParaRPr lang="en-US" dirty="0"/>
          </a:p>
          <a:p>
            <a:r>
              <a:rPr lang="en-US" dirty="0"/>
              <a:t>Very similar properties as peat and perlite</a:t>
            </a:r>
          </a:p>
          <a:p>
            <a:endParaRPr lang="en-US" dirty="0"/>
          </a:p>
          <a:p>
            <a:r>
              <a:rPr lang="en-US" dirty="0"/>
              <a:t>Does well under dry conditions</a:t>
            </a:r>
          </a:p>
          <a:p>
            <a:r>
              <a:rPr lang="en-US" dirty="0"/>
              <a:t>Somewhat decent water distribution</a:t>
            </a:r>
          </a:p>
          <a:p>
            <a:endParaRPr lang="en-US" dirty="0"/>
          </a:p>
          <a:p>
            <a:r>
              <a:rPr lang="en-US" dirty="0"/>
              <a:t>Can separate fines from large solids if bulk mixing and storing / material handling</a:t>
            </a:r>
          </a:p>
          <a:p>
            <a:endParaRPr lang="en-US" dirty="0"/>
          </a:p>
          <a:p>
            <a:r>
              <a:rPr lang="en-US" dirty="0"/>
              <a:t>1 block of peat for 3 blocks of chips</a:t>
            </a:r>
          </a:p>
        </p:txBody>
      </p:sp>
      <p:sp>
        <p:nvSpPr>
          <p:cNvPr id="4" name="Slide Number Placeholder 3"/>
          <p:cNvSpPr>
            <a:spLocks noGrp="1"/>
          </p:cNvSpPr>
          <p:nvPr>
            <p:ph type="sldNum" sz="quarter" idx="5"/>
          </p:nvPr>
        </p:nvSpPr>
        <p:spPr/>
        <p:txBody>
          <a:bodyPr/>
          <a:lstStyle/>
          <a:p>
            <a:fld id="{3551F509-0610-4C7D-B5A1-3E7A6FC1298A}" type="slidenum">
              <a:rPr lang="en-US" smtClean="0"/>
              <a:t>8</a:t>
            </a:fld>
            <a:endParaRPr lang="en-US"/>
          </a:p>
        </p:txBody>
      </p:sp>
    </p:spTree>
    <p:extLst>
      <p:ext uri="{BB962C8B-B14F-4D97-AF65-F5344CB8AC3E}">
        <p14:creationId xmlns:p14="http://schemas.microsoft.com/office/powerpoint/2010/main" val="1433320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Ground Coir Chips &amp; Fiber</a:t>
            </a:r>
          </a:p>
          <a:p>
            <a:endParaRPr lang="en-US" dirty="0"/>
          </a:p>
          <a:p>
            <a:r>
              <a:rPr lang="en-US" dirty="0"/>
              <a:t>In previous trials we found a product that was ground chips &amp; fiber that is no longer on the market.  </a:t>
            </a:r>
          </a:p>
          <a:p>
            <a:r>
              <a:rPr lang="en-US" dirty="0"/>
              <a:t>The grinding creates peat + fiber</a:t>
            </a:r>
          </a:p>
          <a:p>
            <a:r>
              <a:rPr lang="en-US" dirty="0"/>
              <a:t>Excellent for wet conditions</a:t>
            </a:r>
          </a:p>
          <a:p>
            <a:r>
              <a:rPr lang="en-US" dirty="0"/>
              <a:t> - 2019 when we were wet this did really well! </a:t>
            </a:r>
          </a:p>
          <a:p>
            <a:r>
              <a:rPr lang="en-US" dirty="0"/>
              <a:t> - Has a tendency to act like over watering (Iron chlorosis) and requires foliar feeding to keep things in check following a rainfall.  </a:t>
            </a:r>
          </a:p>
          <a:p>
            <a:endParaRPr lang="en-US" dirty="0"/>
          </a:p>
          <a:p>
            <a:r>
              <a:rPr lang="en-US" dirty="0"/>
              <a:t>Not susceptible to blowing away in the wind.  Needs to be packed or settled in</a:t>
            </a:r>
          </a:p>
          <a:p>
            <a:r>
              <a:rPr lang="en-US" dirty="0"/>
              <a:t>Does not distribute water evenly until roots develop...</a:t>
            </a:r>
          </a:p>
          <a:p>
            <a:endParaRPr lang="en-US" dirty="0"/>
          </a:p>
        </p:txBody>
      </p:sp>
      <p:sp>
        <p:nvSpPr>
          <p:cNvPr id="4" name="Slide Number Placeholder 3"/>
          <p:cNvSpPr>
            <a:spLocks noGrp="1"/>
          </p:cNvSpPr>
          <p:nvPr>
            <p:ph type="sldNum" sz="quarter" idx="5"/>
          </p:nvPr>
        </p:nvSpPr>
        <p:spPr/>
        <p:txBody>
          <a:bodyPr/>
          <a:lstStyle/>
          <a:p>
            <a:fld id="{3551F509-0610-4C7D-B5A1-3E7A6FC1298A}" type="slidenum">
              <a:rPr lang="en-US" smtClean="0"/>
              <a:t>9</a:t>
            </a:fld>
            <a:endParaRPr lang="en-US"/>
          </a:p>
        </p:txBody>
      </p:sp>
    </p:spTree>
    <p:extLst>
      <p:ext uri="{BB962C8B-B14F-4D97-AF65-F5344CB8AC3E}">
        <p14:creationId xmlns:p14="http://schemas.microsoft.com/office/powerpoint/2010/main" val="21249771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CDFF24-F44F-42EE-BD68-B226E5F084D3}" type="datetimeFigureOut">
              <a:rPr lang="en-US" smtClean="0"/>
              <a:t>2/21/2021</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858B75E3-87A6-48A3-B4CF-8D2A12C7348E}" type="slidenum">
              <a:rPr lang="en-US" smtClean="0"/>
              <a:t>‹#›</a:t>
            </a:fld>
            <a:endParaRPr lang="en-US"/>
          </a:p>
        </p:txBody>
      </p:sp>
    </p:spTree>
    <p:extLst>
      <p:ext uri="{BB962C8B-B14F-4D97-AF65-F5344CB8AC3E}">
        <p14:creationId xmlns:p14="http://schemas.microsoft.com/office/powerpoint/2010/main" val="1631920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CDFF24-F44F-42EE-BD68-B226E5F084D3}" type="datetimeFigureOut">
              <a:rPr lang="en-US" smtClean="0"/>
              <a:t>2/21/2021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8B75E3-87A6-48A3-B4CF-8D2A12C7348E}" type="slidenum">
              <a:rPr lang="en-US" smtClean="0"/>
              <a:t>‹#›</a:t>
            </a:fld>
            <a:endParaRPr lang="en-US"/>
          </a:p>
        </p:txBody>
      </p:sp>
    </p:spTree>
    <p:extLst>
      <p:ext uri="{BB962C8B-B14F-4D97-AF65-F5344CB8AC3E}">
        <p14:creationId xmlns:p14="http://schemas.microsoft.com/office/powerpoint/2010/main" val="1247894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CDFF24-F44F-42EE-BD68-B226E5F084D3}" type="datetimeFigureOut">
              <a:rPr lang="en-US" smtClean="0"/>
              <a:t>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8B75E3-87A6-48A3-B4CF-8D2A12C7348E}" type="slidenum">
              <a:rPr lang="en-US" smtClean="0"/>
              <a:t>‹#›</a:t>
            </a:fld>
            <a:endParaRPr lang="en-US"/>
          </a:p>
        </p:txBody>
      </p:sp>
    </p:spTree>
    <p:extLst>
      <p:ext uri="{BB962C8B-B14F-4D97-AF65-F5344CB8AC3E}">
        <p14:creationId xmlns:p14="http://schemas.microsoft.com/office/powerpoint/2010/main" val="2713962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CDFF24-F44F-42EE-BD68-B226E5F084D3}" type="datetimeFigureOut">
              <a:rPr lang="en-US" smtClean="0"/>
              <a:t>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8B75E3-87A6-48A3-B4CF-8D2A12C7348E}" type="slidenum">
              <a:rPr lang="en-US" smtClean="0"/>
              <a:t>‹#›</a:t>
            </a:fld>
            <a:endParaRPr lang="en-US"/>
          </a:p>
        </p:txBody>
      </p:sp>
    </p:spTree>
    <p:extLst>
      <p:ext uri="{BB962C8B-B14F-4D97-AF65-F5344CB8AC3E}">
        <p14:creationId xmlns:p14="http://schemas.microsoft.com/office/powerpoint/2010/main" val="3701972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CDFF24-F44F-42EE-BD68-B226E5F084D3}" type="datetimeFigureOut">
              <a:rPr lang="en-US" smtClean="0"/>
              <a:t>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8B75E3-87A6-48A3-B4CF-8D2A12C7348E}" type="slidenum">
              <a:rPr lang="en-US" smtClean="0"/>
              <a:t>‹#›</a:t>
            </a:fld>
            <a:endParaRPr lang="en-US"/>
          </a:p>
        </p:txBody>
      </p:sp>
    </p:spTree>
    <p:extLst>
      <p:ext uri="{BB962C8B-B14F-4D97-AF65-F5344CB8AC3E}">
        <p14:creationId xmlns:p14="http://schemas.microsoft.com/office/powerpoint/2010/main" val="1207597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CDFF24-F44F-42EE-BD68-B226E5F084D3}" type="datetimeFigureOut">
              <a:rPr lang="en-US" smtClean="0"/>
              <a:t>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8B75E3-87A6-48A3-B4CF-8D2A12C7348E}" type="slidenum">
              <a:rPr lang="en-US" smtClean="0"/>
              <a:t>‹#›</a:t>
            </a:fld>
            <a:endParaRPr lang="en-US"/>
          </a:p>
        </p:txBody>
      </p:sp>
    </p:spTree>
    <p:extLst>
      <p:ext uri="{BB962C8B-B14F-4D97-AF65-F5344CB8AC3E}">
        <p14:creationId xmlns:p14="http://schemas.microsoft.com/office/powerpoint/2010/main" val="1573610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CDFF24-F44F-42EE-BD68-B226E5F084D3}" type="datetimeFigureOut">
              <a:rPr lang="en-US" smtClean="0"/>
              <a:t>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8B75E3-87A6-48A3-B4CF-8D2A12C7348E}" type="slidenum">
              <a:rPr lang="en-US" smtClean="0"/>
              <a:t>‹#›</a:t>
            </a:fld>
            <a:endParaRPr lang="en-US"/>
          </a:p>
        </p:txBody>
      </p:sp>
    </p:spTree>
    <p:extLst>
      <p:ext uri="{BB962C8B-B14F-4D97-AF65-F5344CB8AC3E}">
        <p14:creationId xmlns:p14="http://schemas.microsoft.com/office/powerpoint/2010/main" val="3360211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CDFF24-F44F-42EE-BD68-B226E5F084D3}" type="datetimeFigureOut">
              <a:rPr lang="en-US" smtClean="0"/>
              <a:t>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8B75E3-87A6-48A3-B4CF-8D2A12C7348E}" type="slidenum">
              <a:rPr lang="en-US" smtClean="0"/>
              <a:t>‹#›</a:t>
            </a:fld>
            <a:endParaRPr lang="en-US"/>
          </a:p>
        </p:txBody>
      </p:sp>
    </p:spTree>
    <p:extLst>
      <p:ext uri="{BB962C8B-B14F-4D97-AF65-F5344CB8AC3E}">
        <p14:creationId xmlns:p14="http://schemas.microsoft.com/office/powerpoint/2010/main" val="2653322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CDFF24-F44F-42EE-BD68-B226E5F084D3}" type="datetimeFigureOut">
              <a:rPr lang="en-US" smtClean="0"/>
              <a:t>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8B75E3-87A6-48A3-B4CF-8D2A12C7348E}" type="slidenum">
              <a:rPr lang="en-US" smtClean="0"/>
              <a:t>‹#›</a:t>
            </a:fld>
            <a:endParaRPr lang="en-US"/>
          </a:p>
        </p:txBody>
      </p:sp>
    </p:spTree>
    <p:extLst>
      <p:ext uri="{BB962C8B-B14F-4D97-AF65-F5344CB8AC3E}">
        <p14:creationId xmlns:p14="http://schemas.microsoft.com/office/powerpoint/2010/main" val="2941931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5CDFF24-F44F-42EE-BD68-B226E5F084D3}" type="datetimeFigureOut">
              <a:rPr lang="en-US" smtClean="0"/>
              <a:t>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858B75E3-87A6-48A3-B4CF-8D2A12C7348E}" type="slidenum">
              <a:rPr lang="en-US" smtClean="0"/>
              <a:t>‹#›</a:t>
            </a:fld>
            <a:endParaRPr lang="en-US"/>
          </a:p>
        </p:txBody>
      </p:sp>
    </p:spTree>
    <p:extLst>
      <p:ext uri="{BB962C8B-B14F-4D97-AF65-F5344CB8AC3E}">
        <p14:creationId xmlns:p14="http://schemas.microsoft.com/office/powerpoint/2010/main" val="2993862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CDFF24-F44F-42EE-BD68-B226E5F084D3}" type="datetimeFigureOut">
              <a:rPr lang="en-US" smtClean="0"/>
              <a:t>2/21/2021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8B75E3-87A6-48A3-B4CF-8D2A12C7348E}" type="slidenum">
              <a:rPr lang="en-US" smtClean="0"/>
              <a:t>‹#›</a:t>
            </a:fld>
            <a:endParaRPr lang="en-US"/>
          </a:p>
        </p:txBody>
      </p:sp>
    </p:spTree>
    <p:extLst>
      <p:ext uri="{BB962C8B-B14F-4D97-AF65-F5344CB8AC3E}">
        <p14:creationId xmlns:p14="http://schemas.microsoft.com/office/powerpoint/2010/main" val="1826001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5CDFF24-F44F-42EE-BD68-B226E5F084D3}" type="datetimeFigureOut">
              <a:rPr lang="en-US" smtClean="0"/>
              <a:t>2/21/2021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8B75E3-87A6-48A3-B4CF-8D2A12C7348E}" type="slidenum">
              <a:rPr lang="en-US" smtClean="0"/>
              <a:t>‹#›</a:t>
            </a:fld>
            <a:endParaRPr lang="en-US"/>
          </a:p>
        </p:txBody>
      </p:sp>
    </p:spTree>
    <p:extLst>
      <p:ext uri="{BB962C8B-B14F-4D97-AF65-F5344CB8AC3E}">
        <p14:creationId xmlns:p14="http://schemas.microsoft.com/office/powerpoint/2010/main" val="2331719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5CDFF24-F44F-42EE-BD68-B226E5F084D3}" type="datetimeFigureOut">
              <a:rPr lang="en-US" smtClean="0"/>
              <a:t>2/21/2021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8B75E3-87A6-48A3-B4CF-8D2A12C7348E}" type="slidenum">
              <a:rPr lang="en-US" smtClean="0"/>
              <a:t>‹#›</a:t>
            </a:fld>
            <a:endParaRPr lang="en-US"/>
          </a:p>
        </p:txBody>
      </p:sp>
    </p:spTree>
    <p:extLst>
      <p:ext uri="{BB962C8B-B14F-4D97-AF65-F5344CB8AC3E}">
        <p14:creationId xmlns:p14="http://schemas.microsoft.com/office/powerpoint/2010/main" val="3575724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5CDFF24-F44F-42EE-BD68-B226E5F084D3}" type="datetimeFigureOut">
              <a:rPr lang="en-US" smtClean="0"/>
              <a:t>2/21/2021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8B75E3-87A6-48A3-B4CF-8D2A12C7348E}" type="slidenum">
              <a:rPr lang="en-US" smtClean="0"/>
              <a:t>‹#›</a:t>
            </a:fld>
            <a:endParaRPr lang="en-US"/>
          </a:p>
        </p:txBody>
      </p:sp>
    </p:spTree>
    <p:extLst>
      <p:ext uri="{BB962C8B-B14F-4D97-AF65-F5344CB8AC3E}">
        <p14:creationId xmlns:p14="http://schemas.microsoft.com/office/powerpoint/2010/main" val="1135287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CDFF24-F44F-42EE-BD68-B226E5F084D3}" type="datetimeFigureOut">
              <a:rPr lang="en-US" smtClean="0"/>
              <a:t>2/21/2021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8B75E3-87A6-48A3-B4CF-8D2A12C7348E}" type="slidenum">
              <a:rPr lang="en-US" smtClean="0"/>
              <a:t>‹#›</a:t>
            </a:fld>
            <a:endParaRPr lang="en-US"/>
          </a:p>
        </p:txBody>
      </p:sp>
    </p:spTree>
    <p:extLst>
      <p:ext uri="{BB962C8B-B14F-4D97-AF65-F5344CB8AC3E}">
        <p14:creationId xmlns:p14="http://schemas.microsoft.com/office/powerpoint/2010/main" val="39249236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CDFF24-F44F-42EE-BD68-B226E5F084D3}" type="datetimeFigureOut">
              <a:rPr lang="en-US" smtClean="0"/>
              <a:t>2/21/2021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8B75E3-87A6-48A3-B4CF-8D2A12C7348E}" type="slidenum">
              <a:rPr lang="en-US" smtClean="0"/>
              <a:t>‹#›</a:t>
            </a:fld>
            <a:endParaRPr lang="en-US"/>
          </a:p>
        </p:txBody>
      </p:sp>
    </p:spTree>
    <p:extLst>
      <p:ext uri="{BB962C8B-B14F-4D97-AF65-F5344CB8AC3E}">
        <p14:creationId xmlns:p14="http://schemas.microsoft.com/office/powerpoint/2010/main" val="4063915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CDFF24-F44F-42EE-BD68-B226E5F084D3}" type="datetimeFigureOut">
              <a:rPr lang="en-US" smtClean="0"/>
              <a:t>2/21/2021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8B75E3-87A6-48A3-B4CF-8D2A12C7348E}" type="slidenum">
              <a:rPr lang="en-US" smtClean="0"/>
              <a:t>‹#›</a:t>
            </a:fld>
            <a:endParaRPr lang="en-US"/>
          </a:p>
        </p:txBody>
      </p:sp>
    </p:spTree>
    <p:extLst>
      <p:ext uri="{BB962C8B-B14F-4D97-AF65-F5344CB8AC3E}">
        <p14:creationId xmlns:p14="http://schemas.microsoft.com/office/powerpoint/2010/main" val="2866895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5CDFF24-F44F-42EE-BD68-B226E5F084D3}" type="datetimeFigureOut">
              <a:rPr lang="en-US" smtClean="0"/>
              <a:t>2/21/2021</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58B75E3-87A6-48A3-B4CF-8D2A12C7348E}" type="slidenum">
              <a:rPr lang="en-US" smtClean="0"/>
              <a:t>‹#›</a:t>
            </a:fld>
            <a:endParaRPr lang="en-US"/>
          </a:p>
        </p:txBody>
      </p:sp>
    </p:spTree>
    <p:extLst>
      <p:ext uri="{BB962C8B-B14F-4D97-AF65-F5344CB8AC3E}">
        <p14:creationId xmlns:p14="http://schemas.microsoft.com/office/powerpoint/2010/main" val="192001504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67D58-2C1D-4A92-B8F2-4C001A38F0D1}"/>
              </a:ext>
            </a:extLst>
          </p:cNvPr>
          <p:cNvSpPr>
            <a:spLocks noGrp="1"/>
          </p:cNvSpPr>
          <p:nvPr>
            <p:ph type="ctrTitle"/>
          </p:nvPr>
        </p:nvSpPr>
        <p:spPr/>
        <p:txBody>
          <a:bodyPr>
            <a:normAutofit fontScale="90000"/>
          </a:bodyPr>
          <a:lstStyle/>
          <a:p>
            <a:r>
              <a:rPr lang="en-US" dirty="0"/>
              <a:t>Evaluating soil media for vertical hydroponic strawberry production</a:t>
            </a:r>
          </a:p>
        </p:txBody>
      </p:sp>
      <p:sp>
        <p:nvSpPr>
          <p:cNvPr id="3" name="Subtitle 2">
            <a:extLst>
              <a:ext uri="{FF2B5EF4-FFF2-40B4-BE49-F238E27FC236}">
                <a16:creationId xmlns:a16="http://schemas.microsoft.com/office/drawing/2014/main" id="{656744BF-31A7-448F-AF95-C1ACCA52E990}"/>
              </a:ext>
            </a:extLst>
          </p:cNvPr>
          <p:cNvSpPr>
            <a:spLocks noGrp="1"/>
          </p:cNvSpPr>
          <p:nvPr>
            <p:ph type="subTitle" idx="1"/>
          </p:nvPr>
        </p:nvSpPr>
        <p:spPr/>
        <p:txBody>
          <a:bodyPr>
            <a:normAutofit/>
          </a:bodyPr>
          <a:lstStyle/>
          <a:p>
            <a:r>
              <a:rPr lang="en-US" dirty="0"/>
              <a:t>Joseph Hannan</a:t>
            </a:r>
          </a:p>
          <a:p>
            <a:r>
              <a:rPr lang="en-US" dirty="0"/>
              <a:t>Merrilee Hannan</a:t>
            </a:r>
          </a:p>
          <a:p>
            <a:r>
              <a:rPr lang="en-US" dirty="0"/>
              <a:t>Roscommon Berry Farm</a:t>
            </a:r>
          </a:p>
        </p:txBody>
      </p:sp>
      <p:pic>
        <p:nvPicPr>
          <p:cNvPr id="5" name="Picture 4">
            <a:extLst>
              <a:ext uri="{FF2B5EF4-FFF2-40B4-BE49-F238E27FC236}">
                <a16:creationId xmlns:a16="http://schemas.microsoft.com/office/drawing/2014/main" id="{A66FBF61-6619-4E46-8659-CED5C85FB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1804" y="4020821"/>
            <a:ext cx="2787816" cy="2727960"/>
          </a:xfrm>
          <a:prstGeom prst="rect">
            <a:avLst/>
          </a:prstGeom>
        </p:spPr>
      </p:pic>
    </p:spTree>
    <p:extLst>
      <p:ext uri="{BB962C8B-B14F-4D97-AF65-F5344CB8AC3E}">
        <p14:creationId xmlns:p14="http://schemas.microsoft.com/office/powerpoint/2010/main" val="3798827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5156-9E88-4B45-969A-8124B65F6B54}"/>
              </a:ext>
            </a:extLst>
          </p:cNvPr>
          <p:cNvSpPr>
            <a:spLocks noGrp="1"/>
          </p:cNvSpPr>
          <p:nvPr>
            <p:ph type="title"/>
          </p:nvPr>
        </p:nvSpPr>
        <p:spPr/>
        <p:txBody>
          <a:bodyPr>
            <a:normAutofit/>
          </a:bodyPr>
          <a:lstStyle/>
          <a:p>
            <a:r>
              <a:rPr lang="en-US" dirty="0"/>
              <a:t>Peat + Ground Coir Chips &amp; Fiber</a:t>
            </a:r>
          </a:p>
        </p:txBody>
      </p:sp>
      <p:sp>
        <p:nvSpPr>
          <p:cNvPr id="3" name="Content Placeholder 2">
            <a:extLst>
              <a:ext uri="{FF2B5EF4-FFF2-40B4-BE49-F238E27FC236}">
                <a16:creationId xmlns:a16="http://schemas.microsoft.com/office/drawing/2014/main" id="{ADC13C32-2616-4183-94AC-DB150DBAD10F}"/>
              </a:ext>
            </a:extLst>
          </p:cNvPr>
          <p:cNvSpPr>
            <a:spLocks noGrp="1"/>
          </p:cNvSpPr>
          <p:nvPr>
            <p:ph idx="1"/>
          </p:nvPr>
        </p:nvSpPr>
        <p:spPr>
          <a:xfrm>
            <a:off x="1484311" y="2666999"/>
            <a:ext cx="5541330" cy="3124201"/>
          </a:xfrm>
        </p:spPr>
        <p:txBody>
          <a:bodyPr/>
          <a:lstStyle/>
          <a:p>
            <a:r>
              <a:rPr lang="en-US" dirty="0"/>
              <a:t>For dry years</a:t>
            </a:r>
          </a:p>
          <a:p>
            <a:r>
              <a:rPr lang="en-US" dirty="0"/>
              <a:t>Not susceptible to wind blowing</a:t>
            </a:r>
          </a:p>
          <a:p>
            <a:r>
              <a:rPr lang="en-US" dirty="0"/>
              <a:t>Have to mix the peat + choir chips &amp; fiber and then grind</a:t>
            </a:r>
          </a:p>
          <a:p>
            <a:r>
              <a:rPr lang="en-US" dirty="0"/>
              <a:t>Likely cannot use material handling</a:t>
            </a:r>
          </a:p>
          <a:p>
            <a:r>
              <a:rPr lang="en-US" dirty="0"/>
              <a:t>Somewhat difficult to plant into</a:t>
            </a:r>
          </a:p>
        </p:txBody>
      </p:sp>
      <p:pic>
        <p:nvPicPr>
          <p:cNvPr id="5" name="Picture 4">
            <a:extLst>
              <a:ext uri="{FF2B5EF4-FFF2-40B4-BE49-F238E27FC236}">
                <a16:creationId xmlns:a16="http://schemas.microsoft.com/office/drawing/2014/main" id="{6BFFC484-3A23-4574-924C-FF3F61666944}"/>
              </a:ext>
            </a:extLst>
          </p:cNvPr>
          <p:cNvPicPr>
            <a:picLocks noChangeAspect="1"/>
          </p:cNvPicPr>
          <p:nvPr/>
        </p:nvPicPr>
        <p:blipFill rotWithShape="1">
          <a:blip r:embed="rId3">
            <a:extLst>
              <a:ext uri="{28A0092B-C50C-407E-A947-70E740481C1C}">
                <a14:useLocalDpi xmlns:a14="http://schemas.microsoft.com/office/drawing/2010/main" val="0"/>
              </a:ext>
            </a:extLst>
          </a:blip>
          <a:srcRect l="24149"/>
          <a:stretch/>
        </p:blipFill>
        <p:spPr>
          <a:xfrm>
            <a:off x="6873240" y="2195674"/>
            <a:ext cx="5318760" cy="4662326"/>
          </a:xfrm>
          <a:prstGeom prst="rect">
            <a:avLst/>
          </a:prstGeom>
        </p:spPr>
      </p:pic>
    </p:spTree>
    <p:extLst>
      <p:ext uri="{BB962C8B-B14F-4D97-AF65-F5344CB8AC3E}">
        <p14:creationId xmlns:p14="http://schemas.microsoft.com/office/powerpoint/2010/main" val="405330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5156-9E88-4B45-969A-8124B65F6B54}"/>
              </a:ext>
            </a:extLst>
          </p:cNvPr>
          <p:cNvSpPr>
            <a:spLocks noGrp="1"/>
          </p:cNvSpPr>
          <p:nvPr>
            <p:ph type="title"/>
          </p:nvPr>
        </p:nvSpPr>
        <p:spPr/>
        <p:txBody>
          <a:bodyPr/>
          <a:lstStyle/>
          <a:p>
            <a:r>
              <a:rPr lang="en-US" dirty="0"/>
              <a:t>Coir Peat + Corn Stover</a:t>
            </a:r>
          </a:p>
        </p:txBody>
      </p:sp>
      <p:sp>
        <p:nvSpPr>
          <p:cNvPr id="3" name="Content Placeholder 2">
            <a:extLst>
              <a:ext uri="{FF2B5EF4-FFF2-40B4-BE49-F238E27FC236}">
                <a16:creationId xmlns:a16="http://schemas.microsoft.com/office/drawing/2014/main" id="{ADC13C32-2616-4183-94AC-DB150DBAD10F}"/>
              </a:ext>
            </a:extLst>
          </p:cNvPr>
          <p:cNvSpPr>
            <a:spLocks noGrp="1"/>
          </p:cNvSpPr>
          <p:nvPr>
            <p:ph idx="1"/>
          </p:nvPr>
        </p:nvSpPr>
        <p:spPr>
          <a:xfrm>
            <a:off x="1484311" y="2666999"/>
            <a:ext cx="6516688" cy="3124201"/>
          </a:xfrm>
        </p:spPr>
        <p:txBody>
          <a:bodyPr/>
          <a:lstStyle/>
          <a:p>
            <a:r>
              <a:rPr lang="en-US" dirty="0"/>
              <a:t>Other’s research didn’t like it but I think it has potential</a:t>
            </a:r>
          </a:p>
          <a:p>
            <a:pPr lvl="1"/>
            <a:r>
              <a:rPr lang="en-US" dirty="0"/>
              <a:t>Needed extra nitrogen</a:t>
            </a:r>
          </a:p>
          <a:p>
            <a:r>
              <a:rPr lang="en-US" dirty="0"/>
              <a:t>Challenge is finding something to grind it appropriately</a:t>
            </a:r>
          </a:p>
          <a:p>
            <a:r>
              <a:rPr lang="en-US" dirty="0"/>
              <a:t>Cheap and readily available</a:t>
            </a:r>
          </a:p>
        </p:txBody>
      </p:sp>
      <p:pic>
        <p:nvPicPr>
          <p:cNvPr id="5" name="Picture 4">
            <a:extLst>
              <a:ext uri="{FF2B5EF4-FFF2-40B4-BE49-F238E27FC236}">
                <a16:creationId xmlns:a16="http://schemas.microsoft.com/office/drawing/2014/main" id="{1FFAB318-51DB-4F6A-88E6-51010EE0EB23}"/>
              </a:ext>
            </a:extLst>
          </p:cNvPr>
          <p:cNvPicPr>
            <a:picLocks noChangeAspect="1"/>
          </p:cNvPicPr>
          <p:nvPr/>
        </p:nvPicPr>
        <p:blipFill rotWithShape="1">
          <a:blip r:embed="rId3">
            <a:extLst>
              <a:ext uri="{28A0092B-C50C-407E-A947-70E740481C1C}">
                <a14:useLocalDpi xmlns:a14="http://schemas.microsoft.com/office/drawing/2010/main" val="0"/>
              </a:ext>
            </a:extLst>
          </a:blip>
          <a:srcRect l="9306" r="23602"/>
          <a:stretch/>
        </p:blipFill>
        <p:spPr>
          <a:xfrm rot="5400000">
            <a:off x="7597139" y="2263139"/>
            <a:ext cx="4998720" cy="4191001"/>
          </a:xfrm>
          <a:prstGeom prst="rect">
            <a:avLst/>
          </a:prstGeom>
        </p:spPr>
      </p:pic>
    </p:spTree>
    <p:extLst>
      <p:ext uri="{BB962C8B-B14F-4D97-AF65-F5344CB8AC3E}">
        <p14:creationId xmlns:p14="http://schemas.microsoft.com/office/powerpoint/2010/main" val="3963795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E5C00-81A2-46F1-AE61-5E20DD7F243C}"/>
              </a:ext>
            </a:extLst>
          </p:cNvPr>
          <p:cNvSpPr>
            <a:spLocks noGrp="1"/>
          </p:cNvSpPr>
          <p:nvPr>
            <p:ph type="title"/>
          </p:nvPr>
        </p:nvSpPr>
        <p:spPr/>
        <p:txBody>
          <a:bodyPr/>
          <a:lstStyle/>
          <a:p>
            <a:r>
              <a:rPr lang="en-US" dirty="0"/>
              <a:t>Our Season</a:t>
            </a:r>
          </a:p>
        </p:txBody>
      </p:sp>
      <p:sp>
        <p:nvSpPr>
          <p:cNvPr id="3" name="Content Placeholder 2">
            <a:extLst>
              <a:ext uri="{FF2B5EF4-FFF2-40B4-BE49-F238E27FC236}">
                <a16:creationId xmlns:a16="http://schemas.microsoft.com/office/drawing/2014/main" id="{A0EE3F71-353C-433B-9CDE-862FF2C8DA3F}"/>
              </a:ext>
            </a:extLst>
          </p:cNvPr>
          <p:cNvSpPr>
            <a:spLocks noGrp="1"/>
          </p:cNvSpPr>
          <p:nvPr>
            <p:ph idx="1"/>
          </p:nvPr>
        </p:nvSpPr>
        <p:spPr/>
        <p:txBody>
          <a:bodyPr/>
          <a:lstStyle/>
          <a:p>
            <a:r>
              <a:rPr lang="en-US" dirty="0"/>
              <a:t>4 weeks of nonstop rain</a:t>
            </a:r>
          </a:p>
          <a:p>
            <a:pPr lvl="1"/>
            <a:r>
              <a:rPr lang="en-US" dirty="0"/>
              <a:t>Our plant population took a major hit in April</a:t>
            </a:r>
          </a:p>
          <a:p>
            <a:r>
              <a:rPr lang="en-US" dirty="0"/>
              <a:t>17 weeks with no rain</a:t>
            </a:r>
          </a:p>
          <a:p>
            <a:pPr lvl="1"/>
            <a:r>
              <a:rPr lang="en-US" dirty="0"/>
              <a:t>Goodbye well</a:t>
            </a:r>
          </a:p>
          <a:p>
            <a:pPr lvl="1"/>
            <a:r>
              <a:rPr lang="en-US" dirty="0"/>
              <a:t>Massive insect pressure</a:t>
            </a:r>
          </a:p>
          <a:p>
            <a:r>
              <a:rPr lang="en-US" dirty="0"/>
              <a:t>Derecho</a:t>
            </a:r>
          </a:p>
          <a:p>
            <a:endParaRPr lang="en-US" dirty="0"/>
          </a:p>
          <a:p>
            <a:endParaRPr lang="en-US" dirty="0"/>
          </a:p>
        </p:txBody>
      </p:sp>
      <p:pic>
        <p:nvPicPr>
          <p:cNvPr id="5" name="Picture 4">
            <a:extLst>
              <a:ext uri="{FF2B5EF4-FFF2-40B4-BE49-F238E27FC236}">
                <a16:creationId xmlns:a16="http://schemas.microsoft.com/office/drawing/2014/main" id="{0BDC67C0-15A6-4402-8D96-F415EB809049}"/>
              </a:ext>
            </a:extLst>
          </p:cNvPr>
          <p:cNvPicPr>
            <a:picLocks noChangeAspect="1"/>
          </p:cNvPicPr>
          <p:nvPr/>
        </p:nvPicPr>
        <p:blipFill rotWithShape="1">
          <a:blip r:embed="rId3">
            <a:extLst>
              <a:ext uri="{28A0092B-C50C-407E-A947-70E740481C1C}">
                <a14:useLocalDpi xmlns:a14="http://schemas.microsoft.com/office/drawing/2010/main" val="0"/>
              </a:ext>
            </a:extLst>
          </a:blip>
          <a:srcRect l="56256" t="31629" r="19350" b="15489"/>
          <a:stretch/>
        </p:blipFill>
        <p:spPr>
          <a:xfrm>
            <a:off x="8641080" y="1084736"/>
            <a:ext cx="3550920" cy="5773264"/>
          </a:xfrm>
          <a:prstGeom prst="rect">
            <a:avLst/>
          </a:prstGeom>
        </p:spPr>
      </p:pic>
      <p:sp>
        <p:nvSpPr>
          <p:cNvPr id="6" name="Callout: Bent Line 5">
            <a:extLst>
              <a:ext uri="{FF2B5EF4-FFF2-40B4-BE49-F238E27FC236}">
                <a16:creationId xmlns:a16="http://schemas.microsoft.com/office/drawing/2014/main" id="{0E141965-8AF3-4A28-A3A4-D83828EFAB4C}"/>
              </a:ext>
            </a:extLst>
          </p:cNvPr>
          <p:cNvSpPr/>
          <p:nvPr/>
        </p:nvSpPr>
        <p:spPr>
          <a:xfrm flipH="1">
            <a:off x="4063049" y="5097780"/>
            <a:ext cx="3352800" cy="1386840"/>
          </a:xfrm>
          <a:prstGeom prst="borderCallout2">
            <a:avLst>
              <a:gd name="adj1" fmla="val 18750"/>
              <a:gd name="adj2" fmla="val -8333"/>
              <a:gd name="adj3" fmla="val 18750"/>
              <a:gd name="adj4" fmla="val -16667"/>
              <a:gd name="adj5" fmla="val -40247"/>
              <a:gd name="adj6" fmla="val -739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 weeks of no growth</a:t>
            </a:r>
          </a:p>
          <a:p>
            <a:pPr algn="ctr"/>
            <a:r>
              <a:rPr lang="en-US" sz="2400" dirty="0"/>
              <a:t>2 weeks of actual growth</a:t>
            </a:r>
          </a:p>
        </p:txBody>
      </p:sp>
    </p:spTree>
    <p:extLst>
      <p:ext uri="{BB962C8B-B14F-4D97-AF65-F5344CB8AC3E}">
        <p14:creationId xmlns:p14="http://schemas.microsoft.com/office/powerpoint/2010/main" val="3364726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BDE40-C019-4AED-8A56-489F7C656741}"/>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59563693-A031-4764-833F-412975AC19D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50277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CFA13-274C-4BD3-ACBC-34932CD2AC69}"/>
              </a:ext>
            </a:extLst>
          </p:cNvPr>
          <p:cNvSpPr>
            <a:spLocks noGrp="1"/>
          </p:cNvSpPr>
          <p:nvPr>
            <p:ph type="title"/>
          </p:nvPr>
        </p:nvSpPr>
        <p:spPr>
          <a:xfrm>
            <a:off x="1760706" y="685800"/>
            <a:ext cx="9742318" cy="1752599"/>
          </a:xfrm>
        </p:spPr>
        <p:txBody>
          <a:bodyPr>
            <a:normAutofit/>
          </a:bodyPr>
          <a:lstStyle/>
          <a:p>
            <a:r>
              <a:rPr lang="en-US" dirty="0"/>
              <a:t>Planting Labor</a:t>
            </a:r>
          </a:p>
        </p:txBody>
      </p:sp>
      <p:graphicFrame>
        <p:nvGraphicFramePr>
          <p:cNvPr id="12" name="Content Placeholder 11">
            <a:extLst>
              <a:ext uri="{FF2B5EF4-FFF2-40B4-BE49-F238E27FC236}">
                <a16:creationId xmlns:a16="http://schemas.microsoft.com/office/drawing/2014/main" id="{ED24DF13-CBF4-45CD-82AA-2D35724AE37A}"/>
              </a:ext>
            </a:extLst>
          </p:cNvPr>
          <p:cNvGraphicFramePr>
            <a:graphicFrameLocks noGrp="1"/>
          </p:cNvGraphicFramePr>
          <p:nvPr>
            <p:ph idx="1"/>
            <p:extLst>
              <p:ext uri="{D42A27DB-BD31-4B8C-83A1-F6EECF244321}">
                <p14:modId xmlns:p14="http://schemas.microsoft.com/office/powerpoint/2010/main" val="3849836506"/>
              </p:ext>
            </p:extLst>
          </p:nvPr>
        </p:nvGraphicFramePr>
        <p:xfrm>
          <a:off x="1493521" y="2194561"/>
          <a:ext cx="10317478" cy="3564695"/>
        </p:xfrm>
        <a:graphic>
          <a:graphicData uri="http://schemas.openxmlformats.org/drawingml/2006/table">
            <a:tbl>
              <a:tblPr firstRow="1" bandRow="1">
                <a:tableStyleId>{5C22544A-7EE6-4342-B048-85BDC9FD1C3A}</a:tableStyleId>
              </a:tblPr>
              <a:tblGrid>
                <a:gridCol w="3633115">
                  <a:extLst>
                    <a:ext uri="{9D8B030D-6E8A-4147-A177-3AD203B41FA5}">
                      <a16:colId xmlns:a16="http://schemas.microsoft.com/office/drawing/2014/main" val="1331573584"/>
                    </a:ext>
                  </a:extLst>
                </a:gridCol>
                <a:gridCol w="1592224">
                  <a:extLst>
                    <a:ext uri="{9D8B030D-6E8A-4147-A177-3AD203B41FA5}">
                      <a16:colId xmlns:a16="http://schemas.microsoft.com/office/drawing/2014/main" val="946830823"/>
                    </a:ext>
                  </a:extLst>
                </a:gridCol>
                <a:gridCol w="1372823">
                  <a:extLst>
                    <a:ext uri="{9D8B030D-6E8A-4147-A177-3AD203B41FA5}">
                      <a16:colId xmlns:a16="http://schemas.microsoft.com/office/drawing/2014/main" val="2139936331"/>
                    </a:ext>
                  </a:extLst>
                </a:gridCol>
                <a:gridCol w="1859658">
                  <a:extLst>
                    <a:ext uri="{9D8B030D-6E8A-4147-A177-3AD203B41FA5}">
                      <a16:colId xmlns:a16="http://schemas.microsoft.com/office/drawing/2014/main" val="1470073336"/>
                    </a:ext>
                  </a:extLst>
                </a:gridCol>
                <a:gridCol w="1859658">
                  <a:extLst>
                    <a:ext uri="{9D8B030D-6E8A-4147-A177-3AD203B41FA5}">
                      <a16:colId xmlns:a16="http://schemas.microsoft.com/office/drawing/2014/main" val="840459062"/>
                    </a:ext>
                  </a:extLst>
                </a:gridCol>
              </a:tblGrid>
              <a:tr h="712939">
                <a:tc>
                  <a:txBody>
                    <a:bodyPr/>
                    <a:lstStyle/>
                    <a:p>
                      <a:pPr algn="ctr" fontAlgn="ctr"/>
                      <a:r>
                        <a:rPr lang="en-US" sz="3200" u="none" strike="noStrike" dirty="0">
                          <a:effectLst/>
                        </a:rPr>
                        <a:t>Treatment</a:t>
                      </a:r>
                      <a:endParaRPr lang="en-US" sz="3200" b="0" i="0" u="none" strike="noStrike" dirty="0">
                        <a:solidFill>
                          <a:srgbClr val="000000"/>
                        </a:solidFill>
                        <a:effectLst/>
                        <a:latin typeface="Calibri" panose="020F0502020204030204" pitchFamily="34" charset="0"/>
                      </a:endParaRPr>
                    </a:p>
                  </a:txBody>
                  <a:tcPr marL="18292" marR="18292" marT="18292" marB="0" anchor="ctr"/>
                </a:tc>
                <a:tc>
                  <a:txBody>
                    <a:bodyPr/>
                    <a:lstStyle/>
                    <a:p>
                      <a:pPr algn="ctr" fontAlgn="ctr"/>
                      <a:r>
                        <a:rPr lang="en-US" sz="3200" u="none" strike="noStrike">
                          <a:effectLst/>
                        </a:rPr>
                        <a:t>Mix</a:t>
                      </a:r>
                      <a:endParaRPr lang="en-US" sz="3200" b="0" i="0" u="none" strike="noStrike">
                        <a:solidFill>
                          <a:srgbClr val="000000"/>
                        </a:solidFill>
                        <a:effectLst/>
                        <a:latin typeface="Calibri" panose="020F0502020204030204" pitchFamily="34" charset="0"/>
                      </a:endParaRPr>
                    </a:p>
                  </a:txBody>
                  <a:tcPr marL="18292" marR="18292" marT="18292" marB="0" anchor="ctr"/>
                </a:tc>
                <a:tc>
                  <a:txBody>
                    <a:bodyPr/>
                    <a:lstStyle/>
                    <a:p>
                      <a:pPr algn="ctr" fontAlgn="ctr"/>
                      <a:r>
                        <a:rPr lang="en-US" sz="3200" u="none" strike="noStrike">
                          <a:effectLst/>
                        </a:rPr>
                        <a:t>Fill</a:t>
                      </a:r>
                      <a:endParaRPr lang="en-US" sz="3200" b="0" i="0" u="none" strike="noStrike">
                        <a:solidFill>
                          <a:srgbClr val="000000"/>
                        </a:solidFill>
                        <a:effectLst/>
                        <a:latin typeface="Calibri" panose="020F0502020204030204" pitchFamily="34" charset="0"/>
                      </a:endParaRPr>
                    </a:p>
                  </a:txBody>
                  <a:tcPr marL="18292" marR="18292" marT="18292" marB="0" anchor="ctr"/>
                </a:tc>
                <a:tc>
                  <a:txBody>
                    <a:bodyPr/>
                    <a:lstStyle/>
                    <a:p>
                      <a:pPr algn="ctr" fontAlgn="ctr"/>
                      <a:r>
                        <a:rPr lang="en-US" sz="3200" u="none" strike="noStrike">
                          <a:effectLst/>
                        </a:rPr>
                        <a:t>Plant</a:t>
                      </a:r>
                      <a:endParaRPr lang="en-US" sz="3200" b="0" i="0" u="none" strike="noStrike">
                        <a:solidFill>
                          <a:srgbClr val="000000"/>
                        </a:solidFill>
                        <a:effectLst/>
                        <a:latin typeface="Calibri" panose="020F0502020204030204" pitchFamily="34" charset="0"/>
                      </a:endParaRPr>
                    </a:p>
                  </a:txBody>
                  <a:tcPr marL="18292" marR="18292" marT="18292" marB="0" anchor="ctr"/>
                </a:tc>
                <a:tc>
                  <a:txBody>
                    <a:bodyPr/>
                    <a:lstStyle/>
                    <a:p>
                      <a:pPr algn="ctr" fontAlgn="ctr"/>
                      <a:r>
                        <a:rPr lang="en-US" sz="3200" u="none" strike="noStrike" dirty="0">
                          <a:effectLst/>
                        </a:rPr>
                        <a:t>Total (</a:t>
                      </a:r>
                      <a:r>
                        <a:rPr lang="en-US" sz="3200" u="none" strike="noStrike" dirty="0" err="1">
                          <a:effectLst/>
                        </a:rPr>
                        <a:t>hrs</a:t>
                      </a:r>
                      <a:r>
                        <a:rPr lang="en-US" sz="3200" u="none" strike="noStrike" dirty="0">
                          <a:effectLst/>
                        </a:rPr>
                        <a:t>)</a:t>
                      </a:r>
                      <a:endParaRPr lang="en-US" sz="3200" b="0" i="0" u="none" strike="noStrike" dirty="0">
                        <a:solidFill>
                          <a:srgbClr val="000000"/>
                        </a:solidFill>
                        <a:effectLst/>
                        <a:latin typeface="Calibri" panose="020F0502020204030204" pitchFamily="34" charset="0"/>
                      </a:endParaRPr>
                    </a:p>
                  </a:txBody>
                  <a:tcPr marL="18292" marR="18292" marT="18292" marB="0" anchor="ctr"/>
                </a:tc>
                <a:extLst>
                  <a:ext uri="{0D108BD9-81ED-4DB2-BD59-A6C34878D82A}">
                    <a16:rowId xmlns:a16="http://schemas.microsoft.com/office/drawing/2014/main" val="1721004761"/>
                  </a:ext>
                </a:extLst>
              </a:tr>
              <a:tr h="712939">
                <a:tc>
                  <a:txBody>
                    <a:bodyPr/>
                    <a:lstStyle/>
                    <a:p>
                      <a:pPr algn="ctr" fontAlgn="ctr"/>
                      <a:r>
                        <a:rPr lang="en-US" sz="3200" u="none" strike="noStrike">
                          <a:effectLst/>
                        </a:rPr>
                        <a:t>chips+peat</a:t>
                      </a:r>
                      <a:endParaRPr lang="en-US" sz="3200" b="0" i="0" u="none" strike="noStrike">
                        <a:solidFill>
                          <a:srgbClr val="000000"/>
                        </a:solidFill>
                        <a:effectLst/>
                        <a:latin typeface="Calibri" panose="020F0502020204030204" pitchFamily="34" charset="0"/>
                      </a:endParaRPr>
                    </a:p>
                  </a:txBody>
                  <a:tcPr marL="18292" marR="18292" marT="18292" marB="0" anchor="ctr"/>
                </a:tc>
                <a:tc>
                  <a:txBody>
                    <a:bodyPr/>
                    <a:lstStyle/>
                    <a:p>
                      <a:pPr algn="ctr" fontAlgn="ctr"/>
                      <a:r>
                        <a:rPr lang="en-US" sz="3200" u="none" strike="noStrike">
                          <a:effectLst/>
                        </a:rPr>
                        <a:t>6</a:t>
                      </a:r>
                      <a:endParaRPr lang="en-US" sz="3200" b="0" i="0" u="none" strike="noStrike">
                        <a:solidFill>
                          <a:srgbClr val="000000"/>
                        </a:solidFill>
                        <a:effectLst/>
                        <a:latin typeface="Calibri" panose="020F0502020204030204" pitchFamily="34" charset="0"/>
                      </a:endParaRPr>
                    </a:p>
                  </a:txBody>
                  <a:tcPr marL="18292" marR="18292" marT="18292" marB="0" anchor="ctr"/>
                </a:tc>
                <a:tc>
                  <a:txBody>
                    <a:bodyPr/>
                    <a:lstStyle/>
                    <a:p>
                      <a:pPr algn="ctr" fontAlgn="ctr"/>
                      <a:r>
                        <a:rPr lang="en-US" sz="3200" u="none" strike="noStrike">
                          <a:effectLst/>
                        </a:rPr>
                        <a:t>2</a:t>
                      </a:r>
                      <a:endParaRPr lang="en-US" sz="3200" b="0" i="0" u="none" strike="noStrike">
                        <a:solidFill>
                          <a:srgbClr val="000000"/>
                        </a:solidFill>
                        <a:effectLst/>
                        <a:latin typeface="Calibri" panose="020F0502020204030204" pitchFamily="34" charset="0"/>
                      </a:endParaRPr>
                    </a:p>
                  </a:txBody>
                  <a:tcPr marL="18292" marR="18292" marT="18292" marB="0" anchor="ctr"/>
                </a:tc>
                <a:tc>
                  <a:txBody>
                    <a:bodyPr/>
                    <a:lstStyle/>
                    <a:p>
                      <a:pPr algn="ctr" fontAlgn="ctr"/>
                      <a:r>
                        <a:rPr lang="en-US" sz="3200" u="none" strike="noStrike">
                          <a:effectLst/>
                        </a:rPr>
                        <a:t>3</a:t>
                      </a:r>
                      <a:endParaRPr lang="en-US" sz="3200" b="0" i="0" u="none" strike="noStrike">
                        <a:solidFill>
                          <a:srgbClr val="000000"/>
                        </a:solidFill>
                        <a:effectLst/>
                        <a:latin typeface="Calibri" panose="020F0502020204030204" pitchFamily="34" charset="0"/>
                      </a:endParaRPr>
                    </a:p>
                  </a:txBody>
                  <a:tcPr marL="18292" marR="18292" marT="18292" marB="0" anchor="ctr"/>
                </a:tc>
                <a:tc>
                  <a:txBody>
                    <a:bodyPr/>
                    <a:lstStyle/>
                    <a:p>
                      <a:pPr algn="ctr" fontAlgn="b"/>
                      <a:r>
                        <a:rPr lang="en-US" sz="3200" b="1" u="none" strike="noStrike" dirty="0">
                          <a:effectLst/>
                        </a:rPr>
                        <a:t>11</a:t>
                      </a:r>
                      <a:endParaRPr lang="en-US" sz="3200" b="1" i="0" u="none" strike="noStrike" dirty="0">
                        <a:solidFill>
                          <a:srgbClr val="000000"/>
                        </a:solidFill>
                        <a:effectLst/>
                        <a:latin typeface="Calibri" panose="020F0502020204030204" pitchFamily="34" charset="0"/>
                      </a:endParaRPr>
                    </a:p>
                  </a:txBody>
                  <a:tcPr marL="18292" marR="18292" marT="18292" marB="0" anchor="b"/>
                </a:tc>
                <a:extLst>
                  <a:ext uri="{0D108BD9-81ED-4DB2-BD59-A6C34878D82A}">
                    <a16:rowId xmlns:a16="http://schemas.microsoft.com/office/drawing/2014/main" val="2145712834"/>
                  </a:ext>
                </a:extLst>
              </a:tr>
              <a:tr h="712939">
                <a:tc>
                  <a:txBody>
                    <a:bodyPr/>
                    <a:lstStyle/>
                    <a:p>
                      <a:pPr algn="ctr" fontAlgn="ctr"/>
                      <a:r>
                        <a:rPr lang="en-US" sz="3200" u="none" strike="noStrike">
                          <a:effectLst/>
                        </a:rPr>
                        <a:t>ground chips+peat</a:t>
                      </a:r>
                      <a:endParaRPr lang="en-US" sz="3200" b="0" i="0" u="none" strike="noStrike">
                        <a:solidFill>
                          <a:srgbClr val="000000"/>
                        </a:solidFill>
                        <a:effectLst/>
                        <a:latin typeface="Calibri" panose="020F0502020204030204" pitchFamily="34" charset="0"/>
                      </a:endParaRPr>
                    </a:p>
                  </a:txBody>
                  <a:tcPr marL="18292" marR="18292" marT="18292" marB="0" anchor="ctr"/>
                </a:tc>
                <a:tc>
                  <a:txBody>
                    <a:bodyPr/>
                    <a:lstStyle/>
                    <a:p>
                      <a:pPr algn="ctr" fontAlgn="ctr"/>
                      <a:r>
                        <a:rPr lang="en-US" sz="3200" u="none" strike="noStrike">
                          <a:effectLst/>
                        </a:rPr>
                        <a:t>7</a:t>
                      </a:r>
                      <a:endParaRPr lang="en-US" sz="3200" b="0" i="0" u="none" strike="noStrike">
                        <a:solidFill>
                          <a:srgbClr val="000000"/>
                        </a:solidFill>
                        <a:effectLst/>
                        <a:latin typeface="Calibri" panose="020F0502020204030204" pitchFamily="34" charset="0"/>
                      </a:endParaRPr>
                    </a:p>
                  </a:txBody>
                  <a:tcPr marL="18292" marR="18292" marT="18292" marB="0" anchor="ctr"/>
                </a:tc>
                <a:tc>
                  <a:txBody>
                    <a:bodyPr/>
                    <a:lstStyle/>
                    <a:p>
                      <a:pPr algn="ctr" fontAlgn="ctr"/>
                      <a:r>
                        <a:rPr lang="en-US" sz="3200" u="none" strike="noStrike">
                          <a:effectLst/>
                        </a:rPr>
                        <a:t>2</a:t>
                      </a:r>
                      <a:endParaRPr lang="en-US" sz="3200" b="0" i="0" u="none" strike="noStrike">
                        <a:solidFill>
                          <a:srgbClr val="000000"/>
                        </a:solidFill>
                        <a:effectLst/>
                        <a:latin typeface="Calibri" panose="020F0502020204030204" pitchFamily="34" charset="0"/>
                      </a:endParaRPr>
                    </a:p>
                  </a:txBody>
                  <a:tcPr marL="18292" marR="18292" marT="18292" marB="0" anchor="ctr"/>
                </a:tc>
                <a:tc>
                  <a:txBody>
                    <a:bodyPr/>
                    <a:lstStyle/>
                    <a:p>
                      <a:pPr algn="ctr" fontAlgn="ctr"/>
                      <a:r>
                        <a:rPr lang="en-US" sz="3200" u="none" strike="noStrike">
                          <a:effectLst/>
                        </a:rPr>
                        <a:t>3</a:t>
                      </a:r>
                      <a:endParaRPr lang="en-US" sz="3200" b="0" i="0" u="none" strike="noStrike">
                        <a:solidFill>
                          <a:srgbClr val="000000"/>
                        </a:solidFill>
                        <a:effectLst/>
                        <a:latin typeface="Calibri" panose="020F0502020204030204" pitchFamily="34" charset="0"/>
                      </a:endParaRPr>
                    </a:p>
                  </a:txBody>
                  <a:tcPr marL="18292" marR="18292" marT="18292" marB="0" anchor="ctr"/>
                </a:tc>
                <a:tc>
                  <a:txBody>
                    <a:bodyPr/>
                    <a:lstStyle/>
                    <a:p>
                      <a:pPr algn="ctr" fontAlgn="b"/>
                      <a:r>
                        <a:rPr lang="en-US" sz="3200" b="1" u="none" strike="noStrike">
                          <a:effectLst/>
                        </a:rPr>
                        <a:t>12</a:t>
                      </a:r>
                      <a:endParaRPr lang="en-US" sz="3200" b="1" i="0" u="none" strike="noStrike">
                        <a:solidFill>
                          <a:srgbClr val="000000"/>
                        </a:solidFill>
                        <a:effectLst/>
                        <a:latin typeface="Calibri" panose="020F0502020204030204" pitchFamily="34" charset="0"/>
                      </a:endParaRPr>
                    </a:p>
                  </a:txBody>
                  <a:tcPr marL="18292" marR="18292" marT="18292" marB="0" anchor="b"/>
                </a:tc>
                <a:extLst>
                  <a:ext uri="{0D108BD9-81ED-4DB2-BD59-A6C34878D82A}">
                    <a16:rowId xmlns:a16="http://schemas.microsoft.com/office/drawing/2014/main" val="2837827294"/>
                  </a:ext>
                </a:extLst>
              </a:tr>
              <a:tr h="712939">
                <a:tc>
                  <a:txBody>
                    <a:bodyPr/>
                    <a:lstStyle/>
                    <a:p>
                      <a:pPr algn="ctr" fontAlgn="ctr"/>
                      <a:r>
                        <a:rPr lang="en-US" sz="3200" u="none" strike="noStrike">
                          <a:effectLst/>
                        </a:rPr>
                        <a:t>peat+perlite</a:t>
                      </a:r>
                      <a:endParaRPr lang="en-US" sz="3200" b="0" i="0" u="none" strike="noStrike">
                        <a:solidFill>
                          <a:srgbClr val="000000"/>
                        </a:solidFill>
                        <a:effectLst/>
                        <a:latin typeface="Calibri" panose="020F0502020204030204" pitchFamily="34" charset="0"/>
                      </a:endParaRPr>
                    </a:p>
                  </a:txBody>
                  <a:tcPr marL="18292" marR="18292" marT="18292" marB="0" anchor="ctr"/>
                </a:tc>
                <a:tc>
                  <a:txBody>
                    <a:bodyPr/>
                    <a:lstStyle/>
                    <a:p>
                      <a:pPr algn="ctr" fontAlgn="ctr"/>
                      <a:r>
                        <a:rPr lang="en-US" sz="3200" u="none" strike="noStrike">
                          <a:effectLst/>
                        </a:rPr>
                        <a:t>8.5</a:t>
                      </a:r>
                      <a:endParaRPr lang="en-US" sz="3200" b="0" i="0" u="none" strike="noStrike">
                        <a:solidFill>
                          <a:srgbClr val="000000"/>
                        </a:solidFill>
                        <a:effectLst/>
                        <a:latin typeface="Calibri" panose="020F0502020204030204" pitchFamily="34" charset="0"/>
                      </a:endParaRPr>
                    </a:p>
                  </a:txBody>
                  <a:tcPr marL="18292" marR="18292" marT="18292" marB="0" anchor="ctr"/>
                </a:tc>
                <a:tc>
                  <a:txBody>
                    <a:bodyPr/>
                    <a:lstStyle/>
                    <a:p>
                      <a:pPr algn="ctr" fontAlgn="ctr"/>
                      <a:r>
                        <a:rPr lang="en-US" sz="3200" u="none" strike="noStrike">
                          <a:effectLst/>
                        </a:rPr>
                        <a:t>2</a:t>
                      </a:r>
                      <a:endParaRPr lang="en-US" sz="3200" b="0" i="0" u="none" strike="noStrike">
                        <a:solidFill>
                          <a:srgbClr val="000000"/>
                        </a:solidFill>
                        <a:effectLst/>
                        <a:latin typeface="Calibri" panose="020F0502020204030204" pitchFamily="34" charset="0"/>
                      </a:endParaRPr>
                    </a:p>
                  </a:txBody>
                  <a:tcPr marL="18292" marR="18292" marT="18292" marB="0" anchor="ctr"/>
                </a:tc>
                <a:tc>
                  <a:txBody>
                    <a:bodyPr/>
                    <a:lstStyle/>
                    <a:p>
                      <a:pPr algn="ctr" fontAlgn="ctr"/>
                      <a:r>
                        <a:rPr lang="en-US" sz="3200" u="none" strike="noStrike">
                          <a:effectLst/>
                        </a:rPr>
                        <a:t>2</a:t>
                      </a:r>
                      <a:endParaRPr lang="en-US" sz="3200" b="0" i="0" u="none" strike="noStrike">
                        <a:solidFill>
                          <a:srgbClr val="000000"/>
                        </a:solidFill>
                        <a:effectLst/>
                        <a:latin typeface="Calibri" panose="020F0502020204030204" pitchFamily="34" charset="0"/>
                      </a:endParaRPr>
                    </a:p>
                  </a:txBody>
                  <a:tcPr marL="18292" marR="18292" marT="18292" marB="0" anchor="ctr"/>
                </a:tc>
                <a:tc>
                  <a:txBody>
                    <a:bodyPr/>
                    <a:lstStyle/>
                    <a:p>
                      <a:pPr algn="ctr" fontAlgn="b"/>
                      <a:r>
                        <a:rPr lang="en-US" sz="3200" b="1" u="none" strike="noStrike">
                          <a:effectLst/>
                        </a:rPr>
                        <a:t>12.5</a:t>
                      </a:r>
                      <a:endParaRPr lang="en-US" sz="3200" b="1" i="0" u="none" strike="noStrike">
                        <a:solidFill>
                          <a:srgbClr val="000000"/>
                        </a:solidFill>
                        <a:effectLst/>
                        <a:latin typeface="Calibri" panose="020F0502020204030204" pitchFamily="34" charset="0"/>
                      </a:endParaRPr>
                    </a:p>
                  </a:txBody>
                  <a:tcPr marL="18292" marR="18292" marT="18292" marB="0" anchor="b"/>
                </a:tc>
                <a:extLst>
                  <a:ext uri="{0D108BD9-81ED-4DB2-BD59-A6C34878D82A}">
                    <a16:rowId xmlns:a16="http://schemas.microsoft.com/office/drawing/2014/main" val="828264734"/>
                  </a:ext>
                </a:extLst>
              </a:tr>
              <a:tr h="712939">
                <a:tc>
                  <a:txBody>
                    <a:bodyPr/>
                    <a:lstStyle/>
                    <a:p>
                      <a:pPr algn="ctr" fontAlgn="ctr"/>
                      <a:r>
                        <a:rPr lang="en-US" sz="3200" u="none" strike="noStrike">
                          <a:effectLst/>
                        </a:rPr>
                        <a:t>ground chips</a:t>
                      </a:r>
                      <a:endParaRPr lang="en-US" sz="3200" b="0" i="0" u="none" strike="noStrike">
                        <a:solidFill>
                          <a:srgbClr val="000000"/>
                        </a:solidFill>
                        <a:effectLst/>
                        <a:latin typeface="Calibri" panose="020F0502020204030204" pitchFamily="34" charset="0"/>
                      </a:endParaRPr>
                    </a:p>
                  </a:txBody>
                  <a:tcPr marL="18292" marR="18292" marT="18292" marB="0" anchor="ctr"/>
                </a:tc>
                <a:tc>
                  <a:txBody>
                    <a:bodyPr/>
                    <a:lstStyle/>
                    <a:p>
                      <a:pPr algn="ctr" fontAlgn="ctr"/>
                      <a:r>
                        <a:rPr lang="en-US" sz="3200" u="none" strike="noStrike">
                          <a:effectLst/>
                        </a:rPr>
                        <a:t>4</a:t>
                      </a:r>
                      <a:endParaRPr lang="en-US" sz="3200" b="0" i="0" u="none" strike="noStrike">
                        <a:solidFill>
                          <a:srgbClr val="000000"/>
                        </a:solidFill>
                        <a:effectLst/>
                        <a:latin typeface="Calibri" panose="020F0502020204030204" pitchFamily="34" charset="0"/>
                      </a:endParaRPr>
                    </a:p>
                  </a:txBody>
                  <a:tcPr marL="18292" marR="18292" marT="18292" marB="0" anchor="ctr"/>
                </a:tc>
                <a:tc>
                  <a:txBody>
                    <a:bodyPr/>
                    <a:lstStyle/>
                    <a:p>
                      <a:pPr algn="ctr" fontAlgn="ctr"/>
                      <a:r>
                        <a:rPr lang="en-US" sz="3200" u="none" strike="noStrike">
                          <a:effectLst/>
                        </a:rPr>
                        <a:t>2</a:t>
                      </a:r>
                      <a:endParaRPr lang="en-US" sz="3200" b="0" i="0" u="none" strike="noStrike">
                        <a:solidFill>
                          <a:srgbClr val="000000"/>
                        </a:solidFill>
                        <a:effectLst/>
                        <a:latin typeface="Calibri" panose="020F0502020204030204" pitchFamily="34" charset="0"/>
                      </a:endParaRPr>
                    </a:p>
                  </a:txBody>
                  <a:tcPr marL="18292" marR="18292" marT="18292" marB="0" anchor="ctr"/>
                </a:tc>
                <a:tc>
                  <a:txBody>
                    <a:bodyPr/>
                    <a:lstStyle/>
                    <a:p>
                      <a:pPr algn="ctr" fontAlgn="ctr"/>
                      <a:r>
                        <a:rPr lang="en-US" sz="3200" u="none" strike="noStrike">
                          <a:effectLst/>
                        </a:rPr>
                        <a:t>2</a:t>
                      </a:r>
                      <a:endParaRPr lang="en-US" sz="3200" b="0" i="0" u="none" strike="noStrike">
                        <a:solidFill>
                          <a:srgbClr val="000000"/>
                        </a:solidFill>
                        <a:effectLst/>
                        <a:latin typeface="Calibri" panose="020F0502020204030204" pitchFamily="34" charset="0"/>
                      </a:endParaRPr>
                    </a:p>
                  </a:txBody>
                  <a:tcPr marL="18292" marR="18292" marT="18292" marB="0" anchor="ctr"/>
                </a:tc>
                <a:tc>
                  <a:txBody>
                    <a:bodyPr/>
                    <a:lstStyle/>
                    <a:p>
                      <a:pPr algn="ctr" fontAlgn="b"/>
                      <a:r>
                        <a:rPr lang="en-US" sz="3200" b="1" u="none" strike="noStrike" dirty="0">
                          <a:effectLst/>
                        </a:rPr>
                        <a:t>8</a:t>
                      </a:r>
                      <a:endParaRPr lang="en-US" sz="3200" b="1" i="0" u="none" strike="noStrike" dirty="0">
                        <a:solidFill>
                          <a:srgbClr val="000000"/>
                        </a:solidFill>
                        <a:effectLst/>
                        <a:latin typeface="Calibri" panose="020F0502020204030204" pitchFamily="34" charset="0"/>
                      </a:endParaRPr>
                    </a:p>
                  </a:txBody>
                  <a:tcPr marL="18292" marR="18292" marT="18292" marB="0" anchor="b"/>
                </a:tc>
                <a:extLst>
                  <a:ext uri="{0D108BD9-81ED-4DB2-BD59-A6C34878D82A}">
                    <a16:rowId xmlns:a16="http://schemas.microsoft.com/office/drawing/2014/main" val="798829003"/>
                  </a:ext>
                </a:extLst>
              </a:tr>
            </a:tbl>
          </a:graphicData>
        </a:graphic>
      </p:graphicFrame>
      <p:sp>
        <p:nvSpPr>
          <p:cNvPr id="20" name="TextBox 19">
            <a:extLst>
              <a:ext uri="{FF2B5EF4-FFF2-40B4-BE49-F238E27FC236}">
                <a16:creationId xmlns:a16="http://schemas.microsoft.com/office/drawing/2014/main" id="{97822557-C21F-4501-B1C2-2763237D3CEF}"/>
              </a:ext>
            </a:extLst>
          </p:cNvPr>
          <p:cNvSpPr txBox="1"/>
          <p:nvPr/>
        </p:nvSpPr>
        <p:spPr>
          <a:xfrm>
            <a:off x="8891867" y="5774496"/>
            <a:ext cx="2919132" cy="369332"/>
          </a:xfrm>
          <a:prstGeom prst="rect">
            <a:avLst/>
          </a:prstGeom>
          <a:noFill/>
        </p:spPr>
        <p:txBody>
          <a:bodyPr wrap="none" rtlCol="0">
            <a:spAutoFit/>
          </a:bodyPr>
          <a:lstStyle/>
          <a:p>
            <a:pPr algn="r"/>
            <a:r>
              <a:rPr lang="en-US" dirty="0"/>
              <a:t>Total hours per 60 tower row</a:t>
            </a:r>
          </a:p>
        </p:txBody>
      </p:sp>
    </p:spTree>
    <p:extLst>
      <p:ext uri="{BB962C8B-B14F-4D97-AF65-F5344CB8AC3E}">
        <p14:creationId xmlns:p14="http://schemas.microsoft.com/office/powerpoint/2010/main" val="1349088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A2585-368F-4C80-9B03-0F93A03979C6}"/>
              </a:ext>
            </a:extLst>
          </p:cNvPr>
          <p:cNvSpPr>
            <a:spLocks noGrp="1"/>
          </p:cNvSpPr>
          <p:nvPr>
            <p:ph type="title"/>
          </p:nvPr>
        </p:nvSpPr>
        <p:spPr>
          <a:xfrm>
            <a:off x="1760706" y="685800"/>
            <a:ext cx="9742318" cy="1752599"/>
          </a:xfrm>
        </p:spPr>
        <p:txBody>
          <a:bodyPr>
            <a:normAutofit/>
          </a:bodyPr>
          <a:lstStyle/>
          <a:p>
            <a:r>
              <a:rPr lang="en-US"/>
              <a:t>Material Cost</a:t>
            </a:r>
          </a:p>
        </p:txBody>
      </p:sp>
      <p:graphicFrame>
        <p:nvGraphicFramePr>
          <p:cNvPr id="4" name="Content Placeholder 3">
            <a:extLst>
              <a:ext uri="{FF2B5EF4-FFF2-40B4-BE49-F238E27FC236}">
                <a16:creationId xmlns:a16="http://schemas.microsoft.com/office/drawing/2014/main" id="{3054E2CB-2358-4306-9EB3-DDD9D867C114}"/>
              </a:ext>
            </a:extLst>
          </p:cNvPr>
          <p:cNvGraphicFramePr>
            <a:graphicFrameLocks noGrp="1"/>
          </p:cNvGraphicFramePr>
          <p:nvPr>
            <p:ph idx="1"/>
            <p:extLst>
              <p:ext uri="{D42A27DB-BD31-4B8C-83A1-F6EECF244321}">
                <p14:modId xmlns:p14="http://schemas.microsoft.com/office/powerpoint/2010/main" val="3282982322"/>
              </p:ext>
            </p:extLst>
          </p:nvPr>
        </p:nvGraphicFramePr>
        <p:xfrm>
          <a:off x="1771100" y="2846516"/>
          <a:ext cx="9721529" cy="2792730"/>
        </p:xfrm>
        <a:graphic>
          <a:graphicData uri="http://schemas.openxmlformats.org/drawingml/2006/table">
            <a:tbl>
              <a:tblPr firstRow="1" bandRow="1">
                <a:tableStyleId>{5C22544A-7EE6-4342-B048-85BDC9FD1C3A}</a:tableStyleId>
              </a:tblPr>
              <a:tblGrid>
                <a:gridCol w="5568830">
                  <a:extLst>
                    <a:ext uri="{9D8B030D-6E8A-4147-A177-3AD203B41FA5}">
                      <a16:colId xmlns:a16="http://schemas.microsoft.com/office/drawing/2014/main" val="908444453"/>
                    </a:ext>
                  </a:extLst>
                </a:gridCol>
                <a:gridCol w="4152699">
                  <a:extLst>
                    <a:ext uri="{9D8B030D-6E8A-4147-A177-3AD203B41FA5}">
                      <a16:colId xmlns:a16="http://schemas.microsoft.com/office/drawing/2014/main" val="2439115871"/>
                    </a:ext>
                  </a:extLst>
                </a:gridCol>
              </a:tblGrid>
              <a:tr h="558546">
                <a:tc>
                  <a:txBody>
                    <a:bodyPr/>
                    <a:lstStyle/>
                    <a:p>
                      <a:pPr algn="ctr" fontAlgn="b"/>
                      <a:r>
                        <a:rPr lang="en-US" sz="3300" u="none" strike="noStrike">
                          <a:effectLst/>
                        </a:rPr>
                        <a:t>Treatment</a:t>
                      </a:r>
                      <a:endParaRPr lang="en-US" sz="3300" b="0" i="0" u="none" strike="noStrike">
                        <a:solidFill>
                          <a:srgbClr val="000000"/>
                        </a:solidFill>
                        <a:effectLst/>
                        <a:latin typeface="Calibri" panose="020F0502020204030204" pitchFamily="34" charset="0"/>
                      </a:endParaRPr>
                    </a:p>
                  </a:txBody>
                  <a:tcPr marL="26878" marR="26878" marT="19050" marB="0" anchor="b"/>
                </a:tc>
                <a:tc>
                  <a:txBody>
                    <a:bodyPr/>
                    <a:lstStyle/>
                    <a:p>
                      <a:pPr algn="ctr" fontAlgn="b"/>
                      <a:r>
                        <a:rPr lang="en-US" sz="3300" u="none" strike="noStrike">
                          <a:effectLst/>
                        </a:rPr>
                        <a:t>Cost per tower</a:t>
                      </a:r>
                      <a:endParaRPr lang="en-US" sz="3300" b="0" i="0" u="none" strike="noStrike">
                        <a:solidFill>
                          <a:srgbClr val="000000"/>
                        </a:solidFill>
                        <a:effectLst/>
                        <a:latin typeface="Calibri" panose="020F0502020204030204" pitchFamily="34" charset="0"/>
                      </a:endParaRPr>
                    </a:p>
                  </a:txBody>
                  <a:tcPr marL="26878" marR="26878" marT="19050" marB="0" anchor="b"/>
                </a:tc>
                <a:extLst>
                  <a:ext uri="{0D108BD9-81ED-4DB2-BD59-A6C34878D82A}">
                    <a16:rowId xmlns:a16="http://schemas.microsoft.com/office/drawing/2014/main" val="1460393367"/>
                  </a:ext>
                </a:extLst>
              </a:tr>
              <a:tr h="558546">
                <a:tc>
                  <a:txBody>
                    <a:bodyPr/>
                    <a:lstStyle/>
                    <a:p>
                      <a:pPr algn="ctr" fontAlgn="ctr"/>
                      <a:r>
                        <a:rPr lang="en-US" sz="3300" u="none" strike="noStrike">
                          <a:effectLst/>
                        </a:rPr>
                        <a:t>chips+peat</a:t>
                      </a:r>
                      <a:endParaRPr lang="en-US" sz="3300" b="0" i="0" u="none" strike="noStrike">
                        <a:solidFill>
                          <a:srgbClr val="000000"/>
                        </a:solidFill>
                        <a:effectLst/>
                        <a:latin typeface="Calibri" panose="020F0502020204030204" pitchFamily="34" charset="0"/>
                      </a:endParaRPr>
                    </a:p>
                  </a:txBody>
                  <a:tcPr marL="26878" marR="26878" marT="19050" marB="0" anchor="ctr"/>
                </a:tc>
                <a:tc>
                  <a:txBody>
                    <a:bodyPr/>
                    <a:lstStyle/>
                    <a:p>
                      <a:pPr algn="ctr" fontAlgn="b"/>
                      <a:r>
                        <a:rPr lang="en-US" sz="3300" u="none" strike="noStrike">
                          <a:effectLst/>
                        </a:rPr>
                        <a:t>$4.48</a:t>
                      </a:r>
                      <a:endParaRPr lang="en-US" sz="3300" b="0" i="0" u="none" strike="noStrike">
                        <a:solidFill>
                          <a:srgbClr val="000000"/>
                        </a:solidFill>
                        <a:effectLst/>
                        <a:latin typeface="Calibri" panose="020F0502020204030204" pitchFamily="34" charset="0"/>
                      </a:endParaRPr>
                    </a:p>
                  </a:txBody>
                  <a:tcPr marL="26878" marR="26878" marT="19050" marB="0" anchor="b"/>
                </a:tc>
                <a:extLst>
                  <a:ext uri="{0D108BD9-81ED-4DB2-BD59-A6C34878D82A}">
                    <a16:rowId xmlns:a16="http://schemas.microsoft.com/office/drawing/2014/main" val="520135823"/>
                  </a:ext>
                </a:extLst>
              </a:tr>
              <a:tr h="558546">
                <a:tc>
                  <a:txBody>
                    <a:bodyPr/>
                    <a:lstStyle/>
                    <a:p>
                      <a:pPr algn="ctr" fontAlgn="ctr"/>
                      <a:r>
                        <a:rPr lang="en-US" sz="3300" u="none" strike="noStrike">
                          <a:effectLst/>
                        </a:rPr>
                        <a:t>ground chips+peat</a:t>
                      </a:r>
                      <a:endParaRPr lang="en-US" sz="3300" b="0" i="0" u="none" strike="noStrike">
                        <a:solidFill>
                          <a:srgbClr val="000000"/>
                        </a:solidFill>
                        <a:effectLst/>
                        <a:latin typeface="Calibri" panose="020F0502020204030204" pitchFamily="34" charset="0"/>
                      </a:endParaRPr>
                    </a:p>
                  </a:txBody>
                  <a:tcPr marL="26878" marR="26878" marT="19050" marB="0" anchor="ctr"/>
                </a:tc>
                <a:tc>
                  <a:txBody>
                    <a:bodyPr/>
                    <a:lstStyle/>
                    <a:p>
                      <a:pPr algn="ctr" fontAlgn="b"/>
                      <a:r>
                        <a:rPr lang="en-US" sz="3300" u="none" strike="noStrike">
                          <a:effectLst/>
                        </a:rPr>
                        <a:t>$4.58</a:t>
                      </a:r>
                      <a:endParaRPr lang="en-US" sz="3300" b="0" i="0" u="none" strike="noStrike">
                        <a:solidFill>
                          <a:srgbClr val="000000"/>
                        </a:solidFill>
                        <a:effectLst/>
                        <a:latin typeface="Calibri" panose="020F0502020204030204" pitchFamily="34" charset="0"/>
                      </a:endParaRPr>
                    </a:p>
                  </a:txBody>
                  <a:tcPr marL="26878" marR="26878" marT="19050" marB="0" anchor="b"/>
                </a:tc>
                <a:extLst>
                  <a:ext uri="{0D108BD9-81ED-4DB2-BD59-A6C34878D82A}">
                    <a16:rowId xmlns:a16="http://schemas.microsoft.com/office/drawing/2014/main" val="3877138265"/>
                  </a:ext>
                </a:extLst>
              </a:tr>
              <a:tr h="558546">
                <a:tc>
                  <a:txBody>
                    <a:bodyPr/>
                    <a:lstStyle/>
                    <a:p>
                      <a:pPr algn="ctr" fontAlgn="ctr"/>
                      <a:r>
                        <a:rPr lang="en-US" sz="3300" u="none" strike="noStrike">
                          <a:effectLst/>
                        </a:rPr>
                        <a:t>peat+perlite</a:t>
                      </a:r>
                      <a:endParaRPr lang="en-US" sz="3300" b="0" i="0" u="none" strike="noStrike">
                        <a:solidFill>
                          <a:srgbClr val="000000"/>
                        </a:solidFill>
                        <a:effectLst/>
                        <a:latin typeface="Calibri" panose="020F0502020204030204" pitchFamily="34" charset="0"/>
                      </a:endParaRPr>
                    </a:p>
                  </a:txBody>
                  <a:tcPr marL="26878" marR="26878" marT="19050" marB="0" anchor="ctr"/>
                </a:tc>
                <a:tc>
                  <a:txBody>
                    <a:bodyPr/>
                    <a:lstStyle/>
                    <a:p>
                      <a:pPr algn="ctr" fontAlgn="b"/>
                      <a:r>
                        <a:rPr lang="en-US" sz="3300" u="none" strike="noStrike">
                          <a:effectLst/>
                        </a:rPr>
                        <a:t>$2.72</a:t>
                      </a:r>
                      <a:endParaRPr lang="en-US" sz="3300" b="0" i="0" u="none" strike="noStrike">
                        <a:solidFill>
                          <a:srgbClr val="000000"/>
                        </a:solidFill>
                        <a:effectLst/>
                        <a:latin typeface="Calibri" panose="020F0502020204030204" pitchFamily="34" charset="0"/>
                      </a:endParaRPr>
                    </a:p>
                  </a:txBody>
                  <a:tcPr marL="26878" marR="26878" marT="19050" marB="0" anchor="b"/>
                </a:tc>
                <a:extLst>
                  <a:ext uri="{0D108BD9-81ED-4DB2-BD59-A6C34878D82A}">
                    <a16:rowId xmlns:a16="http://schemas.microsoft.com/office/drawing/2014/main" val="4268278141"/>
                  </a:ext>
                </a:extLst>
              </a:tr>
              <a:tr h="558546">
                <a:tc>
                  <a:txBody>
                    <a:bodyPr/>
                    <a:lstStyle/>
                    <a:p>
                      <a:pPr algn="ctr" fontAlgn="ctr"/>
                      <a:r>
                        <a:rPr lang="en-US" sz="3300" u="none" strike="noStrike">
                          <a:effectLst/>
                        </a:rPr>
                        <a:t>ground chips</a:t>
                      </a:r>
                      <a:endParaRPr lang="en-US" sz="3300" b="0" i="0" u="none" strike="noStrike">
                        <a:solidFill>
                          <a:srgbClr val="000000"/>
                        </a:solidFill>
                        <a:effectLst/>
                        <a:latin typeface="Calibri" panose="020F0502020204030204" pitchFamily="34" charset="0"/>
                      </a:endParaRPr>
                    </a:p>
                  </a:txBody>
                  <a:tcPr marL="26878" marR="26878" marT="19050" marB="0" anchor="ctr"/>
                </a:tc>
                <a:tc>
                  <a:txBody>
                    <a:bodyPr/>
                    <a:lstStyle/>
                    <a:p>
                      <a:pPr algn="ctr" fontAlgn="b"/>
                      <a:r>
                        <a:rPr lang="en-US" sz="3300" u="none" strike="noStrike" dirty="0">
                          <a:effectLst/>
                        </a:rPr>
                        <a:t>$4.67</a:t>
                      </a:r>
                      <a:endParaRPr lang="en-US" sz="3300" b="0" i="0" u="none" strike="noStrike" dirty="0">
                        <a:solidFill>
                          <a:srgbClr val="000000"/>
                        </a:solidFill>
                        <a:effectLst/>
                        <a:latin typeface="Calibri" panose="020F0502020204030204" pitchFamily="34" charset="0"/>
                      </a:endParaRPr>
                    </a:p>
                  </a:txBody>
                  <a:tcPr marL="26878" marR="26878" marT="19050" marB="0" anchor="b"/>
                </a:tc>
                <a:extLst>
                  <a:ext uri="{0D108BD9-81ED-4DB2-BD59-A6C34878D82A}">
                    <a16:rowId xmlns:a16="http://schemas.microsoft.com/office/drawing/2014/main" val="2112382489"/>
                  </a:ext>
                </a:extLst>
              </a:tr>
            </a:tbl>
          </a:graphicData>
        </a:graphic>
      </p:graphicFrame>
    </p:spTree>
    <p:extLst>
      <p:ext uri="{BB962C8B-B14F-4D97-AF65-F5344CB8AC3E}">
        <p14:creationId xmlns:p14="http://schemas.microsoft.com/office/powerpoint/2010/main" val="3798126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B62BF-80D5-47CB-A8D0-1A339D9AA8D2}"/>
              </a:ext>
            </a:extLst>
          </p:cNvPr>
          <p:cNvSpPr>
            <a:spLocks noGrp="1"/>
          </p:cNvSpPr>
          <p:nvPr>
            <p:ph type="title"/>
          </p:nvPr>
        </p:nvSpPr>
        <p:spPr>
          <a:xfrm>
            <a:off x="1760706" y="685800"/>
            <a:ext cx="9742318" cy="1752599"/>
          </a:xfrm>
        </p:spPr>
        <p:txBody>
          <a:bodyPr>
            <a:normAutofit/>
          </a:bodyPr>
          <a:lstStyle/>
          <a:p>
            <a:r>
              <a:rPr lang="en-US" dirty="0"/>
              <a:t>Total establishment per tower</a:t>
            </a:r>
          </a:p>
        </p:txBody>
      </p:sp>
      <p:graphicFrame>
        <p:nvGraphicFramePr>
          <p:cNvPr id="4" name="Content Placeholder 3">
            <a:extLst>
              <a:ext uri="{FF2B5EF4-FFF2-40B4-BE49-F238E27FC236}">
                <a16:creationId xmlns:a16="http://schemas.microsoft.com/office/drawing/2014/main" id="{8C1FEECC-D548-4454-A757-0AC19A99D40C}"/>
              </a:ext>
            </a:extLst>
          </p:cNvPr>
          <p:cNvGraphicFramePr>
            <a:graphicFrameLocks noGrp="1"/>
          </p:cNvGraphicFramePr>
          <p:nvPr>
            <p:ph idx="1"/>
          </p:nvPr>
        </p:nvGraphicFramePr>
        <p:xfrm>
          <a:off x="1760705" y="2727497"/>
          <a:ext cx="9742319" cy="3030770"/>
        </p:xfrm>
        <a:graphic>
          <a:graphicData uri="http://schemas.openxmlformats.org/drawingml/2006/table">
            <a:tbl>
              <a:tblPr firstRow="1" bandRow="1">
                <a:tableStyleId>{5C22544A-7EE6-4342-B048-85BDC9FD1C3A}</a:tableStyleId>
              </a:tblPr>
              <a:tblGrid>
                <a:gridCol w="3473136">
                  <a:extLst>
                    <a:ext uri="{9D8B030D-6E8A-4147-A177-3AD203B41FA5}">
                      <a16:colId xmlns:a16="http://schemas.microsoft.com/office/drawing/2014/main" val="2188039291"/>
                    </a:ext>
                  </a:extLst>
                </a:gridCol>
                <a:gridCol w="2759487">
                  <a:extLst>
                    <a:ext uri="{9D8B030D-6E8A-4147-A177-3AD203B41FA5}">
                      <a16:colId xmlns:a16="http://schemas.microsoft.com/office/drawing/2014/main" val="4799214"/>
                    </a:ext>
                  </a:extLst>
                </a:gridCol>
                <a:gridCol w="1754848">
                  <a:extLst>
                    <a:ext uri="{9D8B030D-6E8A-4147-A177-3AD203B41FA5}">
                      <a16:colId xmlns:a16="http://schemas.microsoft.com/office/drawing/2014/main" val="3749191132"/>
                    </a:ext>
                  </a:extLst>
                </a:gridCol>
                <a:gridCol w="1754848">
                  <a:extLst>
                    <a:ext uri="{9D8B030D-6E8A-4147-A177-3AD203B41FA5}">
                      <a16:colId xmlns:a16="http://schemas.microsoft.com/office/drawing/2014/main" val="2738186462"/>
                    </a:ext>
                  </a:extLst>
                </a:gridCol>
              </a:tblGrid>
              <a:tr h="606154">
                <a:tc>
                  <a:txBody>
                    <a:bodyPr/>
                    <a:lstStyle/>
                    <a:p>
                      <a:pPr algn="ctr" fontAlgn="b"/>
                      <a:r>
                        <a:rPr lang="en-US" sz="3200" u="none" strike="noStrike">
                          <a:effectLst/>
                        </a:rPr>
                        <a:t>Treatment</a:t>
                      </a:r>
                      <a:endParaRPr lang="en-US" sz="3200" b="0" i="0" u="none" strike="noStrike">
                        <a:solidFill>
                          <a:srgbClr val="000000"/>
                        </a:solidFill>
                        <a:effectLst/>
                        <a:latin typeface="Calibri" panose="020F0502020204030204" pitchFamily="34" charset="0"/>
                      </a:endParaRPr>
                    </a:p>
                  </a:txBody>
                  <a:tcPr marL="18280" marR="18280" marT="18280" marB="0" anchor="b"/>
                </a:tc>
                <a:tc>
                  <a:txBody>
                    <a:bodyPr/>
                    <a:lstStyle/>
                    <a:p>
                      <a:pPr algn="ctr" fontAlgn="b"/>
                      <a:r>
                        <a:rPr lang="en-US" sz="3200" u="none" strike="noStrike">
                          <a:effectLst/>
                        </a:rPr>
                        <a:t>Material</a:t>
                      </a:r>
                      <a:endParaRPr lang="en-US" sz="3200" b="0" i="0" u="none" strike="noStrike">
                        <a:solidFill>
                          <a:srgbClr val="000000"/>
                        </a:solidFill>
                        <a:effectLst/>
                        <a:latin typeface="Calibri" panose="020F0502020204030204" pitchFamily="34" charset="0"/>
                      </a:endParaRPr>
                    </a:p>
                  </a:txBody>
                  <a:tcPr marL="18280" marR="18280" marT="18280" marB="0" anchor="b"/>
                </a:tc>
                <a:tc>
                  <a:txBody>
                    <a:bodyPr/>
                    <a:lstStyle/>
                    <a:p>
                      <a:pPr algn="ctr" fontAlgn="b"/>
                      <a:r>
                        <a:rPr lang="en-US" sz="3200" u="none" strike="noStrike">
                          <a:effectLst/>
                        </a:rPr>
                        <a:t>Labor</a:t>
                      </a:r>
                      <a:endParaRPr lang="en-US" sz="3200" b="0" i="0" u="none" strike="noStrike">
                        <a:solidFill>
                          <a:srgbClr val="000000"/>
                        </a:solidFill>
                        <a:effectLst/>
                        <a:latin typeface="Calibri" panose="020F0502020204030204" pitchFamily="34" charset="0"/>
                      </a:endParaRPr>
                    </a:p>
                  </a:txBody>
                  <a:tcPr marL="18280" marR="18280" marT="18280" marB="0" anchor="b"/>
                </a:tc>
                <a:tc>
                  <a:txBody>
                    <a:bodyPr/>
                    <a:lstStyle/>
                    <a:p>
                      <a:pPr algn="ctr" fontAlgn="b"/>
                      <a:r>
                        <a:rPr lang="en-US" sz="3200" u="none" strike="noStrike" dirty="0">
                          <a:effectLst/>
                        </a:rPr>
                        <a:t>Total</a:t>
                      </a:r>
                      <a:endParaRPr lang="en-US" sz="3200" b="0" i="0" u="none" strike="noStrike" dirty="0">
                        <a:solidFill>
                          <a:srgbClr val="000000"/>
                        </a:solidFill>
                        <a:effectLst/>
                        <a:latin typeface="Calibri" panose="020F0502020204030204" pitchFamily="34" charset="0"/>
                      </a:endParaRPr>
                    </a:p>
                  </a:txBody>
                  <a:tcPr marL="18280" marR="18280" marT="18280" marB="0" anchor="b"/>
                </a:tc>
                <a:extLst>
                  <a:ext uri="{0D108BD9-81ED-4DB2-BD59-A6C34878D82A}">
                    <a16:rowId xmlns:a16="http://schemas.microsoft.com/office/drawing/2014/main" val="352709285"/>
                  </a:ext>
                </a:extLst>
              </a:tr>
              <a:tr h="606154">
                <a:tc>
                  <a:txBody>
                    <a:bodyPr/>
                    <a:lstStyle/>
                    <a:p>
                      <a:pPr algn="ctr" fontAlgn="ctr"/>
                      <a:r>
                        <a:rPr lang="en-US" sz="3200" u="none" strike="noStrike">
                          <a:effectLst/>
                        </a:rPr>
                        <a:t>chips+peat</a:t>
                      </a:r>
                      <a:endParaRPr lang="en-US" sz="3200" b="0" i="0" u="none" strike="noStrike">
                        <a:solidFill>
                          <a:srgbClr val="000000"/>
                        </a:solidFill>
                        <a:effectLst/>
                        <a:latin typeface="Calibri" panose="020F0502020204030204" pitchFamily="34" charset="0"/>
                      </a:endParaRPr>
                    </a:p>
                  </a:txBody>
                  <a:tcPr marL="18280" marR="18280" marT="18280" marB="0" anchor="ctr"/>
                </a:tc>
                <a:tc>
                  <a:txBody>
                    <a:bodyPr/>
                    <a:lstStyle/>
                    <a:p>
                      <a:pPr algn="ctr" fontAlgn="b"/>
                      <a:r>
                        <a:rPr lang="en-US" sz="3200" u="none" strike="noStrike">
                          <a:effectLst/>
                        </a:rPr>
                        <a:t>$4.48</a:t>
                      </a:r>
                      <a:endParaRPr lang="en-US" sz="3200" b="0" i="0" u="none" strike="noStrike">
                        <a:solidFill>
                          <a:srgbClr val="000000"/>
                        </a:solidFill>
                        <a:effectLst/>
                        <a:latin typeface="Calibri" panose="020F0502020204030204" pitchFamily="34" charset="0"/>
                      </a:endParaRPr>
                    </a:p>
                  </a:txBody>
                  <a:tcPr marL="18280" marR="18280" marT="18280" marB="0" anchor="b"/>
                </a:tc>
                <a:tc>
                  <a:txBody>
                    <a:bodyPr/>
                    <a:lstStyle/>
                    <a:p>
                      <a:pPr algn="ctr" fontAlgn="b"/>
                      <a:r>
                        <a:rPr lang="en-US" sz="3200" u="none" strike="noStrike">
                          <a:effectLst/>
                        </a:rPr>
                        <a:t>$2.75</a:t>
                      </a:r>
                      <a:endParaRPr lang="en-US" sz="3200" b="0" i="0" u="none" strike="noStrike">
                        <a:solidFill>
                          <a:srgbClr val="000000"/>
                        </a:solidFill>
                        <a:effectLst/>
                        <a:latin typeface="Calibri" panose="020F0502020204030204" pitchFamily="34" charset="0"/>
                      </a:endParaRPr>
                    </a:p>
                  </a:txBody>
                  <a:tcPr marL="18280" marR="18280" marT="18280" marB="0" anchor="b"/>
                </a:tc>
                <a:tc>
                  <a:txBody>
                    <a:bodyPr/>
                    <a:lstStyle/>
                    <a:p>
                      <a:pPr algn="ctr" fontAlgn="b"/>
                      <a:r>
                        <a:rPr lang="en-US" sz="3200" u="none" strike="noStrike">
                          <a:effectLst/>
                        </a:rPr>
                        <a:t>$7.23</a:t>
                      </a:r>
                      <a:endParaRPr lang="en-US" sz="3200" b="0" i="0" u="none" strike="noStrike">
                        <a:solidFill>
                          <a:srgbClr val="000000"/>
                        </a:solidFill>
                        <a:effectLst/>
                        <a:latin typeface="Calibri" panose="020F0502020204030204" pitchFamily="34" charset="0"/>
                      </a:endParaRPr>
                    </a:p>
                  </a:txBody>
                  <a:tcPr marL="18280" marR="18280" marT="18280" marB="0" anchor="b"/>
                </a:tc>
                <a:extLst>
                  <a:ext uri="{0D108BD9-81ED-4DB2-BD59-A6C34878D82A}">
                    <a16:rowId xmlns:a16="http://schemas.microsoft.com/office/drawing/2014/main" val="4172084779"/>
                  </a:ext>
                </a:extLst>
              </a:tr>
              <a:tr h="606154">
                <a:tc>
                  <a:txBody>
                    <a:bodyPr/>
                    <a:lstStyle/>
                    <a:p>
                      <a:pPr algn="ctr" fontAlgn="ctr"/>
                      <a:r>
                        <a:rPr lang="en-US" sz="3200" u="none" strike="noStrike">
                          <a:effectLst/>
                        </a:rPr>
                        <a:t>ground chips+peat</a:t>
                      </a:r>
                      <a:endParaRPr lang="en-US" sz="3200" b="0" i="0" u="none" strike="noStrike">
                        <a:solidFill>
                          <a:srgbClr val="000000"/>
                        </a:solidFill>
                        <a:effectLst/>
                        <a:latin typeface="Calibri" panose="020F0502020204030204" pitchFamily="34" charset="0"/>
                      </a:endParaRPr>
                    </a:p>
                  </a:txBody>
                  <a:tcPr marL="18280" marR="18280" marT="18280" marB="0" anchor="ctr"/>
                </a:tc>
                <a:tc>
                  <a:txBody>
                    <a:bodyPr/>
                    <a:lstStyle/>
                    <a:p>
                      <a:pPr algn="ctr" fontAlgn="b"/>
                      <a:r>
                        <a:rPr lang="en-US" sz="3200" u="none" strike="noStrike">
                          <a:effectLst/>
                        </a:rPr>
                        <a:t>$4.58</a:t>
                      </a:r>
                      <a:endParaRPr lang="en-US" sz="3200" b="0" i="0" u="none" strike="noStrike">
                        <a:solidFill>
                          <a:srgbClr val="000000"/>
                        </a:solidFill>
                        <a:effectLst/>
                        <a:latin typeface="Calibri" panose="020F0502020204030204" pitchFamily="34" charset="0"/>
                      </a:endParaRPr>
                    </a:p>
                  </a:txBody>
                  <a:tcPr marL="18280" marR="18280" marT="18280" marB="0" anchor="b"/>
                </a:tc>
                <a:tc>
                  <a:txBody>
                    <a:bodyPr/>
                    <a:lstStyle/>
                    <a:p>
                      <a:pPr algn="ctr" fontAlgn="b"/>
                      <a:r>
                        <a:rPr lang="en-US" sz="3200" u="none" strike="noStrike">
                          <a:effectLst/>
                        </a:rPr>
                        <a:t>$3.00</a:t>
                      </a:r>
                      <a:endParaRPr lang="en-US" sz="3200" b="0" i="0" u="none" strike="noStrike">
                        <a:solidFill>
                          <a:srgbClr val="000000"/>
                        </a:solidFill>
                        <a:effectLst/>
                        <a:latin typeface="Calibri" panose="020F0502020204030204" pitchFamily="34" charset="0"/>
                      </a:endParaRPr>
                    </a:p>
                  </a:txBody>
                  <a:tcPr marL="18280" marR="18280" marT="18280" marB="0" anchor="b"/>
                </a:tc>
                <a:tc>
                  <a:txBody>
                    <a:bodyPr/>
                    <a:lstStyle/>
                    <a:p>
                      <a:pPr algn="ctr" fontAlgn="b"/>
                      <a:r>
                        <a:rPr lang="en-US" sz="3200" u="none" strike="noStrike">
                          <a:effectLst/>
                        </a:rPr>
                        <a:t>$7.58</a:t>
                      </a:r>
                      <a:endParaRPr lang="en-US" sz="3200" b="0" i="0" u="none" strike="noStrike">
                        <a:solidFill>
                          <a:srgbClr val="000000"/>
                        </a:solidFill>
                        <a:effectLst/>
                        <a:latin typeface="Calibri" panose="020F0502020204030204" pitchFamily="34" charset="0"/>
                      </a:endParaRPr>
                    </a:p>
                  </a:txBody>
                  <a:tcPr marL="18280" marR="18280" marT="18280" marB="0" anchor="b"/>
                </a:tc>
                <a:extLst>
                  <a:ext uri="{0D108BD9-81ED-4DB2-BD59-A6C34878D82A}">
                    <a16:rowId xmlns:a16="http://schemas.microsoft.com/office/drawing/2014/main" val="642638365"/>
                  </a:ext>
                </a:extLst>
              </a:tr>
              <a:tr h="606154">
                <a:tc>
                  <a:txBody>
                    <a:bodyPr/>
                    <a:lstStyle/>
                    <a:p>
                      <a:pPr algn="ctr" fontAlgn="ctr"/>
                      <a:r>
                        <a:rPr lang="en-US" sz="3200" u="none" strike="noStrike">
                          <a:effectLst/>
                        </a:rPr>
                        <a:t>peat+perlite</a:t>
                      </a:r>
                      <a:endParaRPr lang="en-US" sz="3200" b="0" i="0" u="none" strike="noStrike">
                        <a:solidFill>
                          <a:srgbClr val="000000"/>
                        </a:solidFill>
                        <a:effectLst/>
                        <a:latin typeface="Calibri" panose="020F0502020204030204" pitchFamily="34" charset="0"/>
                      </a:endParaRPr>
                    </a:p>
                  </a:txBody>
                  <a:tcPr marL="18280" marR="18280" marT="18280" marB="0" anchor="ctr"/>
                </a:tc>
                <a:tc>
                  <a:txBody>
                    <a:bodyPr/>
                    <a:lstStyle/>
                    <a:p>
                      <a:pPr algn="ctr" fontAlgn="b"/>
                      <a:r>
                        <a:rPr lang="en-US" sz="3200" u="none" strike="noStrike">
                          <a:effectLst/>
                        </a:rPr>
                        <a:t>$2.72</a:t>
                      </a:r>
                      <a:endParaRPr lang="en-US" sz="3200" b="0" i="0" u="none" strike="noStrike">
                        <a:solidFill>
                          <a:srgbClr val="000000"/>
                        </a:solidFill>
                        <a:effectLst/>
                        <a:latin typeface="Calibri" panose="020F0502020204030204" pitchFamily="34" charset="0"/>
                      </a:endParaRPr>
                    </a:p>
                  </a:txBody>
                  <a:tcPr marL="18280" marR="18280" marT="18280" marB="0" anchor="b"/>
                </a:tc>
                <a:tc>
                  <a:txBody>
                    <a:bodyPr/>
                    <a:lstStyle/>
                    <a:p>
                      <a:pPr algn="ctr" fontAlgn="b"/>
                      <a:r>
                        <a:rPr lang="en-US" sz="3200" u="none" strike="noStrike">
                          <a:effectLst/>
                        </a:rPr>
                        <a:t>$3.13</a:t>
                      </a:r>
                      <a:endParaRPr lang="en-US" sz="3200" b="0" i="0" u="none" strike="noStrike">
                        <a:solidFill>
                          <a:srgbClr val="000000"/>
                        </a:solidFill>
                        <a:effectLst/>
                        <a:latin typeface="Calibri" panose="020F0502020204030204" pitchFamily="34" charset="0"/>
                      </a:endParaRPr>
                    </a:p>
                  </a:txBody>
                  <a:tcPr marL="18280" marR="18280" marT="18280" marB="0" anchor="b"/>
                </a:tc>
                <a:tc>
                  <a:txBody>
                    <a:bodyPr/>
                    <a:lstStyle/>
                    <a:p>
                      <a:pPr algn="ctr" fontAlgn="b"/>
                      <a:r>
                        <a:rPr lang="en-US" sz="3200" u="none" strike="noStrike">
                          <a:effectLst/>
                        </a:rPr>
                        <a:t>$5.85</a:t>
                      </a:r>
                      <a:endParaRPr lang="en-US" sz="3200" b="0" i="0" u="none" strike="noStrike">
                        <a:solidFill>
                          <a:srgbClr val="000000"/>
                        </a:solidFill>
                        <a:effectLst/>
                        <a:latin typeface="Calibri" panose="020F0502020204030204" pitchFamily="34" charset="0"/>
                      </a:endParaRPr>
                    </a:p>
                  </a:txBody>
                  <a:tcPr marL="18280" marR="18280" marT="18280" marB="0" anchor="b"/>
                </a:tc>
                <a:extLst>
                  <a:ext uri="{0D108BD9-81ED-4DB2-BD59-A6C34878D82A}">
                    <a16:rowId xmlns:a16="http://schemas.microsoft.com/office/drawing/2014/main" val="581445317"/>
                  </a:ext>
                </a:extLst>
              </a:tr>
              <a:tr h="606154">
                <a:tc>
                  <a:txBody>
                    <a:bodyPr/>
                    <a:lstStyle/>
                    <a:p>
                      <a:pPr algn="ctr" fontAlgn="ctr"/>
                      <a:r>
                        <a:rPr lang="en-US" sz="3200" u="none" strike="noStrike">
                          <a:effectLst/>
                        </a:rPr>
                        <a:t>ground chips</a:t>
                      </a:r>
                      <a:endParaRPr lang="en-US" sz="3200" b="0" i="0" u="none" strike="noStrike">
                        <a:solidFill>
                          <a:srgbClr val="000000"/>
                        </a:solidFill>
                        <a:effectLst/>
                        <a:latin typeface="Calibri" panose="020F0502020204030204" pitchFamily="34" charset="0"/>
                      </a:endParaRPr>
                    </a:p>
                  </a:txBody>
                  <a:tcPr marL="18280" marR="18280" marT="18280" marB="0" anchor="ctr"/>
                </a:tc>
                <a:tc>
                  <a:txBody>
                    <a:bodyPr/>
                    <a:lstStyle/>
                    <a:p>
                      <a:pPr algn="ctr" fontAlgn="b"/>
                      <a:r>
                        <a:rPr lang="en-US" sz="3200" u="none" strike="noStrike">
                          <a:effectLst/>
                        </a:rPr>
                        <a:t>$4.67</a:t>
                      </a:r>
                      <a:endParaRPr lang="en-US" sz="3200" b="0" i="0" u="none" strike="noStrike">
                        <a:solidFill>
                          <a:srgbClr val="000000"/>
                        </a:solidFill>
                        <a:effectLst/>
                        <a:latin typeface="Calibri" panose="020F0502020204030204" pitchFamily="34" charset="0"/>
                      </a:endParaRPr>
                    </a:p>
                  </a:txBody>
                  <a:tcPr marL="18280" marR="18280" marT="18280" marB="0" anchor="b"/>
                </a:tc>
                <a:tc>
                  <a:txBody>
                    <a:bodyPr/>
                    <a:lstStyle/>
                    <a:p>
                      <a:pPr algn="ctr" fontAlgn="b"/>
                      <a:r>
                        <a:rPr lang="en-US" sz="3200" u="none" strike="noStrike">
                          <a:effectLst/>
                        </a:rPr>
                        <a:t>$2.00</a:t>
                      </a:r>
                      <a:endParaRPr lang="en-US" sz="3200" b="0" i="0" u="none" strike="noStrike">
                        <a:solidFill>
                          <a:srgbClr val="000000"/>
                        </a:solidFill>
                        <a:effectLst/>
                        <a:latin typeface="Calibri" panose="020F0502020204030204" pitchFamily="34" charset="0"/>
                      </a:endParaRPr>
                    </a:p>
                  </a:txBody>
                  <a:tcPr marL="18280" marR="18280" marT="18280" marB="0" anchor="b"/>
                </a:tc>
                <a:tc>
                  <a:txBody>
                    <a:bodyPr/>
                    <a:lstStyle/>
                    <a:p>
                      <a:pPr algn="ctr" fontAlgn="b"/>
                      <a:r>
                        <a:rPr lang="en-US" sz="3200" u="none" strike="noStrike" dirty="0">
                          <a:effectLst/>
                        </a:rPr>
                        <a:t>$6.67</a:t>
                      </a:r>
                      <a:endParaRPr lang="en-US" sz="3200" b="0" i="0" u="none" strike="noStrike" dirty="0">
                        <a:solidFill>
                          <a:srgbClr val="000000"/>
                        </a:solidFill>
                        <a:effectLst/>
                        <a:latin typeface="Calibri" panose="020F0502020204030204" pitchFamily="34" charset="0"/>
                      </a:endParaRPr>
                    </a:p>
                  </a:txBody>
                  <a:tcPr marL="18280" marR="18280" marT="18280" marB="0" anchor="b"/>
                </a:tc>
                <a:extLst>
                  <a:ext uri="{0D108BD9-81ED-4DB2-BD59-A6C34878D82A}">
                    <a16:rowId xmlns:a16="http://schemas.microsoft.com/office/drawing/2014/main" val="1234372108"/>
                  </a:ext>
                </a:extLst>
              </a:tr>
            </a:tbl>
          </a:graphicData>
        </a:graphic>
      </p:graphicFrame>
    </p:spTree>
    <p:extLst>
      <p:ext uri="{BB962C8B-B14F-4D97-AF65-F5344CB8AC3E}">
        <p14:creationId xmlns:p14="http://schemas.microsoft.com/office/powerpoint/2010/main" val="3050911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D5891-1825-487C-9CB1-DECC819B170C}"/>
              </a:ext>
            </a:extLst>
          </p:cNvPr>
          <p:cNvSpPr>
            <a:spLocks noGrp="1"/>
          </p:cNvSpPr>
          <p:nvPr>
            <p:ph type="title"/>
          </p:nvPr>
        </p:nvSpPr>
        <p:spPr/>
        <p:txBody>
          <a:bodyPr/>
          <a:lstStyle/>
          <a:p>
            <a:r>
              <a:rPr lang="en-US" dirty="0"/>
              <a:t>Average Dead Plants Per Tower</a:t>
            </a:r>
          </a:p>
        </p:txBody>
      </p:sp>
      <p:graphicFrame>
        <p:nvGraphicFramePr>
          <p:cNvPr id="4" name="Chart 3">
            <a:extLst>
              <a:ext uri="{FF2B5EF4-FFF2-40B4-BE49-F238E27FC236}">
                <a16:creationId xmlns:a16="http://schemas.microsoft.com/office/drawing/2014/main" id="{3F3197BE-4D73-4279-AC1A-3206D426C8B3}"/>
              </a:ext>
            </a:extLst>
          </p:cNvPr>
          <p:cNvGraphicFramePr>
            <a:graphicFrameLocks/>
          </p:cNvGraphicFramePr>
          <p:nvPr>
            <p:extLst>
              <p:ext uri="{D42A27DB-BD31-4B8C-83A1-F6EECF244321}">
                <p14:modId xmlns:p14="http://schemas.microsoft.com/office/powerpoint/2010/main" val="2734676457"/>
              </p:ext>
            </p:extLst>
          </p:nvPr>
        </p:nvGraphicFramePr>
        <p:xfrm>
          <a:off x="1921666" y="1935480"/>
          <a:ext cx="9889334" cy="44043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97597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67A43-E888-4AEE-9C59-8DE9FE3985EA}"/>
              </a:ext>
            </a:extLst>
          </p:cNvPr>
          <p:cNvSpPr>
            <a:spLocks noGrp="1"/>
          </p:cNvSpPr>
          <p:nvPr>
            <p:ph type="title"/>
          </p:nvPr>
        </p:nvSpPr>
        <p:spPr/>
        <p:txBody>
          <a:bodyPr/>
          <a:lstStyle/>
          <a:p>
            <a:r>
              <a:rPr lang="en-US" dirty="0"/>
              <a:t>Water Usage</a:t>
            </a:r>
          </a:p>
        </p:txBody>
      </p:sp>
      <p:sp>
        <p:nvSpPr>
          <p:cNvPr id="3" name="Content Placeholder 2">
            <a:extLst>
              <a:ext uri="{FF2B5EF4-FFF2-40B4-BE49-F238E27FC236}">
                <a16:creationId xmlns:a16="http://schemas.microsoft.com/office/drawing/2014/main" id="{E90E2441-947B-4A55-BAD0-E8E442BF947C}"/>
              </a:ext>
            </a:extLst>
          </p:cNvPr>
          <p:cNvSpPr>
            <a:spLocks noGrp="1"/>
          </p:cNvSpPr>
          <p:nvPr>
            <p:ph idx="1"/>
          </p:nvPr>
        </p:nvSpPr>
        <p:spPr/>
        <p:txBody>
          <a:bodyPr/>
          <a:lstStyle/>
          <a:p>
            <a:r>
              <a:rPr lang="en-US" dirty="0"/>
              <a:t>Basically the same run time per day early season</a:t>
            </a:r>
          </a:p>
          <a:p>
            <a:pPr lvl="1"/>
            <a:r>
              <a:rPr lang="en-US" dirty="0"/>
              <a:t>Ground chips ran twice each day but half the time</a:t>
            </a:r>
          </a:p>
          <a:p>
            <a:r>
              <a:rPr lang="en-US" dirty="0"/>
              <a:t>Late season peat + perlite and ground chips + peat ran a bit more due to plant canopy.  Just had more plant mass than the others.</a:t>
            </a:r>
          </a:p>
          <a:p>
            <a:r>
              <a:rPr lang="en-US" dirty="0"/>
              <a:t>Water distribution to all cells was the key differential</a:t>
            </a:r>
          </a:p>
        </p:txBody>
      </p:sp>
    </p:spTree>
    <p:extLst>
      <p:ext uri="{BB962C8B-B14F-4D97-AF65-F5344CB8AC3E}">
        <p14:creationId xmlns:p14="http://schemas.microsoft.com/office/powerpoint/2010/main" val="1630548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64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5820A-AAF0-4A74-9381-935A5D4FF348}"/>
              </a:ext>
            </a:extLst>
          </p:cNvPr>
          <p:cNvSpPr>
            <a:spLocks noGrp="1"/>
          </p:cNvSpPr>
          <p:nvPr>
            <p:ph type="title"/>
          </p:nvPr>
        </p:nvSpPr>
        <p:spPr>
          <a:xfrm>
            <a:off x="1760706" y="685800"/>
            <a:ext cx="9742318" cy="1752599"/>
          </a:xfrm>
        </p:spPr>
        <p:txBody>
          <a:bodyPr>
            <a:normAutofit/>
          </a:bodyPr>
          <a:lstStyle/>
          <a:p>
            <a:r>
              <a:rPr lang="en-US"/>
              <a:t>Yield</a:t>
            </a:r>
            <a:endParaRPr lang="en-US" dirty="0"/>
          </a:p>
        </p:txBody>
      </p:sp>
      <p:graphicFrame>
        <p:nvGraphicFramePr>
          <p:cNvPr id="4" name="Content Placeholder 3">
            <a:extLst>
              <a:ext uri="{FF2B5EF4-FFF2-40B4-BE49-F238E27FC236}">
                <a16:creationId xmlns:a16="http://schemas.microsoft.com/office/drawing/2014/main" id="{8AB84ACC-888C-44A8-93DC-5257BB16ECB8}"/>
              </a:ext>
            </a:extLst>
          </p:cNvPr>
          <p:cNvGraphicFramePr>
            <a:graphicFrameLocks noGrp="1"/>
          </p:cNvGraphicFramePr>
          <p:nvPr>
            <p:ph idx="1"/>
          </p:nvPr>
        </p:nvGraphicFramePr>
        <p:xfrm>
          <a:off x="2093366" y="2694562"/>
          <a:ext cx="9076998" cy="3096640"/>
        </p:xfrm>
        <a:graphic>
          <a:graphicData uri="http://schemas.openxmlformats.org/drawingml/2006/table">
            <a:tbl>
              <a:tblPr firstRow="1" bandRow="1">
                <a:tableStyleId>{5C22544A-7EE6-4342-B048-85BDC9FD1C3A}</a:tableStyleId>
              </a:tblPr>
              <a:tblGrid>
                <a:gridCol w="3623328">
                  <a:extLst>
                    <a:ext uri="{9D8B030D-6E8A-4147-A177-3AD203B41FA5}">
                      <a16:colId xmlns:a16="http://schemas.microsoft.com/office/drawing/2014/main" val="1347873912"/>
                    </a:ext>
                  </a:extLst>
                </a:gridCol>
                <a:gridCol w="2390650">
                  <a:extLst>
                    <a:ext uri="{9D8B030D-6E8A-4147-A177-3AD203B41FA5}">
                      <a16:colId xmlns:a16="http://schemas.microsoft.com/office/drawing/2014/main" val="391372188"/>
                    </a:ext>
                  </a:extLst>
                </a:gridCol>
                <a:gridCol w="3063020">
                  <a:extLst>
                    <a:ext uri="{9D8B030D-6E8A-4147-A177-3AD203B41FA5}">
                      <a16:colId xmlns:a16="http://schemas.microsoft.com/office/drawing/2014/main" val="3460175462"/>
                    </a:ext>
                  </a:extLst>
                </a:gridCol>
              </a:tblGrid>
              <a:tr h="619328">
                <a:tc>
                  <a:txBody>
                    <a:bodyPr/>
                    <a:lstStyle/>
                    <a:p>
                      <a:pPr algn="ctr" fontAlgn="ctr"/>
                      <a:r>
                        <a:rPr lang="en-US" sz="3200" u="none" strike="noStrike">
                          <a:effectLst/>
                        </a:rPr>
                        <a:t>Treatment</a:t>
                      </a:r>
                      <a:endParaRPr lang="en-US" sz="3200" b="0" i="0" u="none" strike="noStrike">
                        <a:solidFill>
                          <a:srgbClr val="000000"/>
                        </a:solidFill>
                        <a:effectLst/>
                        <a:latin typeface="Calibri" panose="020F0502020204030204" pitchFamily="34" charset="0"/>
                      </a:endParaRPr>
                    </a:p>
                  </a:txBody>
                  <a:tcPr marL="18677" marR="18677" marT="18677" marB="0" anchor="ctr"/>
                </a:tc>
                <a:tc>
                  <a:txBody>
                    <a:bodyPr/>
                    <a:lstStyle/>
                    <a:p>
                      <a:pPr algn="ctr" fontAlgn="ctr"/>
                      <a:r>
                        <a:rPr lang="en-US" sz="3200" u="none" strike="noStrike">
                          <a:effectLst/>
                        </a:rPr>
                        <a:t>#1 pints</a:t>
                      </a:r>
                      <a:endParaRPr lang="en-US" sz="3200" b="0" i="0" u="none" strike="noStrike">
                        <a:solidFill>
                          <a:srgbClr val="000000"/>
                        </a:solidFill>
                        <a:effectLst/>
                        <a:latin typeface="Calibri" panose="020F0502020204030204" pitchFamily="34" charset="0"/>
                      </a:endParaRPr>
                    </a:p>
                  </a:txBody>
                  <a:tcPr marL="18677" marR="18677" marT="18677" marB="0" anchor="ctr"/>
                </a:tc>
                <a:tc>
                  <a:txBody>
                    <a:bodyPr/>
                    <a:lstStyle/>
                    <a:p>
                      <a:pPr algn="ctr" fontAlgn="ctr"/>
                      <a:r>
                        <a:rPr lang="en-US" sz="3200" u="none" strike="noStrike">
                          <a:effectLst/>
                        </a:rPr>
                        <a:t>Seconds (lbs)</a:t>
                      </a:r>
                      <a:endParaRPr lang="en-US" sz="3200" b="0" i="0" u="none" strike="noStrike">
                        <a:solidFill>
                          <a:srgbClr val="000000"/>
                        </a:solidFill>
                        <a:effectLst/>
                        <a:latin typeface="Calibri" panose="020F0502020204030204" pitchFamily="34" charset="0"/>
                      </a:endParaRPr>
                    </a:p>
                  </a:txBody>
                  <a:tcPr marL="18677" marR="18677" marT="18677" marB="0" anchor="ctr"/>
                </a:tc>
                <a:extLst>
                  <a:ext uri="{0D108BD9-81ED-4DB2-BD59-A6C34878D82A}">
                    <a16:rowId xmlns:a16="http://schemas.microsoft.com/office/drawing/2014/main" val="3073179104"/>
                  </a:ext>
                </a:extLst>
              </a:tr>
              <a:tr h="619328">
                <a:tc>
                  <a:txBody>
                    <a:bodyPr/>
                    <a:lstStyle/>
                    <a:p>
                      <a:pPr algn="ctr" fontAlgn="ctr"/>
                      <a:r>
                        <a:rPr lang="en-US" sz="3200" u="none" strike="noStrike">
                          <a:effectLst/>
                        </a:rPr>
                        <a:t>chips+peat</a:t>
                      </a:r>
                      <a:endParaRPr lang="en-US" sz="3200" b="0" i="0" u="none" strike="noStrike">
                        <a:solidFill>
                          <a:srgbClr val="000000"/>
                        </a:solidFill>
                        <a:effectLst/>
                        <a:latin typeface="Calibri" panose="020F0502020204030204" pitchFamily="34" charset="0"/>
                      </a:endParaRPr>
                    </a:p>
                  </a:txBody>
                  <a:tcPr marL="18677" marR="18677" marT="18677" marB="0" anchor="ctr"/>
                </a:tc>
                <a:tc>
                  <a:txBody>
                    <a:bodyPr/>
                    <a:lstStyle/>
                    <a:p>
                      <a:pPr algn="ctr" fontAlgn="ctr"/>
                      <a:r>
                        <a:rPr lang="en-US" sz="3200" u="none" strike="noStrike">
                          <a:effectLst/>
                        </a:rPr>
                        <a:t>35</a:t>
                      </a:r>
                      <a:endParaRPr lang="en-US" sz="3200" b="0" i="0" u="none" strike="noStrike">
                        <a:solidFill>
                          <a:srgbClr val="000000"/>
                        </a:solidFill>
                        <a:effectLst/>
                        <a:latin typeface="Calibri" panose="020F0502020204030204" pitchFamily="34" charset="0"/>
                      </a:endParaRPr>
                    </a:p>
                  </a:txBody>
                  <a:tcPr marL="18677" marR="18677" marT="18677" marB="0" anchor="ctr"/>
                </a:tc>
                <a:tc>
                  <a:txBody>
                    <a:bodyPr/>
                    <a:lstStyle/>
                    <a:p>
                      <a:pPr algn="ctr" fontAlgn="ctr"/>
                      <a:r>
                        <a:rPr lang="en-US" sz="3200" u="none" strike="noStrike">
                          <a:effectLst/>
                        </a:rPr>
                        <a:t>10.19</a:t>
                      </a:r>
                      <a:endParaRPr lang="en-US" sz="3200" b="0" i="0" u="none" strike="noStrike">
                        <a:solidFill>
                          <a:srgbClr val="000000"/>
                        </a:solidFill>
                        <a:effectLst/>
                        <a:latin typeface="Calibri" panose="020F0502020204030204" pitchFamily="34" charset="0"/>
                      </a:endParaRPr>
                    </a:p>
                  </a:txBody>
                  <a:tcPr marL="18677" marR="18677" marT="18677" marB="0" anchor="ctr"/>
                </a:tc>
                <a:extLst>
                  <a:ext uri="{0D108BD9-81ED-4DB2-BD59-A6C34878D82A}">
                    <a16:rowId xmlns:a16="http://schemas.microsoft.com/office/drawing/2014/main" val="3494260430"/>
                  </a:ext>
                </a:extLst>
              </a:tr>
              <a:tr h="619328">
                <a:tc>
                  <a:txBody>
                    <a:bodyPr/>
                    <a:lstStyle/>
                    <a:p>
                      <a:pPr algn="ctr" fontAlgn="ctr"/>
                      <a:r>
                        <a:rPr lang="en-US" sz="3200" u="none" strike="noStrike">
                          <a:effectLst/>
                        </a:rPr>
                        <a:t>ground chips+peat</a:t>
                      </a:r>
                      <a:endParaRPr lang="en-US" sz="3200" b="0" i="0" u="none" strike="noStrike">
                        <a:solidFill>
                          <a:srgbClr val="000000"/>
                        </a:solidFill>
                        <a:effectLst/>
                        <a:latin typeface="Calibri" panose="020F0502020204030204" pitchFamily="34" charset="0"/>
                      </a:endParaRPr>
                    </a:p>
                  </a:txBody>
                  <a:tcPr marL="18677" marR="18677" marT="18677" marB="0" anchor="ctr"/>
                </a:tc>
                <a:tc>
                  <a:txBody>
                    <a:bodyPr/>
                    <a:lstStyle/>
                    <a:p>
                      <a:pPr algn="ctr" fontAlgn="ctr"/>
                      <a:r>
                        <a:rPr lang="en-US" sz="3200" u="none" strike="noStrike">
                          <a:effectLst/>
                        </a:rPr>
                        <a:t>42.75</a:t>
                      </a:r>
                      <a:endParaRPr lang="en-US" sz="3200" b="0" i="0" u="none" strike="noStrike">
                        <a:solidFill>
                          <a:srgbClr val="000000"/>
                        </a:solidFill>
                        <a:effectLst/>
                        <a:latin typeface="Calibri" panose="020F0502020204030204" pitchFamily="34" charset="0"/>
                      </a:endParaRPr>
                    </a:p>
                  </a:txBody>
                  <a:tcPr marL="18677" marR="18677" marT="18677" marB="0" anchor="ctr"/>
                </a:tc>
                <a:tc>
                  <a:txBody>
                    <a:bodyPr/>
                    <a:lstStyle/>
                    <a:p>
                      <a:pPr algn="ctr" fontAlgn="ctr"/>
                      <a:r>
                        <a:rPr lang="en-US" sz="3200" u="none" strike="noStrike">
                          <a:effectLst/>
                        </a:rPr>
                        <a:t>7.56</a:t>
                      </a:r>
                      <a:endParaRPr lang="en-US" sz="3200" b="0" i="0" u="none" strike="noStrike">
                        <a:solidFill>
                          <a:srgbClr val="000000"/>
                        </a:solidFill>
                        <a:effectLst/>
                        <a:latin typeface="Calibri" panose="020F0502020204030204" pitchFamily="34" charset="0"/>
                      </a:endParaRPr>
                    </a:p>
                  </a:txBody>
                  <a:tcPr marL="18677" marR="18677" marT="18677" marB="0" anchor="ctr"/>
                </a:tc>
                <a:extLst>
                  <a:ext uri="{0D108BD9-81ED-4DB2-BD59-A6C34878D82A}">
                    <a16:rowId xmlns:a16="http://schemas.microsoft.com/office/drawing/2014/main" val="4278064729"/>
                  </a:ext>
                </a:extLst>
              </a:tr>
              <a:tr h="619328">
                <a:tc>
                  <a:txBody>
                    <a:bodyPr/>
                    <a:lstStyle/>
                    <a:p>
                      <a:pPr algn="ctr" fontAlgn="ctr"/>
                      <a:r>
                        <a:rPr lang="en-US" sz="3200" u="none" strike="noStrike">
                          <a:effectLst/>
                        </a:rPr>
                        <a:t>peat+perlite</a:t>
                      </a:r>
                      <a:endParaRPr lang="en-US" sz="3200" b="0" i="0" u="none" strike="noStrike">
                        <a:solidFill>
                          <a:srgbClr val="000000"/>
                        </a:solidFill>
                        <a:effectLst/>
                        <a:latin typeface="Calibri" panose="020F0502020204030204" pitchFamily="34" charset="0"/>
                      </a:endParaRPr>
                    </a:p>
                  </a:txBody>
                  <a:tcPr marL="18677" marR="18677" marT="18677" marB="0" anchor="ctr"/>
                </a:tc>
                <a:tc>
                  <a:txBody>
                    <a:bodyPr/>
                    <a:lstStyle/>
                    <a:p>
                      <a:pPr algn="ctr" fontAlgn="ctr"/>
                      <a:r>
                        <a:rPr lang="en-US" sz="3200" u="none" strike="noStrike">
                          <a:effectLst/>
                        </a:rPr>
                        <a:t>53.5</a:t>
                      </a:r>
                      <a:endParaRPr lang="en-US" sz="3200" b="0" i="0" u="none" strike="noStrike">
                        <a:solidFill>
                          <a:srgbClr val="000000"/>
                        </a:solidFill>
                        <a:effectLst/>
                        <a:latin typeface="Calibri" panose="020F0502020204030204" pitchFamily="34" charset="0"/>
                      </a:endParaRPr>
                    </a:p>
                  </a:txBody>
                  <a:tcPr marL="18677" marR="18677" marT="18677" marB="0" anchor="ctr"/>
                </a:tc>
                <a:tc>
                  <a:txBody>
                    <a:bodyPr/>
                    <a:lstStyle/>
                    <a:p>
                      <a:pPr algn="ctr" fontAlgn="ctr"/>
                      <a:r>
                        <a:rPr lang="en-US" sz="3200" u="none" strike="noStrike">
                          <a:effectLst/>
                        </a:rPr>
                        <a:t>10.25</a:t>
                      </a:r>
                      <a:endParaRPr lang="en-US" sz="3200" b="0" i="0" u="none" strike="noStrike">
                        <a:solidFill>
                          <a:srgbClr val="000000"/>
                        </a:solidFill>
                        <a:effectLst/>
                        <a:latin typeface="Calibri" panose="020F0502020204030204" pitchFamily="34" charset="0"/>
                      </a:endParaRPr>
                    </a:p>
                  </a:txBody>
                  <a:tcPr marL="18677" marR="18677" marT="18677" marB="0" anchor="ctr"/>
                </a:tc>
                <a:extLst>
                  <a:ext uri="{0D108BD9-81ED-4DB2-BD59-A6C34878D82A}">
                    <a16:rowId xmlns:a16="http://schemas.microsoft.com/office/drawing/2014/main" val="4189735910"/>
                  </a:ext>
                </a:extLst>
              </a:tr>
              <a:tr h="619328">
                <a:tc>
                  <a:txBody>
                    <a:bodyPr/>
                    <a:lstStyle/>
                    <a:p>
                      <a:pPr algn="ctr" fontAlgn="ctr"/>
                      <a:r>
                        <a:rPr lang="en-US" sz="3200" u="none" strike="noStrike">
                          <a:effectLst/>
                        </a:rPr>
                        <a:t>ground chips</a:t>
                      </a:r>
                      <a:endParaRPr lang="en-US" sz="3200" b="0" i="0" u="none" strike="noStrike">
                        <a:solidFill>
                          <a:srgbClr val="000000"/>
                        </a:solidFill>
                        <a:effectLst/>
                        <a:latin typeface="Calibri" panose="020F0502020204030204" pitchFamily="34" charset="0"/>
                      </a:endParaRPr>
                    </a:p>
                  </a:txBody>
                  <a:tcPr marL="18677" marR="18677" marT="18677" marB="0" anchor="ctr"/>
                </a:tc>
                <a:tc>
                  <a:txBody>
                    <a:bodyPr/>
                    <a:lstStyle/>
                    <a:p>
                      <a:pPr algn="ctr" fontAlgn="ctr"/>
                      <a:r>
                        <a:rPr lang="en-US" sz="3200" u="none" strike="noStrike">
                          <a:effectLst/>
                        </a:rPr>
                        <a:t>36.5</a:t>
                      </a:r>
                      <a:endParaRPr lang="en-US" sz="3200" b="0" i="0" u="none" strike="noStrike">
                        <a:solidFill>
                          <a:srgbClr val="000000"/>
                        </a:solidFill>
                        <a:effectLst/>
                        <a:latin typeface="Calibri" panose="020F0502020204030204" pitchFamily="34" charset="0"/>
                      </a:endParaRPr>
                    </a:p>
                  </a:txBody>
                  <a:tcPr marL="18677" marR="18677" marT="18677" marB="0" anchor="ctr"/>
                </a:tc>
                <a:tc>
                  <a:txBody>
                    <a:bodyPr/>
                    <a:lstStyle/>
                    <a:p>
                      <a:pPr algn="ctr" fontAlgn="ctr"/>
                      <a:r>
                        <a:rPr lang="en-US" sz="3200" u="none" strike="noStrike">
                          <a:effectLst/>
                        </a:rPr>
                        <a:t>5.03</a:t>
                      </a:r>
                      <a:endParaRPr lang="en-US" sz="3200" b="0" i="0" u="none" strike="noStrike">
                        <a:solidFill>
                          <a:srgbClr val="000000"/>
                        </a:solidFill>
                        <a:effectLst/>
                        <a:latin typeface="Calibri" panose="020F0502020204030204" pitchFamily="34" charset="0"/>
                      </a:endParaRPr>
                    </a:p>
                  </a:txBody>
                  <a:tcPr marL="18677" marR="18677" marT="18677" marB="0" anchor="ctr"/>
                </a:tc>
                <a:extLst>
                  <a:ext uri="{0D108BD9-81ED-4DB2-BD59-A6C34878D82A}">
                    <a16:rowId xmlns:a16="http://schemas.microsoft.com/office/drawing/2014/main" val="2920275083"/>
                  </a:ext>
                </a:extLst>
              </a:tr>
            </a:tbl>
          </a:graphicData>
        </a:graphic>
      </p:graphicFrame>
    </p:spTree>
    <p:extLst>
      <p:ext uri="{BB962C8B-B14F-4D97-AF65-F5344CB8AC3E}">
        <p14:creationId xmlns:p14="http://schemas.microsoft.com/office/powerpoint/2010/main" val="4072353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7AA78-4754-4B59-942D-DD93F2E94BE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2E55F0F-99AB-4E5A-9FFF-950B168D976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B228D54-7B4B-4FCA-A4B6-67F79B4C57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5345" cy="6858000"/>
          </a:xfrm>
          <a:prstGeom prst="rect">
            <a:avLst/>
          </a:prstGeom>
        </p:spPr>
      </p:pic>
      <p:pic>
        <p:nvPicPr>
          <p:cNvPr id="5" name="Picture 4">
            <a:extLst>
              <a:ext uri="{FF2B5EF4-FFF2-40B4-BE49-F238E27FC236}">
                <a16:creationId xmlns:a16="http://schemas.microsoft.com/office/drawing/2014/main" id="{078DBD55-2DA8-4309-BB0C-46F51461F8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7668" y="0"/>
            <a:ext cx="3854332" cy="6858000"/>
          </a:xfrm>
          <a:prstGeom prst="rect">
            <a:avLst/>
          </a:prstGeom>
        </p:spPr>
      </p:pic>
    </p:spTree>
    <p:extLst>
      <p:ext uri="{BB962C8B-B14F-4D97-AF65-F5344CB8AC3E}">
        <p14:creationId xmlns:p14="http://schemas.microsoft.com/office/powerpoint/2010/main" val="345579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7D63D-CCAA-4149-A3BD-CA03BE42EC31}"/>
              </a:ext>
            </a:extLst>
          </p:cNvPr>
          <p:cNvSpPr>
            <a:spLocks noGrp="1"/>
          </p:cNvSpPr>
          <p:nvPr>
            <p:ph type="title"/>
          </p:nvPr>
        </p:nvSpPr>
        <p:spPr/>
        <p:txBody>
          <a:bodyPr/>
          <a:lstStyle/>
          <a:p>
            <a:r>
              <a:rPr lang="en-US" dirty="0"/>
              <a:t>Results</a:t>
            </a:r>
            <a:br>
              <a:rPr lang="en-US" dirty="0"/>
            </a:br>
            <a:r>
              <a:rPr lang="en-US" dirty="0"/>
              <a:t>Coir Peat + Perlite</a:t>
            </a:r>
          </a:p>
        </p:txBody>
      </p:sp>
      <p:sp>
        <p:nvSpPr>
          <p:cNvPr id="3" name="Content Placeholder 2">
            <a:extLst>
              <a:ext uri="{FF2B5EF4-FFF2-40B4-BE49-F238E27FC236}">
                <a16:creationId xmlns:a16="http://schemas.microsoft.com/office/drawing/2014/main" id="{73582B28-E255-4151-9731-5AF112C426AA}"/>
              </a:ext>
            </a:extLst>
          </p:cNvPr>
          <p:cNvSpPr>
            <a:spLocks noGrp="1"/>
          </p:cNvSpPr>
          <p:nvPr>
            <p:ph idx="1"/>
          </p:nvPr>
        </p:nvSpPr>
        <p:spPr>
          <a:xfrm>
            <a:off x="1484310" y="2438399"/>
            <a:ext cx="10018713" cy="3931921"/>
          </a:xfrm>
        </p:spPr>
        <p:txBody>
          <a:bodyPr/>
          <a:lstStyle/>
          <a:p>
            <a:r>
              <a:rPr lang="en-US" dirty="0"/>
              <a:t>Peat and perlite performed</a:t>
            </a:r>
          </a:p>
          <a:p>
            <a:r>
              <a:rPr lang="en-US" dirty="0"/>
              <a:t>Cheap, it is difficult to prepare, easy to plant, and readily available</a:t>
            </a:r>
          </a:p>
          <a:p>
            <a:r>
              <a:rPr lang="en-US" dirty="0"/>
              <a:t>But…this is the only year I had it yield so well for me</a:t>
            </a:r>
          </a:p>
          <a:p>
            <a:r>
              <a:rPr lang="en-US" dirty="0"/>
              <a:t>Started to see some issues in August as the soil got very tight</a:t>
            </a:r>
          </a:p>
          <a:p>
            <a:r>
              <a:rPr lang="en-US" dirty="0"/>
              <a:t>The seconds were due to being small</a:t>
            </a:r>
          </a:p>
        </p:txBody>
      </p:sp>
    </p:spTree>
    <p:extLst>
      <p:ext uri="{BB962C8B-B14F-4D97-AF65-F5344CB8AC3E}">
        <p14:creationId xmlns:p14="http://schemas.microsoft.com/office/powerpoint/2010/main" val="4443030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6E4DA-009E-4519-BE24-6BE304BF2CA0}"/>
              </a:ext>
            </a:extLst>
          </p:cNvPr>
          <p:cNvSpPr>
            <a:spLocks noGrp="1"/>
          </p:cNvSpPr>
          <p:nvPr>
            <p:ph type="title"/>
          </p:nvPr>
        </p:nvSpPr>
        <p:spPr/>
        <p:txBody>
          <a:bodyPr/>
          <a:lstStyle/>
          <a:p>
            <a:endParaRPr lang="en-US"/>
          </a:p>
        </p:txBody>
      </p:sp>
      <p:pic>
        <p:nvPicPr>
          <p:cNvPr id="9" name="Content Placeholder 8" descr="A bowl of strawberries&#10;&#10;Description automatically generated">
            <a:extLst>
              <a:ext uri="{FF2B5EF4-FFF2-40B4-BE49-F238E27FC236}">
                <a16:creationId xmlns:a16="http://schemas.microsoft.com/office/drawing/2014/main" id="{0555C844-F599-4AAD-B5BC-40F80B11E9B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78233" y="289532"/>
            <a:ext cx="7657407" cy="6278936"/>
          </a:xfrm>
        </p:spPr>
      </p:pic>
    </p:spTree>
    <p:extLst>
      <p:ext uri="{BB962C8B-B14F-4D97-AF65-F5344CB8AC3E}">
        <p14:creationId xmlns:p14="http://schemas.microsoft.com/office/powerpoint/2010/main" val="3556758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7D63D-CCAA-4149-A3BD-CA03BE42EC31}"/>
              </a:ext>
            </a:extLst>
          </p:cNvPr>
          <p:cNvSpPr>
            <a:spLocks noGrp="1"/>
          </p:cNvSpPr>
          <p:nvPr>
            <p:ph type="title"/>
          </p:nvPr>
        </p:nvSpPr>
        <p:spPr/>
        <p:txBody>
          <a:bodyPr/>
          <a:lstStyle/>
          <a:p>
            <a:r>
              <a:rPr lang="en-US" dirty="0"/>
              <a:t>Results</a:t>
            </a:r>
            <a:br>
              <a:rPr lang="en-US" dirty="0"/>
            </a:br>
            <a:r>
              <a:rPr lang="en-US" dirty="0"/>
              <a:t>Coir Peat + Coir Chips</a:t>
            </a:r>
          </a:p>
        </p:txBody>
      </p:sp>
      <p:sp>
        <p:nvSpPr>
          <p:cNvPr id="3" name="Content Placeholder 2">
            <a:extLst>
              <a:ext uri="{FF2B5EF4-FFF2-40B4-BE49-F238E27FC236}">
                <a16:creationId xmlns:a16="http://schemas.microsoft.com/office/drawing/2014/main" id="{73582B28-E255-4151-9731-5AF112C426AA}"/>
              </a:ext>
            </a:extLst>
          </p:cNvPr>
          <p:cNvSpPr>
            <a:spLocks noGrp="1"/>
          </p:cNvSpPr>
          <p:nvPr>
            <p:ph idx="1"/>
          </p:nvPr>
        </p:nvSpPr>
        <p:spPr>
          <a:xfrm>
            <a:off x="1484310" y="2438399"/>
            <a:ext cx="10018713" cy="3931921"/>
          </a:xfrm>
        </p:spPr>
        <p:txBody>
          <a:bodyPr/>
          <a:lstStyle/>
          <a:p>
            <a:r>
              <a:rPr lang="en-US" dirty="0"/>
              <a:t>Shows promise if you are looking for a fully renewable media source</a:t>
            </a:r>
          </a:p>
          <a:p>
            <a:r>
              <a:rPr lang="en-US" dirty="0"/>
              <a:t>I don’t know why plants did not recover as fast once the rain stopped</a:t>
            </a:r>
          </a:p>
          <a:p>
            <a:pPr lvl="1"/>
            <a:r>
              <a:rPr lang="en-US" dirty="0"/>
              <a:t>Plants were still improving here</a:t>
            </a:r>
          </a:p>
          <a:p>
            <a:r>
              <a:rPr lang="en-US" dirty="0"/>
              <a:t>Seconds tended to be mix of small, nutrient deficiency, and </a:t>
            </a:r>
            <a:r>
              <a:rPr lang="en-US" dirty="0" err="1"/>
              <a:t>thrip</a:t>
            </a:r>
            <a:r>
              <a:rPr lang="en-US" dirty="0"/>
              <a:t> damage</a:t>
            </a:r>
          </a:p>
          <a:p>
            <a:pPr lvl="1"/>
            <a:r>
              <a:rPr lang="en-US" dirty="0"/>
              <a:t>I struggled to get the water just right with this one</a:t>
            </a:r>
          </a:p>
          <a:p>
            <a:pPr lvl="1"/>
            <a:r>
              <a:rPr lang="en-US" dirty="0"/>
              <a:t>When the chips dry out, they are difficult to rehydrate</a:t>
            </a:r>
          </a:p>
          <a:p>
            <a:r>
              <a:rPr lang="en-US" dirty="0"/>
              <a:t>Deserves a second look at a 1:1 mix</a:t>
            </a:r>
          </a:p>
          <a:p>
            <a:endParaRPr lang="en-US" dirty="0"/>
          </a:p>
        </p:txBody>
      </p:sp>
    </p:spTree>
    <p:extLst>
      <p:ext uri="{BB962C8B-B14F-4D97-AF65-F5344CB8AC3E}">
        <p14:creationId xmlns:p14="http://schemas.microsoft.com/office/powerpoint/2010/main" val="978098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7D63D-CCAA-4149-A3BD-CA03BE42EC31}"/>
              </a:ext>
            </a:extLst>
          </p:cNvPr>
          <p:cNvSpPr>
            <a:spLocks noGrp="1"/>
          </p:cNvSpPr>
          <p:nvPr>
            <p:ph type="title"/>
          </p:nvPr>
        </p:nvSpPr>
        <p:spPr/>
        <p:txBody>
          <a:bodyPr/>
          <a:lstStyle/>
          <a:p>
            <a:r>
              <a:rPr lang="en-US" dirty="0"/>
              <a:t>Results</a:t>
            </a:r>
            <a:br>
              <a:rPr lang="en-US" dirty="0"/>
            </a:br>
            <a:r>
              <a:rPr lang="en-US" dirty="0"/>
              <a:t>Ground Coir Chips</a:t>
            </a:r>
          </a:p>
        </p:txBody>
      </p:sp>
      <p:sp>
        <p:nvSpPr>
          <p:cNvPr id="3" name="Content Placeholder 2">
            <a:extLst>
              <a:ext uri="{FF2B5EF4-FFF2-40B4-BE49-F238E27FC236}">
                <a16:creationId xmlns:a16="http://schemas.microsoft.com/office/drawing/2014/main" id="{73582B28-E255-4151-9731-5AF112C426AA}"/>
              </a:ext>
            </a:extLst>
          </p:cNvPr>
          <p:cNvSpPr>
            <a:spLocks noGrp="1"/>
          </p:cNvSpPr>
          <p:nvPr>
            <p:ph idx="1"/>
          </p:nvPr>
        </p:nvSpPr>
        <p:spPr>
          <a:xfrm>
            <a:off x="1484310" y="2438399"/>
            <a:ext cx="10018713" cy="3931921"/>
          </a:xfrm>
        </p:spPr>
        <p:txBody>
          <a:bodyPr/>
          <a:lstStyle/>
          <a:p>
            <a:r>
              <a:rPr lang="en-US" dirty="0"/>
              <a:t>Never do ground chips in a greenhouse.</a:t>
            </a:r>
          </a:p>
          <a:p>
            <a:pPr lvl="1"/>
            <a:r>
              <a:rPr lang="en-US" dirty="0"/>
              <a:t>Need some occasional rain</a:t>
            </a:r>
          </a:p>
          <a:p>
            <a:pPr lvl="1"/>
            <a:r>
              <a:rPr lang="en-US" dirty="0"/>
              <a:t>Really intended for wet / normal precipitation years outside</a:t>
            </a:r>
          </a:p>
          <a:p>
            <a:r>
              <a:rPr lang="en-US" dirty="0"/>
              <a:t>Requires 2x irrigation cycles per day</a:t>
            </a:r>
          </a:p>
          <a:p>
            <a:r>
              <a:rPr lang="en-US" dirty="0"/>
              <a:t>Likely will require foliar feeding</a:t>
            </a:r>
          </a:p>
          <a:p>
            <a:pPr lvl="1"/>
            <a:r>
              <a:rPr lang="en-US" dirty="0"/>
              <a:t>Difficult to not over leach nutrients in a vertical system</a:t>
            </a:r>
          </a:p>
          <a:p>
            <a:r>
              <a:rPr lang="en-US" dirty="0"/>
              <a:t>Seconds tended to be nutrient deficiency</a:t>
            </a:r>
          </a:p>
          <a:p>
            <a:endParaRPr lang="en-US" dirty="0"/>
          </a:p>
        </p:txBody>
      </p:sp>
    </p:spTree>
    <p:extLst>
      <p:ext uri="{BB962C8B-B14F-4D97-AF65-F5344CB8AC3E}">
        <p14:creationId xmlns:p14="http://schemas.microsoft.com/office/powerpoint/2010/main" val="3243076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7D63D-CCAA-4149-A3BD-CA03BE42EC31}"/>
              </a:ext>
            </a:extLst>
          </p:cNvPr>
          <p:cNvSpPr>
            <a:spLocks noGrp="1"/>
          </p:cNvSpPr>
          <p:nvPr>
            <p:ph type="title"/>
          </p:nvPr>
        </p:nvSpPr>
        <p:spPr/>
        <p:txBody>
          <a:bodyPr/>
          <a:lstStyle/>
          <a:p>
            <a:r>
              <a:rPr lang="en-US" dirty="0"/>
              <a:t>Results</a:t>
            </a:r>
            <a:br>
              <a:rPr lang="en-US" dirty="0"/>
            </a:br>
            <a:r>
              <a:rPr lang="en-US" dirty="0"/>
              <a:t>Coir Peat + Ground Coir Chips</a:t>
            </a:r>
          </a:p>
        </p:txBody>
      </p:sp>
      <p:sp>
        <p:nvSpPr>
          <p:cNvPr id="3" name="Content Placeholder 2">
            <a:extLst>
              <a:ext uri="{FF2B5EF4-FFF2-40B4-BE49-F238E27FC236}">
                <a16:creationId xmlns:a16="http://schemas.microsoft.com/office/drawing/2014/main" id="{73582B28-E255-4151-9731-5AF112C426AA}"/>
              </a:ext>
            </a:extLst>
          </p:cNvPr>
          <p:cNvSpPr>
            <a:spLocks noGrp="1"/>
          </p:cNvSpPr>
          <p:nvPr>
            <p:ph idx="1"/>
          </p:nvPr>
        </p:nvSpPr>
        <p:spPr>
          <a:xfrm>
            <a:off x="1484310" y="2438399"/>
            <a:ext cx="10018713" cy="3931921"/>
          </a:xfrm>
        </p:spPr>
        <p:txBody>
          <a:bodyPr/>
          <a:lstStyle/>
          <a:p>
            <a:r>
              <a:rPr lang="en-US" dirty="0"/>
              <a:t>No reason to ever do this one</a:t>
            </a:r>
          </a:p>
          <a:p>
            <a:r>
              <a:rPr lang="en-US" dirty="0"/>
              <a:t>Marginal gains over of the other pure coir mixes but added costs</a:t>
            </a:r>
          </a:p>
          <a:p>
            <a:r>
              <a:rPr lang="en-US" dirty="0"/>
              <a:t>There was nothing remarkable about this one at scale</a:t>
            </a:r>
          </a:p>
        </p:txBody>
      </p:sp>
    </p:spTree>
    <p:extLst>
      <p:ext uri="{BB962C8B-B14F-4D97-AF65-F5344CB8AC3E}">
        <p14:creationId xmlns:p14="http://schemas.microsoft.com/office/powerpoint/2010/main" val="22189828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3FE11-6C9F-4D59-BDCC-51573A33A891}"/>
              </a:ext>
            </a:extLst>
          </p:cNvPr>
          <p:cNvSpPr>
            <a:spLocks noGrp="1"/>
          </p:cNvSpPr>
          <p:nvPr>
            <p:ph type="title"/>
          </p:nvPr>
        </p:nvSpPr>
        <p:spPr/>
        <p:txBody>
          <a:bodyPr/>
          <a:lstStyle/>
          <a:p>
            <a:r>
              <a:rPr lang="en-US" dirty="0"/>
              <a:t>End of season</a:t>
            </a:r>
          </a:p>
        </p:txBody>
      </p:sp>
      <p:sp>
        <p:nvSpPr>
          <p:cNvPr id="3" name="Content Placeholder 2">
            <a:extLst>
              <a:ext uri="{FF2B5EF4-FFF2-40B4-BE49-F238E27FC236}">
                <a16:creationId xmlns:a16="http://schemas.microsoft.com/office/drawing/2014/main" id="{8BCB2E44-17F5-45F0-9637-841D237F3D9C}"/>
              </a:ext>
            </a:extLst>
          </p:cNvPr>
          <p:cNvSpPr>
            <a:spLocks noGrp="1"/>
          </p:cNvSpPr>
          <p:nvPr>
            <p:ph idx="1"/>
          </p:nvPr>
        </p:nvSpPr>
        <p:spPr/>
        <p:txBody>
          <a:bodyPr/>
          <a:lstStyle/>
          <a:p>
            <a:r>
              <a:rPr lang="en-US" dirty="0"/>
              <a:t>Remember that you have to dispose of material at the end of the season</a:t>
            </a:r>
          </a:p>
          <a:p>
            <a:r>
              <a:rPr lang="en-US" dirty="0"/>
              <a:t>100% coir mix can be composted and spread on other fields</a:t>
            </a:r>
          </a:p>
          <a:p>
            <a:pPr lvl="1"/>
            <a:r>
              <a:rPr lang="en-US" dirty="0"/>
              <a:t>Will be nutrient rich</a:t>
            </a:r>
          </a:p>
        </p:txBody>
      </p:sp>
    </p:spTree>
    <p:extLst>
      <p:ext uri="{BB962C8B-B14F-4D97-AF65-F5344CB8AC3E}">
        <p14:creationId xmlns:p14="http://schemas.microsoft.com/office/powerpoint/2010/main" val="1966467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3FBF4-CDF0-40C0-A9EB-600090E45FC2}"/>
              </a:ext>
            </a:extLst>
          </p:cNvPr>
          <p:cNvSpPr>
            <a:spLocks noGrp="1"/>
          </p:cNvSpPr>
          <p:nvPr>
            <p:ph type="title"/>
          </p:nvPr>
        </p:nvSpPr>
        <p:spPr/>
        <p:txBody>
          <a:bodyPr/>
          <a:lstStyle/>
          <a:p>
            <a:r>
              <a:rPr lang="en-US" dirty="0"/>
              <a:t>What’s next?</a:t>
            </a:r>
          </a:p>
        </p:txBody>
      </p:sp>
      <p:sp>
        <p:nvSpPr>
          <p:cNvPr id="3" name="Content Placeholder 2">
            <a:extLst>
              <a:ext uri="{FF2B5EF4-FFF2-40B4-BE49-F238E27FC236}">
                <a16:creationId xmlns:a16="http://schemas.microsoft.com/office/drawing/2014/main" id="{49161328-C1F7-4126-96A8-54FE83D6C518}"/>
              </a:ext>
            </a:extLst>
          </p:cNvPr>
          <p:cNvSpPr>
            <a:spLocks noGrp="1"/>
          </p:cNvSpPr>
          <p:nvPr>
            <p:ph idx="1"/>
          </p:nvPr>
        </p:nvSpPr>
        <p:spPr/>
        <p:txBody>
          <a:bodyPr/>
          <a:lstStyle/>
          <a:p>
            <a:r>
              <a:rPr lang="en-US" dirty="0"/>
              <a:t>Need to come back and take a look at corn stock bales with a better grinder</a:t>
            </a:r>
          </a:p>
          <a:p>
            <a:pPr lvl="1"/>
            <a:r>
              <a:rPr lang="en-US" dirty="0"/>
              <a:t>Media cost per tower would be less than peat + perlite</a:t>
            </a:r>
          </a:p>
          <a:p>
            <a:r>
              <a:rPr lang="en-US" dirty="0"/>
              <a:t>Look at coir peat + coir chips at 1:1 mix</a:t>
            </a:r>
          </a:p>
        </p:txBody>
      </p:sp>
    </p:spTree>
    <p:extLst>
      <p:ext uri="{BB962C8B-B14F-4D97-AF65-F5344CB8AC3E}">
        <p14:creationId xmlns:p14="http://schemas.microsoft.com/office/powerpoint/2010/main" val="31908747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A863C-B32C-4ADB-8359-FAB7BB7D6CED}"/>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C056B009-46CB-4095-A062-CBA3D14ECC3B}"/>
              </a:ext>
            </a:extLst>
          </p:cNvPr>
          <p:cNvSpPr>
            <a:spLocks noGrp="1"/>
          </p:cNvSpPr>
          <p:nvPr>
            <p:ph idx="1"/>
          </p:nvPr>
        </p:nvSpPr>
        <p:spPr/>
        <p:txBody>
          <a:bodyPr/>
          <a:lstStyle/>
          <a:p>
            <a:r>
              <a:rPr lang="en-US" dirty="0"/>
              <a:t>Stick with coir peat + perlite</a:t>
            </a:r>
          </a:p>
          <a:p>
            <a:r>
              <a:rPr lang="en-US" dirty="0"/>
              <a:t>Consider coir peat + coir chips but at a 1:1 ratio</a:t>
            </a:r>
          </a:p>
          <a:p>
            <a:pPr lvl="1"/>
            <a:r>
              <a:rPr lang="en-US" dirty="0"/>
              <a:t>Instead of 1:3</a:t>
            </a:r>
          </a:p>
          <a:p>
            <a:r>
              <a:rPr lang="en-US" dirty="0"/>
              <a:t>An occasional rain is your friend</a:t>
            </a:r>
          </a:p>
        </p:txBody>
      </p:sp>
    </p:spTree>
    <p:extLst>
      <p:ext uri="{BB962C8B-B14F-4D97-AF65-F5344CB8AC3E}">
        <p14:creationId xmlns:p14="http://schemas.microsoft.com/office/powerpoint/2010/main" val="2823400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D8F6F-E992-4F09-BF90-AB36FEEC439C}"/>
              </a:ext>
            </a:extLst>
          </p:cNvPr>
          <p:cNvSpPr>
            <a:spLocks noGrp="1"/>
          </p:cNvSpPr>
          <p:nvPr>
            <p:ph type="title"/>
          </p:nvPr>
        </p:nvSpPr>
        <p:spPr/>
        <p:txBody>
          <a:bodyPr/>
          <a:lstStyle/>
          <a:p>
            <a:r>
              <a:rPr lang="en-US" dirty="0"/>
              <a:t>Thanks</a:t>
            </a:r>
          </a:p>
        </p:txBody>
      </p:sp>
      <p:sp>
        <p:nvSpPr>
          <p:cNvPr id="3" name="Content Placeholder 2">
            <a:extLst>
              <a:ext uri="{FF2B5EF4-FFF2-40B4-BE49-F238E27FC236}">
                <a16:creationId xmlns:a16="http://schemas.microsoft.com/office/drawing/2014/main" id="{1067515C-B712-46DC-8269-6BD9DA09FA3C}"/>
              </a:ext>
            </a:extLst>
          </p:cNvPr>
          <p:cNvSpPr>
            <a:spLocks noGrp="1"/>
          </p:cNvSpPr>
          <p:nvPr>
            <p:ph idx="1"/>
          </p:nvPr>
        </p:nvSpPr>
        <p:spPr>
          <a:xfrm>
            <a:off x="1484310" y="213361"/>
            <a:ext cx="10018713" cy="5577840"/>
          </a:xfrm>
        </p:spPr>
        <p:txBody>
          <a:bodyPr/>
          <a:lstStyle/>
          <a:p>
            <a:r>
              <a:rPr lang="en-US" dirty="0"/>
              <a:t>SARE Farmer Rancher Program and Iowa SARE Staff</a:t>
            </a:r>
          </a:p>
          <a:p>
            <a:pPr lvl="1"/>
            <a:r>
              <a:rPr lang="en-US" dirty="0"/>
              <a:t>Christa Hartsook</a:t>
            </a:r>
          </a:p>
          <a:p>
            <a:pPr lvl="1"/>
            <a:r>
              <a:rPr lang="en-US" dirty="0"/>
              <a:t>Kendra Myer</a:t>
            </a:r>
          </a:p>
          <a:p>
            <a:pPr lvl="1"/>
            <a:r>
              <a:rPr lang="en-US" dirty="0"/>
              <a:t>Olivia Hanlon</a:t>
            </a:r>
          </a:p>
        </p:txBody>
      </p:sp>
      <p:pic>
        <p:nvPicPr>
          <p:cNvPr id="5" name="Picture 4" descr="Logo&#10;&#10;Description automatically generated">
            <a:extLst>
              <a:ext uri="{FF2B5EF4-FFF2-40B4-BE49-F238E27FC236}">
                <a16:creationId xmlns:a16="http://schemas.microsoft.com/office/drawing/2014/main" id="{F5CA518D-AFA6-48F4-BAD3-57ECABBFAD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781" y="3063240"/>
            <a:ext cx="4595219" cy="3794761"/>
          </a:xfrm>
          <a:prstGeom prst="rect">
            <a:avLst/>
          </a:prstGeom>
        </p:spPr>
      </p:pic>
    </p:spTree>
    <p:extLst>
      <p:ext uri="{BB962C8B-B14F-4D97-AF65-F5344CB8AC3E}">
        <p14:creationId xmlns:p14="http://schemas.microsoft.com/office/powerpoint/2010/main" val="993826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4A377-FF05-4440-B4FE-28D6388B7D23}"/>
              </a:ext>
            </a:extLst>
          </p:cNvPr>
          <p:cNvSpPr>
            <a:spLocks noGrp="1"/>
          </p:cNvSpPr>
          <p:nvPr>
            <p:ph type="title"/>
          </p:nvPr>
        </p:nvSpPr>
        <p:spPr/>
        <p:txBody>
          <a:bodyPr/>
          <a:lstStyle/>
          <a:p>
            <a:r>
              <a:rPr lang="en-US" dirty="0"/>
              <a:t>The challenge</a:t>
            </a:r>
          </a:p>
        </p:txBody>
      </p:sp>
      <p:sp>
        <p:nvSpPr>
          <p:cNvPr id="3" name="Content Placeholder 2">
            <a:extLst>
              <a:ext uri="{FF2B5EF4-FFF2-40B4-BE49-F238E27FC236}">
                <a16:creationId xmlns:a16="http://schemas.microsoft.com/office/drawing/2014/main" id="{BD9CA6ED-3DD0-490E-A50D-AC3A829178ED}"/>
              </a:ext>
            </a:extLst>
          </p:cNvPr>
          <p:cNvSpPr>
            <a:spLocks noGrp="1"/>
          </p:cNvSpPr>
          <p:nvPr>
            <p:ph idx="1"/>
          </p:nvPr>
        </p:nvSpPr>
        <p:spPr>
          <a:xfrm>
            <a:off x="1484310" y="2601684"/>
            <a:ext cx="10018713" cy="3124201"/>
          </a:xfrm>
        </p:spPr>
        <p:txBody>
          <a:bodyPr/>
          <a:lstStyle/>
          <a:p>
            <a:r>
              <a:rPr lang="en-US" dirty="0"/>
              <a:t>Water evenly throughout the tower</a:t>
            </a:r>
          </a:p>
          <a:p>
            <a:r>
              <a:rPr lang="en-US" dirty="0"/>
              <a:t>But not over water</a:t>
            </a:r>
          </a:p>
          <a:p>
            <a:endParaRPr lang="en-US" dirty="0"/>
          </a:p>
          <a:p>
            <a:endParaRPr lang="en-US" dirty="0"/>
          </a:p>
          <a:p>
            <a:endParaRPr lang="en-US" dirty="0"/>
          </a:p>
          <a:p>
            <a:r>
              <a:rPr lang="en-US" dirty="0"/>
              <a:t>Q: Can we find a better media mix?</a:t>
            </a:r>
          </a:p>
        </p:txBody>
      </p:sp>
    </p:spTree>
    <p:extLst>
      <p:ext uri="{BB962C8B-B14F-4D97-AF65-F5344CB8AC3E}">
        <p14:creationId xmlns:p14="http://schemas.microsoft.com/office/powerpoint/2010/main" val="1622056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plant, garden, vegetable&#10;&#10;Description automatically generated">
            <a:extLst>
              <a:ext uri="{FF2B5EF4-FFF2-40B4-BE49-F238E27FC236}">
                <a16:creationId xmlns:a16="http://schemas.microsoft.com/office/drawing/2014/main" id="{F7FD9E47-DC38-46F6-A0B2-C1EBE6CBD304}"/>
              </a:ext>
            </a:extLst>
          </p:cNvPr>
          <p:cNvPicPr>
            <a:picLocks noChangeAspect="1"/>
          </p:cNvPicPr>
          <p:nvPr/>
        </p:nvPicPr>
        <p:blipFill rotWithShape="1">
          <a:blip r:embed="rId3">
            <a:extLst>
              <a:ext uri="{28A0092B-C50C-407E-A947-70E740481C1C}">
                <a14:useLocalDpi xmlns:a14="http://schemas.microsoft.com/office/drawing/2010/main" val="0"/>
              </a:ext>
            </a:extLst>
          </a:blip>
          <a:srcRect l="28750" r="25500"/>
          <a:stretch/>
        </p:blipFill>
        <p:spPr>
          <a:xfrm>
            <a:off x="6583680" y="-35584"/>
            <a:ext cx="5608320" cy="6893584"/>
          </a:xfrm>
          <a:prstGeom prst="rect">
            <a:avLst/>
          </a:prstGeom>
        </p:spPr>
      </p:pic>
      <p:sp>
        <p:nvSpPr>
          <p:cNvPr id="5" name="Callout: Bent Line 4">
            <a:extLst>
              <a:ext uri="{FF2B5EF4-FFF2-40B4-BE49-F238E27FC236}">
                <a16:creationId xmlns:a16="http://schemas.microsoft.com/office/drawing/2014/main" id="{873FFE28-F70B-41F2-B32D-0C91C7DCEA4F}"/>
              </a:ext>
            </a:extLst>
          </p:cNvPr>
          <p:cNvSpPr/>
          <p:nvPr/>
        </p:nvSpPr>
        <p:spPr>
          <a:xfrm flipH="1">
            <a:off x="2727959" y="4815840"/>
            <a:ext cx="2880361" cy="1386840"/>
          </a:xfrm>
          <a:prstGeom prst="borderCallout2">
            <a:avLst>
              <a:gd name="adj1" fmla="val 18750"/>
              <a:gd name="adj2" fmla="val -8333"/>
              <a:gd name="adj3" fmla="val 18750"/>
              <a:gd name="adj4" fmla="val -16667"/>
              <a:gd name="adj5" fmla="val 81731"/>
              <a:gd name="adj6" fmla="val -1165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Small Plants</a:t>
            </a:r>
          </a:p>
        </p:txBody>
      </p:sp>
      <p:sp>
        <p:nvSpPr>
          <p:cNvPr id="6" name="Callout: Bent Line 5">
            <a:extLst>
              <a:ext uri="{FF2B5EF4-FFF2-40B4-BE49-F238E27FC236}">
                <a16:creationId xmlns:a16="http://schemas.microsoft.com/office/drawing/2014/main" id="{578F3062-47D0-4F3E-BD4C-E66121B78817}"/>
              </a:ext>
            </a:extLst>
          </p:cNvPr>
          <p:cNvSpPr/>
          <p:nvPr/>
        </p:nvSpPr>
        <p:spPr>
          <a:xfrm flipH="1">
            <a:off x="2727959" y="1097280"/>
            <a:ext cx="2880361" cy="1386840"/>
          </a:xfrm>
          <a:prstGeom prst="borderCallout2">
            <a:avLst>
              <a:gd name="adj1" fmla="val 18750"/>
              <a:gd name="adj2" fmla="val -8333"/>
              <a:gd name="adj3" fmla="val 18750"/>
              <a:gd name="adj4" fmla="val -16667"/>
              <a:gd name="adj5" fmla="val 67445"/>
              <a:gd name="adj6" fmla="val -995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Chlorosis</a:t>
            </a:r>
          </a:p>
        </p:txBody>
      </p:sp>
    </p:spTree>
    <p:extLst>
      <p:ext uri="{BB962C8B-B14F-4D97-AF65-F5344CB8AC3E}">
        <p14:creationId xmlns:p14="http://schemas.microsoft.com/office/powerpoint/2010/main" val="1705347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657997-019E-4AE6-AC9C-755F81DCC141}"/>
              </a:ext>
            </a:extLst>
          </p:cNvPr>
          <p:cNvSpPr>
            <a:spLocks noGrp="1"/>
          </p:cNvSpPr>
          <p:nvPr>
            <p:ph type="ctrTitle"/>
          </p:nvPr>
        </p:nvSpPr>
        <p:spPr/>
        <p:txBody>
          <a:bodyPr/>
          <a:lstStyle/>
          <a:p>
            <a:r>
              <a:rPr lang="en-US" dirty="0"/>
              <a:t>The Candidates</a:t>
            </a:r>
          </a:p>
        </p:txBody>
      </p:sp>
      <p:sp>
        <p:nvSpPr>
          <p:cNvPr id="5" name="Subtitle 4">
            <a:extLst>
              <a:ext uri="{FF2B5EF4-FFF2-40B4-BE49-F238E27FC236}">
                <a16:creationId xmlns:a16="http://schemas.microsoft.com/office/drawing/2014/main" id="{320D3269-3418-4B2A-9256-E0E2198A4B0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50552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5156-9E88-4B45-969A-8124B65F6B54}"/>
              </a:ext>
            </a:extLst>
          </p:cNvPr>
          <p:cNvSpPr>
            <a:spLocks noGrp="1"/>
          </p:cNvSpPr>
          <p:nvPr>
            <p:ph type="title"/>
          </p:nvPr>
        </p:nvSpPr>
        <p:spPr/>
        <p:txBody>
          <a:bodyPr/>
          <a:lstStyle/>
          <a:p>
            <a:r>
              <a:rPr lang="en-US" dirty="0"/>
              <a:t>Coir Peat + Perlite</a:t>
            </a:r>
          </a:p>
        </p:txBody>
      </p:sp>
      <p:sp>
        <p:nvSpPr>
          <p:cNvPr id="3" name="Content Placeholder 2">
            <a:extLst>
              <a:ext uri="{FF2B5EF4-FFF2-40B4-BE49-F238E27FC236}">
                <a16:creationId xmlns:a16="http://schemas.microsoft.com/office/drawing/2014/main" id="{ADC13C32-2616-4183-94AC-DB150DBAD10F}"/>
              </a:ext>
            </a:extLst>
          </p:cNvPr>
          <p:cNvSpPr>
            <a:spLocks noGrp="1"/>
          </p:cNvSpPr>
          <p:nvPr>
            <p:ph idx="1"/>
          </p:nvPr>
        </p:nvSpPr>
        <p:spPr/>
        <p:txBody>
          <a:bodyPr/>
          <a:lstStyle/>
          <a:p>
            <a:r>
              <a:rPr lang="en-US" dirty="0"/>
              <a:t>The Standard (control)</a:t>
            </a:r>
          </a:p>
          <a:p>
            <a:r>
              <a:rPr lang="en-US" dirty="0"/>
              <a:t>Does well under dry conditions</a:t>
            </a:r>
          </a:p>
          <a:p>
            <a:r>
              <a:rPr lang="en-US" dirty="0"/>
              <a:t>Wind is bad</a:t>
            </a:r>
          </a:p>
          <a:p>
            <a:r>
              <a:rPr lang="en-US" dirty="0"/>
              <a:t>Easy to mix (material handling friendly)</a:t>
            </a:r>
          </a:p>
          <a:p>
            <a:r>
              <a:rPr lang="en-US" dirty="0"/>
              <a:t>Very easy to plant into</a:t>
            </a:r>
          </a:p>
          <a:p>
            <a:r>
              <a:rPr lang="en-US" dirty="0"/>
              <a:t>Coir blocks difficult to hydrate</a:t>
            </a:r>
          </a:p>
        </p:txBody>
      </p:sp>
      <p:pic>
        <p:nvPicPr>
          <p:cNvPr id="5" name="Picture 4" descr="A picture containing tree, outdoor, food, white&#10;&#10;Description automatically generated">
            <a:extLst>
              <a:ext uri="{FF2B5EF4-FFF2-40B4-BE49-F238E27FC236}">
                <a16:creationId xmlns:a16="http://schemas.microsoft.com/office/drawing/2014/main" id="{78CB5394-1D4E-4725-9561-A42AD58D318C}"/>
              </a:ext>
            </a:extLst>
          </p:cNvPr>
          <p:cNvPicPr>
            <a:picLocks noChangeAspect="1"/>
          </p:cNvPicPr>
          <p:nvPr/>
        </p:nvPicPr>
        <p:blipFill rotWithShape="1">
          <a:blip r:embed="rId3">
            <a:extLst>
              <a:ext uri="{28A0092B-C50C-407E-A947-70E740481C1C}">
                <a14:useLocalDpi xmlns:a14="http://schemas.microsoft.com/office/drawing/2010/main" val="0"/>
              </a:ext>
            </a:extLst>
          </a:blip>
          <a:srcRect r="20077"/>
          <a:stretch/>
        </p:blipFill>
        <p:spPr>
          <a:xfrm rot="16200000">
            <a:off x="8004241" y="2670240"/>
            <a:ext cx="4572001" cy="3803518"/>
          </a:xfrm>
          <a:prstGeom prst="rect">
            <a:avLst/>
          </a:prstGeom>
        </p:spPr>
      </p:pic>
    </p:spTree>
    <p:extLst>
      <p:ext uri="{BB962C8B-B14F-4D97-AF65-F5344CB8AC3E}">
        <p14:creationId xmlns:p14="http://schemas.microsoft.com/office/powerpoint/2010/main" val="222135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5156-9E88-4B45-969A-8124B65F6B54}"/>
              </a:ext>
            </a:extLst>
          </p:cNvPr>
          <p:cNvSpPr>
            <a:spLocks noGrp="1"/>
          </p:cNvSpPr>
          <p:nvPr>
            <p:ph type="title"/>
          </p:nvPr>
        </p:nvSpPr>
        <p:spPr/>
        <p:txBody>
          <a:bodyPr/>
          <a:lstStyle/>
          <a:p>
            <a:r>
              <a:rPr lang="en-US" dirty="0"/>
              <a:t>Coir Chips &amp; Fiber (coir chips)</a:t>
            </a:r>
          </a:p>
        </p:txBody>
      </p:sp>
      <p:sp>
        <p:nvSpPr>
          <p:cNvPr id="3" name="Content Placeholder 2">
            <a:extLst>
              <a:ext uri="{FF2B5EF4-FFF2-40B4-BE49-F238E27FC236}">
                <a16:creationId xmlns:a16="http://schemas.microsoft.com/office/drawing/2014/main" id="{ADC13C32-2616-4183-94AC-DB150DBAD10F}"/>
              </a:ext>
            </a:extLst>
          </p:cNvPr>
          <p:cNvSpPr>
            <a:spLocks noGrp="1"/>
          </p:cNvSpPr>
          <p:nvPr>
            <p:ph idx="1"/>
          </p:nvPr>
        </p:nvSpPr>
        <p:spPr/>
        <p:txBody>
          <a:bodyPr/>
          <a:lstStyle/>
          <a:p>
            <a:r>
              <a:rPr lang="en-US" dirty="0"/>
              <a:t>A replacement for perlite</a:t>
            </a:r>
          </a:p>
          <a:p>
            <a:r>
              <a:rPr lang="en-US" dirty="0"/>
              <a:t>Not for use alone outside</a:t>
            </a:r>
          </a:p>
          <a:p>
            <a:r>
              <a:rPr lang="en-US" dirty="0"/>
              <a:t>A substitute for perlite</a:t>
            </a:r>
          </a:p>
          <a:p>
            <a:r>
              <a:rPr lang="en-US" dirty="0"/>
              <a:t>Terrible to plant into</a:t>
            </a:r>
          </a:p>
        </p:txBody>
      </p:sp>
      <p:pic>
        <p:nvPicPr>
          <p:cNvPr id="5" name="Picture 4" descr="Text&#10;&#10;Description automatically generated">
            <a:extLst>
              <a:ext uri="{FF2B5EF4-FFF2-40B4-BE49-F238E27FC236}">
                <a16:creationId xmlns:a16="http://schemas.microsoft.com/office/drawing/2014/main" id="{9CDB2B30-B6E7-44FA-805B-5691124A4A45}"/>
              </a:ext>
            </a:extLst>
          </p:cNvPr>
          <p:cNvPicPr>
            <a:picLocks noChangeAspect="1"/>
          </p:cNvPicPr>
          <p:nvPr/>
        </p:nvPicPr>
        <p:blipFill rotWithShape="1">
          <a:blip r:embed="rId3">
            <a:extLst>
              <a:ext uri="{28A0092B-C50C-407E-A947-70E740481C1C}">
                <a14:useLocalDpi xmlns:a14="http://schemas.microsoft.com/office/drawing/2010/main" val="0"/>
              </a:ext>
            </a:extLst>
          </a:blip>
          <a:srcRect l="11090" r="15910" b="7742"/>
          <a:stretch/>
        </p:blipFill>
        <p:spPr>
          <a:xfrm>
            <a:off x="6424674" y="2011681"/>
            <a:ext cx="5767326" cy="4846320"/>
          </a:xfrm>
          <a:prstGeom prst="rect">
            <a:avLst/>
          </a:prstGeom>
        </p:spPr>
      </p:pic>
    </p:spTree>
    <p:extLst>
      <p:ext uri="{BB962C8B-B14F-4D97-AF65-F5344CB8AC3E}">
        <p14:creationId xmlns:p14="http://schemas.microsoft.com/office/powerpoint/2010/main" val="68905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5156-9E88-4B45-969A-8124B65F6B54}"/>
              </a:ext>
            </a:extLst>
          </p:cNvPr>
          <p:cNvSpPr>
            <a:spLocks noGrp="1"/>
          </p:cNvSpPr>
          <p:nvPr>
            <p:ph type="title"/>
          </p:nvPr>
        </p:nvSpPr>
        <p:spPr/>
        <p:txBody>
          <a:bodyPr/>
          <a:lstStyle/>
          <a:p>
            <a:r>
              <a:rPr lang="en-US" dirty="0"/>
              <a:t>Coir Peat + Coir Chips &amp; Fiber</a:t>
            </a:r>
          </a:p>
        </p:txBody>
      </p:sp>
      <p:sp>
        <p:nvSpPr>
          <p:cNvPr id="3" name="Content Placeholder 2">
            <a:extLst>
              <a:ext uri="{FF2B5EF4-FFF2-40B4-BE49-F238E27FC236}">
                <a16:creationId xmlns:a16="http://schemas.microsoft.com/office/drawing/2014/main" id="{ADC13C32-2616-4183-94AC-DB150DBAD10F}"/>
              </a:ext>
            </a:extLst>
          </p:cNvPr>
          <p:cNvSpPr>
            <a:spLocks noGrp="1"/>
          </p:cNvSpPr>
          <p:nvPr>
            <p:ph idx="1"/>
          </p:nvPr>
        </p:nvSpPr>
        <p:spPr>
          <a:xfrm>
            <a:off x="1484310" y="2042161"/>
            <a:ext cx="10018713" cy="3749040"/>
          </a:xfrm>
        </p:spPr>
        <p:txBody>
          <a:bodyPr/>
          <a:lstStyle/>
          <a:p>
            <a:r>
              <a:rPr lang="en-US" dirty="0"/>
              <a:t>Replacing the perlite in the standard</a:t>
            </a:r>
          </a:p>
          <a:p>
            <a:r>
              <a:rPr lang="en-US" dirty="0"/>
              <a:t>Does well under dry conditions</a:t>
            </a:r>
          </a:p>
          <a:p>
            <a:r>
              <a:rPr lang="en-US" dirty="0"/>
              <a:t>Less wind problems</a:t>
            </a:r>
          </a:p>
          <a:p>
            <a:r>
              <a:rPr lang="en-US" dirty="0"/>
              <a:t>Not quite as easy to mix as peat and perlite</a:t>
            </a:r>
          </a:p>
          <a:p>
            <a:r>
              <a:rPr lang="en-US" dirty="0"/>
              <a:t>Probably tolerant of material handling</a:t>
            </a:r>
          </a:p>
          <a:p>
            <a:r>
              <a:rPr lang="en-US" dirty="0"/>
              <a:t>Moderate ease to plant into</a:t>
            </a:r>
          </a:p>
          <a:p>
            <a:endParaRPr lang="en-US" dirty="0"/>
          </a:p>
        </p:txBody>
      </p:sp>
      <p:pic>
        <p:nvPicPr>
          <p:cNvPr id="5" name="Picture 4" descr="A picture containing outdoor, truck, sky, ground&#10;&#10;Description automatically generated">
            <a:extLst>
              <a:ext uri="{FF2B5EF4-FFF2-40B4-BE49-F238E27FC236}">
                <a16:creationId xmlns:a16="http://schemas.microsoft.com/office/drawing/2014/main" id="{532C2B69-7C35-441D-91DB-9CE17BC80073}"/>
              </a:ext>
            </a:extLst>
          </p:cNvPr>
          <p:cNvPicPr>
            <a:picLocks noChangeAspect="1"/>
          </p:cNvPicPr>
          <p:nvPr/>
        </p:nvPicPr>
        <p:blipFill rotWithShape="1">
          <a:blip r:embed="rId3">
            <a:extLst>
              <a:ext uri="{28A0092B-C50C-407E-A947-70E740481C1C}">
                <a14:useLocalDpi xmlns:a14="http://schemas.microsoft.com/office/drawing/2010/main" val="0"/>
              </a:ext>
            </a:extLst>
          </a:blip>
          <a:srcRect t="26445" b="14445"/>
          <a:stretch/>
        </p:blipFill>
        <p:spPr>
          <a:xfrm>
            <a:off x="7729089" y="2164080"/>
            <a:ext cx="4462911" cy="4693920"/>
          </a:xfrm>
          <a:prstGeom prst="rect">
            <a:avLst/>
          </a:prstGeom>
        </p:spPr>
      </p:pic>
    </p:spTree>
    <p:extLst>
      <p:ext uri="{BB962C8B-B14F-4D97-AF65-F5344CB8AC3E}">
        <p14:creationId xmlns:p14="http://schemas.microsoft.com/office/powerpoint/2010/main" val="45625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5156-9E88-4B45-969A-8124B65F6B54}"/>
              </a:ext>
            </a:extLst>
          </p:cNvPr>
          <p:cNvSpPr>
            <a:spLocks noGrp="1"/>
          </p:cNvSpPr>
          <p:nvPr>
            <p:ph type="title"/>
          </p:nvPr>
        </p:nvSpPr>
        <p:spPr/>
        <p:txBody>
          <a:bodyPr/>
          <a:lstStyle/>
          <a:p>
            <a:r>
              <a:rPr lang="en-US" dirty="0"/>
              <a:t>Ground Coir Chips &amp; Fiber</a:t>
            </a:r>
          </a:p>
        </p:txBody>
      </p:sp>
      <p:sp>
        <p:nvSpPr>
          <p:cNvPr id="3" name="Content Placeholder 2">
            <a:extLst>
              <a:ext uri="{FF2B5EF4-FFF2-40B4-BE49-F238E27FC236}">
                <a16:creationId xmlns:a16="http://schemas.microsoft.com/office/drawing/2014/main" id="{ADC13C32-2616-4183-94AC-DB150DBAD10F}"/>
              </a:ext>
            </a:extLst>
          </p:cNvPr>
          <p:cNvSpPr>
            <a:spLocks noGrp="1"/>
          </p:cNvSpPr>
          <p:nvPr>
            <p:ph idx="1"/>
          </p:nvPr>
        </p:nvSpPr>
        <p:spPr/>
        <p:txBody>
          <a:bodyPr/>
          <a:lstStyle/>
          <a:p>
            <a:r>
              <a:rPr lang="en-US" dirty="0"/>
              <a:t>For wet years</a:t>
            </a:r>
          </a:p>
          <a:p>
            <a:r>
              <a:rPr lang="en-US" dirty="0"/>
              <a:t>Not susceptible to wind blowing</a:t>
            </a:r>
          </a:p>
          <a:p>
            <a:r>
              <a:rPr lang="en-US" dirty="0"/>
              <a:t>Moderate ease to plant into</a:t>
            </a:r>
          </a:p>
          <a:p>
            <a:r>
              <a:rPr lang="en-US" dirty="0"/>
              <a:t>Extra step to grind chips.</a:t>
            </a:r>
          </a:p>
        </p:txBody>
      </p:sp>
      <p:pic>
        <p:nvPicPr>
          <p:cNvPr id="5" name="Picture 4" descr="A picture containing red&#10;&#10;Description automatically generated">
            <a:extLst>
              <a:ext uri="{FF2B5EF4-FFF2-40B4-BE49-F238E27FC236}">
                <a16:creationId xmlns:a16="http://schemas.microsoft.com/office/drawing/2014/main" id="{BD8CB059-865B-4F48-A7D5-A63CF249C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7996" y="1851659"/>
            <a:ext cx="7151340" cy="4754880"/>
          </a:xfrm>
          <a:prstGeom prst="rect">
            <a:avLst/>
          </a:prstGeom>
        </p:spPr>
      </p:pic>
      <p:pic>
        <p:nvPicPr>
          <p:cNvPr id="7" name="Picture 6" descr="A picture containing worm&#10;&#10;Description automatically generated">
            <a:extLst>
              <a:ext uri="{FF2B5EF4-FFF2-40B4-BE49-F238E27FC236}">
                <a16:creationId xmlns:a16="http://schemas.microsoft.com/office/drawing/2014/main" id="{5FDD3259-9159-45A1-941A-4FE47B8457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7996" y="1851660"/>
            <a:ext cx="7151340" cy="4754880"/>
          </a:xfrm>
          <a:prstGeom prst="rect">
            <a:avLst/>
          </a:prstGeom>
        </p:spPr>
      </p:pic>
    </p:spTree>
    <p:extLst>
      <p:ext uri="{BB962C8B-B14F-4D97-AF65-F5344CB8AC3E}">
        <p14:creationId xmlns:p14="http://schemas.microsoft.com/office/powerpoint/2010/main" val="3730165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TotalTime>
  <Words>2283</Words>
  <Application>Microsoft Office PowerPoint</Application>
  <PresentationFormat>Widescreen</PresentationFormat>
  <Paragraphs>338</Paragraphs>
  <Slides>28</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Corbel</vt:lpstr>
      <vt:lpstr>Parallax</vt:lpstr>
      <vt:lpstr>Evaluating soil media for vertical hydroponic strawberry production</vt:lpstr>
      <vt:lpstr>PowerPoint Presentation</vt:lpstr>
      <vt:lpstr>The challenge</vt:lpstr>
      <vt:lpstr>PowerPoint Presentation</vt:lpstr>
      <vt:lpstr>The Candidates</vt:lpstr>
      <vt:lpstr>Coir Peat + Perlite</vt:lpstr>
      <vt:lpstr>Coir Chips &amp; Fiber (coir chips)</vt:lpstr>
      <vt:lpstr>Coir Peat + Coir Chips &amp; Fiber</vt:lpstr>
      <vt:lpstr>Ground Coir Chips &amp; Fiber</vt:lpstr>
      <vt:lpstr>Peat + Ground Coir Chips &amp; Fiber</vt:lpstr>
      <vt:lpstr>Coir Peat + Corn Stover</vt:lpstr>
      <vt:lpstr>Our Season</vt:lpstr>
      <vt:lpstr>Results</vt:lpstr>
      <vt:lpstr>Planting Labor</vt:lpstr>
      <vt:lpstr>Material Cost</vt:lpstr>
      <vt:lpstr>Total establishment per tower</vt:lpstr>
      <vt:lpstr>Average Dead Plants Per Tower</vt:lpstr>
      <vt:lpstr>Water Usage</vt:lpstr>
      <vt:lpstr>Yield</vt:lpstr>
      <vt:lpstr>Results Coir Peat + Perlite</vt:lpstr>
      <vt:lpstr>PowerPoint Presentation</vt:lpstr>
      <vt:lpstr>Results Coir Peat + Coir Chips</vt:lpstr>
      <vt:lpstr>Results Ground Coir Chips</vt:lpstr>
      <vt:lpstr>Results Coir Peat + Ground Coir Chips</vt:lpstr>
      <vt:lpstr>End of season</vt:lpstr>
      <vt:lpstr>What’s next?</vt:lpstr>
      <vt:lpstr>Summary</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Evaluating soil media for vertical hydroponic strawberry production</dc:title>
  <dc:creator>Hannan, Joseph M [EXTAG]</dc:creator>
  <cp:lastModifiedBy>Hannan, Joseph M [EXTAG]</cp:lastModifiedBy>
  <cp:revision>23</cp:revision>
  <dcterms:created xsi:type="dcterms:W3CDTF">2021-01-02T22:40:26Z</dcterms:created>
  <dcterms:modified xsi:type="dcterms:W3CDTF">2021-02-21T20:41:23Z</dcterms:modified>
</cp:coreProperties>
</file>