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1"/>
  </p:sldMasterIdLst>
  <p:notesMasterIdLst>
    <p:notesMasterId r:id="rId28"/>
  </p:notesMasterIdLst>
  <p:handoutMasterIdLst>
    <p:handoutMasterId r:id="rId29"/>
  </p:handout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27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0" autoAdjust="0"/>
    <p:restoredTop sz="94660"/>
  </p:normalViewPr>
  <p:slideViewPr>
    <p:cSldViewPr snapToGrid="0" snapToObjects="1">
      <p:cViewPr>
        <p:scale>
          <a:sx n="120" d="100"/>
          <a:sy n="120" d="100"/>
        </p:scale>
        <p:origin x="138" y="-4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6370A2-2ACC-5140-AA87-7FF5DC865CBB}" type="datetime1">
              <a:rPr lang="en-US" smtClean="0"/>
              <a:t>3/28/2018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62F845-73FB-CC4E-8355-326514C2363C}" type="slidenum">
              <a:rPr lang="en-US" smtClean="0"/>
              <a:t>‹#›</a:t>
            </a:fld>
            <a:endParaRPr lang="en-US"/>
          </a:p>
        </p:txBody>
      </p:sp>
    </p:spTree>
    <p:extLst>
      <p:ext uri="{BB962C8B-B14F-4D97-AF65-F5344CB8AC3E}">
        <p14:creationId xmlns:p14="http://schemas.microsoft.com/office/powerpoint/2010/main" val="1938324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0EFB6-9633-2647-9ECE-53390E6FB608}" type="datetime1">
              <a:rPr lang="en-US" smtClean="0"/>
              <a:t>3/28/2018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33D0CF-B1F5-DD4B-9953-B1431E1053EF}" type="slidenum">
              <a:rPr lang="en-US" smtClean="0"/>
              <a:t>‹#›</a:t>
            </a:fld>
            <a:endParaRPr lang="en-US"/>
          </a:p>
        </p:txBody>
      </p:sp>
    </p:spTree>
    <p:extLst>
      <p:ext uri="{BB962C8B-B14F-4D97-AF65-F5344CB8AC3E}">
        <p14:creationId xmlns:p14="http://schemas.microsoft.com/office/powerpoint/2010/main" val="7643226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a:t>
            </a:fld>
            <a:endParaRPr lang="en-US"/>
          </a:p>
        </p:txBody>
      </p:sp>
    </p:spTree>
    <p:extLst>
      <p:ext uri="{BB962C8B-B14F-4D97-AF65-F5344CB8AC3E}">
        <p14:creationId xmlns:p14="http://schemas.microsoft.com/office/powerpoint/2010/main" val="2866552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10</a:t>
            </a:fld>
            <a:endParaRPr lang="en-US"/>
          </a:p>
        </p:txBody>
      </p:sp>
    </p:spTree>
    <p:extLst>
      <p:ext uri="{BB962C8B-B14F-4D97-AF65-F5344CB8AC3E}">
        <p14:creationId xmlns:p14="http://schemas.microsoft.com/office/powerpoint/2010/main" val="157796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11</a:t>
            </a:fld>
            <a:endParaRPr lang="en-US"/>
          </a:p>
        </p:txBody>
      </p:sp>
    </p:spTree>
    <p:extLst>
      <p:ext uri="{BB962C8B-B14F-4D97-AF65-F5344CB8AC3E}">
        <p14:creationId xmlns:p14="http://schemas.microsoft.com/office/powerpoint/2010/main" val="323178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12</a:t>
            </a:fld>
            <a:endParaRPr lang="en-US"/>
          </a:p>
        </p:txBody>
      </p:sp>
    </p:spTree>
    <p:extLst>
      <p:ext uri="{BB962C8B-B14F-4D97-AF65-F5344CB8AC3E}">
        <p14:creationId xmlns:p14="http://schemas.microsoft.com/office/powerpoint/2010/main" val="59198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13</a:t>
            </a:fld>
            <a:endParaRPr lang="en-US"/>
          </a:p>
        </p:txBody>
      </p:sp>
    </p:spTree>
    <p:extLst>
      <p:ext uri="{BB962C8B-B14F-4D97-AF65-F5344CB8AC3E}">
        <p14:creationId xmlns:p14="http://schemas.microsoft.com/office/powerpoint/2010/main" val="170186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14</a:t>
            </a:fld>
            <a:endParaRPr lang="en-US"/>
          </a:p>
        </p:txBody>
      </p:sp>
    </p:spTree>
    <p:extLst>
      <p:ext uri="{BB962C8B-B14F-4D97-AF65-F5344CB8AC3E}">
        <p14:creationId xmlns:p14="http://schemas.microsoft.com/office/powerpoint/2010/main" val="1675272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15</a:t>
            </a:fld>
            <a:endParaRPr lang="en-US"/>
          </a:p>
        </p:txBody>
      </p:sp>
    </p:spTree>
    <p:extLst>
      <p:ext uri="{BB962C8B-B14F-4D97-AF65-F5344CB8AC3E}">
        <p14:creationId xmlns:p14="http://schemas.microsoft.com/office/powerpoint/2010/main" val="528215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16</a:t>
            </a:fld>
            <a:endParaRPr lang="en-US"/>
          </a:p>
        </p:txBody>
      </p:sp>
    </p:spTree>
    <p:extLst>
      <p:ext uri="{BB962C8B-B14F-4D97-AF65-F5344CB8AC3E}">
        <p14:creationId xmlns:p14="http://schemas.microsoft.com/office/powerpoint/2010/main" val="4201149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17</a:t>
            </a:fld>
            <a:endParaRPr lang="en-US"/>
          </a:p>
        </p:txBody>
      </p:sp>
    </p:spTree>
    <p:extLst>
      <p:ext uri="{BB962C8B-B14F-4D97-AF65-F5344CB8AC3E}">
        <p14:creationId xmlns:p14="http://schemas.microsoft.com/office/powerpoint/2010/main" val="78942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18</a:t>
            </a:fld>
            <a:endParaRPr lang="en-US"/>
          </a:p>
        </p:txBody>
      </p:sp>
    </p:spTree>
    <p:extLst>
      <p:ext uri="{BB962C8B-B14F-4D97-AF65-F5344CB8AC3E}">
        <p14:creationId xmlns:p14="http://schemas.microsoft.com/office/powerpoint/2010/main" val="2973677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19</a:t>
            </a:fld>
            <a:endParaRPr lang="en-US"/>
          </a:p>
        </p:txBody>
      </p:sp>
    </p:spTree>
    <p:extLst>
      <p:ext uri="{BB962C8B-B14F-4D97-AF65-F5344CB8AC3E}">
        <p14:creationId xmlns:p14="http://schemas.microsoft.com/office/powerpoint/2010/main" val="383638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a:t>
            </a:fld>
            <a:endParaRPr lang="en-US"/>
          </a:p>
        </p:txBody>
      </p:sp>
    </p:spTree>
    <p:extLst>
      <p:ext uri="{BB962C8B-B14F-4D97-AF65-F5344CB8AC3E}">
        <p14:creationId xmlns:p14="http://schemas.microsoft.com/office/powerpoint/2010/main" val="9999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20</a:t>
            </a:fld>
            <a:endParaRPr lang="en-US"/>
          </a:p>
        </p:txBody>
      </p:sp>
    </p:spTree>
    <p:extLst>
      <p:ext uri="{BB962C8B-B14F-4D97-AF65-F5344CB8AC3E}">
        <p14:creationId xmlns:p14="http://schemas.microsoft.com/office/powerpoint/2010/main" val="3381123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21</a:t>
            </a:fld>
            <a:endParaRPr lang="en-US"/>
          </a:p>
        </p:txBody>
      </p:sp>
    </p:spTree>
    <p:extLst>
      <p:ext uri="{BB962C8B-B14F-4D97-AF65-F5344CB8AC3E}">
        <p14:creationId xmlns:p14="http://schemas.microsoft.com/office/powerpoint/2010/main" val="414923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22</a:t>
            </a:fld>
            <a:endParaRPr lang="en-US"/>
          </a:p>
        </p:txBody>
      </p:sp>
    </p:spTree>
    <p:extLst>
      <p:ext uri="{BB962C8B-B14F-4D97-AF65-F5344CB8AC3E}">
        <p14:creationId xmlns:p14="http://schemas.microsoft.com/office/powerpoint/2010/main" val="4211874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23</a:t>
            </a:fld>
            <a:endParaRPr lang="en-US"/>
          </a:p>
        </p:txBody>
      </p:sp>
    </p:spTree>
    <p:extLst>
      <p:ext uri="{BB962C8B-B14F-4D97-AF65-F5344CB8AC3E}">
        <p14:creationId xmlns:p14="http://schemas.microsoft.com/office/powerpoint/2010/main" val="234082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24</a:t>
            </a:fld>
            <a:endParaRPr lang="en-US"/>
          </a:p>
        </p:txBody>
      </p:sp>
    </p:spTree>
    <p:extLst>
      <p:ext uri="{BB962C8B-B14F-4D97-AF65-F5344CB8AC3E}">
        <p14:creationId xmlns:p14="http://schemas.microsoft.com/office/powerpoint/2010/main" val="161299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25</a:t>
            </a:fld>
            <a:endParaRPr lang="en-US"/>
          </a:p>
        </p:txBody>
      </p:sp>
    </p:spTree>
    <p:extLst>
      <p:ext uri="{BB962C8B-B14F-4D97-AF65-F5344CB8AC3E}">
        <p14:creationId xmlns:p14="http://schemas.microsoft.com/office/powerpoint/2010/main" val="167072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3D0CF-B1F5-DD4B-9953-B1431E1053EF}" type="slidenum">
              <a:rPr lang="en-US" smtClean="0"/>
              <a:t>26</a:t>
            </a:fld>
            <a:endParaRPr lang="en-US"/>
          </a:p>
        </p:txBody>
      </p:sp>
    </p:spTree>
    <p:extLst>
      <p:ext uri="{BB962C8B-B14F-4D97-AF65-F5344CB8AC3E}">
        <p14:creationId xmlns:p14="http://schemas.microsoft.com/office/powerpoint/2010/main" val="60585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3</a:t>
            </a:fld>
            <a:endParaRPr lang="en-US"/>
          </a:p>
        </p:txBody>
      </p:sp>
    </p:spTree>
    <p:extLst>
      <p:ext uri="{BB962C8B-B14F-4D97-AF65-F5344CB8AC3E}">
        <p14:creationId xmlns:p14="http://schemas.microsoft.com/office/powerpoint/2010/main" val="366598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4</a:t>
            </a:fld>
            <a:endParaRPr lang="en-US"/>
          </a:p>
        </p:txBody>
      </p:sp>
    </p:spTree>
    <p:extLst>
      <p:ext uri="{BB962C8B-B14F-4D97-AF65-F5344CB8AC3E}">
        <p14:creationId xmlns:p14="http://schemas.microsoft.com/office/powerpoint/2010/main" val="155208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5</a:t>
            </a:fld>
            <a:endParaRPr lang="en-US"/>
          </a:p>
        </p:txBody>
      </p:sp>
    </p:spTree>
    <p:extLst>
      <p:ext uri="{BB962C8B-B14F-4D97-AF65-F5344CB8AC3E}">
        <p14:creationId xmlns:p14="http://schemas.microsoft.com/office/powerpoint/2010/main" val="95749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6</a:t>
            </a:fld>
            <a:endParaRPr lang="en-US"/>
          </a:p>
        </p:txBody>
      </p:sp>
    </p:spTree>
    <p:extLst>
      <p:ext uri="{BB962C8B-B14F-4D97-AF65-F5344CB8AC3E}">
        <p14:creationId xmlns:p14="http://schemas.microsoft.com/office/powerpoint/2010/main" val="85583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7</a:t>
            </a:fld>
            <a:endParaRPr lang="en-US"/>
          </a:p>
        </p:txBody>
      </p:sp>
    </p:spTree>
    <p:extLst>
      <p:ext uri="{BB962C8B-B14F-4D97-AF65-F5344CB8AC3E}">
        <p14:creationId xmlns:p14="http://schemas.microsoft.com/office/powerpoint/2010/main" val="36608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8</a:t>
            </a:fld>
            <a:endParaRPr lang="en-US"/>
          </a:p>
        </p:txBody>
      </p:sp>
    </p:spTree>
    <p:extLst>
      <p:ext uri="{BB962C8B-B14F-4D97-AF65-F5344CB8AC3E}">
        <p14:creationId xmlns:p14="http://schemas.microsoft.com/office/powerpoint/2010/main" val="47535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7CD8C-1F9B-4656-917D-6A4950688D8C}" type="slidenum">
              <a:rPr lang="en-US" smtClean="0"/>
              <a:t>9</a:t>
            </a:fld>
            <a:endParaRPr lang="en-US"/>
          </a:p>
        </p:txBody>
      </p:sp>
    </p:spTree>
    <p:extLst>
      <p:ext uri="{BB962C8B-B14F-4D97-AF65-F5344CB8AC3E}">
        <p14:creationId xmlns:p14="http://schemas.microsoft.com/office/powerpoint/2010/main" val="3857564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3512"/>
            <a:ext cx="9143998" cy="6095999"/>
          </a:xfrm>
          <a:prstGeom prst="rect">
            <a:avLst/>
          </a:prstGeom>
        </p:spPr>
      </p:pic>
      <p:sp>
        <p:nvSpPr>
          <p:cNvPr id="2" name="Title 1"/>
          <p:cNvSpPr>
            <a:spLocks noGrp="1"/>
          </p:cNvSpPr>
          <p:nvPr>
            <p:ph type="ctrTitle"/>
          </p:nvPr>
        </p:nvSpPr>
        <p:spPr>
          <a:xfrm>
            <a:off x="2632582" y="1122521"/>
            <a:ext cx="6088220" cy="813352"/>
          </a:xfrm>
        </p:spPr>
        <p:txBody>
          <a:bodyPr anchor="t">
            <a:normAutofit/>
          </a:bodyPr>
          <a:lstStyle>
            <a:lvl1pPr algn="l">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2632582" y="1943173"/>
            <a:ext cx="6088220" cy="1276939"/>
          </a:xfrm>
        </p:spPr>
        <p:txBody>
          <a:bodyPr anchor="t">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35ADB6-084D-234E-BF30-1A6E89FFED08}" type="datetime1">
              <a:rPr lang="en-US" smtClean="0"/>
              <a:t>3/28/2018</a:t>
            </a:fld>
            <a:endParaRPr lang="en-US" dirty="0"/>
          </a:p>
        </p:txBody>
      </p:sp>
      <p:sp>
        <p:nvSpPr>
          <p:cNvPr id="6" name="Slide Number Placeholder 5"/>
          <p:cNvSpPr>
            <a:spLocks noGrp="1"/>
          </p:cNvSpPr>
          <p:nvPr>
            <p:ph type="sldNum" sz="quarter" idx="12"/>
          </p:nvPr>
        </p:nvSpPr>
        <p:spPr>
          <a:xfrm>
            <a:off x="2705099" y="4856197"/>
            <a:ext cx="1756861" cy="184910"/>
          </a:xfrm>
        </p:spPr>
        <p:txBody>
          <a:bodyPr/>
          <a:lstStyle/>
          <a:p>
            <a:fld id="{AF88E988-FB04-AB4E-BE5A-59F242AF7F7A}" type="slidenum">
              <a:rPr lang="en-US" smtClean="0"/>
              <a:t>‹#›</a:t>
            </a:fld>
            <a:endParaRPr lang="en-US"/>
          </a:p>
        </p:txBody>
      </p:sp>
      <p:cxnSp>
        <p:nvCxnSpPr>
          <p:cNvPr id="13" name="Straight Connector 12"/>
          <p:cNvCxnSpPr/>
          <p:nvPr userDrawn="1"/>
        </p:nvCxnSpPr>
        <p:spPr>
          <a:xfrm>
            <a:off x="2487826" y="456618"/>
            <a:ext cx="0" cy="263982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245" y="615520"/>
            <a:ext cx="1837024" cy="2402883"/>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leted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242" r="905"/>
          <a:stretch/>
        </p:blipFill>
        <p:spPr>
          <a:xfrm>
            <a:off x="-1" y="0"/>
            <a:ext cx="9144001" cy="5152488"/>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3229" y="2635455"/>
            <a:ext cx="1521228" cy="402016"/>
          </a:xfrm>
          <a:prstGeom prst="rect">
            <a:avLst/>
          </a:prstGeom>
        </p:spPr>
      </p:pic>
      <p:sp>
        <p:nvSpPr>
          <p:cNvPr id="12" name="Title 1"/>
          <p:cNvSpPr>
            <a:spLocks noGrp="1"/>
          </p:cNvSpPr>
          <p:nvPr>
            <p:ph type="ctrTitle" hasCustomPrompt="1"/>
          </p:nvPr>
        </p:nvSpPr>
        <p:spPr>
          <a:xfrm>
            <a:off x="2590800" y="565951"/>
            <a:ext cx="6088220" cy="813352"/>
          </a:xfrm>
        </p:spPr>
        <p:txBody>
          <a:bodyPr anchor="t">
            <a:normAutofit/>
          </a:bodyPr>
          <a:lstStyle>
            <a:lvl1pPr algn="l">
              <a:defRPr sz="3600" baseline="0"/>
            </a:lvl1pPr>
          </a:lstStyle>
          <a:p>
            <a:r>
              <a:rPr lang="en-US" dirty="0" smtClean="0"/>
              <a:t>This Completes Section XX</a:t>
            </a:r>
            <a:endParaRPr lang="en-US" dirty="0"/>
          </a:p>
        </p:txBody>
      </p:sp>
      <p:sp>
        <p:nvSpPr>
          <p:cNvPr id="13" name="Subtitle 2"/>
          <p:cNvSpPr>
            <a:spLocks noGrp="1"/>
          </p:cNvSpPr>
          <p:nvPr>
            <p:ph type="subTitle" idx="1" hasCustomPrompt="1"/>
          </p:nvPr>
        </p:nvSpPr>
        <p:spPr>
          <a:xfrm>
            <a:off x="2590800" y="1386604"/>
            <a:ext cx="6088220" cy="823702"/>
          </a:xfrm>
        </p:spPr>
        <p:txBody>
          <a:bodyPr anchor="t">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Of Beef Systems Management</a:t>
            </a:r>
            <a:endParaRPr lang="en-US" dirty="0"/>
          </a:p>
        </p:txBody>
      </p:sp>
      <p:sp>
        <p:nvSpPr>
          <p:cNvPr id="14" name="Date Placeholder 3"/>
          <p:cNvSpPr>
            <a:spLocks noGrp="1"/>
          </p:cNvSpPr>
          <p:nvPr>
            <p:ph type="dt" sz="half" idx="10"/>
          </p:nvPr>
        </p:nvSpPr>
        <p:spPr>
          <a:xfrm>
            <a:off x="457200" y="4856197"/>
            <a:ext cx="2133600" cy="184910"/>
          </a:xfrm>
        </p:spPr>
        <p:txBody>
          <a:bodyPr/>
          <a:lstStyle/>
          <a:p>
            <a:fld id="{EA35ADB6-084D-234E-BF30-1A6E89FFED08}" type="datetime1">
              <a:rPr lang="en-US" smtClean="0"/>
              <a:t>3/28/2018</a:t>
            </a:fld>
            <a:endParaRPr lang="en-US" dirty="0"/>
          </a:p>
        </p:txBody>
      </p:sp>
      <p:sp>
        <p:nvSpPr>
          <p:cNvPr id="15" name="Slide Number Placeholder 5"/>
          <p:cNvSpPr>
            <a:spLocks noGrp="1"/>
          </p:cNvSpPr>
          <p:nvPr>
            <p:ph type="sldNum" sz="quarter" idx="12"/>
          </p:nvPr>
        </p:nvSpPr>
        <p:spPr>
          <a:xfrm>
            <a:off x="2705099" y="4856197"/>
            <a:ext cx="1756861" cy="184910"/>
          </a:xfrm>
        </p:spPr>
        <p:txBody>
          <a:bodyPr/>
          <a:lstStyle/>
          <a:p>
            <a:fld id="{AF88E988-FB04-AB4E-BE5A-59F242AF7F7A}" type="slidenum">
              <a:rPr lang="en-US" smtClean="0"/>
              <a:t>‹#›</a:t>
            </a:fld>
            <a:endParaRPr lang="en-US"/>
          </a:p>
        </p:txBody>
      </p:sp>
      <p:cxnSp>
        <p:nvCxnSpPr>
          <p:cNvPr id="16" name="Straight Connector 15"/>
          <p:cNvCxnSpPr/>
          <p:nvPr userDrawn="1"/>
        </p:nvCxnSpPr>
        <p:spPr>
          <a:xfrm>
            <a:off x="2487826" y="456618"/>
            <a:ext cx="0" cy="263982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3810" y="2321003"/>
            <a:ext cx="1118674" cy="1035809"/>
          </a:xfrm>
          <a:prstGeom prst="rect">
            <a:avLst/>
          </a:prstGeom>
        </p:spPr>
      </p:pic>
      <p:sp>
        <p:nvSpPr>
          <p:cNvPr id="4" name="Rectangle 3"/>
          <p:cNvSpPr/>
          <p:nvPr userDrawn="1"/>
        </p:nvSpPr>
        <p:spPr>
          <a:xfrm>
            <a:off x="0" y="3640167"/>
            <a:ext cx="9144000" cy="169277"/>
          </a:xfrm>
          <a:prstGeom prst="rect">
            <a:avLst/>
          </a:prstGeom>
        </p:spPr>
        <p:txBody>
          <a:bodyPr wrap="square">
            <a:spAutoFit/>
          </a:bodyPr>
          <a:lstStyle/>
          <a:p>
            <a:pPr algn="r"/>
            <a:r>
              <a:rPr lang="en-US" sz="500" b="0" i="0" dirty="0" smtClean="0">
                <a:solidFill>
                  <a:srgbClr val="000000"/>
                </a:solidFill>
                <a:effectLst/>
                <a:latin typeface="+mn-lt"/>
              </a:rPr>
              <a:t>The Alabama Cooperative Extension System (Alabama A&amp;M University and Auburn University) is an equal opportunity educator and employer.  Everyone is welcome! © 2017 Alabama Cooperative Extension System. All rights reserved.</a:t>
            </a:r>
            <a:endParaRPr lang="en-US" sz="500" b="0" dirty="0">
              <a:latin typeface="+mn-lt"/>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245" y="615520"/>
            <a:ext cx="1837024" cy="2402883"/>
          </a:xfrm>
          <a:prstGeom prst="rect">
            <a:avLst/>
          </a:prstGeom>
        </p:spPr>
      </p:pic>
    </p:spTree>
    <p:extLst>
      <p:ext uri="{BB962C8B-B14F-4D97-AF65-F5344CB8AC3E}">
        <p14:creationId xmlns:p14="http://schemas.microsoft.com/office/powerpoint/2010/main" val="851558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90111"/>
            <a:ext cx="8229600" cy="339447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E6C87E2-CB21-B042-9AB5-EC68CD30E3DB}" type="datetime1">
              <a:rPr lang="en-US" smtClean="0"/>
              <a:t>3/28/2018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6553201" y="4767264"/>
            <a:ext cx="1756861" cy="273844"/>
          </a:xfrm>
        </p:spPr>
        <p:txBody>
          <a:bodyPr/>
          <a:lstStyle>
            <a:lvl1pPr>
              <a:defRPr>
                <a:solidFill>
                  <a:schemeClr val="tx1"/>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723317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defRPr>
            </a:lvl1pPr>
          </a:lstStyle>
          <a:p>
            <a:fld id="{1DBCD972-CAB2-6746-8790-4B352510381C}" type="datetime1">
              <a:rPr lang="en-US" smtClean="0"/>
              <a:t>3/28/2018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553201" y="4767264"/>
            <a:ext cx="1756861" cy="273844"/>
          </a:xfrm>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417996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sp>
        <p:nvSpPr>
          <p:cNvPr id="2" name="Title 1"/>
          <p:cNvSpPr>
            <a:spLocks noGrp="1"/>
          </p:cNvSpPr>
          <p:nvPr>
            <p:ph type="title"/>
          </p:nvPr>
        </p:nvSpPr>
        <p:spPr>
          <a:xfrm>
            <a:off x="811800" y="205979"/>
            <a:ext cx="7875000" cy="85725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57201" y="4856197"/>
            <a:ext cx="812768" cy="184910"/>
          </a:xfrm>
        </p:spPr>
        <p:txBody>
          <a:bodyPr/>
          <a:lstStyle/>
          <a:p>
            <a:fld id="{D955F904-C87C-474A-B810-98A916C0B914}" type="datetime1">
              <a:rPr lang="en-US" smtClean="0"/>
              <a:t>3/28/2018</a:t>
            </a:fld>
            <a:endParaRPr lang="en-US" dirty="0"/>
          </a:p>
        </p:txBody>
      </p:sp>
      <p:sp>
        <p:nvSpPr>
          <p:cNvPr id="12"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a:p>
        </p:txBody>
      </p:sp>
      <p:sp>
        <p:nvSpPr>
          <p:cNvPr id="13"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3220382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sp>
        <p:nvSpPr>
          <p:cNvPr id="2" name="Title 1"/>
          <p:cNvSpPr>
            <a:spLocks noGrp="1"/>
          </p:cNvSpPr>
          <p:nvPr>
            <p:ph type="title" hasCustomPrompt="1"/>
          </p:nvPr>
        </p:nvSpPr>
        <p:spPr>
          <a:xfrm>
            <a:off x="2725835" y="1609662"/>
            <a:ext cx="5447018" cy="1353804"/>
          </a:xfrm>
        </p:spPr>
        <p:txBody>
          <a:bodyPr anchor="t"/>
          <a:lstStyle>
            <a:lvl1pPr algn="l">
              <a:defRPr sz="4000" b="1" cap="all" baseline="0"/>
            </a:lvl1pPr>
          </a:lstStyle>
          <a:p>
            <a:r>
              <a:rPr lang="en-US" dirty="0" smtClean="0"/>
              <a:t>Click to edit Master SECTION title style</a:t>
            </a:r>
            <a:endParaRPr lang="en-US" dirty="0"/>
          </a:p>
        </p:txBody>
      </p:sp>
      <p:sp>
        <p:nvSpPr>
          <p:cNvPr id="3" name="Text Placeholder 2"/>
          <p:cNvSpPr>
            <a:spLocks noGrp="1"/>
          </p:cNvSpPr>
          <p:nvPr>
            <p:ph type="body" idx="1"/>
          </p:nvPr>
        </p:nvSpPr>
        <p:spPr>
          <a:xfrm>
            <a:off x="2725835" y="975071"/>
            <a:ext cx="5447018" cy="63459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cxnSp>
        <p:nvCxnSpPr>
          <p:cNvPr id="10" name="Straight Connector 9"/>
          <p:cNvCxnSpPr/>
          <p:nvPr userDrawn="1"/>
        </p:nvCxnSpPr>
        <p:spPr>
          <a:xfrm>
            <a:off x="2567837" y="456618"/>
            <a:ext cx="0" cy="263982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10"/>
          </p:nvPr>
        </p:nvSpPr>
        <p:spPr>
          <a:xfrm>
            <a:off x="457201" y="4856197"/>
            <a:ext cx="812768" cy="184910"/>
          </a:xfrm>
        </p:spPr>
        <p:txBody>
          <a:bodyPr/>
          <a:lstStyle/>
          <a:p>
            <a:fld id="{AF2BB0AF-921C-7B49-BA1B-75CFE6861F06}" type="datetime1">
              <a:rPr lang="en-US" smtClean="0"/>
              <a:t>3/28/2018</a:t>
            </a:fld>
            <a:endParaRPr lang="en-US" dirty="0"/>
          </a:p>
        </p:txBody>
      </p:sp>
      <p:sp>
        <p:nvSpPr>
          <p:cNvPr id="13"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a:p>
        </p:txBody>
      </p:sp>
      <p:sp>
        <p:nvSpPr>
          <p:cNvPr id="14"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4245" y="615520"/>
            <a:ext cx="1837024" cy="2402883"/>
          </a:xfrm>
          <a:prstGeom prst="rect">
            <a:avLst/>
          </a:prstGeom>
        </p:spPr>
      </p:pic>
    </p:spTree>
    <p:extLst>
      <p:ext uri="{BB962C8B-B14F-4D97-AF65-F5344CB8AC3E}">
        <p14:creationId xmlns:p14="http://schemas.microsoft.com/office/powerpoint/2010/main" val="1122394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
        <p:nvSpPr>
          <p:cNvPr id="2" name="Title 1"/>
          <p:cNvSpPr>
            <a:spLocks noGrp="1"/>
          </p:cNvSpPr>
          <p:nvPr>
            <p:ph type="title"/>
          </p:nvPr>
        </p:nvSpPr>
        <p:spPr>
          <a:xfrm>
            <a:off x="811800" y="205979"/>
            <a:ext cx="7875000" cy="85725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1" y="4856197"/>
            <a:ext cx="812768" cy="184910"/>
          </a:xfrm>
        </p:spPr>
        <p:txBody>
          <a:bodyPr/>
          <a:lstStyle/>
          <a:p>
            <a:fld id="{53136C69-857B-104C-AE3E-3B88F0AD35C4}" type="datetime1">
              <a:rPr lang="en-US" smtClean="0"/>
              <a:t>3/28/2018</a:t>
            </a:fld>
            <a:endParaRPr lang="en-US" dirty="0"/>
          </a:p>
        </p:txBody>
      </p:sp>
      <p:sp>
        <p:nvSpPr>
          <p:cNvPr id="14"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a:p>
        </p:txBody>
      </p:sp>
      <p:sp>
        <p:nvSpPr>
          <p:cNvPr id="15"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1260594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
        <p:nvSpPr>
          <p:cNvPr id="2" name="Title 1"/>
          <p:cNvSpPr>
            <a:spLocks noGrp="1"/>
          </p:cNvSpPr>
          <p:nvPr>
            <p:ph type="title"/>
          </p:nvPr>
        </p:nvSpPr>
        <p:spPr>
          <a:xfrm>
            <a:off x="811800" y="205979"/>
            <a:ext cx="7875000" cy="85725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3"/>
          <p:cNvSpPr>
            <a:spLocks noGrp="1"/>
          </p:cNvSpPr>
          <p:nvPr>
            <p:ph type="dt" sz="half" idx="10"/>
          </p:nvPr>
        </p:nvSpPr>
        <p:spPr>
          <a:xfrm>
            <a:off x="457201" y="4856197"/>
            <a:ext cx="812768" cy="184910"/>
          </a:xfrm>
        </p:spPr>
        <p:txBody>
          <a:bodyPr/>
          <a:lstStyle/>
          <a:p>
            <a:fld id="{DBDBE96D-5333-134F-BFD4-3545C965CCE1}" type="datetime1">
              <a:rPr lang="en-US" smtClean="0"/>
              <a:t>3/28/2018</a:t>
            </a:fld>
            <a:endParaRPr lang="en-US" dirty="0"/>
          </a:p>
        </p:txBody>
      </p:sp>
      <p:sp>
        <p:nvSpPr>
          <p:cNvPr id="15"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a:p>
        </p:txBody>
      </p:sp>
      <p:sp>
        <p:nvSpPr>
          <p:cNvPr id="16"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2486824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
        <p:nvSpPr>
          <p:cNvPr id="2" name="Title 1"/>
          <p:cNvSpPr>
            <a:spLocks noGrp="1"/>
          </p:cNvSpPr>
          <p:nvPr>
            <p:ph type="title"/>
          </p:nvPr>
        </p:nvSpPr>
        <p:spPr>
          <a:xfrm>
            <a:off x="811800" y="205979"/>
            <a:ext cx="7875000" cy="857250"/>
          </a:xfrm>
        </p:spPr>
        <p:txBody>
          <a:bodyPr/>
          <a:lstStyle/>
          <a:p>
            <a:r>
              <a:rPr lang="en-US" smtClean="0"/>
              <a:t>Click to edit Master title style</a:t>
            </a:r>
            <a:endParaRPr lang="en-US"/>
          </a:p>
        </p:txBody>
      </p:sp>
      <p:sp>
        <p:nvSpPr>
          <p:cNvPr id="9" name="Date Placeholder 3"/>
          <p:cNvSpPr>
            <a:spLocks noGrp="1"/>
          </p:cNvSpPr>
          <p:nvPr>
            <p:ph type="dt" sz="half" idx="10"/>
          </p:nvPr>
        </p:nvSpPr>
        <p:spPr>
          <a:xfrm>
            <a:off x="457201" y="4856197"/>
            <a:ext cx="812768" cy="184910"/>
          </a:xfrm>
        </p:spPr>
        <p:txBody>
          <a:bodyPr/>
          <a:lstStyle/>
          <a:p>
            <a:fld id="{DBDBE96D-5333-134F-BFD4-3545C965CCE1}" type="datetime1">
              <a:rPr lang="en-US" smtClean="0"/>
              <a:t>3/28/2018</a:t>
            </a:fld>
            <a:endParaRPr lang="en-US" dirty="0"/>
          </a:p>
        </p:txBody>
      </p:sp>
      <p:sp>
        <p:nvSpPr>
          <p:cNvPr id="10"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dirty="0"/>
          </a:p>
        </p:txBody>
      </p:sp>
      <p:sp>
        <p:nvSpPr>
          <p:cNvPr id="11"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1084712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75000"/>
                  </a:schemeClr>
                </a:solidFill>
              </a:defRPr>
            </a:lvl1pPr>
          </a:lstStyle>
          <a:p>
            <a:fld id="{FB7EC9AF-4B0F-7344-987B-03796E684500}" type="datetime1">
              <a:rPr lang="en-US" smtClean="0"/>
              <a:t>3/28/2018</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lvl1pPr>
              <a:defRPr>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a:xfrm>
            <a:off x="6553201" y="4767264"/>
            <a:ext cx="1756861" cy="273844"/>
          </a:xfrm>
        </p:spPr>
        <p:txBody>
          <a:bodyPr/>
          <a:lstStyle>
            <a:lvl1pPr>
              <a:defRPr>
                <a:solidFill>
                  <a:schemeClr val="bg1">
                    <a:lumMod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249224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
        <p:nvSpPr>
          <p:cNvPr id="2" name="Title 1"/>
          <p:cNvSpPr>
            <a:spLocks noGrp="1"/>
          </p:cNvSpPr>
          <p:nvPr>
            <p:ph type="title"/>
          </p:nvPr>
        </p:nvSpPr>
        <p:spPr>
          <a:xfrm>
            <a:off x="811800" y="204787"/>
            <a:ext cx="3008313" cy="87153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929647" y="204789"/>
            <a:ext cx="493252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1800"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3"/>
          <p:cNvSpPr>
            <a:spLocks noGrp="1"/>
          </p:cNvSpPr>
          <p:nvPr>
            <p:ph type="dt" sz="half" idx="10"/>
          </p:nvPr>
        </p:nvSpPr>
        <p:spPr>
          <a:xfrm>
            <a:off x="457201" y="4856197"/>
            <a:ext cx="812768" cy="184910"/>
          </a:xfrm>
        </p:spPr>
        <p:txBody>
          <a:bodyPr/>
          <a:lstStyle/>
          <a:p>
            <a:fld id="{DBDBE96D-5333-134F-BFD4-3545C965CCE1}" type="datetime1">
              <a:rPr lang="en-US" smtClean="0"/>
              <a:t>3/28/2018</a:t>
            </a:fld>
            <a:endParaRPr lang="en-US" dirty="0"/>
          </a:p>
        </p:txBody>
      </p:sp>
      <p:sp>
        <p:nvSpPr>
          <p:cNvPr id="13"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dirty="0"/>
          </a:p>
        </p:txBody>
      </p:sp>
      <p:sp>
        <p:nvSpPr>
          <p:cNvPr id="14"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121822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5478"/>
          <a:stretch/>
        </p:blipFill>
        <p:spPr>
          <a:xfrm>
            <a:off x="0" y="0"/>
            <a:ext cx="9143999" cy="515248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7387" y="4509100"/>
            <a:ext cx="1313415" cy="347097"/>
          </a:xfrm>
          <a:prstGeom prst="rect">
            <a:avLst/>
          </a:prstGeom>
        </p:spPr>
      </p:pic>
      <p:sp>
        <p:nvSpPr>
          <p:cNvPr id="2" name="Title 1"/>
          <p:cNvSpPr>
            <a:spLocks noGrp="1"/>
          </p:cNvSpPr>
          <p:nvPr>
            <p:ph type="title"/>
          </p:nvPr>
        </p:nvSpPr>
        <p:spPr>
          <a:xfrm>
            <a:off x="1792288" y="2869585"/>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98236"/>
            <a:ext cx="5486400" cy="26524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329463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3"/>
          <p:cNvSpPr>
            <a:spLocks noGrp="1"/>
          </p:cNvSpPr>
          <p:nvPr>
            <p:ph type="dt" sz="half" idx="10"/>
          </p:nvPr>
        </p:nvSpPr>
        <p:spPr>
          <a:xfrm>
            <a:off x="457201" y="4856197"/>
            <a:ext cx="812768" cy="184910"/>
          </a:xfrm>
        </p:spPr>
        <p:txBody>
          <a:bodyPr/>
          <a:lstStyle/>
          <a:p>
            <a:fld id="{DBDBE96D-5333-134F-BFD4-3545C965CCE1}" type="datetime1">
              <a:rPr lang="en-US" smtClean="0"/>
              <a:t>3/28/2018</a:t>
            </a:fld>
            <a:endParaRPr lang="en-US" dirty="0"/>
          </a:p>
        </p:txBody>
      </p:sp>
      <p:sp>
        <p:nvSpPr>
          <p:cNvPr id="13" name="Slide Number Placeholder 5"/>
          <p:cNvSpPr>
            <a:spLocks noGrp="1"/>
          </p:cNvSpPr>
          <p:nvPr>
            <p:ph type="sldNum" sz="quarter" idx="12"/>
          </p:nvPr>
        </p:nvSpPr>
        <p:spPr>
          <a:xfrm>
            <a:off x="4167029" y="4856197"/>
            <a:ext cx="900501" cy="184910"/>
          </a:xfrm>
        </p:spPr>
        <p:txBody>
          <a:bodyPr/>
          <a:lstStyle/>
          <a:p>
            <a:fld id="{AF88E988-FB04-AB4E-BE5A-59F242AF7F7A}" type="slidenum">
              <a:rPr lang="en-US" smtClean="0"/>
              <a:t>‹#›</a:t>
            </a:fld>
            <a:endParaRPr lang="en-US" dirty="0"/>
          </a:p>
        </p:txBody>
      </p:sp>
      <p:sp>
        <p:nvSpPr>
          <p:cNvPr id="14" name="Footer Placeholder 5"/>
          <p:cNvSpPr>
            <a:spLocks noGrp="1"/>
          </p:cNvSpPr>
          <p:nvPr>
            <p:ph type="ftr" sz="quarter" idx="11"/>
          </p:nvPr>
        </p:nvSpPr>
        <p:spPr>
          <a:xfrm>
            <a:off x="1271429" y="4767264"/>
            <a:ext cx="2895600" cy="273844"/>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19" y="218298"/>
            <a:ext cx="645798" cy="844724"/>
          </a:xfrm>
          <a:prstGeom prst="rect">
            <a:avLst/>
          </a:prstGeom>
        </p:spPr>
      </p:pic>
    </p:spTree>
    <p:extLst>
      <p:ext uri="{BB962C8B-B14F-4D97-AF65-F5344CB8AC3E}">
        <p14:creationId xmlns:p14="http://schemas.microsoft.com/office/powerpoint/2010/main" val="3615983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856197"/>
            <a:ext cx="2133600" cy="184910"/>
          </a:xfrm>
          <a:prstGeom prst="rect">
            <a:avLst/>
          </a:prstGeom>
        </p:spPr>
        <p:txBody>
          <a:bodyPr vert="horz" lIns="91440" tIns="45720" rIns="91440" bIns="45720" rtlCol="0" anchor="ctr"/>
          <a:lstStyle>
            <a:lvl1pPr algn="ctr">
              <a:defRPr sz="900">
                <a:solidFill>
                  <a:schemeClr val="bg1"/>
                </a:solidFill>
              </a:defRPr>
            </a:lvl1pPr>
          </a:lstStyle>
          <a:p>
            <a:fld id="{020A46F0-4519-5849-AEF2-C539D80DD5A5}" type="datetime1">
              <a:rPr lang="en-US" smtClean="0"/>
              <a:t>3/28/2018</a:t>
            </a:fld>
            <a:endParaRPr lang="en-US" dirty="0"/>
          </a:p>
        </p:txBody>
      </p:sp>
      <p:sp>
        <p:nvSpPr>
          <p:cNvPr id="6" name="Slide Number Placeholder 5"/>
          <p:cNvSpPr>
            <a:spLocks noGrp="1"/>
          </p:cNvSpPr>
          <p:nvPr>
            <p:ph type="sldNum" sz="quarter" idx="4"/>
          </p:nvPr>
        </p:nvSpPr>
        <p:spPr>
          <a:xfrm>
            <a:off x="6553201" y="4856197"/>
            <a:ext cx="1756861" cy="184910"/>
          </a:xfrm>
          <a:prstGeom prst="rect">
            <a:avLst/>
          </a:prstGeom>
        </p:spPr>
        <p:txBody>
          <a:bodyPr vert="horz" lIns="91440" tIns="45720" rIns="91440" bIns="45720" rtlCol="0" anchor="ctr"/>
          <a:lstStyle>
            <a:lvl1pPr algn="r">
              <a:defRPr sz="1200">
                <a:solidFill>
                  <a:srgbClr val="FFFFFF"/>
                </a:solidFill>
              </a:defRPr>
            </a:lvl1pPr>
          </a:lstStyle>
          <a:p>
            <a:fld id="{2066355A-084C-D24E-9AD2-7E4FC41EA627}" type="slidenum">
              <a:rPr lang="en-US" smtClean="0"/>
              <a:pPr/>
              <a:t>‹#›</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7" r:id="rId10"/>
    <p:sldLayoutId id="2147493465" r:id="rId11"/>
    <p:sldLayoutId id="2147493466"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aces.edu/agriculture/business-management/budge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2582" y="915787"/>
            <a:ext cx="6088220" cy="813352"/>
          </a:xfrm>
        </p:spPr>
        <p:txBody>
          <a:bodyPr>
            <a:normAutofit fontScale="90000"/>
          </a:bodyPr>
          <a:lstStyle/>
          <a:p>
            <a:r>
              <a:rPr lang="en-US" dirty="0" smtClean="0"/>
              <a:t>Striving for Economically Sustainable Livestock Production</a:t>
            </a:r>
            <a:endParaRPr lang="en-US" dirty="0"/>
          </a:p>
        </p:txBody>
      </p:sp>
      <p:sp>
        <p:nvSpPr>
          <p:cNvPr id="3" name="Subtitle 2"/>
          <p:cNvSpPr>
            <a:spLocks noGrp="1"/>
          </p:cNvSpPr>
          <p:nvPr>
            <p:ph type="subTitle" idx="1"/>
          </p:nvPr>
        </p:nvSpPr>
        <p:spPr/>
        <p:txBody>
          <a:bodyPr/>
          <a:lstStyle/>
          <a:p>
            <a:r>
              <a:rPr lang="en-US" dirty="0" smtClean="0"/>
              <a:t>Ken Kelley</a:t>
            </a:r>
          </a:p>
          <a:p>
            <a:r>
              <a:rPr lang="en-US" dirty="0" smtClean="0"/>
              <a:t>Regional Farm and Agribusiness Management Agent</a:t>
            </a:r>
            <a:endParaRPr lang="en-US" dirty="0"/>
          </a:p>
        </p:txBody>
      </p:sp>
    </p:spTree>
    <p:extLst>
      <p:ext uri="{BB962C8B-B14F-4D97-AF65-F5344CB8AC3E}">
        <p14:creationId xmlns:p14="http://schemas.microsoft.com/office/powerpoint/2010/main" val="3770236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Production Records That Should be Kept</a:t>
            </a:r>
            <a:endParaRPr lang="en-US" dirty="0"/>
          </a:p>
        </p:txBody>
      </p:sp>
      <p:sp>
        <p:nvSpPr>
          <p:cNvPr id="3" name="Content Placeholder 2"/>
          <p:cNvSpPr>
            <a:spLocks noGrp="1"/>
          </p:cNvSpPr>
          <p:nvPr>
            <p:ph idx="1"/>
          </p:nvPr>
        </p:nvSpPr>
        <p:spPr/>
        <p:txBody>
          <a:bodyPr>
            <a:normAutofit/>
          </a:bodyPr>
          <a:lstStyle/>
          <a:p>
            <a:r>
              <a:rPr lang="en-US" sz="2400" dirty="0" smtClean="0"/>
              <a:t>There are numerous production records that can/could/should be kept by producers, sometimes dependent upon type of operation. </a:t>
            </a:r>
          </a:p>
          <a:p>
            <a:r>
              <a:rPr lang="en-US" sz="2400" dirty="0" smtClean="0"/>
              <a:t>Examples would include: breeding dates, sire and dam information, calving dates/information, weaning weights, health protocols/issues. The more comprehensive the better.</a:t>
            </a:r>
            <a:endParaRPr lang="en-US" sz="2400" dirty="0"/>
          </a:p>
        </p:txBody>
      </p:sp>
    </p:spTree>
    <p:extLst>
      <p:ext uri="{BB962C8B-B14F-4D97-AF65-F5344CB8AC3E}">
        <p14:creationId xmlns:p14="http://schemas.microsoft.com/office/powerpoint/2010/main" val="1078917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Keeping System</a:t>
            </a:r>
            <a:endParaRPr lang="en-US" dirty="0"/>
          </a:p>
        </p:txBody>
      </p:sp>
      <p:sp>
        <p:nvSpPr>
          <p:cNvPr id="3" name="Content Placeholder 2"/>
          <p:cNvSpPr>
            <a:spLocks noGrp="1"/>
          </p:cNvSpPr>
          <p:nvPr>
            <p:ph idx="1"/>
          </p:nvPr>
        </p:nvSpPr>
        <p:spPr>
          <a:xfrm>
            <a:off x="457200" y="1200151"/>
            <a:ext cx="3939871" cy="3394472"/>
          </a:xfrm>
        </p:spPr>
        <p:txBody>
          <a:bodyPr>
            <a:normAutofit/>
          </a:bodyPr>
          <a:lstStyle/>
          <a:p>
            <a:r>
              <a:rPr lang="en-US" sz="2400" dirty="0" smtClean="0"/>
              <a:t>There are numerous systems for both financial and production record keeping – ranging from a notebook to elaborate software. </a:t>
            </a:r>
          </a:p>
        </p:txBody>
      </p:sp>
      <p:pic>
        <p:nvPicPr>
          <p:cNvPr id="4" name="Picture 3" descr="The Vantage Point: Brain Gy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048" y="1200151"/>
            <a:ext cx="3148834" cy="2296718"/>
          </a:xfrm>
          <a:prstGeom prst="rect">
            <a:avLst/>
          </a:prstGeom>
        </p:spPr>
      </p:pic>
    </p:spTree>
    <p:extLst>
      <p:ext uri="{BB962C8B-B14F-4D97-AF65-F5344CB8AC3E}">
        <p14:creationId xmlns:p14="http://schemas.microsoft.com/office/powerpoint/2010/main" val="1133490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 System</a:t>
            </a:r>
          </a:p>
        </p:txBody>
      </p:sp>
      <p:sp>
        <p:nvSpPr>
          <p:cNvPr id="3" name="Content Placeholder 2"/>
          <p:cNvSpPr>
            <a:spLocks noGrp="1"/>
          </p:cNvSpPr>
          <p:nvPr>
            <p:ph idx="1"/>
          </p:nvPr>
        </p:nvSpPr>
        <p:spPr>
          <a:xfrm>
            <a:off x="457200" y="1200151"/>
            <a:ext cx="3685430" cy="3394472"/>
          </a:xfrm>
        </p:spPr>
        <p:txBody>
          <a:bodyPr>
            <a:normAutofit fontScale="77500" lnSpcReduction="20000"/>
          </a:bodyPr>
          <a:lstStyle/>
          <a:p>
            <a:r>
              <a:rPr lang="en-US" dirty="0"/>
              <a:t>The important thing is to keep detailed and thorough records. </a:t>
            </a:r>
          </a:p>
          <a:p>
            <a:r>
              <a:rPr lang="en-US" dirty="0"/>
              <a:t>Keep records that allow you to make financial and production decisions that improve your operation</a:t>
            </a:r>
          </a:p>
        </p:txBody>
      </p:sp>
      <p:pic>
        <p:nvPicPr>
          <p:cNvPr id="4" name="Picture 3" descr="cogpsychdecisionmaking - Key Findings Within This Bran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021" y="1680839"/>
            <a:ext cx="3680779" cy="1714649"/>
          </a:xfrm>
          <a:prstGeom prst="rect">
            <a:avLst/>
          </a:prstGeom>
        </p:spPr>
      </p:pic>
    </p:spTree>
    <p:extLst>
      <p:ext uri="{BB962C8B-B14F-4D97-AF65-F5344CB8AC3E}">
        <p14:creationId xmlns:p14="http://schemas.microsoft.com/office/powerpoint/2010/main" val="453797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2 - Reducing Mid-Term and Long-Term Debt</a:t>
            </a:r>
            <a:endParaRPr lang="en-US" dirty="0"/>
          </a:p>
        </p:txBody>
      </p:sp>
      <p:sp>
        <p:nvSpPr>
          <p:cNvPr id="3" name="Content Placeholder 2"/>
          <p:cNvSpPr>
            <a:spLocks noGrp="1"/>
          </p:cNvSpPr>
          <p:nvPr>
            <p:ph idx="1"/>
          </p:nvPr>
        </p:nvSpPr>
        <p:spPr>
          <a:xfrm>
            <a:off x="457200" y="1200151"/>
            <a:ext cx="3939871" cy="3394472"/>
          </a:xfrm>
        </p:spPr>
        <p:txBody>
          <a:bodyPr>
            <a:noAutofit/>
          </a:bodyPr>
          <a:lstStyle/>
          <a:p>
            <a:r>
              <a:rPr lang="en-US" sz="2400" dirty="0" smtClean="0"/>
              <a:t>Producers should be vary wary of expecting returns from livestock operations to pay for land and equipment purchases (particularly hay equipment).</a:t>
            </a:r>
          </a:p>
        </p:txBody>
      </p:sp>
      <p:pic>
        <p:nvPicPr>
          <p:cNvPr id="4" name="Picture 3" descr="pasqualcalba - tasc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498" y="1609586"/>
            <a:ext cx="3942302" cy="2011720"/>
          </a:xfrm>
          <a:prstGeom prst="rect">
            <a:avLst/>
          </a:prstGeom>
        </p:spPr>
      </p:pic>
    </p:spTree>
    <p:extLst>
      <p:ext uri="{BB962C8B-B14F-4D97-AF65-F5344CB8AC3E}">
        <p14:creationId xmlns:p14="http://schemas.microsoft.com/office/powerpoint/2010/main" val="182621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2 - Reducing Mid and Long Term Debt</a:t>
            </a:r>
          </a:p>
        </p:txBody>
      </p:sp>
      <p:sp>
        <p:nvSpPr>
          <p:cNvPr id="3" name="Content Placeholder 2"/>
          <p:cNvSpPr>
            <a:spLocks noGrp="1"/>
          </p:cNvSpPr>
          <p:nvPr>
            <p:ph idx="1"/>
          </p:nvPr>
        </p:nvSpPr>
        <p:spPr>
          <a:xfrm>
            <a:off x="457200" y="1200151"/>
            <a:ext cx="4949687" cy="3394472"/>
          </a:xfrm>
        </p:spPr>
        <p:txBody>
          <a:bodyPr>
            <a:noAutofit/>
          </a:bodyPr>
          <a:lstStyle/>
          <a:p>
            <a:r>
              <a:rPr lang="en-US" sz="2400" dirty="0"/>
              <a:t>There are economies of scale for livestock producers (especially hay equipment), which makes it difficult for small producers to justify/pay for land and equipment purchases (particularly for hay).</a:t>
            </a:r>
          </a:p>
          <a:p>
            <a:endParaRPr lang="en-US" sz="2400" dirty="0"/>
          </a:p>
        </p:txBody>
      </p:sp>
      <p:pic>
        <p:nvPicPr>
          <p:cNvPr id="4" name="Picture 3" descr="Massey Ferguson &amp; &lt;strong&gt;Hay&lt;/strong&gt; &lt;strong&gt;Baler&lt;/strong&gt; | A Massey Ferguson tracto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712" y="1614394"/>
            <a:ext cx="3073138" cy="1535033"/>
          </a:xfrm>
          <a:prstGeom prst="rect">
            <a:avLst/>
          </a:prstGeom>
        </p:spPr>
      </p:pic>
    </p:spTree>
    <p:extLst>
      <p:ext uri="{BB962C8B-B14F-4D97-AF65-F5344CB8AC3E}">
        <p14:creationId xmlns:p14="http://schemas.microsoft.com/office/powerpoint/2010/main" val="3831701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3- Reducing Feeding Costs</a:t>
            </a:r>
            <a:endParaRPr lang="en-US" dirty="0"/>
          </a:p>
        </p:txBody>
      </p:sp>
      <p:sp>
        <p:nvSpPr>
          <p:cNvPr id="3" name="Content Placeholder 2"/>
          <p:cNvSpPr>
            <a:spLocks noGrp="1"/>
          </p:cNvSpPr>
          <p:nvPr>
            <p:ph idx="1"/>
          </p:nvPr>
        </p:nvSpPr>
        <p:spPr/>
        <p:txBody>
          <a:bodyPr>
            <a:normAutofit/>
          </a:bodyPr>
          <a:lstStyle/>
          <a:p>
            <a:r>
              <a:rPr lang="en-US" dirty="0" smtClean="0"/>
              <a:t>Feeding costs are typically the most significant cost for livestock producers.</a:t>
            </a:r>
          </a:p>
          <a:p>
            <a:r>
              <a:rPr lang="en-US" dirty="0" smtClean="0"/>
              <a:t>The more standing forages are utilized (and thus the less they feed), the better the chance of being profitable. </a:t>
            </a:r>
          </a:p>
        </p:txBody>
      </p:sp>
    </p:spTree>
    <p:extLst>
      <p:ext uri="{BB962C8B-B14F-4D97-AF65-F5344CB8AC3E}">
        <p14:creationId xmlns:p14="http://schemas.microsoft.com/office/powerpoint/2010/main" val="2548113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3- Reducing Feeding Costs</a:t>
            </a:r>
          </a:p>
        </p:txBody>
      </p:sp>
      <p:sp>
        <p:nvSpPr>
          <p:cNvPr id="3" name="Content Placeholder 2"/>
          <p:cNvSpPr>
            <a:spLocks noGrp="1"/>
          </p:cNvSpPr>
          <p:nvPr>
            <p:ph idx="1"/>
          </p:nvPr>
        </p:nvSpPr>
        <p:spPr/>
        <p:txBody>
          <a:bodyPr/>
          <a:lstStyle/>
          <a:p>
            <a:r>
              <a:rPr lang="en-US" dirty="0"/>
              <a:t>Grazing strategies like rotational grazing and using winter annuals will effectively limit feed requirements (hay is feed too) and</a:t>
            </a:r>
            <a:r>
              <a:rPr lang="en-US" dirty="0">
                <a:solidFill>
                  <a:srgbClr val="FF0000"/>
                </a:solidFill>
              </a:rPr>
              <a:t> </a:t>
            </a:r>
            <a:r>
              <a:rPr lang="en-US" dirty="0"/>
              <a:t>improve the chance of making a profit</a:t>
            </a:r>
            <a:endParaRPr lang="en-US" strike="sngStrike" dirty="0"/>
          </a:p>
          <a:p>
            <a:endParaRPr lang="en-US" dirty="0"/>
          </a:p>
        </p:txBody>
      </p:sp>
      <p:pic>
        <p:nvPicPr>
          <p:cNvPr id="4" name="Picture 3" descr="DrivasHistory - Holocaust Virtual Muse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36507"/>
            <a:ext cx="3200400" cy="1578769"/>
          </a:xfrm>
          <a:prstGeom prst="rect">
            <a:avLst/>
          </a:prstGeom>
        </p:spPr>
      </p:pic>
      <p:pic>
        <p:nvPicPr>
          <p:cNvPr id="6" name="Picture 5" descr="File:Round straw bales in a field.jp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23" y="3670864"/>
            <a:ext cx="3497271" cy="1409167"/>
          </a:xfrm>
          <a:prstGeom prst="rect">
            <a:avLst/>
          </a:prstGeom>
        </p:spPr>
      </p:pic>
      <p:pic>
        <p:nvPicPr>
          <p:cNvPr id="8" name="Picture 7" descr="icons - how to indicate 'what a venue is like right now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0212" y="3721308"/>
            <a:ext cx="2620651" cy="1308278"/>
          </a:xfrm>
          <a:prstGeom prst="rect">
            <a:avLst/>
          </a:prstGeom>
        </p:spPr>
      </p:pic>
    </p:spTree>
    <p:extLst>
      <p:ext uri="{BB962C8B-B14F-4D97-AF65-F5344CB8AC3E}">
        <p14:creationId xmlns:p14="http://schemas.microsoft.com/office/powerpoint/2010/main" val="56975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4- Having a Controlled Breeding Season</a:t>
            </a:r>
            <a:endParaRPr lang="en-US" dirty="0"/>
          </a:p>
        </p:txBody>
      </p:sp>
      <p:sp>
        <p:nvSpPr>
          <p:cNvPr id="3" name="Content Placeholder 2"/>
          <p:cNvSpPr>
            <a:spLocks noGrp="1"/>
          </p:cNvSpPr>
          <p:nvPr>
            <p:ph idx="1"/>
          </p:nvPr>
        </p:nvSpPr>
        <p:spPr/>
        <p:txBody>
          <a:bodyPr>
            <a:normAutofit/>
          </a:bodyPr>
          <a:lstStyle/>
          <a:p>
            <a:r>
              <a:rPr lang="en-US" sz="2800" dirty="0" smtClean="0"/>
              <a:t>There are 3 major benefits to having a controlled breeding season</a:t>
            </a:r>
          </a:p>
          <a:p>
            <a:pPr lvl="1"/>
            <a:r>
              <a:rPr lang="en-US" sz="2400" dirty="0" smtClean="0"/>
              <a:t>You can feed more efficiently. Beef cattle nutrient requirements vary so significantly between dry and lactating cows that the only way to feed to meet the requirements of lactating cattle is to overfeed dry cows.</a:t>
            </a:r>
          </a:p>
        </p:txBody>
      </p:sp>
    </p:spTree>
    <p:extLst>
      <p:ext uri="{BB962C8B-B14F-4D97-AF65-F5344CB8AC3E}">
        <p14:creationId xmlns:p14="http://schemas.microsoft.com/office/powerpoint/2010/main" val="1236919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4- Having a Controlled Breeding Season</a:t>
            </a:r>
          </a:p>
        </p:txBody>
      </p:sp>
      <p:sp>
        <p:nvSpPr>
          <p:cNvPr id="3" name="Content Placeholder 2"/>
          <p:cNvSpPr>
            <a:spLocks noGrp="1"/>
          </p:cNvSpPr>
          <p:nvPr>
            <p:ph idx="1"/>
          </p:nvPr>
        </p:nvSpPr>
        <p:spPr>
          <a:xfrm>
            <a:off x="457200" y="1200151"/>
            <a:ext cx="7112442" cy="3394472"/>
          </a:xfrm>
        </p:spPr>
        <p:txBody>
          <a:bodyPr>
            <a:normAutofit/>
          </a:bodyPr>
          <a:lstStyle/>
          <a:p>
            <a:r>
              <a:rPr lang="en-US" sz="2800" dirty="0"/>
              <a:t>There are 3 major benefits to having a controlled breeding season</a:t>
            </a:r>
          </a:p>
          <a:p>
            <a:pPr lvl="1"/>
            <a:r>
              <a:rPr lang="en-US" sz="2400" dirty="0" smtClean="0"/>
              <a:t>Health </a:t>
            </a:r>
            <a:r>
              <a:rPr lang="en-US" sz="2400" dirty="0"/>
              <a:t>programs. Most producers are pressed for time in their cattle operations. By bunching calves into a defined calving season, producers can efficiently work them as a group.</a:t>
            </a:r>
          </a:p>
          <a:p>
            <a:endParaRPr lang="en-US" sz="2800" dirty="0"/>
          </a:p>
        </p:txBody>
      </p:sp>
      <p:pic>
        <p:nvPicPr>
          <p:cNvPr id="4" name="Picture 3" descr="i genitori e le vaccinazioni dei bambini | Domoda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269" y="1200151"/>
            <a:ext cx="1383531" cy="1016895"/>
          </a:xfrm>
          <a:prstGeom prst="rect">
            <a:avLst/>
          </a:prstGeom>
        </p:spPr>
      </p:pic>
    </p:spTree>
    <p:extLst>
      <p:ext uri="{BB962C8B-B14F-4D97-AF65-F5344CB8AC3E}">
        <p14:creationId xmlns:p14="http://schemas.microsoft.com/office/powerpoint/2010/main" val="4005882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4- Having a Controlled Breeding Season</a:t>
            </a:r>
          </a:p>
        </p:txBody>
      </p:sp>
      <p:sp>
        <p:nvSpPr>
          <p:cNvPr id="3" name="Content Placeholder 2"/>
          <p:cNvSpPr>
            <a:spLocks noGrp="1"/>
          </p:cNvSpPr>
          <p:nvPr>
            <p:ph idx="1"/>
          </p:nvPr>
        </p:nvSpPr>
        <p:spPr>
          <a:xfrm>
            <a:off x="457200" y="1200151"/>
            <a:ext cx="4774758" cy="3394472"/>
          </a:xfrm>
        </p:spPr>
        <p:txBody>
          <a:bodyPr>
            <a:normAutofit/>
          </a:bodyPr>
          <a:lstStyle/>
          <a:p>
            <a:r>
              <a:rPr lang="en-US" sz="2400" dirty="0"/>
              <a:t>There are 3 major benefits to having a controlled breeding season</a:t>
            </a:r>
          </a:p>
          <a:p>
            <a:pPr lvl="1"/>
            <a:r>
              <a:rPr lang="en-US" sz="2000" dirty="0" smtClean="0"/>
              <a:t>Marketing</a:t>
            </a:r>
            <a:r>
              <a:rPr lang="en-US" sz="2000" dirty="0"/>
              <a:t>. Like type and quality cattle sold in groups make more money than those sold as single units. </a:t>
            </a:r>
          </a:p>
          <a:p>
            <a:endParaRPr lang="en-US" sz="2400" dirty="0"/>
          </a:p>
        </p:txBody>
      </p:sp>
      <p:pic>
        <p:nvPicPr>
          <p:cNvPr id="4" name="Picture 3" descr="Pescao, Boquerones y Calamares: Mi primera subas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22" y="1514418"/>
            <a:ext cx="3034056" cy="1968728"/>
          </a:xfrm>
          <a:prstGeom prst="rect">
            <a:avLst/>
          </a:prstGeom>
        </p:spPr>
      </p:pic>
    </p:spTree>
    <p:extLst>
      <p:ext uri="{BB962C8B-B14F-4D97-AF65-F5344CB8AC3E}">
        <p14:creationId xmlns:p14="http://schemas.microsoft.com/office/powerpoint/2010/main" val="3488663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Things Livestock Producers Cannot Control</a:t>
            </a:r>
            <a:endParaRPr lang="en-US" dirty="0"/>
          </a:p>
        </p:txBody>
      </p:sp>
      <p:sp>
        <p:nvSpPr>
          <p:cNvPr id="5" name="Content Placeholder 4"/>
          <p:cNvSpPr>
            <a:spLocks noGrp="1"/>
          </p:cNvSpPr>
          <p:nvPr>
            <p:ph idx="1"/>
          </p:nvPr>
        </p:nvSpPr>
        <p:spPr/>
        <p:txBody>
          <a:bodyPr>
            <a:normAutofit/>
          </a:bodyPr>
          <a:lstStyle/>
          <a:p>
            <a:r>
              <a:rPr lang="en-US" dirty="0" smtClean="0"/>
              <a:t>Prices – This is the big one. While there is some room for product differentiation, it is limited. Livestock producers are a commodity driven enterprise with prices/markets driven by supply and demand. </a:t>
            </a:r>
          </a:p>
        </p:txBody>
      </p:sp>
      <p:pic>
        <p:nvPicPr>
          <p:cNvPr id="2" name="Picture 1" descr="Room14levinnorthschool - Term Pla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681" y="2340882"/>
            <a:ext cx="1448119" cy="1502495"/>
          </a:xfrm>
          <a:prstGeom prst="rect">
            <a:avLst/>
          </a:prstGeom>
        </p:spPr>
      </p:pic>
    </p:spTree>
    <p:extLst>
      <p:ext uri="{BB962C8B-B14F-4D97-AF65-F5344CB8AC3E}">
        <p14:creationId xmlns:p14="http://schemas.microsoft.com/office/powerpoint/2010/main" val="4041486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5 – Using Soil Tests and Forage Tests</a:t>
            </a:r>
            <a:endParaRPr lang="en-US" dirty="0"/>
          </a:p>
        </p:txBody>
      </p:sp>
      <p:sp>
        <p:nvSpPr>
          <p:cNvPr id="3" name="Content Placeholder 2"/>
          <p:cNvSpPr>
            <a:spLocks noGrp="1"/>
          </p:cNvSpPr>
          <p:nvPr>
            <p:ph idx="1"/>
          </p:nvPr>
        </p:nvSpPr>
        <p:spPr/>
        <p:txBody>
          <a:bodyPr>
            <a:normAutofit lnSpcReduction="10000"/>
          </a:bodyPr>
          <a:lstStyle/>
          <a:p>
            <a:pPr>
              <a:buFontTx/>
              <a:buChar char="-"/>
            </a:pPr>
            <a:r>
              <a:rPr lang="en-US" sz="2400" dirty="0" smtClean="0"/>
              <a:t>Grazing is the most efficient and profitable way to feed cattle, but it is still expensive due to the need to add soil amendments (lime and fertilize) to maximize production.</a:t>
            </a:r>
          </a:p>
          <a:p>
            <a:pPr>
              <a:buFontTx/>
              <a:buChar char="-"/>
            </a:pPr>
            <a:r>
              <a:rPr lang="en-US" sz="2400" dirty="0" smtClean="0"/>
              <a:t>NOBODY can tell you what your soil needs without a soil sample…that includes extension agents and feed store managers.</a:t>
            </a:r>
          </a:p>
          <a:p>
            <a:pPr>
              <a:buFontTx/>
              <a:buChar char="-"/>
            </a:pPr>
            <a:r>
              <a:rPr lang="en-US" sz="2400" dirty="0" smtClean="0"/>
              <a:t>The only way to mitigate the costs of over applying and under applying (yes, that is a real cost– production and soil</a:t>
            </a:r>
          </a:p>
          <a:p>
            <a:pPr marL="0" indent="0">
              <a:buNone/>
            </a:pPr>
            <a:r>
              <a:rPr lang="en-US" sz="2400" dirty="0"/>
              <a:t> </a:t>
            </a:r>
            <a:r>
              <a:rPr lang="en-US" sz="2400" dirty="0" smtClean="0"/>
              <a:t>    health suffers) is to soil test and USE the results !</a:t>
            </a:r>
          </a:p>
          <a:p>
            <a:pPr marL="0" indent="0">
              <a:buNone/>
            </a:pPr>
            <a:endParaRPr lang="en-US" dirty="0"/>
          </a:p>
        </p:txBody>
      </p:sp>
    </p:spTree>
    <p:extLst>
      <p:ext uri="{BB962C8B-B14F-4D97-AF65-F5344CB8AC3E}">
        <p14:creationId xmlns:p14="http://schemas.microsoft.com/office/powerpoint/2010/main" val="40496102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5 – Using Soil Tests and Forage Tests</a:t>
            </a:r>
          </a:p>
        </p:txBody>
      </p:sp>
      <p:sp>
        <p:nvSpPr>
          <p:cNvPr id="3" name="Content Placeholder 2"/>
          <p:cNvSpPr>
            <a:spLocks noGrp="1"/>
          </p:cNvSpPr>
          <p:nvPr>
            <p:ph idx="1"/>
          </p:nvPr>
        </p:nvSpPr>
        <p:spPr/>
        <p:txBody>
          <a:bodyPr/>
          <a:lstStyle/>
          <a:p>
            <a:r>
              <a:rPr lang="en-US" dirty="0"/>
              <a:t>If hay is utilized have it tested to know what the cattle are eating  </a:t>
            </a:r>
          </a:p>
          <a:p>
            <a:endParaRPr lang="en-US" dirty="0"/>
          </a:p>
        </p:txBody>
      </p:sp>
    </p:spTree>
    <p:extLst>
      <p:ext uri="{BB962C8B-B14F-4D97-AF65-F5344CB8AC3E}">
        <p14:creationId xmlns:p14="http://schemas.microsoft.com/office/powerpoint/2010/main" val="3352156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6 – Use Enterprise Budgets</a:t>
            </a:r>
            <a:endParaRPr lang="en-US" dirty="0"/>
          </a:p>
        </p:txBody>
      </p:sp>
      <p:sp>
        <p:nvSpPr>
          <p:cNvPr id="3" name="Content Placeholder 2"/>
          <p:cNvSpPr>
            <a:spLocks noGrp="1"/>
          </p:cNvSpPr>
          <p:nvPr>
            <p:ph idx="1"/>
          </p:nvPr>
        </p:nvSpPr>
        <p:spPr>
          <a:xfrm>
            <a:off x="457200" y="1200151"/>
            <a:ext cx="4742953" cy="3394472"/>
          </a:xfrm>
        </p:spPr>
        <p:txBody>
          <a:bodyPr>
            <a:normAutofit/>
          </a:bodyPr>
          <a:lstStyle/>
          <a:p>
            <a:r>
              <a:rPr lang="en-US" sz="2800" dirty="0" smtClean="0"/>
              <a:t>Budgets are constantly updated and available for </a:t>
            </a:r>
            <a:r>
              <a:rPr lang="en-US" sz="2800" dirty="0"/>
              <a:t>Alabama Producers - </a:t>
            </a:r>
            <a:r>
              <a:rPr lang="en-US" sz="2800" dirty="0">
                <a:hlinkClick r:id="rId3"/>
              </a:rPr>
              <a:t>http://www.aces.edu/agriculture/business-management/budgets</a:t>
            </a:r>
            <a:r>
              <a:rPr lang="en-US" sz="2800" dirty="0" smtClean="0">
                <a:hlinkClick r:id="rId3"/>
              </a:rPr>
              <a:t>/</a:t>
            </a:r>
            <a:r>
              <a:rPr lang="en-US" sz="2800" dirty="0" smtClean="0"/>
              <a:t> .</a:t>
            </a:r>
          </a:p>
          <a:p>
            <a:endParaRPr lang="en-US" sz="2800"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584" y="1520386"/>
            <a:ext cx="3874416" cy="1890466"/>
          </a:xfrm>
          <a:prstGeom prst="rect">
            <a:avLst/>
          </a:prstGeom>
        </p:spPr>
      </p:pic>
    </p:spTree>
    <p:extLst>
      <p:ext uri="{BB962C8B-B14F-4D97-AF65-F5344CB8AC3E}">
        <p14:creationId xmlns:p14="http://schemas.microsoft.com/office/powerpoint/2010/main" val="1323704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6 – Use Enterprise Budgets</a:t>
            </a:r>
          </a:p>
        </p:txBody>
      </p:sp>
      <p:sp>
        <p:nvSpPr>
          <p:cNvPr id="3" name="Content Placeholder 2"/>
          <p:cNvSpPr>
            <a:spLocks noGrp="1"/>
          </p:cNvSpPr>
          <p:nvPr>
            <p:ph idx="1"/>
          </p:nvPr>
        </p:nvSpPr>
        <p:spPr>
          <a:xfrm>
            <a:off x="457199" y="1200151"/>
            <a:ext cx="5212081" cy="3394472"/>
          </a:xfrm>
        </p:spPr>
        <p:txBody>
          <a:bodyPr>
            <a:normAutofit/>
          </a:bodyPr>
          <a:lstStyle/>
          <a:p>
            <a:r>
              <a:rPr lang="en-US" sz="2400" dirty="0"/>
              <a:t>Budgets help you plan for the future.</a:t>
            </a:r>
          </a:p>
          <a:p>
            <a:r>
              <a:rPr lang="en-US" sz="2400" dirty="0"/>
              <a:t>Budgets help you compare your operation to an “average” operation.</a:t>
            </a:r>
          </a:p>
          <a:p>
            <a:r>
              <a:rPr lang="en-US" sz="2400" dirty="0"/>
              <a:t>Budgets are interactive and can be tailored for your operation.</a:t>
            </a:r>
          </a:p>
          <a:p>
            <a:endParaRPr lang="en-US" sz="2400" dirty="0"/>
          </a:p>
        </p:txBody>
      </p:sp>
      <p:pic>
        <p:nvPicPr>
          <p:cNvPr id="4" name="Picture 3" descr="Repasamos en el aula de Informática | lengual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022" y="1308375"/>
            <a:ext cx="2725132" cy="1873529"/>
          </a:xfrm>
          <a:prstGeom prst="rect">
            <a:avLst/>
          </a:prstGeom>
        </p:spPr>
      </p:pic>
    </p:spTree>
    <p:extLst>
      <p:ext uri="{BB962C8B-B14F-4D97-AF65-F5344CB8AC3E}">
        <p14:creationId xmlns:p14="http://schemas.microsoft.com/office/powerpoint/2010/main" val="14501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Profitability for Alabama Livestock Producers</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a:t>Cattle producers are in the business of growing good forage and producing healthy animals that will end up as a desirable </a:t>
            </a:r>
            <a:r>
              <a:rPr lang="en-US" sz="2800" dirty="0" smtClean="0"/>
              <a:t>product </a:t>
            </a:r>
            <a:r>
              <a:rPr lang="en-US" sz="2800" dirty="0"/>
              <a:t>for beef consumers. To that end, we shouldn’t think in terms of what we can eliminate from our </a:t>
            </a:r>
            <a:r>
              <a:rPr lang="en-US" sz="2800" dirty="0" smtClean="0"/>
              <a:t>operation- </a:t>
            </a:r>
            <a:r>
              <a:rPr lang="en-US" sz="2800" dirty="0"/>
              <a:t>but what we can do to increase profit. </a:t>
            </a:r>
          </a:p>
        </p:txBody>
      </p:sp>
    </p:spTree>
    <p:extLst>
      <p:ext uri="{BB962C8B-B14F-4D97-AF65-F5344CB8AC3E}">
        <p14:creationId xmlns:p14="http://schemas.microsoft.com/office/powerpoint/2010/main" val="33917321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Profitability for Alabama Livestock Producers</a:t>
            </a:r>
          </a:p>
        </p:txBody>
      </p:sp>
      <p:sp>
        <p:nvSpPr>
          <p:cNvPr id="3" name="Content Placeholder 2"/>
          <p:cNvSpPr>
            <a:spLocks noGrp="1"/>
          </p:cNvSpPr>
          <p:nvPr>
            <p:ph idx="1"/>
          </p:nvPr>
        </p:nvSpPr>
        <p:spPr/>
        <p:txBody>
          <a:bodyPr>
            <a:normAutofit/>
          </a:bodyPr>
          <a:lstStyle/>
          <a:p>
            <a:r>
              <a:rPr lang="en-US" sz="2800" dirty="0"/>
              <a:t>It’s often said you can’t starve a profit out of the cattle business, and that is often what producers think about when they think about reducing production costs. Instead, let’s concentrate on being better managers of what we have and streamlining our operation.</a:t>
            </a:r>
          </a:p>
        </p:txBody>
      </p:sp>
    </p:spTree>
    <p:extLst>
      <p:ext uri="{BB962C8B-B14F-4D97-AF65-F5344CB8AC3E}">
        <p14:creationId xmlns:p14="http://schemas.microsoft.com/office/powerpoint/2010/main" val="1270438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Questions?</a:t>
            </a:r>
            <a:endParaRPr lang="en-US" dirty="0"/>
          </a:p>
        </p:txBody>
      </p:sp>
      <p:sp>
        <p:nvSpPr>
          <p:cNvPr id="5" name="Date Placeholder 4"/>
          <p:cNvSpPr>
            <a:spLocks noGrp="1"/>
          </p:cNvSpPr>
          <p:nvPr>
            <p:ph type="dt" sz="half" idx="10"/>
          </p:nvPr>
        </p:nvSpPr>
        <p:spPr/>
        <p:txBody>
          <a:bodyPr/>
          <a:lstStyle/>
          <a:p>
            <a:fld id="{DBDBE96D-5333-134F-BFD4-3545C965CCE1}" type="datetime1">
              <a:rPr lang="en-US" smtClean="0"/>
              <a:t>3/28/2018</a:t>
            </a:fld>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26</a:t>
            </a:fld>
            <a:endParaRPr lang="en-US" dirty="0"/>
          </a:p>
        </p:txBody>
      </p:sp>
    </p:spTree>
    <p:extLst>
      <p:ext uri="{BB962C8B-B14F-4D97-AF65-F5344CB8AC3E}">
        <p14:creationId xmlns:p14="http://schemas.microsoft.com/office/powerpoint/2010/main" val="2267059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Livestock Producers Cannot Control</a:t>
            </a:r>
          </a:p>
        </p:txBody>
      </p:sp>
      <p:sp>
        <p:nvSpPr>
          <p:cNvPr id="3" name="Content Placeholder 2"/>
          <p:cNvSpPr>
            <a:spLocks noGrp="1"/>
          </p:cNvSpPr>
          <p:nvPr>
            <p:ph idx="1"/>
          </p:nvPr>
        </p:nvSpPr>
        <p:spPr/>
        <p:txBody>
          <a:bodyPr/>
          <a:lstStyle/>
          <a:p>
            <a:r>
              <a:rPr lang="en-US" dirty="0"/>
              <a:t>Economy – Demand for beef is driven by a number of factors, not the least of which is the overall economic situation of both the domestic and international markets.</a:t>
            </a:r>
          </a:p>
          <a:p>
            <a:endParaRPr lang="en-US" dirty="0"/>
          </a:p>
        </p:txBody>
      </p:sp>
      <p:pic>
        <p:nvPicPr>
          <p:cNvPr id="4" name="Picture 3" descr="Bilgisayar Mühendisleri Odası Kuruluş Çalışmaları v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929" y="2733307"/>
            <a:ext cx="1831587" cy="931534"/>
          </a:xfrm>
          <a:prstGeom prst="rect">
            <a:avLst/>
          </a:prstGeom>
        </p:spPr>
      </p:pic>
    </p:spTree>
    <p:extLst>
      <p:ext uri="{BB962C8B-B14F-4D97-AF65-F5344CB8AC3E}">
        <p14:creationId xmlns:p14="http://schemas.microsoft.com/office/powerpoint/2010/main" val="71611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Livestock Producers Cannot Control</a:t>
            </a:r>
          </a:p>
        </p:txBody>
      </p:sp>
      <p:sp>
        <p:nvSpPr>
          <p:cNvPr id="3" name="Content Placeholder 2"/>
          <p:cNvSpPr>
            <a:spLocks noGrp="1"/>
          </p:cNvSpPr>
          <p:nvPr>
            <p:ph idx="1"/>
          </p:nvPr>
        </p:nvSpPr>
        <p:spPr>
          <a:xfrm>
            <a:off x="457200" y="1200151"/>
            <a:ext cx="5720963" cy="3394472"/>
          </a:xfrm>
        </p:spPr>
        <p:txBody>
          <a:bodyPr>
            <a:normAutofit/>
          </a:bodyPr>
          <a:lstStyle/>
          <a:p>
            <a:r>
              <a:rPr lang="en-US" sz="2400" dirty="0"/>
              <a:t>Weather – Livestock production (like most agricultural commodities to some extent) is driven by weather, with potential profitability often decided by weather trends and local impacts of those trends.  </a:t>
            </a:r>
          </a:p>
          <a:p>
            <a:endParaRPr lang="en-US" sz="2400" dirty="0"/>
          </a:p>
        </p:txBody>
      </p:sp>
      <p:pic>
        <p:nvPicPr>
          <p:cNvPr id="4" name="Picture 3" descr="301 Moved Permanent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979" y="1518698"/>
            <a:ext cx="2174821" cy="1637969"/>
          </a:xfrm>
          <a:prstGeom prst="rect">
            <a:avLst/>
          </a:prstGeom>
        </p:spPr>
      </p:pic>
    </p:spTree>
    <p:extLst>
      <p:ext uri="{BB962C8B-B14F-4D97-AF65-F5344CB8AC3E}">
        <p14:creationId xmlns:p14="http://schemas.microsoft.com/office/powerpoint/2010/main" val="1466637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Producers Can Control – Production Costs</a:t>
            </a:r>
            <a:endParaRPr lang="en-US" dirty="0"/>
          </a:p>
        </p:txBody>
      </p:sp>
      <p:sp>
        <p:nvSpPr>
          <p:cNvPr id="3" name="Content Placeholder 2"/>
          <p:cNvSpPr>
            <a:spLocks noGrp="1"/>
          </p:cNvSpPr>
          <p:nvPr>
            <p:ph idx="1"/>
          </p:nvPr>
        </p:nvSpPr>
        <p:spPr>
          <a:xfrm>
            <a:off x="457200" y="1200151"/>
            <a:ext cx="8416456" cy="3394472"/>
          </a:xfrm>
        </p:spPr>
        <p:txBody>
          <a:bodyPr>
            <a:normAutofit/>
          </a:bodyPr>
          <a:lstStyle/>
          <a:p>
            <a:pPr marL="0" indent="0" algn="ctr">
              <a:buNone/>
            </a:pPr>
            <a:r>
              <a:rPr lang="en-US" sz="2000" b="1" dirty="0" smtClean="0"/>
              <a:t>Strategies for controlling Production Costs:</a:t>
            </a:r>
            <a:endParaRPr lang="en-US" sz="2000" b="1" dirty="0"/>
          </a:p>
          <a:p>
            <a:pPr marL="0" indent="0">
              <a:buNone/>
            </a:pPr>
            <a:r>
              <a:rPr lang="en-US" sz="2000" dirty="0" smtClean="0"/>
              <a:t>1</a:t>
            </a:r>
            <a:r>
              <a:rPr lang="en-US" sz="2000" b="1" dirty="0" smtClean="0"/>
              <a:t>.</a:t>
            </a:r>
            <a:r>
              <a:rPr lang="en-US" sz="2000" dirty="0" smtClean="0"/>
              <a:t>Improved Record Keeping</a:t>
            </a:r>
          </a:p>
          <a:p>
            <a:pPr marL="0" indent="0">
              <a:buNone/>
            </a:pPr>
            <a:r>
              <a:rPr lang="en-US" sz="2000" dirty="0" smtClean="0"/>
              <a:t>2. Reducing or Eliminating Mid or Long Term </a:t>
            </a:r>
            <a:r>
              <a:rPr lang="en-US" sz="2000" dirty="0"/>
              <a:t>	</a:t>
            </a:r>
            <a:r>
              <a:rPr lang="en-US" sz="2000" dirty="0" smtClean="0"/>
              <a:t>Debt </a:t>
            </a:r>
          </a:p>
          <a:p>
            <a:pPr marL="0" indent="0">
              <a:buNone/>
            </a:pPr>
            <a:r>
              <a:rPr lang="en-US" sz="2000" dirty="0" smtClean="0"/>
              <a:t>3.Reducing Feed Costs</a:t>
            </a:r>
          </a:p>
          <a:p>
            <a:pPr marL="0" indent="0">
              <a:buNone/>
            </a:pPr>
            <a:r>
              <a:rPr lang="en-US" sz="2000" dirty="0" smtClean="0"/>
              <a:t>4.Having a Controlled Breeding Season</a:t>
            </a:r>
          </a:p>
          <a:p>
            <a:pPr marL="0" indent="0">
              <a:buNone/>
            </a:pPr>
            <a:r>
              <a:rPr lang="en-US" sz="2000" dirty="0" smtClean="0"/>
              <a:t>5.Using Soil Testing and Forage Testing</a:t>
            </a:r>
          </a:p>
          <a:p>
            <a:pPr marL="0" indent="0">
              <a:buNone/>
            </a:pPr>
            <a:r>
              <a:rPr lang="en-US" sz="2000" dirty="0" smtClean="0"/>
              <a:t>6.Use Enterprise Budgets </a:t>
            </a:r>
          </a:p>
          <a:p>
            <a:pPr marL="0" indent="0" algn="ctr">
              <a:buNone/>
            </a:pPr>
            <a:endParaRPr lang="en-US" sz="2000" dirty="0"/>
          </a:p>
        </p:txBody>
      </p:sp>
    </p:spTree>
    <p:extLst>
      <p:ext uri="{BB962C8B-B14F-4D97-AF65-F5344CB8AC3E}">
        <p14:creationId xmlns:p14="http://schemas.microsoft.com/office/powerpoint/2010/main" val="1414128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Strategy 1- Improved Record Keeping</a:t>
            </a:r>
            <a:endParaRPr lang="en-US" dirty="0"/>
          </a:p>
        </p:txBody>
      </p:sp>
      <p:sp>
        <p:nvSpPr>
          <p:cNvPr id="3" name="Content Placeholder 2"/>
          <p:cNvSpPr>
            <a:spLocks noGrp="1"/>
          </p:cNvSpPr>
          <p:nvPr>
            <p:ph idx="1"/>
          </p:nvPr>
        </p:nvSpPr>
        <p:spPr>
          <a:xfrm>
            <a:off x="457200" y="1200151"/>
            <a:ext cx="5720963" cy="3394472"/>
          </a:xfrm>
        </p:spPr>
        <p:txBody>
          <a:bodyPr>
            <a:normAutofit/>
          </a:bodyPr>
          <a:lstStyle/>
          <a:p>
            <a:r>
              <a:rPr lang="en-US" dirty="0" smtClean="0"/>
              <a:t>Your cattle operation is a business. </a:t>
            </a:r>
          </a:p>
          <a:p>
            <a:r>
              <a:rPr lang="en-US" dirty="0" smtClean="0"/>
              <a:t>The only way to “keep score” on your business is to keep good records.</a:t>
            </a:r>
          </a:p>
        </p:txBody>
      </p:sp>
      <p:pic>
        <p:nvPicPr>
          <p:cNvPr id="4" name="Picture 3" descr="Free vector graphic: Cabinet, &lt;strong&gt;Data&lt;/strong&gt;, File, Icon - Fre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578" y="1722056"/>
            <a:ext cx="3265422" cy="1990212"/>
          </a:xfrm>
          <a:prstGeom prst="rect">
            <a:avLst/>
          </a:prstGeom>
        </p:spPr>
      </p:pic>
    </p:spTree>
    <p:extLst>
      <p:ext uri="{BB962C8B-B14F-4D97-AF65-F5344CB8AC3E}">
        <p14:creationId xmlns:p14="http://schemas.microsoft.com/office/powerpoint/2010/main" val="4171505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Records</a:t>
            </a:r>
            <a:endParaRPr lang="en-US" dirty="0"/>
          </a:p>
        </p:txBody>
      </p:sp>
      <p:sp>
        <p:nvSpPr>
          <p:cNvPr id="3" name="Content Placeholder 2"/>
          <p:cNvSpPr>
            <a:spLocks noGrp="1"/>
          </p:cNvSpPr>
          <p:nvPr>
            <p:ph idx="1"/>
          </p:nvPr>
        </p:nvSpPr>
        <p:spPr>
          <a:xfrm>
            <a:off x="457199" y="1200151"/>
            <a:ext cx="7231711" cy="3394472"/>
          </a:xfrm>
        </p:spPr>
        <p:txBody>
          <a:bodyPr>
            <a:normAutofit/>
          </a:bodyPr>
          <a:lstStyle/>
          <a:p>
            <a:r>
              <a:rPr lang="en-US" sz="2400" dirty="0"/>
              <a:t>Financial records help you determine the health of your business and plan for the future of your business</a:t>
            </a:r>
            <a:r>
              <a:rPr lang="en-US" sz="2400" dirty="0" smtClean="0"/>
              <a:t>.</a:t>
            </a:r>
            <a:endParaRPr lang="en-US" sz="2400" dirty="0" smtClean="0"/>
          </a:p>
          <a:p>
            <a:pPr lvl="1"/>
            <a:r>
              <a:rPr lang="en-US" sz="2000" dirty="0" smtClean="0"/>
              <a:t>Short-term </a:t>
            </a:r>
            <a:r>
              <a:rPr lang="en-US" sz="2000" dirty="0"/>
              <a:t>cash expenses (feed, fertilize, etc.)</a:t>
            </a:r>
          </a:p>
          <a:p>
            <a:pPr lvl="1"/>
            <a:r>
              <a:rPr lang="en-US" sz="2000" dirty="0"/>
              <a:t>Mid-term expenses (equipment, facilities, etc.)</a:t>
            </a:r>
          </a:p>
          <a:p>
            <a:pPr lvl="1"/>
            <a:r>
              <a:rPr lang="en-US" sz="2000" dirty="0" smtClean="0"/>
              <a:t>Long-term </a:t>
            </a:r>
            <a:r>
              <a:rPr lang="en-US" sz="2000" dirty="0"/>
              <a:t>expenses (land, some buildings, etc.)</a:t>
            </a:r>
          </a:p>
          <a:p>
            <a:pPr marL="457200" lvl="1" indent="0">
              <a:buNone/>
            </a:pPr>
            <a:endParaRPr lang="en-US" sz="2000" dirty="0"/>
          </a:p>
          <a:p>
            <a:endParaRPr lang="en-US" sz="2400" dirty="0"/>
          </a:p>
        </p:txBody>
      </p:sp>
    </p:spTree>
    <p:extLst>
      <p:ext uri="{BB962C8B-B14F-4D97-AF65-F5344CB8AC3E}">
        <p14:creationId xmlns:p14="http://schemas.microsoft.com/office/powerpoint/2010/main" val="2706355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Financial Records</a:t>
            </a:r>
            <a:endParaRPr lang="en-US" dirty="0"/>
          </a:p>
        </p:txBody>
      </p:sp>
      <p:sp>
        <p:nvSpPr>
          <p:cNvPr id="3" name="Content Placeholder 2"/>
          <p:cNvSpPr>
            <a:spLocks noGrp="1"/>
          </p:cNvSpPr>
          <p:nvPr>
            <p:ph idx="1"/>
          </p:nvPr>
        </p:nvSpPr>
        <p:spPr/>
        <p:txBody>
          <a:bodyPr>
            <a:normAutofit/>
          </a:bodyPr>
          <a:lstStyle/>
          <a:p>
            <a:pPr marL="457200" lvl="1" indent="0" algn="ctr">
              <a:buNone/>
            </a:pPr>
            <a:r>
              <a:rPr lang="en-US" sz="2400" b="1" dirty="0" smtClean="0">
                <a:solidFill>
                  <a:srgbClr val="FF0000"/>
                </a:solidFill>
              </a:rPr>
              <a:t>Without looking at financial records from a holistic stand point you will only see a small piece of the picture. Producers can be “profitable” for the year and not be able to pay current expenses. Likewise, producers can often pay current expenses, but not have the ability to maintain long and mid term expenses.</a:t>
            </a:r>
            <a:endParaRPr lang="en-US" sz="2400" b="1" dirty="0">
              <a:solidFill>
                <a:srgbClr val="FF0000"/>
              </a:solidFill>
            </a:endParaRPr>
          </a:p>
        </p:txBody>
      </p:sp>
    </p:spTree>
    <p:extLst>
      <p:ext uri="{BB962C8B-B14F-4D97-AF65-F5344CB8AC3E}">
        <p14:creationId xmlns:p14="http://schemas.microsoft.com/office/powerpoint/2010/main" val="332294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Record</a:t>
            </a:r>
            <a:endParaRPr lang="en-US" dirty="0"/>
          </a:p>
        </p:txBody>
      </p:sp>
      <p:sp>
        <p:nvSpPr>
          <p:cNvPr id="3" name="Content Placeholder 2"/>
          <p:cNvSpPr>
            <a:spLocks noGrp="1"/>
          </p:cNvSpPr>
          <p:nvPr>
            <p:ph idx="1"/>
          </p:nvPr>
        </p:nvSpPr>
        <p:spPr>
          <a:xfrm>
            <a:off x="457200" y="993417"/>
            <a:ext cx="4464657" cy="3394472"/>
          </a:xfrm>
        </p:spPr>
        <p:txBody>
          <a:bodyPr>
            <a:normAutofit/>
          </a:bodyPr>
          <a:lstStyle/>
          <a:p>
            <a:r>
              <a:rPr lang="en-US" sz="2800" dirty="0"/>
              <a:t>Production Records (along with financial records) help you determine changes necessary for profitability of your business.</a:t>
            </a:r>
          </a:p>
          <a:p>
            <a:pPr marL="0" indent="0">
              <a:buNone/>
            </a:pPr>
            <a:endParaRPr lang="en-US" sz="2800" dirty="0"/>
          </a:p>
        </p:txBody>
      </p:sp>
      <p:pic>
        <p:nvPicPr>
          <p:cNvPr id="4" name="Picture 3" descr="3 Israeli Labor Laws You Do Not Know But Shou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742" y="1745118"/>
            <a:ext cx="2857500" cy="1643063"/>
          </a:xfrm>
          <a:prstGeom prst="rect">
            <a:avLst/>
          </a:prstGeom>
        </p:spPr>
      </p:pic>
    </p:spTree>
    <p:extLst>
      <p:ext uri="{BB962C8B-B14F-4D97-AF65-F5344CB8AC3E}">
        <p14:creationId xmlns:p14="http://schemas.microsoft.com/office/powerpoint/2010/main" val="3948920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AL BEEF SYSTEMS TEMPLATE-6">
  <a:themeElements>
    <a:clrScheme name="AL Extension Them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 BEEF SYSTEMS TEMPLATE-7B</Template>
  <TotalTime>1559</TotalTime>
  <Words>1030</Words>
  <Application>Microsoft Office PowerPoint</Application>
  <PresentationFormat>On-screen Show (16:9)</PresentationFormat>
  <Paragraphs>101</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AL BEEF SYSTEMS TEMPLATE-6</vt:lpstr>
      <vt:lpstr>Striving for Economically Sustainable Livestock Production</vt:lpstr>
      <vt:lpstr>Things Livestock Producers Cannot Control</vt:lpstr>
      <vt:lpstr>Things Livestock Producers Cannot Control</vt:lpstr>
      <vt:lpstr>Things Livestock Producers Cannot Control</vt:lpstr>
      <vt:lpstr>What Producers Can Control – Production Costs</vt:lpstr>
      <vt:lpstr>Strategy 1- Improved Record Keeping</vt:lpstr>
      <vt:lpstr>Financial Records</vt:lpstr>
      <vt:lpstr>Financial Records</vt:lpstr>
      <vt:lpstr>Production Record</vt:lpstr>
      <vt:lpstr>Production Records That Should be Kept</vt:lpstr>
      <vt:lpstr>Record Keeping System</vt:lpstr>
      <vt:lpstr>Record Keeping System</vt:lpstr>
      <vt:lpstr>Strategy 2 - Reducing Mid-Term and Long-Term Debt</vt:lpstr>
      <vt:lpstr>Strategy 2 - Reducing Mid and Long Term Debt</vt:lpstr>
      <vt:lpstr>Strategy 3- Reducing Feeding Costs</vt:lpstr>
      <vt:lpstr>Strategy 3- Reducing Feeding Costs</vt:lpstr>
      <vt:lpstr>Strategy 4- Having a Controlled Breeding Season</vt:lpstr>
      <vt:lpstr>Strategy 4- Having a Controlled Breeding Season</vt:lpstr>
      <vt:lpstr>Strategy 4- Having a Controlled Breeding Season</vt:lpstr>
      <vt:lpstr>Strategy 5 – Using Soil Tests and Forage Tests</vt:lpstr>
      <vt:lpstr>Strategy 5 – Using Soil Tests and Forage Tests</vt:lpstr>
      <vt:lpstr>Strategy 6 – Use Enterprise Budgets</vt:lpstr>
      <vt:lpstr>Strategy 6 – Use Enterprise Budgets</vt:lpstr>
      <vt:lpstr>Profitability for Alabama Livestock Producers</vt:lpstr>
      <vt:lpstr>Profitability for Alabama Livestock Producers</vt:lpstr>
      <vt:lpstr>Questions?</vt:lpstr>
    </vt:vector>
  </TitlesOfParts>
  <Company>Auburn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AL Beef Systems Online</dc:subject>
  <dc:creator>Jim Helms</dc:creator>
  <cp:lastModifiedBy>Kim Mullenix</cp:lastModifiedBy>
  <cp:revision>18</cp:revision>
  <dcterms:created xsi:type="dcterms:W3CDTF">2017-04-25T14:03:41Z</dcterms:created>
  <dcterms:modified xsi:type="dcterms:W3CDTF">2018-03-28T20:21:15Z</dcterms:modified>
</cp:coreProperties>
</file>