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74" r:id="rId3"/>
    <p:sldId id="275" r:id="rId4"/>
    <p:sldId id="276" r:id="rId5"/>
    <p:sldId id="273" r:id="rId6"/>
    <p:sldId id="334" r:id="rId7"/>
    <p:sldId id="279" r:id="rId8"/>
    <p:sldId id="258" r:id="rId9"/>
    <p:sldId id="280" r:id="rId10"/>
    <p:sldId id="281" r:id="rId11"/>
    <p:sldId id="282" r:id="rId12"/>
    <p:sldId id="271" r:id="rId13"/>
    <p:sldId id="266" r:id="rId14"/>
    <p:sldId id="304" r:id="rId15"/>
    <p:sldId id="257" r:id="rId16"/>
    <p:sldId id="278" r:id="rId17"/>
    <p:sldId id="259" r:id="rId18"/>
    <p:sldId id="260" r:id="rId19"/>
    <p:sldId id="305" r:id="rId20"/>
    <p:sldId id="315" r:id="rId21"/>
    <p:sldId id="265" r:id="rId22"/>
    <p:sldId id="268" r:id="rId23"/>
    <p:sldId id="328" r:id="rId24"/>
    <p:sldId id="329" r:id="rId25"/>
    <p:sldId id="295" r:id="rId26"/>
    <p:sldId id="321" r:id="rId27"/>
    <p:sldId id="272" r:id="rId28"/>
    <p:sldId id="300" r:id="rId29"/>
    <p:sldId id="327" r:id="rId30"/>
    <p:sldId id="330" r:id="rId31"/>
    <p:sldId id="336" r:id="rId32"/>
    <p:sldId id="335" r:id="rId33"/>
    <p:sldId id="288" r:id="rId34"/>
    <p:sldId id="307" r:id="rId35"/>
    <p:sldId id="331" r:id="rId36"/>
    <p:sldId id="337" r:id="rId37"/>
    <p:sldId id="309" r:id="rId38"/>
    <p:sldId id="310" r:id="rId39"/>
    <p:sldId id="293" r:id="rId40"/>
    <p:sldId id="312" r:id="rId41"/>
    <p:sldId id="319" r:id="rId42"/>
    <p:sldId id="324" r:id="rId43"/>
    <p:sldId id="325" r:id="rId44"/>
    <p:sldId id="338" r:id="rId45"/>
    <p:sldId id="332" r:id="rId46"/>
    <p:sldId id="264" r:id="rId47"/>
    <p:sldId id="333"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6F3547-A285-4F09-970B-B58F679D863D}" v="1" dt="2026-03-02T17:30:03.5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5974" autoAdjust="0"/>
  </p:normalViewPr>
  <p:slideViewPr>
    <p:cSldViewPr>
      <p:cViewPr varScale="1">
        <p:scale>
          <a:sx n="83" d="100"/>
          <a:sy n="83" d="100"/>
        </p:scale>
        <p:origin x="96" y="5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1" d="100"/>
          <a:sy n="91" d="100"/>
        </p:scale>
        <p:origin x="-183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37A6B0-D2B0-4A03-86AB-6EF21B71427C}" type="datetimeFigureOut">
              <a:rPr lang="en-US" smtClean="0"/>
              <a:pPr/>
              <a:t>3/4/2026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9B65DD-FE6F-4387-A5E5-B1C5399C8A0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133964-D9AE-4818-B399-085E43DCA000}" type="datetimeFigureOut">
              <a:rPr lang="en-US" smtClean="0"/>
              <a:pPr/>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7245E-9803-45C4-9F7D-938FC656B06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133964-D9AE-4818-B399-085E43DCA000}" type="datetimeFigureOut">
              <a:rPr lang="en-US" smtClean="0"/>
              <a:pPr/>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7245E-9803-45C4-9F7D-938FC656B06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133964-D9AE-4818-B399-085E43DCA000}" type="datetimeFigureOut">
              <a:rPr lang="en-US" smtClean="0"/>
              <a:pPr/>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7245E-9803-45C4-9F7D-938FC656B06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133964-D9AE-4818-B399-085E43DCA000}" type="datetimeFigureOut">
              <a:rPr lang="en-US" smtClean="0"/>
              <a:pPr/>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7245E-9803-45C4-9F7D-938FC656B06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133964-D9AE-4818-B399-085E43DCA000}" type="datetimeFigureOut">
              <a:rPr lang="en-US" smtClean="0"/>
              <a:pPr/>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7245E-9803-45C4-9F7D-938FC656B06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133964-D9AE-4818-B399-085E43DCA000}" type="datetimeFigureOut">
              <a:rPr lang="en-US" smtClean="0"/>
              <a:pPr/>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D7245E-9803-45C4-9F7D-938FC656B06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133964-D9AE-4818-B399-085E43DCA000}" type="datetimeFigureOut">
              <a:rPr lang="en-US" smtClean="0"/>
              <a:pPr/>
              <a:t>3/4/2026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D7245E-9803-45C4-9F7D-938FC656B06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133964-D9AE-4818-B399-085E43DCA000}" type="datetimeFigureOut">
              <a:rPr lang="en-US" smtClean="0"/>
              <a:pPr/>
              <a:t>3/4/2026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D7245E-9803-45C4-9F7D-938FC656B06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133964-D9AE-4818-B399-085E43DCA000}" type="datetimeFigureOut">
              <a:rPr lang="en-US" smtClean="0"/>
              <a:pPr/>
              <a:t>3/4/2026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D7245E-9803-45C4-9F7D-938FC656B06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33964-D9AE-4818-B399-085E43DCA000}" type="datetimeFigureOut">
              <a:rPr lang="en-US" smtClean="0"/>
              <a:pPr/>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D7245E-9803-45C4-9F7D-938FC656B06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33964-D9AE-4818-B399-085E43DCA000}" type="datetimeFigureOut">
              <a:rPr lang="en-US" smtClean="0"/>
              <a:pPr/>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D7245E-9803-45C4-9F7D-938FC656B06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9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133964-D9AE-4818-B399-085E43DCA000}" type="datetimeFigureOut">
              <a:rPr lang="en-US" smtClean="0"/>
              <a:pPr/>
              <a:t>3/4/2026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D7245E-9803-45C4-9F7D-938FC656B06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vetiver.org/" TargetMode="Externa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hyperlink" Target="https://www.vetiver.org/" TargetMode="External"/><Relationship Id="rId5" Type="http://schemas.openxmlformats.org/officeDocument/2006/relationships/image" Target="../media/image10.jpe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www.sciencedirect.com/journal/south-african-journal-of-botany/vol/86/suppl/C" TargetMode="External"/><Relationship Id="rId3" Type="http://schemas.openxmlformats.org/officeDocument/2006/relationships/hyperlink" Target="https://www.sare.org/resources/what-is-soil-health/" TargetMode="External"/><Relationship Id="rId7" Type="http://schemas.openxmlformats.org/officeDocument/2006/relationships/hyperlink" Target="https://www.sciencedirect.com/journal/south-african-journal-of-botany" TargetMode="External"/><Relationship Id="rId2" Type="http://schemas.openxmlformats.org/officeDocument/2006/relationships/hyperlink" Target="https://www.nrcs.usda.gov/" TargetMode="External"/><Relationship Id="rId1" Type="http://schemas.openxmlformats.org/officeDocument/2006/relationships/slideLayout" Target="../slideLayouts/slideLayout2.xml"/><Relationship Id="rId6" Type="http://schemas.openxmlformats.org/officeDocument/2006/relationships/hyperlink" Target="https://www.unccd.int/news-stories/press-releases/chronic-land-degradation-un-offers-stark-warnings-and-practical" TargetMode="External"/><Relationship Id="rId5" Type="http://schemas.openxmlformats.org/officeDocument/2006/relationships/hyperlink" Target="https://www.fs.usda.gov/nac/topics/soil-health.php" TargetMode="External"/><Relationship Id="rId4" Type="http://schemas.openxmlformats.org/officeDocument/2006/relationships/hyperlink" Target="https://www.farmers.gov/conservation/soil-health" TargetMode="External"/><Relationship Id="rId9" Type="http://schemas.openxmlformats.org/officeDocument/2006/relationships/hyperlink" Target="https://www.vetiver.org/" TargetMode="External"/></Relationships>
</file>

<file path=ppt/slides/_rels/slide46.xml.rels><?xml version="1.0" encoding="UTF-8" standalone="yes"?>
<Relationships xmlns="http://schemas.openxmlformats.org/package/2006/relationships"><Relationship Id="rId2" Type="http://schemas.openxmlformats.org/officeDocument/2006/relationships/hyperlink" Target="https://www.tvnwi.org/"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2438399"/>
          </a:xfrm>
        </p:spPr>
        <p:txBody>
          <a:bodyPr>
            <a:normAutofit fontScale="90000"/>
          </a:bodyPr>
          <a:lstStyle/>
          <a:p>
            <a:r>
              <a:rPr lang="en-US" b="1" dirty="0">
                <a:solidFill>
                  <a:schemeClr val="accent2">
                    <a:lumMod val="75000"/>
                  </a:schemeClr>
                </a:solidFill>
              </a:rPr>
              <a:t>Ways To Improve Agricultural Sustainability In The Virgin Islands</a:t>
            </a:r>
            <a:br>
              <a:rPr lang="en-US" dirty="0">
                <a:solidFill>
                  <a:schemeClr val="accent5">
                    <a:lumMod val="75000"/>
                  </a:schemeClr>
                </a:solidFill>
              </a:rPr>
            </a:br>
            <a:endParaRPr lang="en-US" dirty="0">
              <a:solidFill>
                <a:schemeClr val="accent5">
                  <a:lumMod val="75000"/>
                </a:schemeClr>
              </a:solidFill>
            </a:endParaRPr>
          </a:p>
        </p:txBody>
      </p:sp>
      <p:sp>
        <p:nvSpPr>
          <p:cNvPr id="3" name="Subtitle 2"/>
          <p:cNvSpPr>
            <a:spLocks noGrp="1"/>
          </p:cNvSpPr>
          <p:nvPr>
            <p:ph type="subTitle" idx="1"/>
          </p:nvPr>
        </p:nvSpPr>
        <p:spPr>
          <a:xfrm>
            <a:off x="1371600" y="3505200"/>
            <a:ext cx="6400800" cy="2133600"/>
          </a:xfrm>
        </p:spPr>
        <p:txBody>
          <a:bodyPr>
            <a:normAutofit/>
          </a:bodyPr>
          <a:lstStyle/>
          <a:p>
            <a:r>
              <a:rPr lang="en-US" b="1" dirty="0">
                <a:solidFill>
                  <a:schemeClr val="tx1"/>
                </a:solidFill>
              </a:rPr>
              <a:t>Laura Martin</a:t>
            </a:r>
          </a:p>
          <a:p>
            <a:r>
              <a:rPr lang="en-US" b="1" dirty="0">
                <a:solidFill>
                  <a:schemeClr val="tx1"/>
                </a:solidFill>
              </a:rPr>
              <a:t>March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0F1F-8AFB-FF7C-2682-28B90AC658B3}"/>
              </a:ext>
            </a:extLst>
          </p:cNvPr>
          <p:cNvSpPr>
            <a:spLocks noGrp="1"/>
          </p:cNvSpPr>
          <p:nvPr>
            <p:ph type="title"/>
          </p:nvPr>
        </p:nvSpPr>
        <p:spPr/>
        <p:txBody>
          <a:bodyPr/>
          <a:lstStyle/>
          <a:p>
            <a:r>
              <a:rPr lang="en-US" dirty="0"/>
              <a:t>Principles of Soil Health</a:t>
            </a:r>
          </a:p>
        </p:txBody>
      </p:sp>
      <p:sp>
        <p:nvSpPr>
          <p:cNvPr id="3" name="Content Placeholder 2">
            <a:extLst>
              <a:ext uri="{FF2B5EF4-FFF2-40B4-BE49-F238E27FC236}">
                <a16:creationId xmlns:a16="http://schemas.microsoft.com/office/drawing/2014/main" id="{46ED543F-29D6-1B5B-B977-C33C5B72847C}"/>
              </a:ext>
            </a:extLst>
          </p:cNvPr>
          <p:cNvSpPr>
            <a:spLocks noGrp="1"/>
          </p:cNvSpPr>
          <p:nvPr>
            <p:ph idx="1"/>
          </p:nvPr>
        </p:nvSpPr>
        <p:spPr/>
        <p:txBody>
          <a:bodyPr/>
          <a:lstStyle/>
          <a:p>
            <a:r>
              <a:rPr lang="en-US" b="1" dirty="0"/>
              <a:t>Maximize Biodiversity</a:t>
            </a:r>
          </a:p>
          <a:p>
            <a:r>
              <a:rPr lang="en-US" dirty="0"/>
              <a:t>Increasing diversity can break disease cycles, stimulate plant growth, and provide habitat for pollinators and organisms living in the soil.</a:t>
            </a:r>
          </a:p>
          <a:p>
            <a:pPr lvl="1"/>
            <a:r>
              <a:rPr lang="en-US" dirty="0"/>
              <a:t>Plant diverse cover crops</a:t>
            </a:r>
          </a:p>
          <a:p>
            <a:pPr lvl="1"/>
            <a:r>
              <a:rPr lang="en-US" dirty="0"/>
              <a:t>Use crop rotations</a:t>
            </a:r>
          </a:p>
          <a:p>
            <a:pPr lvl="1"/>
            <a:r>
              <a:rPr lang="en-US" dirty="0"/>
              <a:t>Use perennial borders – increase forested areas</a:t>
            </a:r>
          </a:p>
          <a:p>
            <a:pPr lvl="1"/>
            <a:r>
              <a:rPr lang="en-US" dirty="0"/>
              <a:t>Integrate livestock</a:t>
            </a:r>
          </a:p>
          <a:p>
            <a:endParaRPr lang="en-US" dirty="0"/>
          </a:p>
        </p:txBody>
      </p:sp>
    </p:spTree>
    <p:extLst>
      <p:ext uri="{BB962C8B-B14F-4D97-AF65-F5344CB8AC3E}">
        <p14:creationId xmlns:p14="http://schemas.microsoft.com/office/powerpoint/2010/main" val="860885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1D08C-BAFD-6990-B05E-4FBB778A5752}"/>
              </a:ext>
            </a:extLst>
          </p:cNvPr>
          <p:cNvSpPr>
            <a:spLocks noGrp="1"/>
          </p:cNvSpPr>
          <p:nvPr>
            <p:ph type="title"/>
          </p:nvPr>
        </p:nvSpPr>
        <p:spPr/>
        <p:txBody>
          <a:bodyPr/>
          <a:lstStyle/>
          <a:p>
            <a:r>
              <a:rPr lang="en-US" dirty="0"/>
              <a:t>Principles of Soil Health</a:t>
            </a:r>
          </a:p>
        </p:txBody>
      </p:sp>
      <p:sp>
        <p:nvSpPr>
          <p:cNvPr id="3" name="Content Placeholder 2">
            <a:extLst>
              <a:ext uri="{FF2B5EF4-FFF2-40B4-BE49-F238E27FC236}">
                <a16:creationId xmlns:a16="http://schemas.microsoft.com/office/drawing/2014/main" id="{0EFAE4E5-E8C1-4358-9F99-2976B493E1D3}"/>
              </a:ext>
            </a:extLst>
          </p:cNvPr>
          <p:cNvSpPr>
            <a:spLocks noGrp="1"/>
          </p:cNvSpPr>
          <p:nvPr>
            <p:ph idx="1"/>
          </p:nvPr>
        </p:nvSpPr>
        <p:spPr/>
        <p:txBody>
          <a:bodyPr/>
          <a:lstStyle/>
          <a:p>
            <a:r>
              <a:rPr lang="en-US" b="1" dirty="0"/>
              <a:t>Maximize Presence of Living Roots</a:t>
            </a:r>
          </a:p>
          <a:p>
            <a:r>
              <a:rPr lang="en-US" dirty="0"/>
              <a:t>Living roots reduce soil erosion and provide food for organisms like earthworms and microbes that cycle the nutrients that plants need.</a:t>
            </a:r>
          </a:p>
          <a:p>
            <a:pPr lvl="1"/>
            <a:r>
              <a:rPr lang="en-US" dirty="0"/>
              <a:t>Reduce fallow</a:t>
            </a:r>
          </a:p>
          <a:p>
            <a:pPr lvl="1"/>
            <a:r>
              <a:rPr lang="en-US" dirty="0"/>
              <a:t>Plant cover crops</a:t>
            </a:r>
          </a:p>
          <a:p>
            <a:pPr lvl="1"/>
            <a:r>
              <a:rPr lang="en-US" dirty="0"/>
              <a:t>Use crop rotations</a:t>
            </a:r>
          </a:p>
          <a:p>
            <a:endParaRPr lang="en-US" dirty="0"/>
          </a:p>
        </p:txBody>
      </p:sp>
    </p:spTree>
    <p:extLst>
      <p:ext uri="{BB962C8B-B14F-4D97-AF65-F5344CB8AC3E}">
        <p14:creationId xmlns:p14="http://schemas.microsoft.com/office/powerpoint/2010/main" val="996727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b="1" dirty="0"/>
              <a:t>Healthy Soil</a:t>
            </a:r>
          </a:p>
        </p:txBody>
      </p:sp>
      <p:pic>
        <p:nvPicPr>
          <p:cNvPr id="7" name="Content Placeholder 6" descr="Picture2.jpg"/>
          <p:cNvPicPr>
            <a:picLocks noGrp="1" noChangeAspect="1"/>
          </p:cNvPicPr>
          <p:nvPr>
            <p:ph idx="1"/>
          </p:nvPr>
        </p:nvPicPr>
        <p:blipFill>
          <a:blip r:embed="rId2" cstate="print"/>
          <a:stretch>
            <a:fillRect/>
          </a:stretch>
        </p:blipFill>
        <p:spPr>
          <a:xfrm>
            <a:off x="1066800" y="1541370"/>
            <a:ext cx="7283228" cy="440223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Benefits of Improving Soil Health</a:t>
            </a:r>
          </a:p>
        </p:txBody>
      </p:sp>
      <p:sp>
        <p:nvSpPr>
          <p:cNvPr id="3" name="Content Placeholder 2"/>
          <p:cNvSpPr>
            <a:spLocks noGrp="1"/>
          </p:cNvSpPr>
          <p:nvPr>
            <p:ph idx="1"/>
          </p:nvPr>
        </p:nvSpPr>
        <p:spPr/>
        <p:txBody>
          <a:bodyPr/>
          <a:lstStyle/>
          <a:p>
            <a:r>
              <a:rPr lang="en-US" sz="2800" b="1" dirty="0"/>
              <a:t>Applying these principles of soil health can:</a:t>
            </a:r>
          </a:p>
          <a:p>
            <a:pPr lvl="1"/>
            <a:r>
              <a:rPr lang="en-US" dirty="0"/>
              <a:t>Improve soil structure</a:t>
            </a:r>
          </a:p>
          <a:p>
            <a:pPr lvl="1"/>
            <a:r>
              <a:rPr lang="en-US" dirty="0"/>
              <a:t>Improve the amount of water available to plants</a:t>
            </a:r>
          </a:p>
          <a:p>
            <a:pPr lvl="1"/>
            <a:r>
              <a:rPr lang="en-US" dirty="0"/>
              <a:t>Reduce erosion</a:t>
            </a:r>
          </a:p>
          <a:p>
            <a:pPr lvl="1"/>
            <a:r>
              <a:rPr lang="en-US" dirty="0"/>
              <a:t>Improve nutrient management</a:t>
            </a:r>
          </a:p>
          <a:p>
            <a:pPr lvl="1"/>
            <a:r>
              <a:rPr lang="en-US" dirty="0"/>
              <a:t>Improve productivity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a:extLst>
              <a:ext uri="{FF2B5EF4-FFF2-40B4-BE49-F238E27FC236}">
                <a16:creationId xmlns:a16="http://schemas.microsoft.com/office/drawing/2014/main" id="{FC106A54-18FA-C356-7476-408F8822E951}"/>
              </a:ext>
            </a:extLst>
          </p:cNvPr>
          <p:cNvSpPr>
            <a:spLocks noChangeAspect="1" noChangeArrowheads="1"/>
          </p:cNvSpPr>
          <p:nvPr/>
        </p:nvSpPr>
        <p:spPr bwMode="auto">
          <a:xfrm>
            <a:off x="2590800" y="1447800"/>
            <a:ext cx="4876800" cy="4876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BECD2FA4-5F91-164D-6867-5C08C49A3A1C}"/>
              </a:ext>
            </a:extLst>
          </p:cNvPr>
          <p:cNvPicPr>
            <a:picLocks noChangeAspect="1"/>
          </p:cNvPicPr>
          <p:nvPr/>
        </p:nvPicPr>
        <p:blipFill>
          <a:blip r:embed="rId2"/>
          <a:stretch>
            <a:fillRect/>
          </a:stretch>
        </p:blipFill>
        <p:spPr>
          <a:xfrm>
            <a:off x="2584938" y="2057400"/>
            <a:ext cx="3314700" cy="4419600"/>
          </a:xfrm>
          <a:prstGeom prst="rect">
            <a:avLst/>
          </a:prstGeom>
        </p:spPr>
      </p:pic>
      <p:sp>
        <p:nvSpPr>
          <p:cNvPr id="9" name="Title 8">
            <a:extLst>
              <a:ext uri="{FF2B5EF4-FFF2-40B4-BE49-F238E27FC236}">
                <a16:creationId xmlns:a16="http://schemas.microsoft.com/office/drawing/2014/main" id="{9F72774E-1F67-27B4-0EA8-832122D3E137}"/>
              </a:ext>
            </a:extLst>
          </p:cNvPr>
          <p:cNvSpPr>
            <a:spLocks noGrp="1"/>
          </p:cNvSpPr>
          <p:nvPr>
            <p:ph type="title"/>
          </p:nvPr>
        </p:nvSpPr>
        <p:spPr/>
        <p:txBody>
          <a:bodyPr/>
          <a:lstStyle/>
          <a:p>
            <a:r>
              <a:rPr lang="en-US" dirty="0"/>
              <a:t>Vetiver Grass</a:t>
            </a:r>
          </a:p>
        </p:txBody>
      </p:sp>
    </p:spTree>
    <p:extLst>
      <p:ext uri="{BB962C8B-B14F-4D97-AF65-F5344CB8AC3E}">
        <p14:creationId xmlns:p14="http://schemas.microsoft.com/office/powerpoint/2010/main" val="2503362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Vetiver</a:t>
            </a:r>
            <a:r>
              <a:rPr lang="en-US" dirty="0"/>
              <a:t> Grass</a:t>
            </a:r>
          </a:p>
        </p:txBody>
      </p:sp>
      <p:sp>
        <p:nvSpPr>
          <p:cNvPr id="3" name="Content Placeholder 2"/>
          <p:cNvSpPr>
            <a:spLocks noGrp="1"/>
          </p:cNvSpPr>
          <p:nvPr>
            <p:ph idx="1"/>
          </p:nvPr>
        </p:nvSpPr>
        <p:spPr/>
        <p:txBody>
          <a:bodyPr>
            <a:normAutofit lnSpcReduction="10000"/>
          </a:bodyPr>
          <a:lstStyle/>
          <a:p>
            <a:r>
              <a:rPr lang="en-US" i="1" dirty="0" err="1"/>
              <a:t>Chrysopogon</a:t>
            </a:r>
            <a:r>
              <a:rPr lang="en-US" i="1" dirty="0"/>
              <a:t> </a:t>
            </a:r>
            <a:r>
              <a:rPr lang="en-US" i="1" dirty="0" err="1"/>
              <a:t>zizanioides</a:t>
            </a:r>
            <a:r>
              <a:rPr lang="en-US" dirty="0"/>
              <a:t> (L.) </a:t>
            </a:r>
            <a:r>
              <a:rPr lang="en-US" dirty="0" err="1"/>
              <a:t>Roberty</a:t>
            </a:r>
            <a:r>
              <a:rPr lang="en-US" dirty="0"/>
              <a:t> (1)</a:t>
            </a:r>
          </a:p>
          <a:p>
            <a:r>
              <a:rPr lang="en-US" dirty="0"/>
              <a:t>Family: </a:t>
            </a:r>
            <a:r>
              <a:rPr lang="en-US" dirty="0" err="1"/>
              <a:t>Poaceae</a:t>
            </a:r>
            <a:endParaRPr lang="en-US" dirty="0"/>
          </a:p>
          <a:p>
            <a:r>
              <a:rPr lang="en-US" dirty="0"/>
              <a:t>Cultivar: Sunshine</a:t>
            </a:r>
          </a:p>
          <a:p>
            <a:r>
              <a:rPr lang="en-US" dirty="0"/>
              <a:t>Common Local Names</a:t>
            </a:r>
          </a:p>
          <a:p>
            <a:r>
              <a:rPr lang="en-US" dirty="0"/>
              <a:t>Jamaica: </a:t>
            </a:r>
            <a:r>
              <a:rPr lang="en-US" dirty="0" err="1"/>
              <a:t>khus</a:t>
            </a:r>
            <a:r>
              <a:rPr lang="en-US" dirty="0"/>
              <a:t> </a:t>
            </a:r>
            <a:r>
              <a:rPr lang="en-US" dirty="0" err="1"/>
              <a:t>khus</a:t>
            </a:r>
            <a:endParaRPr lang="en-US" dirty="0"/>
          </a:p>
          <a:p>
            <a:r>
              <a:rPr lang="en-US" dirty="0"/>
              <a:t>Puerto Rico: </a:t>
            </a:r>
            <a:r>
              <a:rPr lang="en-US" dirty="0" err="1"/>
              <a:t>pachuli</a:t>
            </a:r>
            <a:endParaRPr lang="en-US" dirty="0"/>
          </a:p>
          <a:p>
            <a:r>
              <a:rPr lang="en-US" dirty="0"/>
              <a:t>Haiti: </a:t>
            </a:r>
            <a:r>
              <a:rPr lang="en-US" dirty="0" err="1"/>
              <a:t>herbe</a:t>
            </a:r>
            <a:r>
              <a:rPr lang="en-US" dirty="0"/>
              <a:t> </a:t>
            </a:r>
            <a:r>
              <a:rPr lang="en-US" dirty="0" err="1"/>
              <a:t>vetivert</a:t>
            </a:r>
            <a:endParaRPr lang="en-US" dirty="0"/>
          </a:p>
          <a:p>
            <a:r>
              <a:rPr lang="en-US" dirty="0"/>
              <a:t>India: </a:t>
            </a:r>
            <a:r>
              <a:rPr lang="en-US" dirty="0" err="1"/>
              <a:t>khas</a:t>
            </a:r>
            <a:r>
              <a:rPr lang="en-US" dirty="0"/>
              <a:t> </a:t>
            </a:r>
            <a:r>
              <a:rPr lang="en-US" dirty="0" err="1"/>
              <a:t>khas</a:t>
            </a:r>
            <a:endParaRPr lang="en-US" dirty="0"/>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Vetiver</a:t>
            </a:r>
            <a:r>
              <a:rPr lang="en-US" dirty="0"/>
              <a:t> Grass</a:t>
            </a:r>
          </a:p>
        </p:txBody>
      </p:sp>
      <p:sp>
        <p:nvSpPr>
          <p:cNvPr id="3" name="Content Placeholder 2"/>
          <p:cNvSpPr>
            <a:spLocks noGrp="1"/>
          </p:cNvSpPr>
          <p:nvPr>
            <p:ph idx="1"/>
          </p:nvPr>
        </p:nvSpPr>
        <p:spPr>
          <a:xfrm>
            <a:off x="457200" y="1295400"/>
            <a:ext cx="8229600" cy="4830763"/>
          </a:xfrm>
        </p:spPr>
        <p:txBody>
          <a:bodyPr>
            <a:normAutofit fontScale="62500" lnSpcReduction="20000"/>
          </a:bodyPr>
          <a:lstStyle/>
          <a:p>
            <a:r>
              <a:rPr lang="en-US" dirty="0"/>
              <a:t>Native to India, is a fast-growing noninvasive tropical perennial bunch grass </a:t>
            </a:r>
          </a:p>
          <a:p>
            <a:r>
              <a:rPr lang="en-US" dirty="0"/>
              <a:t>It is related to Sorghum and has some similarities to other aromatic grasses such as lemongrass (</a:t>
            </a:r>
            <a:r>
              <a:rPr lang="en-US" i="1" dirty="0" err="1"/>
              <a:t>Cymbopopogon</a:t>
            </a:r>
            <a:r>
              <a:rPr lang="en-US" i="1" dirty="0"/>
              <a:t> </a:t>
            </a:r>
            <a:r>
              <a:rPr lang="en-US" i="1" dirty="0" err="1"/>
              <a:t>citratus</a:t>
            </a:r>
            <a:r>
              <a:rPr lang="en-US" dirty="0"/>
              <a:t>) and citronella (</a:t>
            </a:r>
            <a:r>
              <a:rPr lang="en-US" i="1" dirty="0" err="1"/>
              <a:t>Cynbopogon</a:t>
            </a:r>
            <a:r>
              <a:rPr lang="en-US" i="1" dirty="0"/>
              <a:t> </a:t>
            </a:r>
            <a:r>
              <a:rPr lang="en-US" i="1" dirty="0" err="1"/>
              <a:t>nardus</a:t>
            </a:r>
            <a:r>
              <a:rPr lang="en-US" dirty="0"/>
              <a:t>). </a:t>
            </a:r>
            <a:r>
              <a:rPr lang="en-US" b="1" dirty="0"/>
              <a:t> (2) </a:t>
            </a:r>
          </a:p>
          <a:p>
            <a:r>
              <a:rPr lang="en-US" dirty="0"/>
              <a:t>There are four+ types of </a:t>
            </a:r>
            <a:r>
              <a:rPr lang="en-US" i="1" dirty="0"/>
              <a:t>Chrysopogon zizanioides</a:t>
            </a:r>
            <a:r>
              <a:rPr lang="en-US" dirty="0"/>
              <a:t> the domesticated type which originated in southern India and  is sterile and the wild type from northern India that is fertile. (1) </a:t>
            </a:r>
          </a:p>
          <a:p>
            <a:r>
              <a:rPr lang="en-US" dirty="0"/>
              <a:t>The wild type which is found in Africa, China, and Australia can become an invasive weed. In particular the wild type in Africa grows along riverbanks and is easily confused with the sterile variety. </a:t>
            </a:r>
          </a:p>
          <a:p>
            <a:r>
              <a:rPr lang="en-US" i="1" dirty="0" err="1"/>
              <a:t>Chrysopogon</a:t>
            </a:r>
            <a:r>
              <a:rPr lang="en-US" i="1" dirty="0"/>
              <a:t> </a:t>
            </a:r>
            <a:r>
              <a:rPr lang="en-US" i="1" dirty="0" err="1"/>
              <a:t>zizanioides</a:t>
            </a:r>
            <a:r>
              <a:rPr lang="en-US" dirty="0"/>
              <a:t> (L.) </a:t>
            </a:r>
            <a:r>
              <a:rPr lang="en-US" dirty="0" err="1"/>
              <a:t>Roberty</a:t>
            </a:r>
            <a:r>
              <a:rPr lang="en-US" dirty="0"/>
              <a:t> is sterile and one cultivar Sunshine that was initially cultivated in Sunshine, Louisiana is now the primary cultivar found worldwide. </a:t>
            </a:r>
            <a:r>
              <a:rPr lang="en-US" b="1" dirty="0"/>
              <a:t>(2) </a:t>
            </a:r>
            <a:r>
              <a:rPr lang="en-US" dirty="0"/>
              <a:t>All of the sterile cultivars have been studied and have been found to be genetically the same. (2) The USDA has listed the </a:t>
            </a:r>
            <a:r>
              <a:rPr lang="en-US" i="1" dirty="0" err="1"/>
              <a:t>Chrysopogon</a:t>
            </a:r>
            <a:r>
              <a:rPr lang="en-US" i="1" dirty="0"/>
              <a:t> </a:t>
            </a:r>
            <a:r>
              <a:rPr lang="en-US" i="1" dirty="0" err="1"/>
              <a:t>zizanioides</a:t>
            </a:r>
            <a:r>
              <a:rPr lang="en-US" dirty="0"/>
              <a:t> (L.) </a:t>
            </a:r>
            <a:r>
              <a:rPr lang="en-US" dirty="0" err="1"/>
              <a:t>Roberty</a:t>
            </a:r>
            <a:r>
              <a:rPr lang="en-US" dirty="0"/>
              <a:t> Sunshine cultivar as being noninvasive. </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Vetiver</a:t>
            </a:r>
            <a:r>
              <a:rPr lang="en-US" dirty="0"/>
              <a:t> Grass</a:t>
            </a:r>
          </a:p>
        </p:txBody>
      </p:sp>
      <p:sp>
        <p:nvSpPr>
          <p:cNvPr id="3" name="Content Placeholder 2"/>
          <p:cNvSpPr>
            <a:spLocks noGrp="1"/>
          </p:cNvSpPr>
          <p:nvPr>
            <p:ph sz="half" idx="1"/>
          </p:nvPr>
        </p:nvSpPr>
        <p:spPr>
          <a:xfrm>
            <a:off x="457200" y="1219200"/>
            <a:ext cx="4038600" cy="4906963"/>
          </a:xfrm>
        </p:spPr>
        <p:txBody>
          <a:bodyPr>
            <a:normAutofit fontScale="62500" lnSpcReduction="20000"/>
          </a:bodyPr>
          <a:lstStyle/>
          <a:p>
            <a:r>
              <a:rPr lang="en-US" sz="2900" dirty="0"/>
              <a:t>Develops an extensive dense and deep root system.</a:t>
            </a:r>
          </a:p>
          <a:p>
            <a:r>
              <a:rPr lang="en-US" sz="2900" dirty="0"/>
              <a:t>This root system does not produce lateral roots therefore the bunches do not spread laterally. </a:t>
            </a:r>
          </a:p>
          <a:p>
            <a:r>
              <a:rPr lang="en-US" sz="2900" dirty="0"/>
              <a:t>It has associated nitrogen processing mycorrhiza, that explains its green growth throughout the year</a:t>
            </a:r>
          </a:p>
          <a:p>
            <a:r>
              <a:rPr lang="en-US" sz="2900" dirty="0"/>
              <a:t>In the first two years following planting this root system can extend up to 3 m deep creating a dense underground wall that stabilizes the soil.(3)  </a:t>
            </a:r>
          </a:p>
          <a:p>
            <a:r>
              <a:rPr lang="en-US" sz="2900" dirty="0">
                <a:effectLst/>
                <a:ea typeface="Aptos" panose="020B0004020202020204" pitchFamily="34" charset="0"/>
              </a:rPr>
              <a:t>The roots have a tensile strength of 1/6 that of mild steel, and when planted in hedges they will increase soil sheer strength by up to 45%. </a:t>
            </a:r>
            <a:endParaRPr lang="en-US" sz="2900" dirty="0"/>
          </a:p>
          <a:p>
            <a:r>
              <a:rPr lang="en-US" sz="2900" dirty="0"/>
              <a:t>When the grass is planted very closely it produces a dense hedge up to 7 feet tall</a:t>
            </a:r>
          </a:p>
          <a:p>
            <a:endParaRPr lang="en-US"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4495800" y="1219200"/>
            <a:ext cx="4038600" cy="2681630"/>
          </a:xfrm>
          <a:prstGeom prst="rect">
            <a:avLst/>
          </a:prstGeom>
          <a:noFill/>
          <a:ln w="9525">
            <a:noFill/>
            <a:miter lim="800000"/>
            <a:headEnd/>
            <a:tailEnd/>
          </a:ln>
        </p:spPr>
      </p:pic>
      <p:pic>
        <p:nvPicPr>
          <p:cNvPr id="6" name="Picture 5" descr="vetiver-roots.jpg"/>
          <p:cNvPicPr>
            <a:picLocks noChangeAspect="1"/>
          </p:cNvPicPr>
          <p:nvPr/>
        </p:nvPicPr>
        <p:blipFill>
          <a:blip r:embed="rId3" cstate="print"/>
          <a:stretch>
            <a:fillRect/>
          </a:stretch>
        </p:blipFill>
        <p:spPr>
          <a:xfrm>
            <a:off x="5105400" y="4267200"/>
            <a:ext cx="3048000" cy="2286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err="1"/>
              <a:t>Vetiver</a:t>
            </a:r>
            <a:r>
              <a:rPr lang="en-US" dirty="0"/>
              <a:t> system</a:t>
            </a:r>
          </a:p>
        </p:txBody>
      </p:sp>
      <p:sp>
        <p:nvSpPr>
          <p:cNvPr id="3" name="Content Placeholder 2"/>
          <p:cNvSpPr>
            <a:spLocks noGrp="1"/>
          </p:cNvSpPr>
          <p:nvPr>
            <p:ph idx="1"/>
          </p:nvPr>
        </p:nvSpPr>
        <p:spPr>
          <a:xfrm>
            <a:off x="457200" y="990600"/>
            <a:ext cx="8229600" cy="5715000"/>
          </a:xfrm>
        </p:spPr>
        <p:txBody>
          <a:bodyPr>
            <a:normAutofit fontScale="92500" lnSpcReduction="10000"/>
          </a:bodyPr>
          <a:lstStyle/>
          <a:p>
            <a:pPr>
              <a:spcBef>
                <a:spcPts val="0"/>
              </a:spcBef>
            </a:pPr>
            <a:r>
              <a:rPr lang="en-US" sz="2000" dirty="0"/>
              <a:t>Promoted by Vetiver Network International</a:t>
            </a:r>
          </a:p>
          <a:p>
            <a:pPr>
              <a:spcBef>
                <a:spcPts val="0"/>
              </a:spcBef>
            </a:pPr>
            <a:r>
              <a:rPr lang="en-US" sz="2000" dirty="0"/>
              <a:t>Used in 100 countries</a:t>
            </a:r>
          </a:p>
          <a:p>
            <a:pPr>
              <a:spcBef>
                <a:spcPts val="0"/>
              </a:spcBef>
            </a:pPr>
            <a:r>
              <a:rPr lang="en-US" sz="2000" dirty="0"/>
              <a:t>Agriculture  </a:t>
            </a:r>
          </a:p>
          <a:p>
            <a:pPr lvl="1">
              <a:spcBef>
                <a:spcPts val="0"/>
              </a:spcBef>
            </a:pPr>
            <a:r>
              <a:rPr lang="en-US" sz="1400" dirty="0"/>
              <a:t>Erosion control</a:t>
            </a:r>
          </a:p>
          <a:p>
            <a:pPr lvl="1">
              <a:spcBef>
                <a:spcPts val="0"/>
              </a:spcBef>
            </a:pPr>
            <a:r>
              <a:rPr lang="en-US" sz="1400" dirty="0"/>
              <a:t>Water conservation</a:t>
            </a:r>
          </a:p>
          <a:p>
            <a:pPr lvl="1">
              <a:spcBef>
                <a:spcPts val="0"/>
              </a:spcBef>
            </a:pPr>
            <a:r>
              <a:rPr lang="en-US" sz="1400" dirty="0"/>
              <a:t>Mulch</a:t>
            </a:r>
          </a:p>
          <a:p>
            <a:pPr lvl="1">
              <a:spcBef>
                <a:spcPts val="0"/>
              </a:spcBef>
            </a:pPr>
            <a:r>
              <a:rPr lang="en-US" sz="1400" dirty="0"/>
              <a:t>Forage</a:t>
            </a:r>
          </a:p>
          <a:p>
            <a:pPr lvl="1">
              <a:spcBef>
                <a:spcPts val="0"/>
              </a:spcBef>
            </a:pPr>
            <a:r>
              <a:rPr lang="en-US" sz="1400" dirty="0"/>
              <a:t>Pest control</a:t>
            </a:r>
          </a:p>
          <a:p>
            <a:pPr lvl="1">
              <a:spcBef>
                <a:spcPts val="0"/>
              </a:spcBef>
            </a:pPr>
            <a:r>
              <a:rPr lang="en-US" sz="1400" dirty="0"/>
              <a:t>Soil fertility</a:t>
            </a:r>
          </a:p>
          <a:p>
            <a:pPr>
              <a:spcBef>
                <a:spcPts val="0"/>
              </a:spcBef>
            </a:pPr>
            <a:r>
              <a:rPr lang="en-US" sz="1400" dirty="0"/>
              <a:t> </a:t>
            </a:r>
            <a:r>
              <a:rPr lang="en-US" sz="2400" dirty="0"/>
              <a:t>Engineering</a:t>
            </a:r>
          </a:p>
          <a:p>
            <a:pPr lvl="1">
              <a:spcBef>
                <a:spcPts val="0"/>
              </a:spcBef>
            </a:pPr>
            <a:r>
              <a:rPr lang="en-US" sz="1400" dirty="0"/>
              <a:t>Slope stabilization</a:t>
            </a:r>
          </a:p>
          <a:p>
            <a:pPr lvl="1">
              <a:spcBef>
                <a:spcPts val="0"/>
              </a:spcBef>
            </a:pPr>
            <a:r>
              <a:rPr lang="en-US" sz="1400" dirty="0"/>
              <a:t>Roads</a:t>
            </a:r>
          </a:p>
          <a:p>
            <a:pPr lvl="1">
              <a:spcBef>
                <a:spcPts val="0"/>
              </a:spcBef>
            </a:pPr>
            <a:r>
              <a:rPr lang="en-US" sz="1400" dirty="0"/>
              <a:t>Dams and ponds</a:t>
            </a:r>
          </a:p>
          <a:p>
            <a:pPr lvl="1">
              <a:spcBef>
                <a:spcPts val="0"/>
              </a:spcBef>
            </a:pPr>
            <a:r>
              <a:rPr lang="en-US" sz="1400" dirty="0"/>
              <a:t>Drains, Guts, and Gullies</a:t>
            </a:r>
          </a:p>
          <a:p>
            <a:pPr>
              <a:spcBef>
                <a:spcPts val="0"/>
              </a:spcBef>
            </a:pPr>
            <a:r>
              <a:rPr lang="en-US" sz="2000" dirty="0"/>
              <a:t>Disaster Mitigation</a:t>
            </a:r>
          </a:p>
          <a:p>
            <a:pPr lvl="1"/>
            <a:r>
              <a:rPr lang="en-US" sz="1400" dirty="0"/>
              <a:t>Landslide Prevention</a:t>
            </a:r>
          </a:p>
          <a:p>
            <a:pPr lvl="1"/>
            <a:r>
              <a:rPr lang="en-US" sz="1400" dirty="0"/>
              <a:t>Land Rehabilitation – </a:t>
            </a:r>
            <a:r>
              <a:rPr lang="en-US" sz="1400" dirty="0" err="1"/>
              <a:t>phytoremediation</a:t>
            </a:r>
            <a:endParaRPr lang="en-US" sz="1400" dirty="0"/>
          </a:p>
          <a:p>
            <a:pPr lvl="1"/>
            <a:r>
              <a:rPr lang="en-US" sz="1400" dirty="0"/>
              <a:t>Water Rehabilitation</a:t>
            </a:r>
          </a:p>
          <a:p>
            <a:pPr lvl="1"/>
            <a:r>
              <a:rPr lang="en-US" sz="1400" dirty="0"/>
              <a:t>Watershed Protection</a:t>
            </a:r>
          </a:p>
          <a:p>
            <a:pPr lvl="1"/>
            <a:r>
              <a:rPr lang="en-US" sz="1400" dirty="0"/>
              <a:t>Coastal Protection</a:t>
            </a:r>
          </a:p>
          <a:p>
            <a:r>
              <a:rPr lang="en-US" sz="2000" dirty="0"/>
              <a:t>Other</a:t>
            </a:r>
          </a:p>
          <a:p>
            <a:pPr lvl="1"/>
            <a:r>
              <a:rPr lang="en-US" sz="1600" dirty="0"/>
              <a:t>Oil</a:t>
            </a:r>
          </a:p>
          <a:p>
            <a:pPr lvl="1"/>
            <a:r>
              <a:rPr lang="en-US" sz="1600" dirty="0"/>
              <a:t>Roofing</a:t>
            </a:r>
          </a:p>
          <a:p>
            <a:pPr lvl="1"/>
            <a:r>
              <a:rPr lang="en-US" sz="1600" dirty="0"/>
              <a:t>Crafts</a:t>
            </a:r>
          </a:p>
          <a:p>
            <a:endParaRPr lang="en-US" sz="2000" dirty="0"/>
          </a:p>
          <a:p>
            <a:endParaRPr lang="en-US" sz="1800" dirty="0"/>
          </a:p>
          <a:p>
            <a:pPr>
              <a:spcBef>
                <a:spcPts val="0"/>
              </a:spcBef>
            </a:pPr>
            <a:endParaRPr lang="en-US" dirty="0"/>
          </a:p>
          <a:p>
            <a:pPr lvl="1"/>
            <a:endParaRPr lang="en-US" dirty="0"/>
          </a:p>
          <a:p>
            <a:pPr lvl="1"/>
            <a:endParaRPr lang="en-US" dirty="0"/>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Vetiver Grass The Hedge against Erosion">
            <a:extLst>
              <a:ext uri="{FF2B5EF4-FFF2-40B4-BE49-F238E27FC236}">
                <a16:creationId xmlns:a16="http://schemas.microsoft.com/office/drawing/2014/main" id="{D448EFF6-1F0A-9C49-6C36-EBE41F4022D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 y="838200"/>
            <a:ext cx="8541653" cy="466419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69CE3945-B408-98A3-6D40-1023912328A6}"/>
              </a:ext>
            </a:extLst>
          </p:cNvPr>
          <p:cNvSpPr>
            <a:spLocks noGrp="1"/>
          </p:cNvSpPr>
          <p:nvPr>
            <p:ph type="ftr" sz="quarter" idx="11"/>
          </p:nvPr>
        </p:nvSpPr>
        <p:spPr/>
        <p:txBody>
          <a:bodyPr/>
          <a:lstStyle/>
          <a:p>
            <a:pPr algn="l"/>
            <a:r>
              <a:rPr lang="en-US" b="0" i="0" u="none" strike="noStrike" dirty="0">
                <a:solidFill>
                  <a:srgbClr val="000000"/>
                </a:solidFill>
                <a:effectLst/>
                <a:latin typeface="Myriad Pro"/>
                <a:hlinkClick r:id="rId3"/>
              </a:rPr>
              <a:t>Vetiver Network International</a:t>
            </a:r>
          </a:p>
        </p:txBody>
      </p:sp>
    </p:spTree>
    <p:extLst>
      <p:ext uri="{BB962C8B-B14F-4D97-AF65-F5344CB8AC3E}">
        <p14:creationId xmlns:p14="http://schemas.microsoft.com/office/powerpoint/2010/main" val="3981566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8CA8-3610-F4CC-92A8-75B0D7A3E079}"/>
              </a:ext>
            </a:extLst>
          </p:cNvPr>
          <p:cNvSpPr>
            <a:spLocks noGrp="1"/>
          </p:cNvSpPr>
          <p:nvPr>
            <p:ph type="title"/>
          </p:nvPr>
        </p:nvSpPr>
        <p:spPr/>
        <p:txBody>
          <a:bodyPr/>
          <a:lstStyle/>
          <a:p>
            <a:r>
              <a:rPr lang="en-US" dirty="0"/>
              <a:t>Modern Agriculture</a:t>
            </a:r>
          </a:p>
        </p:txBody>
      </p:sp>
      <p:sp>
        <p:nvSpPr>
          <p:cNvPr id="3" name="Content Placeholder 2">
            <a:extLst>
              <a:ext uri="{FF2B5EF4-FFF2-40B4-BE49-F238E27FC236}">
                <a16:creationId xmlns:a16="http://schemas.microsoft.com/office/drawing/2014/main" id="{D6CDFDDF-1C8D-CB43-8ED9-473A25D93DEA}"/>
              </a:ext>
            </a:extLst>
          </p:cNvPr>
          <p:cNvSpPr>
            <a:spLocks noGrp="1"/>
          </p:cNvSpPr>
          <p:nvPr>
            <p:ph idx="1"/>
          </p:nvPr>
        </p:nvSpPr>
        <p:spPr>
          <a:xfrm>
            <a:off x="457200" y="1295400"/>
            <a:ext cx="8229600" cy="4830763"/>
          </a:xfrm>
        </p:spPr>
        <p:txBody>
          <a:bodyPr>
            <a:normAutofit lnSpcReduction="10000"/>
          </a:bodyPr>
          <a:lstStyle/>
          <a:p>
            <a:r>
              <a:rPr lang="en-US" dirty="0"/>
              <a:t>Use of water – 69% of the world’s fresh water</a:t>
            </a:r>
          </a:p>
          <a:p>
            <a:r>
              <a:rPr lang="en-US" dirty="0"/>
              <a:t>Led to the loss of topsoil – 50% in the past century</a:t>
            </a:r>
          </a:p>
          <a:p>
            <a:pPr lvl="1"/>
            <a:r>
              <a:rPr lang="en-US" dirty="0"/>
              <a:t>Erosion</a:t>
            </a:r>
          </a:p>
          <a:p>
            <a:pPr lvl="1"/>
            <a:r>
              <a:rPr lang="en-US" dirty="0"/>
              <a:t>Run off soil and pollutants</a:t>
            </a:r>
          </a:p>
          <a:p>
            <a:pPr lvl="1"/>
            <a:r>
              <a:rPr lang="en-US" dirty="0"/>
              <a:t>Dead zones</a:t>
            </a:r>
          </a:p>
          <a:p>
            <a:pPr lvl="1"/>
            <a:r>
              <a:rPr lang="en-US" dirty="0"/>
              <a:t>Loss of coral reefs</a:t>
            </a:r>
          </a:p>
          <a:p>
            <a:r>
              <a:rPr lang="en-US" dirty="0"/>
              <a:t>Greenhouse gas emissions – 18 - 34%</a:t>
            </a:r>
          </a:p>
          <a:p>
            <a:r>
              <a:rPr lang="en-US" dirty="0"/>
              <a:t>Loss of biodiversity – loss of forests and tilling</a:t>
            </a:r>
          </a:p>
        </p:txBody>
      </p:sp>
    </p:spTree>
    <p:extLst>
      <p:ext uri="{BB962C8B-B14F-4D97-AF65-F5344CB8AC3E}">
        <p14:creationId xmlns:p14="http://schemas.microsoft.com/office/powerpoint/2010/main" val="2295810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601CE9-A75E-DBC9-31FD-288CAC9AEF42}"/>
              </a:ext>
            </a:extLst>
          </p:cNvPr>
          <p:cNvSpPr>
            <a:spLocks noGrp="1"/>
          </p:cNvSpPr>
          <p:nvPr>
            <p:ph type="title"/>
          </p:nvPr>
        </p:nvSpPr>
        <p:spPr>
          <a:xfrm>
            <a:off x="457200" y="274638"/>
            <a:ext cx="8229600" cy="792162"/>
          </a:xfrm>
        </p:spPr>
        <p:txBody>
          <a:bodyPr/>
          <a:lstStyle/>
          <a:p>
            <a:r>
              <a:rPr lang="en-US" dirty="0"/>
              <a:t>Uses for Increased Sustainability</a:t>
            </a:r>
          </a:p>
        </p:txBody>
      </p:sp>
      <p:sp>
        <p:nvSpPr>
          <p:cNvPr id="6" name="Content Placeholder 5">
            <a:extLst>
              <a:ext uri="{FF2B5EF4-FFF2-40B4-BE49-F238E27FC236}">
                <a16:creationId xmlns:a16="http://schemas.microsoft.com/office/drawing/2014/main" id="{4FA733D7-F068-8C05-AFAE-54CB1EB8C44B}"/>
              </a:ext>
            </a:extLst>
          </p:cNvPr>
          <p:cNvSpPr>
            <a:spLocks noGrp="1"/>
          </p:cNvSpPr>
          <p:nvPr>
            <p:ph sz="half" idx="4294967295"/>
          </p:nvPr>
        </p:nvSpPr>
        <p:spPr>
          <a:xfrm>
            <a:off x="5105400" y="1143000"/>
            <a:ext cx="4038600" cy="4835525"/>
          </a:xfrm>
        </p:spPr>
        <p:txBody>
          <a:bodyPr/>
          <a:lstStyle/>
          <a:p>
            <a:r>
              <a:rPr lang="en-US" dirty="0"/>
              <a:t>Crop management</a:t>
            </a:r>
          </a:p>
          <a:p>
            <a:endParaRPr lang="en-US" dirty="0"/>
          </a:p>
          <a:p>
            <a:endParaRPr lang="en-US" dirty="0"/>
          </a:p>
          <a:p>
            <a:endParaRPr lang="en-US" dirty="0"/>
          </a:p>
          <a:p>
            <a:endParaRPr lang="en-US" sz="1200" dirty="0"/>
          </a:p>
          <a:p>
            <a:r>
              <a:rPr lang="en-US" dirty="0"/>
              <a:t>Remediation</a:t>
            </a:r>
          </a:p>
        </p:txBody>
      </p:sp>
      <p:sp>
        <p:nvSpPr>
          <p:cNvPr id="7" name="Content Placeholder 6">
            <a:extLst>
              <a:ext uri="{FF2B5EF4-FFF2-40B4-BE49-F238E27FC236}">
                <a16:creationId xmlns:a16="http://schemas.microsoft.com/office/drawing/2014/main" id="{66DD15C4-8761-8E4E-DB0E-3DE8FDCB4640}"/>
              </a:ext>
            </a:extLst>
          </p:cNvPr>
          <p:cNvSpPr>
            <a:spLocks noGrp="1"/>
          </p:cNvSpPr>
          <p:nvPr>
            <p:ph sz="half" idx="4294967295"/>
          </p:nvPr>
        </p:nvSpPr>
        <p:spPr>
          <a:xfrm>
            <a:off x="971550" y="1143000"/>
            <a:ext cx="4038600" cy="5026025"/>
          </a:xfrm>
        </p:spPr>
        <p:txBody>
          <a:bodyPr/>
          <a:lstStyle/>
          <a:p>
            <a:r>
              <a:rPr lang="en-US" dirty="0"/>
              <a:t>Boundaries</a:t>
            </a:r>
          </a:p>
          <a:p>
            <a:endParaRPr lang="en-US" dirty="0"/>
          </a:p>
          <a:p>
            <a:endParaRPr lang="en-US" dirty="0"/>
          </a:p>
          <a:p>
            <a:endParaRPr lang="en-US" dirty="0"/>
          </a:p>
          <a:p>
            <a:r>
              <a:rPr lang="en-US" dirty="0"/>
              <a:t>Erosion control</a:t>
            </a:r>
          </a:p>
          <a:p>
            <a:endParaRPr lang="en-US" dirty="0"/>
          </a:p>
          <a:p>
            <a:endParaRPr lang="en-US" dirty="0"/>
          </a:p>
        </p:txBody>
      </p:sp>
      <p:pic>
        <p:nvPicPr>
          <p:cNvPr id="1030" name="Picture 6">
            <a:extLst>
              <a:ext uri="{FF2B5EF4-FFF2-40B4-BE49-F238E27FC236}">
                <a16:creationId xmlns:a16="http://schemas.microsoft.com/office/drawing/2014/main" id="{306C05B8-7723-ACDF-658A-7954DCD06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695450"/>
            <a:ext cx="25146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F4B0DC3-79F1-4AB3-9F82-B0AC047701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54" y="1600201"/>
            <a:ext cx="3504087"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BC3DACE-C624-0EF9-E5F6-03D8B659C048}"/>
              </a:ext>
            </a:extLst>
          </p:cNvPr>
          <p:cNvPicPr>
            <a:picLocks noChangeAspect="1"/>
          </p:cNvPicPr>
          <p:nvPr/>
        </p:nvPicPr>
        <p:blipFill>
          <a:blip r:embed="rId4"/>
          <a:stretch>
            <a:fillRect/>
          </a:stretch>
        </p:blipFill>
        <p:spPr>
          <a:xfrm>
            <a:off x="1371600" y="4599177"/>
            <a:ext cx="2392200" cy="1795272"/>
          </a:xfrm>
          <a:prstGeom prst="rect">
            <a:avLst/>
          </a:prstGeom>
        </p:spPr>
      </p:pic>
      <p:pic>
        <p:nvPicPr>
          <p:cNvPr id="1034" name="Picture 10">
            <a:extLst>
              <a:ext uri="{FF2B5EF4-FFF2-40B4-BE49-F238E27FC236}">
                <a16:creationId xmlns:a16="http://schemas.microsoft.com/office/drawing/2014/main" id="{3398F339-EBBF-EC90-4EF5-C7E460392F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9932" y="4314825"/>
            <a:ext cx="2857500" cy="1400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4AA46A-A8E5-1E42-028E-A17C5070822A}"/>
              </a:ext>
            </a:extLst>
          </p:cNvPr>
          <p:cNvSpPr txBox="1"/>
          <p:nvPr/>
        </p:nvSpPr>
        <p:spPr>
          <a:xfrm>
            <a:off x="1050516" y="3125224"/>
            <a:ext cx="2988084" cy="261610"/>
          </a:xfrm>
          <a:prstGeom prst="rect">
            <a:avLst/>
          </a:prstGeom>
          <a:noFill/>
        </p:spPr>
        <p:txBody>
          <a:bodyPr wrap="square" rtlCol="0">
            <a:spAutoFit/>
          </a:bodyPr>
          <a:lstStyle/>
          <a:p>
            <a:pPr algn="l"/>
            <a:r>
              <a:rPr lang="en-US" sz="1100" b="0" i="0" u="none" strike="noStrike" dirty="0">
                <a:solidFill>
                  <a:srgbClr val="000000"/>
                </a:solidFill>
                <a:effectLst/>
                <a:latin typeface="Myriad Pro"/>
                <a:hlinkClick r:id="rId6"/>
              </a:rPr>
              <a:t>Vetiver Network International</a:t>
            </a:r>
          </a:p>
        </p:txBody>
      </p:sp>
      <p:pic>
        <p:nvPicPr>
          <p:cNvPr id="13" name="Picture 12">
            <a:extLst>
              <a:ext uri="{FF2B5EF4-FFF2-40B4-BE49-F238E27FC236}">
                <a16:creationId xmlns:a16="http://schemas.microsoft.com/office/drawing/2014/main" id="{F60EDB7C-97E8-89ED-DF9C-414ACEE3EB53}"/>
              </a:ext>
            </a:extLst>
          </p:cNvPr>
          <p:cNvPicPr>
            <a:picLocks noChangeAspect="1"/>
          </p:cNvPicPr>
          <p:nvPr/>
        </p:nvPicPr>
        <p:blipFill>
          <a:blip r:embed="rId7"/>
          <a:stretch>
            <a:fillRect/>
          </a:stretch>
        </p:blipFill>
        <p:spPr>
          <a:xfrm>
            <a:off x="5628002" y="3490873"/>
            <a:ext cx="2993395" cy="304826"/>
          </a:xfrm>
          <a:prstGeom prst="rect">
            <a:avLst/>
          </a:prstGeom>
        </p:spPr>
      </p:pic>
      <p:pic>
        <p:nvPicPr>
          <p:cNvPr id="14" name="Picture 13">
            <a:extLst>
              <a:ext uri="{FF2B5EF4-FFF2-40B4-BE49-F238E27FC236}">
                <a16:creationId xmlns:a16="http://schemas.microsoft.com/office/drawing/2014/main" id="{E30C62C0-6F75-13A2-064F-B37F9D6D995E}"/>
              </a:ext>
            </a:extLst>
          </p:cNvPr>
          <p:cNvPicPr>
            <a:picLocks noChangeAspect="1"/>
          </p:cNvPicPr>
          <p:nvPr/>
        </p:nvPicPr>
        <p:blipFill>
          <a:blip r:embed="rId7"/>
          <a:stretch>
            <a:fillRect/>
          </a:stretch>
        </p:blipFill>
        <p:spPr>
          <a:xfrm>
            <a:off x="5720137" y="5731386"/>
            <a:ext cx="2993395" cy="304826"/>
          </a:xfrm>
          <a:prstGeom prst="rect">
            <a:avLst/>
          </a:prstGeom>
        </p:spPr>
      </p:pic>
    </p:spTree>
    <p:extLst>
      <p:ext uri="{BB962C8B-B14F-4D97-AF65-F5344CB8AC3E}">
        <p14:creationId xmlns:p14="http://schemas.microsoft.com/office/powerpoint/2010/main" val="3876563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Growing Vetiver </a:t>
            </a:r>
          </a:p>
        </p:txBody>
      </p:sp>
      <p:sp>
        <p:nvSpPr>
          <p:cNvPr id="3" name="Content Placeholder 2"/>
          <p:cNvSpPr>
            <a:spLocks noGrp="1"/>
          </p:cNvSpPr>
          <p:nvPr>
            <p:ph idx="1"/>
          </p:nvPr>
        </p:nvSpPr>
        <p:spPr/>
        <p:txBody>
          <a:bodyPr>
            <a:normAutofit lnSpcReduction="10000"/>
          </a:bodyPr>
          <a:lstStyle/>
          <a:p>
            <a:r>
              <a:rPr lang="en-US" dirty="0"/>
              <a:t>Very adaptable</a:t>
            </a:r>
          </a:p>
          <a:p>
            <a:r>
              <a:rPr lang="en-US" dirty="0"/>
              <a:t>Prefers sunny, hot, and humid tropical climate</a:t>
            </a:r>
          </a:p>
          <a:p>
            <a:r>
              <a:rPr lang="en-US" dirty="0"/>
              <a:t> Tolerates:</a:t>
            </a:r>
          </a:p>
          <a:p>
            <a:pPr lvl="1"/>
            <a:r>
              <a:rPr lang="en-US" dirty="0"/>
              <a:t>Acid, alkaline, or saline soils, </a:t>
            </a:r>
          </a:p>
          <a:p>
            <a:pPr lvl="1"/>
            <a:r>
              <a:rPr lang="en-US" dirty="0"/>
              <a:t>Drought or flooding,(4) and </a:t>
            </a:r>
          </a:p>
          <a:p>
            <a:pPr lvl="1"/>
            <a:r>
              <a:rPr lang="en-US" dirty="0"/>
              <a:t>High levels of heavy metals such as lead, aluminum, cadmium, arsenic, zinc, and manganese. (1)</a:t>
            </a:r>
          </a:p>
          <a:p>
            <a:r>
              <a:rPr lang="en-US" dirty="0"/>
              <a:t>It is also able to survive freezing and fire. (4)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Erosion Control and </a:t>
            </a:r>
            <a:r>
              <a:rPr lang="en-US" dirty="0" err="1"/>
              <a:t>Bioterracing</a:t>
            </a:r>
            <a:endParaRPr lang="en-US" dirty="0"/>
          </a:p>
        </p:txBody>
      </p:sp>
      <p:sp>
        <p:nvSpPr>
          <p:cNvPr id="4" name="Content Placeholder 3"/>
          <p:cNvSpPr>
            <a:spLocks noGrp="1"/>
          </p:cNvSpPr>
          <p:nvPr>
            <p:ph sz="half" idx="1"/>
          </p:nvPr>
        </p:nvSpPr>
        <p:spPr>
          <a:xfrm>
            <a:off x="457200" y="1066800"/>
            <a:ext cx="4191002" cy="5516562"/>
          </a:xfrm>
        </p:spPr>
        <p:txBody>
          <a:bodyPr>
            <a:noAutofit/>
          </a:bodyPr>
          <a:lstStyle/>
          <a:p>
            <a:r>
              <a:rPr lang="en-US" sz="1600" dirty="0"/>
              <a:t>Planted as a hedge along a contour line, forms a filter barrier this </a:t>
            </a:r>
          </a:p>
          <a:p>
            <a:pPr lvl="1"/>
            <a:r>
              <a:rPr lang="en-US" sz="1600" dirty="0"/>
              <a:t>slows down the flow of rainfall runoff water so that the erosive velocity of water is halted, and </a:t>
            </a:r>
          </a:p>
          <a:p>
            <a:pPr lvl="1"/>
            <a:r>
              <a:rPr lang="en-US" sz="1600" dirty="0"/>
              <a:t>traps sediment carried by the runoff on the upslope side of the hedge. </a:t>
            </a:r>
          </a:p>
          <a:p>
            <a:r>
              <a:rPr lang="en-US" sz="1600" dirty="0"/>
              <a:t>The sediment depositions increase and the slope gradient becomes less,</a:t>
            </a:r>
          </a:p>
          <a:p>
            <a:pPr lvl="1"/>
            <a:r>
              <a:rPr lang="en-US" sz="1600" dirty="0"/>
              <a:t> further slowing the velocity of run off </a:t>
            </a:r>
          </a:p>
          <a:p>
            <a:pPr lvl="1"/>
            <a:r>
              <a:rPr lang="en-US" sz="1600" dirty="0" err="1"/>
              <a:t>Vetiver</a:t>
            </a:r>
            <a:r>
              <a:rPr lang="en-US" sz="1600" dirty="0"/>
              <a:t> continues to grow and maintains effectiveness as these natural terrace risers gain height.</a:t>
            </a:r>
          </a:p>
          <a:p>
            <a:r>
              <a:rPr lang="en-US" sz="1600" dirty="0"/>
              <a:t> Able to reduce soil erosion by up to 90% </a:t>
            </a:r>
          </a:p>
          <a:p>
            <a:r>
              <a:rPr lang="en-US" sz="1600" dirty="0"/>
              <a:t>Reported soil loss reductions of over 100tons/ha have been reported (CIAT, Colombia) </a:t>
            </a:r>
          </a:p>
          <a:p>
            <a:r>
              <a:rPr lang="en-US" sz="1600" b="0" i="0" dirty="0">
                <a:solidFill>
                  <a:srgbClr val="000000"/>
                </a:solidFill>
                <a:effectLst/>
                <a:latin typeface="Lato" panose="020F0502020204030203" pitchFamily="34" charset="0"/>
              </a:rPr>
              <a:t>Also acts as a windbreak,</a:t>
            </a:r>
            <a:endParaRPr lang="en-US" sz="1600" dirty="0"/>
          </a:p>
          <a:p>
            <a:r>
              <a:rPr lang="en-US" sz="1600" dirty="0"/>
              <a:t>Picture of erosion control in Zimbabwe</a:t>
            </a:r>
          </a:p>
        </p:txBody>
      </p:sp>
      <p:pic>
        <p:nvPicPr>
          <p:cNvPr id="6" name="Content Placeholder 5" descr="vetiver erosion control.jpg"/>
          <p:cNvPicPr>
            <a:picLocks noGrp="1" noChangeAspect="1"/>
          </p:cNvPicPr>
          <p:nvPr>
            <p:ph sz="half" idx="2"/>
          </p:nvPr>
        </p:nvPicPr>
        <p:blipFill>
          <a:blip r:embed="rId2" cstate="print"/>
          <a:stretch>
            <a:fillRect/>
          </a:stretch>
        </p:blipFill>
        <p:spPr>
          <a:xfrm>
            <a:off x="4419600" y="1143000"/>
            <a:ext cx="4495800" cy="4495800"/>
          </a:xfrm>
        </p:spPr>
      </p:pic>
      <p:pic>
        <p:nvPicPr>
          <p:cNvPr id="7" name="Picture 6">
            <a:extLst>
              <a:ext uri="{FF2B5EF4-FFF2-40B4-BE49-F238E27FC236}">
                <a16:creationId xmlns:a16="http://schemas.microsoft.com/office/drawing/2014/main" id="{37F55F3F-C2C6-CE04-86CD-DF8FCA5FDF1C}"/>
              </a:ext>
            </a:extLst>
          </p:cNvPr>
          <p:cNvPicPr>
            <a:picLocks noChangeAspect="1"/>
          </p:cNvPicPr>
          <p:nvPr/>
        </p:nvPicPr>
        <p:blipFill>
          <a:blip r:embed="rId3"/>
          <a:stretch>
            <a:fillRect/>
          </a:stretch>
        </p:blipFill>
        <p:spPr>
          <a:xfrm>
            <a:off x="4648202" y="5638800"/>
            <a:ext cx="2993395" cy="30482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7259BA-7826-3311-F290-797D797234A5}"/>
              </a:ext>
            </a:extLst>
          </p:cNvPr>
          <p:cNvPicPr>
            <a:picLocks noChangeAspect="1"/>
          </p:cNvPicPr>
          <p:nvPr/>
        </p:nvPicPr>
        <p:blipFill>
          <a:blip r:embed="rId2"/>
          <a:stretch>
            <a:fillRect/>
          </a:stretch>
        </p:blipFill>
        <p:spPr>
          <a:xfrm>
            <a:off x="4648200" y="1640541"/>
            <a:ext cx="4038600" cy="4167834"/>
          </a:xfrm>
          <a:prstGeom prst="rect">
            <a:avLst/>
          </a:prstGeom>
        </p:spPr>
      </p:pic>
      <p:pic>
        <p:nvPicPr>
          <p:cNvPr id="6" name="Content Placeholder 7" descr="view419.jpg">
            <a:extLst>
              <a:ext uri="{FF2B5EF4-FFF2-40B4-BE49-F238E27FC236}">
                <a16:creationId xmlns:a16="http://schemas.microsoft.com/office/drawing/2014/main" id="{1CF0D889-A790-0D77-EFDE-3ED0B8919A76}"/>
              </a:ext>
            </a:extLst>
          </p:cNvPr>
          <p:cNvPicPr>
            <a:picLocks noChangeAspect="1"/>
          </p:cNvPicPr>
          <p:nvPr/>
        </p:nvPicPr>
        <p:blipFill>
          <a:blip r:embed="rId3" cstate="print"/>
          <a:stretch>
            <a:fillRect/>
          </a:stretch>
        </p:blipFill>
        <p:spPr>
          <a:xfrm>
            <a:off x="381000" y="1600200"/>
            <a:ext cx="4165600" cy="3124200"/>
          </a:xfrm>
          <a:prstGeom prst="rect">
            <a:avLst/>
          </a:prstGeom>
        </p:spPr>
      </p:pic>
      <p:sp>
        <p:nvSpPr>
          <p:cNvPr id="7" name="Title 6">
            <a:extLst>
              <a:ext uri="{FF2B5EF4-FFF2-40B4-BE49-F238E27FC236}">
                <a16:creationId xmlns:a16="http://schemas.microsoft.com/office/drawing/2014/main" id="{23FA15AE-2764-9614-B40F-019E8F3504CF}"/>
              </a:ext>
            </a:extLst>
          </p:cNvPr>
          <p:cNvSpPr>
            <a:spLocks noGrp="1"/>
          </p:cNvSpPr>
          <p:nvPr>
            <p:ph type="title"/>
          </p:nvPr>
        </p:nvSpPr>
        <p:spPr/>
        <p:txBody>
          <a:bodyPr/>
          <a:lstStyle/>
          <a:p>
            <a:r>
              <a:rPr lang="en-US" dirty="0"/>
              <a:t>Erosion Control</a:t>
            </a:r>
          </a:p>
        </p:txBody>
      </p:sp>
    </p:spTree>
    <p:extLst>
      <p:ext uri="{BB962C8B-B14F-4D97-AF65-F5344CB8AC3E}">
        <p14:creationId xmlns:p14="http://schemas.microsoft.com/office/powerpoint/2010/main" val="610658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Erosion Control</a:t>
            </a:r>
          </a:p>
        </p:txBody>
      </p:sp>
      <p:pic>
        <p:nvPicPr>
          <p:cNvPr id="5" name="Content Placeholder 4" descr="vetiverhedge2.jpg"/>
          <p:cNvPicPr>
            <a:picLocks noGrp="1" noChangeAspect="1"/>
          </p:cNvPicPr>
          <p:nvPr>
            <p:ph sz="half" idx="4294967295"/>
          </p:nvPr>
        </p:nvPicPr>
        <p:blipFill>
          <a:blip r:embed="rId2" cstate="print"/>
          <a:stretch>
            <a:fillRect/>
          </a:stretch>
        </p:blipFill>
        <p:spPr>
          <a:xfrm>
            <a:off x="0" y="4097338"/>
            <a:ext cx="3733800" cy="2800350"/>
          </a:xfrm>
        </p:spPr>
      </p:pic>
      <p:pic>
        <p:nvPicPr>
          <p:cNvPr id="9" name="Picture 8" descr="vetiver-hrlower.jpg"/>
          <p:cNvPicPr>
            <a:picLocks noChangeAspect="1"/>
          </p:cNvPicPr>
          <p:nvPr/>
        </p:nvPicPr>
        <p:blipFill>
          <a:blip r:embed="rId3" cstate="print"/>
          <a:stretch>
            <a:fillRect/>
          </a:stretch>
        </p:blipFill>
        <p:spPr>
          <a:xfrm rot="10800000">
            <a:off x="744966" y="1417637"/>
            <a:ext cx="3446033" cy="2584525"/>
          </a:xfrm>
          <a:prstGeom prst="rect">
            <a:avLst/>
          </a:prstGeom>
        </p:spPr>
      </p:pic>
      <p:pic>
        <p:nvPicPr>
          <p:cNvPr id="4" name="Picture 3">
            <a:extLst>
              <a:ext uri="{FF2B5EF4-FFF2-40B4-BE49-F238E27FC236}">
                <a16:creationId xmlns:a16="http://schemas.microsoft.com/office/drawing/2014/main" id="{45B003EB-DC19-9B9E-E2B7-C7872635B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48367" y="2172346"/>
            <a:ext cx="5186779" cy="389008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Erosion Control and </a:t>
            </a:r>
            <a:r>
              <a:rPr lang="en-US" dirty="0" err="1"/>
              <a:t>Bioterracing</a:t>
            </a:r>
            <a:endParaRPr lang="en-US" dirty="0"/>
          </a:p>
        </p:txBody>
      </p:sp>
      <p:pic>
        <p:nvPicPr>
          <p:cNvPr id="7" name="Picture 6" descr="vetiverhedge3.jpg"/>
          <p:cNvPicPr>
            <a:picLocks noChangeAspect="1"/>
          </p:cNvPicPr>
          <p:nvPr/>
        </p:nvPicPr>
        <p:blipFill>
          <a:blip r:embed="rId2" cstate="print"/>
          <a:stretch>
            <a:fillRect/>
          </a:stretch>
        </p:blipFill>
        <p:spPr>
          <a:xfrm>
            <a:off x="203200" y="2022882"/>
            <a:ext cx="4368800" cy="3276600"/>
          </a:xfrm>
          <a:prstGeom prst="rect">
            <a:avLst/>
          </a:prstGeom>
        </p:spPr>
      </p:pic>
      <p:pic>
        <p:nvPicPr>
          <p:cNvPr id="3" name="Picture 2">
            <a:extLst>
              <a:ext uri="{FF2B5EF4-FFF2-40B4-BE49-F238E27FC236}">
                <a16:creationId xmlns:a16="http://schemas.microsoft.com/office/drawing/2014/main" id="{1B0185A9-8B60-E608-5868-D6FD6FFE1F77}"/>
              </a:ext>
            </a:extLst>
          </p:cNvPr>
          <p:cNvPicPr>
            <a:picLocks noChangeAspect="1"/>
          </p:cNvPicPr>
          <p:nvPr/>
        </p:nvPicPr>
        <p:blipFill>
          <a:blip r:embed="rId3"/>
          <a:stretch>
            <a:fillRect/>
          </a:stretch>
        </p:blipFill>
        <p:spPr>
          <a:xfrm>
            <a:off x="5220381" y="1631910"/>
            <a:ext cx="3715040" cy="495145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erson climbing up a hill&#10;&#10;AI-generated content may be incorrect.">
            <a:extLst>
              <a:ext uri="{FF2B5EF4-FFF2-40B4-BE49-F238E27FC236}">
                <a16:creationId xmlns:a16="http://schemas.microsoft.com/office/drawing/2014/main" id="{EE00A154-AE19-A355-7B5C-B72B538B16C9}"/>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295400" y="1371600"/>
            <a:ext cx="6553200" cy="4914900"/>
          </a:xfrm>
        </p:spPr>
      </p:pic>
    </p:spTree>
    <p:extLst>
      <p:ext uri="{BB962C8B-B14F-4D97-AF65-F5344CB8AC3E}">
        <p14:creationId xmlns:p14="http://schemas.microsoft.com/office/powerpoint/2010/main" val="169033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Water conservation</a:t>
            </a:r>
            <a:br>
              <a:rPr lang="en-US" dirty="0"/>
            </a:br>
            <a:endParaRPr lang="en-US" dirty="0"/>
          </a:p>
        </p:txBody>
      </p:sp>
      <p:sp>
        <p:nvSpPr>
          <p:cNvPr id="11" name="Content Placeholder 10"/>
          <p:cNvSpPr>
            <a:spLocks noGrp="1"/>
          </p:cNvSpPr>
          <p:nvPr>
            <p:ph idx="1"/>
          </p:nvPr>
        </p:nvSpPr>
        <p:spPr>
          <a:xfrm>
            <a:off x="457200" y="990600"/>
            <a:ext cx="8229600" cy="5135563"/>
          </a:xfrm>
        </p:spPr>
        <p:txBody>
          <a:bodyPr>
            <a:normAutofit fontScale="85000" lnSpcReduction="20000"/>
          </a:bodyPr>
          <a:lstStyle/>
          <a:p>
            <a:r>
              <a:rPr lang="en-US" dirty="0"/>
              <a:t>1 inch of rain equals 27,000-gal water over one acre – 65,500-gal runoff from 1 mile of two-lane paved road</a:t>
            </a:r>
          </a:p>
          <a:p>
            <a:r>
              <a:rPr lang="en-US" dirty="0"/>
              <a:t>Vetiver hedgerows will:</a:t>
            </a:r>
          </a:p>
          <a:p>
            <a:pPr lvl="1"/>
            <a:r>
              <a:rPr lang="en-US" dirty="0"/>
              <a:t>Reduce water runoff by as much as 70% particularly in extreme rainfall events</a:t>
            </a:r>
          </a:p>
          <a:p>
            <a:pPr lvl="1"/>
            <a:r>
              <a:rPr lang="en-US" dirty="0"/>
              <a:t>Improve water infiltration, and </a:t>
            </a:r>
          </a:p>
          <a:p>
            <a:pPr lvl="1"/>
            <a:r>
              <a:rPr lang="en-US" dirty="0"/>
              <a:t>increase soil moisture enhancement</a:t>
            </a:r>
          </a:p>
          <a:p>
            <a:r>
              <a:rPr lang="en-US" dirty="0"/>
              <a:t>Vetiver hedgerows generally planted on the contour and every 6 feet of vertical distance. </a:t>
            </a:r>
          </a:p>
          <a:p>
            <a:r>
              <a:rPr lang="en-US" dirty="0"/>
              <a:t>The runoff is slowed and spread over a larger area. </a:t>
            </a:r>
          </a:p>
          <a:p>
            <a:r>
              <a:rPr lang="en-US" dirty="0"/>
              <a:t>Experimental works in India with vetiver grass showed significant increase of soil moisture and crop yields (10)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b3474402.smushcdn.com/3474402/wp-content/uploads/2021/11/25-4.png?lossy=2&amp;strip=1&amp;webp=1"/>
          <p:cNvPicPr>
            <a:picLocks noChangeAspect="1" noChangeArrowheads="1"/>
          </p:cNvPicPr>
          <p:nvPr/>
        </p:nvPicPr>
        <p:blipFill>
          <a:blip r:embed="rId2" cstate="print"/>
          <a:srcRect/>
          <a:stretch>
            <a:fillRect/>
          </a:stretch>
        </p:blipFill>
        <p:spPr bwMode="auto">
          <a:xfrm>
            <a:off x="762000" y="1676400"/>
            <a:ext cx="7077075" cy="4400551"/>
          </a:xfrm>
          <a:prstGeom prst="rect">
            <a:avLst/>
          </a:prstGeom>
          <a:noFill/>
        </p:spPr>
      </p:pic>
      <p:sp>
        <p:nvSpPr>
          <p:cNvPr id="2" name="Title 1">
            <a:extLst>
              <a:ext uri="{FF2B5EF4-FFF2-40B4-BE49-F238E27FC236}">
                <a16:creationId xmlns:a16="http://schemas.microsoft.com/office/drawing/2014/main" id="{5BDD8347-0B55-44DB-F4F7-A92988D23793}"/>
              </a:ext>
            </a:extLst>
          </p:cNvPr>
          <p:cNvSpPr>
            <a:spLocks noGrp="1"/>
          </p:cNvSpPr>
          <p:nvPr>
            <p:ph type="title"/>
          </p:nvPr>
        </p:nvSpPr>
        <p:spPr>
          <a:xfrm>
            <a:off x="457200" y="274638"/>
            <a:ext cx="8229600" cy="944562"/>
          </a:xfrm>
        </p:spPr>
        <p:txBody>
          <a:bodyPr/>
          <a:lstStyle/>
          <a:p>
            <a:r>
              <a:rPr lang="en-US" dirty="0"/>
              <a:t>Water Conservation</a:t>
            </a:r>
          </a:p>
        </p:txBody>
      </p:sp>
      <p:pic>
        <p:nvPicPr>
          <p:cNvPr id="5" name="Picture 4">
            <a:extLst>
              <a:ext uri="{FF2B5EF4-FFF2-40B4-BE49-F238E27FC236}">
                <a16:creationId xmlns:a16="http://schemas.microsoft.com/office/drawing/2014/main" id="{F45C1D1A-B86B-3F5D-4670-67AE115E2F8B}"/>
              </a:ext>
            </a:extLst>
          </p:cNvPr>
          <p:cNvPicPr>
            <a:picLocks noChangeAspect="1"/>
          </p:cNvPicPr>
          <p:nvPr/>
        </p:nvPicPr>
        <p:blipFill>
          <a:blip r:embed="rId3"/>
          <a:stretch>
            <a:fillRect/>
          </a:stretch>
        </p:blipFill>
        <p:spPr>
          <a:xfrm>
            <a:off x="2971800" y="6076951"/>
            <a:ext cx="2999492" cy="30482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0A7B74-EF0B-CC60-8E6F-2FCE9A5E399A}"/>
              </a:ext>
            </a:extLst>
          </p:cNvPr>
          <p:cNvSpPr>
            <a:spLocks noGrp="1"/>
          </p:cNvSpPr>
          <p:nvPr>
            <p:ph type="title"/>
          </p:nvPr>
        </p:nvSpPr>
        <p:spPr/>
        <p:txBody>
          <a:bodyPr>
            <a:normAutofit fontScale="90000"/>
          </a:bodyPr>
          <a:lstStyle/>
          <a:p>
            <a:r>
              <a:rPr lang="en-US" dirty="0"/>
              <a:t>Erosion Control and Water Conservation</a:t>
            </a:r>
          </a:p>
        </p:txBody>
      </p:sp>
      <p:pic>
        <p:nvPicPr>
          <p:cNvPr id="1026" name="Picture 2">
            <a:extLst>
              <a:ext uri="{FF2B5EF4-FFF2-40B4-BE49-F238E27FC236}">
                <a16:creationId xmlns:a16="http://schemas.microsoft.com/office/drawing/2014/main" id="{6D148812-BC09-1DD7-BC59-0A07FB6EA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526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426641-1616-3822-396B-D2E9220CD77E}"/>
              </a:ext>
            </a:extLst>
          </p:cNvPr>
          <p:cNvSpPr txBox="1"/>
          <p:nvPr/>
        </p:nvSpPr>
        <p:spPr>
          <a:xfrm>
            <a:off x="1524000" y="6324600"/>
            <a:ext cx="3733800" cy="369332"/>
          </a:xfrm>
          <a:prstGeom prst="rect">
            <a:avLst/>
          </a:prstGeom>
          <a:noFill/>
        </p:spPr>
        <p:txBody>
          <a:bodyPr wrap="square" rtlCol="0">
            <a:spAutoFit/>
          </a:bodyPr>
          <a:lstStyle/>
          <a:p>
            <a:r>
              <a:rPr lang="en-US" dirty="0"/>
              <a:t>Vetiver International</a:t>
            </a:r>
          </a:p>
        </p:txBody>
      </p:sp>
    </p:spTree>
    <p:extLst>
      <p:ext uri="{BB962C8B-B14F-4D97-AF65-F5344CB8AC3E}">
        <p14:creationId xmlns:p14="http://schemas.microsoft.com/office/powerpoint/2010/main" val="1410488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1194D-CA7E-F92D-0528-97F654F74D23}"/>
              </a:ext>
            </a:extLst>
          </p:cNvPr>
          <p:cNvSpPr>
            <a:spLocks noGrp="1"/>
          </p:cNvSpPr>
          <p:nvPr>
            <p:ph type="title"/>
          </p:nvPr>
        </p:nvSpPr>
        <p:spPr>
          <a:xfrm>
            <a:off x="457200" y="274638"/>
            <a:ext cx="8229600" cy="792162"/>
          </a:xfrm>
        </p:spPr>
        <p:txBody>
          <a:bodyPr/>
          <a:lstStyle/>
          <a:p>
            <a:r>
              <a:rPr lang="en-US" dirty="0"/>
              <a:t>Virgin Islands</a:t>
            </a:r>
          </a:p>
        </p:txBody>
      </p:sp>
      <p:sp>
        <p:nvSpPr>
          <p:cNvPr id="3" name="Content Placeholder 2">
            <a:extLst>
              <a:ext uri="{FF2B5EF4-FFF2-40B4-BE49-F238E27FC236}">
                <a16:creationId xmlns:a16="http://schemas.microsoft.com/office/drawing/2014/main" id="{89B5040E-DC63-912D-AC0A-34F5303EEB36}"/>
              </a:ext>
            </a:extLst>
          </p:cNvPr>
          <p:cNvSpPr>
            <a:spLocks noGrp="1"/>
          </p:cNvSpPr>
          <p:nvPr>
            <p:ph idx="1"/>
          </p:nvPr>
        </p:nvSpPr>
        <p:spPr>
          <a:xfrm>
            <a:off x="457200" y="1066800"/>
            <a:ext cx="8229600" cy="5516562"/>
          </a:xfrm>
        </p:spPr>
        <p:txBody>
          <a:bodyPr>
            <a:normAutofit fontScale="85000" lnSpcReduction="10000"/>
          </a:bodyPr>
          <a:lstStyle/>
          <a:p>
            <a:r>
              <a:rPr lang="en-US" dirty="0"/>
              <a:t>Import 95-99% of food</a:t>
            </a:r>
          </a:p>
          <a:p>
            <a:r>
              <a:rPr lang="en-US" dirty="0"/>
              <a:t>Topsoil degraded – Caribbean has highly erodible soil (4x higher than the global average)</a:t>
            </a:r>
          </a:p>
          <a:p>
            <a:pPr lvl="1"/>
            <a:r>
              <a:rPr lang="en-US" dirty="0"/>
              <a:t>Decreased ability of the soil to retain water</a:t>
            </a:r>
          </a:p>
          <a:p>
            <a:pPr lvl="1"/>
            <a:r>
              <a:rPr lang="en-US" dirty="0"/>
              <a:t>Decreased ability to retain nutrients</a:t>
            </a:r>
          </a:p>
          <a:p>
            <a:r>
              <a:rPr lang="en-US" dirty="0"/>
              <a:t>Loss of forest – over 17% and ½ of the mangroves</a:t>
            </a:r>
          </a:p>
          <a:p>
            <a:pPr lvl="1"/>
            <a:r>
              <a:rPr lang="en-US" dirty="0"/>
              <a:t>Decrease in organic material added to the soil</a:t>
            </a:r>
          </a:p>
          <a:p>
            <a:pPr lvl="1"/>
            <a:r>
              <a:rPr lang="en-US" dirty="0"/>
              <a:t>Decreased protection of coasts and coral reefs</a:t>
            </a:r>
          </a:p>
          <a:p>
            <a:r>
              <a:rPr lang="en-US" dirty="0"/>
              <a:t> Possible decreasing production</a:t>
            </a:r>
          </a:p>
          <a:p>
            <a:r>
              <a:rPr lang="en-US" dirty="0"/>
              <a:t>565 farms with 9300 acres</a:t>
            </a:r>
          </a:p>
          <a:p>
            <a:r>
              <a:rPr lang="en-US" dirty="0"/>
              <a:t>Majority are smallholder farms 5-10 acres</a:t>
            </a:r>
          </a:p>
          <a:p>
            <a:r>
              <a:rPr lang="en-US" dirty="0"/>
              <a:t>Globally small holder farms produce 32% of food</a:t>
            </a:r>
          </a:p>
          <a:p>
            <a:endParaRPr lang="en-US" dirty="0"/>
          </a:p>
          <a:p>
            <a:endParaRPr lang="en-US" dirty="0"/>
          </a:p>
        </p:txBody>
      </p:sp>
    </p:spTree>
    <p:extLst>
      <p:ext uri="{BB962C8B-B14F-4D97-AF65-F5344CB8AC3E}">
        <p14:creationId xmlns:p14="http://schemas.microsoft.com/office/powerpoint/2010/main" val="881418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br>
              <a:rPr lang="en-US" dirty="0"/>
            </a:br>
            <a:r>
              <a:rPr lang="en-US" dirty="0"/>
              <a:t>Mulch, Forage</a:t>
            </a:r>
            <a:br>
              <a:rPr lang="en-US" dirty="0"/>
            </a:br>
            <a:endParaRPr lang="en-US" dirty="0"/>
          </a:p>
        </p:txBody>
      </p:sp>
      <p:sp>
        <p:nvSpPr>
          <p:cNvPr id="5" name="Content Placeholder 4"/>
          <p:cNvSpPr>
            <a:spLocks noGrp="1"/>
          </p:cNvSpPr>
          <p:nvPr>
            <p:ph sz="half" idx="1"/>
          </p:nvPr>
        </p:nvSpPr>
        <p:spPr>
          <a:xfrm>
            <a:off x="457200" y="914400"/>
            <a:ext cx="4038600" cy="5562600"/>
          </a:xfrm>
        </p:spPr>
        <p:txBody>
          <a:bodyPr>
            <a:normAutofit fontScale="70000" lnSpcReduction="20000"/>
          </a:bodyPr>
          <a:lstStyle/>
          <a:p>
            <a:r>
              <a:rPr lang="en-US" b="0" i="0" dirty="0">
                <a:solidFill>
                  <a:srgbClr val="000000"/>
                </a:solidFill>
                <a:effectLst/>
              </a:rPr>
              <a:t>Vetiver grass when used as a mulch further reduces soil loss from erosion and increases soil moisture. The mulch reduces soil temperature by as much as 15⁰C under extreme heat conditions; mulch degradation improves soil organic matter, enhancing soil micro flora and fauna activity, recycles soil nutrients, and reduces weed growth.</a:t>
            </a:r>
          </a:p>
          <a:p>
            <a:r>
              <a:rPr lang="en-US" i="0" dirty="0">
                <a:effectLst/>
              </a:rPr>
              <a:t>Vetiver Hay is easily sun dried in a few hours, and produces 10-20 dry-tons per ha/year under rainfed conditions more with improved nutrition and moisture</a:t>
            </a:r>
          </a:p>
          <a:p>
            <a:r>
              <a:rPr lang="en-US" dirty="0"/>
              <a:t>As it decomposes adds SOC</a:t>
            </a:r>
          </a:p>
          <a:p>
            <a:r>
              <a:rPr lang="en-US" dirty="0"/>
              <a:t>Forage – Moderate Quality Feed with Total Digestible Nutrients (TDN) of 55-60%</a:t>
            </a:r>
          </a:p>
        </p:txBody>
      </p:sp>
      <p:pic>
        <p:nvPicPr>
          <p:cNvPr id="6" name="Content Placeholder 5" descr="vetiver mulch.jpg"/>
          <p:cNvPicPr>
            <a:picLocks noGrp="1" noChangeAspect="1"/>
          </p:cNvPicPr>
          <p:nvPr>
            <p:ph sz="half" idx="2"/>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l="-407" t="-1" r="32786" b="-1"/>
          <a:stretch/>
        </p:blipFill>
        <p:spPr>
          <a:xfrm rot="5400000">
            <a:off x="5348287" y="1509714"/>
            <a:ext cx="2514600" cy="3152774"/>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a:t>Pest Control</a:t>
            </a:r>
          </a:p>
        </p:txBody>
      </p:sp>
      <p:sp>
        <p:nvSpPr>
          <p:cNvPr id="3" name="Content Placeholder 2"/>
          <p:cNvSpPr>
            <a:spLocks noGrp="1"/>
          </p:cNvSpPr>
          <p:nvPr>
            <p:ph idx="1"/>
          </p:nvPr>
        </p:nvSpPr>
        <p:spPr>
          <a:xfrm>
            <a:off x="457200" y="1219200"/>
            <a:ext cx="8382000" cy="4906963"/>
          </a:xfrm>
        </p:spPr>
        <p:txBody>
          <a:bodyPr>
            <a:normAutofit fontScale="85000" lnSpcReduction="20000"/>
          </a:bodyPr>
          <a:lstStyle/>
          <a:p>
            <a:r>
              <a:rPr lang="en-US" dirty="0"/>
              <a:t>Very few pests</a:t>
            </a:r>
          </a:p>
          <a:p>
            <a:r>
              <a:rPr lang="en-US" dirty="0"/>
              <a:t>Termites and ants in the roots</a:t>
            </a:r>
          </a:p>
          <a:p>
            <a:r>
              <a:rPr lang="en-US" dirty="0"/>
              <a:t>Stem borer but does not affect the vetiver</a:t>
            </a:r>
          </a:p>
          <a:p>
            <a:r>
              <a:rPr lang="en-US" dirty="0"/>
              <a:t>Appears to be repellant to other pests</a:t>
            </a:r>
          </a:p>
          <a:p>
            <a:r>
              <a:rPr lang="en-US" dirty="0"/>
              <a:t>Nonhost for nematodes – roots repellant to southern root knot, </a:t>
            </a:r>
            <a:r>
              <a:rPr lang="en-US" dirty="0">
                <a:solidFill>
                  <a:srgbClr val="212121"/>
                </a:solidFill>
              </a:rPr>
              <a:t>Meloidogyne incognita</a:t>
            </a:r>
            <a:endParaRPr lang="en-US" dirty="0"/>
          </a:p>
          <a:p>
            <a:r>
              <a:rPr lang="en-US" dirty="0"/>
              <a:t>It is a trap crop for </a:t>
            </a:r>
            <a:r>
              <a:rPr lang="it-IT" dirty="0"/>
              <a:t>Chilo partellus, Busseola fusca, Sesamia calamistis, Sesamia inferens</a:t>
            </a:r>
            <a:r>
              <a:rPr lang="en-US" i="1" dirty="0"/>
              <a:t> – maize and sorghum stem borers. Also, for </a:t>
            </a:r>
            <a:r>
              <a:rPr lang="en-US" i="1" dirty="0" err="1"/>
              <a:t>theYellow</a:t>
            </a:r>
            <a:r>
              <a:rPr lang="en-US" i="1" dirty="0"/>
              <a:t> Stem Borer (rice stem borer). Female moths fly 25m to lay eggs in the vetiver.</a:t>
            </a:r>
          </a:p>
          <a:p>
            <a:r>
              <a:rPr lang="en-US" i="1" dirty="0"/>
              <a:t>Supports parasitoid wasps and predatory insects</a:t>
            </a:r>
          </a:p>
          <a:p>
            <a:endParaRPr lang="en-US" i="1" dirty="0"/>
          </a:p>
          <a:p>
            <a:pPr>
              <a:buNone/>
            </a:pPr>
            <a:endParaRPr lang="en-US" i="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28916-6D7E-2EF9-1FAA-D921EBCC16B8}"/>
              </a:ext>
            </a:extLst>
          </p:cNvPr>
          <p:cNvSpPr>
            <a:spLocks noGrp="1"/>
          </p:cNvSpPr>
          <p:nvPr>
            <p:ph type="title"/>
          </p:nvPr>
        </p:nvSpPr>
        <p:spPr/>
        <p:txBody>
          <a:bodyPr/>
          <a:lstStyle/>
          <a:p>
            <a:r>
              <a:rPr lang="en-US" dirty="0"/>
              <a:t>Improved Ecology</a:t>
            </a:r>
          </a:p>
        </p:txBody>
      </p:sp>
      <p:sp>
        <p:nvSpPr>
          <p:cNvPr id="3" name="Content Placeholder 2">
            <a:extLst>
              <a:ext uri="{FF2B5EF4-FFF2-40B4-BE49-F238E27FC236}">
                <a16:creationId xmlns:a16="http://schemas.microsoft.com/office/drawing/2014/main" id="{517E366D-46A7-47E5-A95D-1DDE0BC486A1}"/>
              </a:ext>
            </a:extLst>
          </p:cNvPr>
          <p:cNvSpPr>
            <a:spLocks noGrp="1"/>
          </p:cNvSpPr>
          <p:nvPr>
            <p:ph idx="1"/>
          </p:nvPr>
        </p:nvSpPr>
        <p:spPr/>
        <p:txBody>
          <a:bodyPr/>
          <a:lstStyle/>
          <a:p>
            <a:r>
              <a:rPr lang="en-US" dirty="0"/>
              <a:t>Vetiver hedgerows</a:t>
            </a:r>
          </a:p>
          <a:p>
            <a:pPr lvl="1"/>
            <a:r>
              <a:rPr lang="en-US" dirty="0"/>
              <a:t>Provide habitat for predatory insects reducing pest pressure for crops and orchards</a:t>
            </a:r>
          </a:p>
          <a:p>
            <a:pPr lvl="2"/>
            <a:r>
              <a:rPr lang="en-US" dirty="0"/>
              <a:t>Mealy bugs, aphids, white fly, and fruit fly</a:t>
            </a:r>
          </a:p>
          <a:p>
            <a:pPr lvl="1"/>
            <a:r>
              <a:rPr lang="en-US" dirty="0"/>
              <a:t>Provide habitat for pollinators – increasing productivity</a:t>
            </a:r>
          </a:p>
        </p:txBody>
      </p:sp>
    </p:spTree>
    <p:extLst>
      <p:ext uri="{BB962C8B-B14F-4D97-AF65-F5344CB8AC3E}">
        <p14:creationId xmlns:p14="http://schemas.microsoft.com/office/powerpoint/2010/main" val="3903125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6855F-CFE4-40D5-A398-80504478AEFB}"/>
              </a:ext>
            </a:extLst>
          </p:cNvPr>
          <p:cNvSpPr>
            <a:spLocks noGrp="1"/>
          </p:cNvSpPr>
          <p:nvPr>
            <p:ph type="title"/>
          </p:nvPr>
        </p:nvSpPr>
        <p:spPr>
          <a:xfrm>
            <a:off x="457200" y="274638"/>
            <a:ext cx="8229600" cy="792162"/>
          </a:xfrm>
        </p:spPr>
        <p:txBody>
          <a:bodyPr/>
          <a:lstStyle/>
          <a:p>
            <a:r>
              <a:rPr lang="en-US" dirty="0"/>
              <a:t>Land and Water Rehabilitation</a:t>
            </a:r>
          </a:p>
        </p:txBody>
      </p:sp>
      <p:sp>
        <p:nvSpPr>
          <p:cNvPr id="3" name="Content Placeholder 2">
            <a:extLst>
              <a:ext uri="{FF2B5EF4-FFF2-40B4-BE49-F238E27FC236}">
                <a16:creationId xmlns:a16="http://schemas.microsoft.com/office/drawing/2014/main" id="{EAA1D167-72FC-B051-85E8-70C51C4EDA55}"/>
              </a:ext>
            </a:extLst>
          </p:cNvPr>
          <p:cNvSpPr>
            <a:spLocks noGrp="1"/>
          </p:cNvSpPr>
          <p:nvPr>
            <p:ph idx="1"/>
          </p:nvPr>
        </p:nvSpPr>
        <p:spPr>
          <a:xfrm>
            <a:off x="457200" y="1066800"/>
            <a:ext cx="8229600" cy="5059363"/>
          </a:xfrm>
        </p:spPr>
        <p:txBody>
          <a:bodyPr>
            <a:normAutofit fontScale="62500" lnSpcReduction="20000"/>
          </a:bodyPr>
          <a:lstStyle/>
          <a:p>
            <a:r>
              <a:rPr lang="en-US" b="1" i="0" dirty="0">
                <a:solidFill>
                  <a:srgbClr val="333333"/>
                </a:solidFill>
                <a:effectLst/>
              </a:rPr>
              <a:t>Phytoremediation</a:t>
            </a:r>
            <a:r>
              <a:rPr lang="en-US" b="0" i="0" dirty="0">
                <a:solidFill>
                  <a:srgbClr val="333333"/>
                </a:solidFill>
                <a:effectLst/>
              </a:rPr>
              <a:t> basically refers to the use of plants and associated soil microbes to reduce the concentrations or toxic effects of contaminants in the environment</a:t>
            </a:r>
            <a:r>
              <a:rPr lang="en-US" b="0" i="0" dirty="0">
                <a:solidFill>
                  <a:srgbClr val="333333"/>
                </a:solidFill>
                <a:effectLst/>
                <a:latin typeface="Lucida Grande"/>
              </a:rPr>
              <a:t>. </a:t>
            </a:r>
          </a:p>
          <a:p>
            <a:r>
              <a:rPr lang="en-US" b="0" i="0" dirty="0">
                <a:effectLst/>
                <a:latin typeface="Google Sans"/>
              </a:rPr>
              <a:t>Vetiver's roots absorb heavy metals from soil and water, and the plant produces chelators and organic acids to bind with the toxic metal ions. The metal and chelator complex is then sequestered by the plant's cells, inactivating the metal ions</a:t>
            </a:r>
            <a:r>
              <a:rPr lang="en-US" b="0" i="0" dirty="0">
                <a:solidFill>
                  <a:srgbClr val="545D7E"/>
                </a:solidFill>
                <a:effectLst/>
                <a:latin typeface="Google Sans"/>
              </a:rPr>
              <a:t>. </a:t>
            </a:r>
            <a:r>
              <a:rPr lang="en-US" b="1" i="0" dirty="0">
                <a:solidFill>
                  <a:srgbClr val="403635"/>
                </a:solidFill>
                <a:effectLst/>
                <a:latin typeface="MiloWeb"/>
              </a:rPr>
              <a:t>Phytodegradation</a:t>
            </a:r>
            <a:endParaRPr lang="en-US" dirty="0"/>
          </a:p>
          <a:p>
            <a:r>
              <a:rPr lang="en-US" dirty="0"/>
              <a:t>3 year study on reducing nitrogen and phosphorous runoff on sloping cropland in China with Vetiver Grass Hedgerows(VGH)(14)</a:t>
            </a:r>
          </a:p>
          <a:p>
            <a:r>
              <a:rPr lang="en-US" b="0" i="0" dirty="0">
                <a:solidFill>
                  <a:srgbClr val="212121"/>
                </a:solidFill>
                <a:effectLst/>
                <a:latin typeface="BlinkMacSystemFont"/>
              </a:rPr>
              <a:t>5 fertilization treatments studied</a:t>
            </a:r>
          </a:p>
          <a:p>
            <a:pPr lvl="1"/>
            <a:r>
              <a:rPr lang="en-US" b="0" i="0" dirty="0">
                <a:solidFill>
                  <a:srgbClr val="212121"/>
                </a:solidFill>
                <a:effectLst/>
                <a:latin typeface="BlinkMacSystemFont"/>
              </a:rPr>
              <a:t>VGH plus organic fertilizer </a:t>
            </a:r>
          </a:p>
          <a:p>
            <a:pPr lvl="1"/>
            <a:r>
              <a:rPr lang="en-US" b="0" i="0" dirty="0">
                <a:solidFill>
                  <a:srgbClr val="212121"/>
                </a:solidFill>
                <a:effectLst/>
                <a:latin typeface="BlinkMacSystemFont"/>
              </a:rPr>
              <a:t>VGH plus inorganic fertilizer </a:t>
            </a:r>
          </a:p>
          <a:p>
            <a:pPr lvl="1"/>
            <a:r>
              <a:rPr lang="en-US" b="0" i="0" dirty="0">
                <a:solidFill>
                  <a:srgbClr val="212121"/>
                </a:solidFill>
                <a:effectLst/>
                <a:latin typeface="BlinkMacSystemFont"/>
              </a:rPr>
              <a:t>either organic or inorganic fertilizer without VGH, and </a:t>
            </a:r>
          </a:p>
          <a:p>
            <a:pPr lvl="1"/>
            <a:r>
              <a:rPr lang="en-US" b="0" i="0" dirty="0">
                <a:solidFill>
                  <a:srgbClr val="212121"/>
                </a:solidFill>
                <a:effectLst/>
                <a:latin typeface="BlinkMacSystemFont"/>
              </a:rPr>
              <a:t>no VGH or fertilizer (Control).</a:t>
            </a:r>
            <a:endParaRPr lang="en-US" dirty="0"/>
          </a:p>
          <a:p>
            <a:r>
              <a:rPr lang="en-US" dirty="0"/>
              <a:t>Runoff pollutants were significantly reduced with the VGH 98% inorganic and 94% organic fertilizers</a:t>
            </a:r>
          </a:p>
          <a:p>
            <a:r>
              <a:rPr lang="en-US" dirty="0"/>
              <a:t>Crop yields were increased</a:t>
            </a:r>
          </a:p>
        </p:txBody>
      </p:sp>
      <p:sp>
        <p:nvSpPr>
          <p:cNvPr id="4" name="Rectangle 1">
            <a:extLst>
              <a:ext uri="{FF2B5EF4-FFF2-40B4-BE49-F238E27FC236}">
                <a16:creationId xmlns:a16="http://schemas.microsoft.com/office/drawing/2014/main" id="{F6280AEF-7B42-495A-E4CE-63A343886F3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Roboto Mono Web"/>
              </a:rPr>
              <a:t>Otunola BO, Aghoghovwia MP, Thwala M, Gómez-Arias A, Jordaan R, Hernandez JC, Ololade OO. Improving capacity for phytoremediation of Vetiver grass and Indian mustard in heavy metal (Al and Mn) contaminated water through the application of clay minerals. Environ Sci Pollut Res Int. 2023 Apr;30(18):53577-53588. doi: 10.1007/s11356-023-26083-5. Epub 2023 Mar 2. PMID: 36859642; PMCID: PMC10119195.</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67938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26941-7202-659F-2403-DFD14F83427B}"/>
              </a:ext>
            </a:extLst>
          </p:cNvPr>
          <p:cNvSpPr>
            <a:spLocks noGrp="1"/>
          </p:cNvSpPr>
          <p:nvPr>
            <p:ph type="title"/>
          </p:nvPr>
        </p:nvSpPr>
        <p:spPr/>
        <p:txBody>
          <a:bodyPr/>
          <a:lstStyle/>
          <a:p>
            <a:r>
              <a:rPr lang="en-US" dirty="0"/>
              <a:t>Ponds and Dams</a:t>
            </a:r>
          </a:p>
        </p:txBody>
      </p:sp>
      <p:sp>
        <p:nvSpPr>
          <p:cNvPr id="3" name="Content Placeholder 2">
            <a:extLst>
              <a:ext uri="{FF2B5EF4-FFF2-40B4-BE49-F238E27FC236}">
                <a16:creationId xmlns:a16="http://schemas.microsoft.com/office/drawing/2014/main" id="{447ECCD2-5837-7CDB-614F-8B7278086CBD}"/>
              </a:ext>
            </a:extLst>
          </p:cNvPr>
          <p:cNvSpPr>
            <a:spLocks noGrp="1"/>
          </p:cNvSpPr>
          <p:nvPr>
            <p:ph sz="half" idx="1"/>
          </p:nvPr>
        </p:nvSpPr>
        <p:spPr/>
        <p:txBody>
          <a:bodyPr/>
          <a:lstStyle/>
          <a:p>
            <a:r>
              <a:rPr lang="en-US" dirty="0"/>
              <a:t>Pond banks are affected by erosion and sedimentation decreases capacity</a:t>
            </a:r>
          </a:p>
          <a:p>
            <a:r>
              <a:rPr lang="en-US" dirty="0"/>
              <a:t>Banks and spillways overflow</a:t>
            </a:r>
          </a:p>
          <a:p>
            <a:r>
              <a:rPr lang="en-US" dirty="0"/>
              <a:t>Contamination from run-off</a:t>
            </a:r>
          </a:p>
        </p:txBody>
      </p:sp>
      <p:sp>
        <p:nvSpPr>
          <p:cNvPr id="5" name="Content Placeholder 4">
            <a:extLst>
              <a:ext uri="{FF2B5EF4-FFF2-40B4-BE49-F238E27FC236}">
                <a16:creationId xmlns:a16="http://schemas.microsoft.com/office/drawing/2014/main" id="{4344CE44-7C4B-0588-A2D4-D1FFFB353F15}"/>
              </a:ext>
            </a:extLst>
          </p:cNvPr>
          <p:cNvSpPr>
            <a:spLocks noGrp="1"/>
          </p:cNvSpPr>
          <p:nvPr>
            <p:ph sz="half" idx="2"/>
          </p:nvPr>
        </p:nvSpPr>
        <p:spPr/>
        <p:txBody>
          <a:bodyPr/>
          <a:lstStyle/>
          <a:p>
            <a:pPr marL="0" indent="0">
              <a:buNone/>
            </a:pPr>
            <a:endParaRPr lang="en-US" dirty="0"/>
          </a:p>
        </p:txBody>
      </p:sp>
      <p:pic>
        <p:nvPicPr>
          <p:cNvPr id="4" name="Picture 3" descr="A pond surrounded by trees">
            <a:extLst>
              <a:ext uri="{FF2B5EF4-FFF2-40B4-BE49-F238E27FC236}">
                <a16:creationId xmlns:a16="http://schemas.microsoft.com/office/drawing/2014/main" id="{1DCB48D8-B746-9699-1F25-4944878E1943}"/>
              </a:ext>
            </a:extLst>
          </p:cNvPr>
          <p:cNvPicPr>
            <a:picLocks noChangeAspect="1"/>
          </p:cNvPicPr>
          <p:nvPr/>
        </p:nvPicPr>
        <p:blipFill>
          <a:blip r:embed="rId2"/>
          <a:stretch>
            <a:fillRect/>
          </a:stretch>
        </p:blipFill>
        <p:spPr>
          <a:xfrm>
            <a:off x="4724400" y="1752600"/>
            <a:ext cx="3962400" cy="2971800"/>
          </a:xfrm>
          <a:prstGeom prst="rect">
            <a:avLst/>
          </a:prstGeom>
        </p:spPr>
      </p:pic>
    </p:spTree>
    <p:extLst>
      <p:ext uri="{BB962C8B-B14F-4D97-AF65-F5344CB8AC3E}">
        <p14:creationId xmlns:p14="http://schemas.microsoft.com/office/powerpoint/2010/main" val="2256561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Dams and ponds</a:t>
            </a:r>
            <a:br>
              <a:rPr lang="en-US" dirty="0"/>
            </a:br>
            <a:endParaRPr lang="en-US" dirty="0"/>
          </a:p>
        </p:txBody>
      </p:sp>
      <p:pic>
        <p:nvPicPr>
          <p:cNvPr id="4" name="Picture 3">
            <a:extLst>
              <a:ext uri="{FF2B5EF4-FFF2-40B4-BE49-F238E27FC236}">
                <a16:creationId xmlns:a16="http://schemas.microsoft.com/office/drawing/2014/main" id="{87655BCC-902F-9E59-B982-254DA4AA42E5}"/>
              </a:ext>
            </a:extLst>
          </p:cNvPr>
          <p:cNvPicPr>
            <a:picLocks noChangeAspect="1"/>
          </p:cNvPicPr>
          <p:nvPr/>
        </p:nvPicPr>
        <p:blipFill>
          <a:blip r:embed="rId2"/>
          <a:stretch>
            <a:fillRect/>
          </a:stretch>
        </p:blipFill>
        <p:spPr>
          <a:xfrm>
            <a:off x="4800600" y="1524000"/>
            <a:ext cx="4129579" cy="3097184"/>
          </a:xfrm>
          <a:prstGeom prst="rect">
            <a:avLst/>
          </a:prstGeom>
        </p:spPr>
      </p:pic>
      <p:pic>
        <p:nvPicPr>
          <p:cNvPr id="6" name="Picture 5">
            <a:extLst>
              <a:ext uri="{FF2B5EF4-FFF2-40B4-BE49-F238E27FC236}">
                <a16:creationId xmlns:a16="http://schemas.microsoft.com/office/drawing/2014/main" id="{AB7B7D90-CE25-0446-DA11-3FCA7DDD6C95}"/>
              </a:ext>
            </a:extLst>
          </p:cNvPr>
          <p:cNvPicPr>
            <a:picLocks noChangeAspect="1"/>
          </p:cNvPicPr>
          <p:nvPr/>
        </p:nvPicPr>
        <p:blipFill>
          <a:blip r:embed="rId3"/>
          <a:stretch>
            <a:fillRect/>
          </a:stretch>
        </p:blipFill>
        <p:spPr>
          <a:xfrm>
            <a:off x="-8068" y="1143000"/>
            <a:ext cx="4688310" cy="624863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ABF4F-A101-0326-3A16-6A9FC8BBCDB4}"/>
              </a:ext>
            </a:extLst>
          </p:cNvPr>
          <p:cNvSpPr>
            <a:spLocks noGrp="1"/>
          </p:cNvSpPr>
          <p:nvPr>
            <p:ph type="title"/>
          </p:nvPr>
        </p:nvSpPr>
        <p:spPr/>
        <p:txBody>
          <a:bodyPr/>
          <a:lstStyle/>
          <a:p>
            <a:r>
              <a:rPr lang="en-US" dirty="0"/>
              <a:t>Pond</a:t>
            </a:r>
          </a:p>
        </p:txBody>
      </p:sp>
      <p:pic>
        <p:nvPicPr>
          <p:cNvPr id="4" name="Picture 3">
            <a:extLst>
              <a:ext uri="{FF2B5EF4-FFF2-40B4-BE49-F238E27FC236}">
                <a16:creationId xmlns:a16="http://schemas.microsoft.com/office/drawing/2014/main" id="{AFFDD53A-A80F-85D9-DBFC-6C585F2F32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417638"/>
            <a:ext cx="4267200" cy="3200400"/>
          </a:xfrm>
          <a:prstGeom prst="rect">
            <a:avLst/>
          </a:prstGeom>
        </p:spPr>
      </p:pic>
      <p:pic>
        <p:nvPicPr>
          <p:cNvPr id="6" name="Picture 5">
            <a:extLst>
              <a:ext uri="{FF2B5EF4-FFF2-40B4-BE49-F238E27FC236}">
                <a16:creationId xmlns:a16="http://schemas.microsoft.com/office/drawing/2014/main" id="{1B1B9356-3CB1-6412-EE6A-3EF129764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017838"/>
            <a:ext cx="4267200" cy="3200400"/>
          </a:xfrm>
          <a:prstGeom prst="rect">
            <a:avLst/>
          </a:prstGeom>
        </p:spPr>
      </p:pic>
    </p:spTree>
    <p:extLst>
      <p:ext uri="{BB962C8B-B14F-4D97-AF65-F5344CB8AC3E}">
        <p14:creationId xmlns:p14="http://schemas.microsoft.com/office/powerpoint/2010/main" val="1711837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etiver grass morphology, characteristics. ">
            <a:extLst>
              <a:ext uri="{FF2B5EF4-FFF2-40B4-BE49-F238E27FC236}">
                <a16:creationId xmlns:a16="http://schemas.microsoft.com/office/drawing/2014/main" id="{1227CEA1-9C2F-E73E-EEAC-C17D40F826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000" t="48556"/>
          <a:stretch/>
        </p:blipFill>
        <p:spPr bwMode="auto">
          <a:xfrm>
            <a:off x="152400" y="812203"/>
            <a:ext cx="4590873" cy="31152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866A75A-83AD-7991-80E3-24CAF9336890}"/>
              </a:ext>
            </a:extLst>
          </p:cNvPr>
          <p:cNvPicPr>
            <a:picLocks noChangeAspect="1"/>
          </p:cNvPicPr>
          <p:nvPr/>
        </p:nvPicPr>
        <p:blipFill>
          <a:blip r:embed="rId3"/>
          <a:stretch>
            <a:fillRect/>
          </a:stretch>
        </p:blipFill>
        <p:spPr>
          <a:xfrm>
            <a:off x="443350" y="3822096"/>
            <a:ext cx="2999492" cy="304826"/>
          </a:xfrm>
          <a:prstGeom prst="rect">
            <a:avLst/>
          </a:prstGeom>
        </p:spPr>
      </p:pic>
      <p:pic>
        <p:nvPicPr>
          <p:cNvPr id="4" name="Picture 3">
            <a:extLst>
              <a:ext uri="{FF2B5EF4-FFF2-40B4-BE49-F238E27FC236}">
                <a16:creationId xmlns:a16="http://schemas.microsoft.com/office/drawing/2014/main" id="{9AB00685-C741-5B4A-A93B-1CC389D5A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685800"/>
            <a:ext cx="3860800" cy="2895600"/>
          </a:xfrm>
          <a:prstGeom prst="rect">
            <a:avLst/>
          </a:prstGeom>
        </p:spPr>
      </p:pic>
      <p:pic>
        <p:nvPicPr>
          <p:cNvPr id="6" name="Picture 5">
            <a:extLst>
              <a:ext uri="{FF2B5EF4-FFF2-40B4-BE49-F238E27FC236}">
                <a16:creationId xmlns:a16="http://schemas.microsoft.com/office/drawing/2014/main" id="{7A108D79-830F-6B93-6B20-681F09D7FF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600700" y="3619500"/>
            <a:ext cx="3352800" cy="2514600"/>
          </a:xfrm>
          <a:prstGeom prst="rect">
            <a:avLst/>
          </a:prstGeom>
        </p:spPr>
      </p:pic>
      <p:pic>
        <p:nvPicPr>
          <p:cNvPr id="8" name="Picture 7">
            <a:extLst>
              <a:ext uri="{FF2B5EF4-FFF2-40B4-BE49-F238E27FC236}">
                <a16:creationId xmlns:a16="http://schemas.microsoft.com/office/drawing/2014/main" id="{B91489EF-6CC4-680E-0F50-45ADFDE690A2}"/>
              </a:ext>
            </a:extLst>
          </p:cNvPr>
          <p:cNvPicPr>
            <a:picLocks noChangeAspect="1"/>
          </p:cNvPicPr>
          <p:nvPr/>
        </p:nvPicPr>
        <p:blipFill>
          <a:blip r:embed="rId6"/>
          <a:stretch>
            <a:fillRect/>
          </a:stretch>
        </p:blipFill>
        <p:spPr>
          <a:xfrm>
            <a:off x="410181" y="4343400"/>
            <a:ext cx="4962740" cy="2247893"/>
          </a:xfrm>
          <a:prstGeom prst="rect">
            <a:avLst/>
          </a:prstGeom>
        </p:spPr>
      </p:pic>
    </p:spTree>
    <p:extLst>
      <p:ext uri="{BB962C8B-B14F-4D97-AF65-F5344CB8AC3E}">
        <p14:creationId xmlns:p14="http://schemas.microsoft.com/office/powerpoint/2010/main" val="565275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E0CB7-A030-6F04-4700-46357B7314F7}"/>
              </a:ext>
            </a:extLst>
          </p:cNvPr>
          <p:cNvSpPr>
            <a:spLocks noGrp="1"/>
          </p:cNvSpPr>
          <p:nvPr>
            <p:ph type="title"/>
          </p:nvPr>
        </p:nvSpPr>
        <p:spPr/>
        <p:txBody>
          <a:bodyPr/>
          <a:lstStyle/>
          <a:p>
            <a:r>
              <a:rPr lang="en-US" dirty="0"/>
              <a:t>Land and Water Rehabilitation</a:t>
            </a:r>
          </a:p>
        </p:txBody>
      </p:sp>
      <p:sp>
        <p:nvSpPr>
          <p:cNvPr id="3" name="Content Placeholder 2">
            <a:extLst>
              <a:ext uri="{FF2B5EF4-FFF2-40B4-BE49-F238E27FC236}">
                <a16:creationId xmlns:a16="http://schemas.microsoft.com/office/drawing/2014/main" id="{F1983526-0C4A-9F54-6E3E-E24F5CBB0711}"/>
              </a:ext>
            </a:extLst>
          </p:cNvPr>
          <p:cNvSpPr>
            <a:spLocks noGrp="1"/>
          </p:cNvSpPr>
          <p:nvPr>
            <p:ph idx="1"/>
          </p:nvPr>
        </p:nvSpPr>
        <p:spPr/>
        <p:txBody>
          <a:bodyPr/>
          <a:lstStyle/>
          <a:p>
            <a:r>
              <a:rPr lang="en-US" b="0" i="0" dirty="0">
                <a:solidFill>
                  <a:srgbClr val="000000"/>
                </a:solidFill>
                <a:effectLst/>
                <a:latin typeface="Roboto" panose="02000000000000000000" pitchFamily="2" charset="0"/>
              </a:rPr>
              <a:t>In Antigua and Barbuda, Vetiver grass is being used to ameliorate and rehabilitate the Cooks Landfill, which borders one of the country’s largest mangrove swamps. </a:t>
            </a:r>
            <a:endParaRPr lang="en-US" dirty="0"/>
          </a:p>
        </p:txBody>
      </p:sp>
      <p:pic>
        <p:nvPicPr>
          <p:cNvPr id="1026" name="Picture 2" descr="Map of Cooke Land Fill, Antigua and Barbuda">
            <a:extLst>
              <a:ext uri="{FF2B5EF4-FFF2-40B4-BE49-F238E27FC236}">
                <a16:creationId xmlns:a16="http://schemas.microsoft.com/office/drawing/2014/main" id="{DFF05335-B5A0-40D2-DD13-39B55CE51F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3685116"/>
            <a:ext cx="4876800" cy="25357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5C44BF-00FB-7719-2710-69067BE986F9}"/>
              </a:ext>
            </a:extLst>
          </p:cNvPr>
          <p:cNvSpPr txBox="1"/>
          <p:nvPr/>
        </p:nvSpPr>
        <p:spPr>
          <a:xfrm>
            <a:off x="1447800" y="6211094"/>
            <a:ext cx="1143000" cy="276999"/>
          </a:xfrm>
          <a:prstGeom prst="rect">
            <a:avLst/>
          </a:prstGeom>
          <a:noFill/>
        </p:spPr>
        <p:txBody>
          <a:bodyPr wrap="square" rtlCol="0">
            <a:spAutoFit/>
          </a:bodyPr>
          <a:lstStyle/>
          <a:p>
            <a:r>
              <a:rPr lang="en-US" sz="1200" dirty="0"/>
              <a:t>Google Maps</a:t>
            </a:r>
          </a:p>
        </p:txBody>
      </p:sp>
    </p:spTree>
    <p:extLst>
      <p:ext uri="{BB962C8B-B14F-4D97-AF65-F5344CB8AC3E}">
        <p14:creationId xmlns:p14="http://schemas.microsoft.com/office/powerpoint/2010/main" val="4115471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Land and Water Rehabilitation</a:t>
            </a:r>
          </a:p>
        </p:txBody>
      </p:sp>
      <p:sp>
        <p:nvSpPr>
          <p:cNvPr id="7" name="Content Placeholder 6"/>
          <p:cNvSpPr>
            <a:spLocks noGrp="1"/>
          </p:cNvSpPr>
          <p:nvPr>
            <p:ph sz="half" idx="4294967295"/>
          </p:nvPr>
        </p:nvSpPr>
        <p:spPr>
          <a:xfrm>
            <a:off x="0" y="1143000"/>
            <a:ext cx="4038600" cy="4983163"/>
          </a:xfrm>
        </p:spPr>
        <p:txBody>
          <a:bodyPr>
            <a:normAutofit/>
          </a:bodyPr>
          <a:lstStyle/>
          <a:p>
            <a:r>
              <a:rPr lang="en-US" sz="2000" dirty="0"/>
              <a:t>May also be used to treat water:</a:t>
            </a:r>
          </a:p>
          <a:p>
            <a:r>
              <a:rPr lang="en-US" sz="2000" dirty="0"/>
              <a:t>Agricultural chemicals – N, P, Pesticides</a:t>
            </a:r>
          </a:p>
          <a:p>
            <a:r>
              <a:rPr lang="en-US" sz="2000" dirty="0"/>
              <a:t>Effluent – fish, animals, human – reduces </a:t>
            </a:r>
            <a:r>
              <a:rPr lang="en-US" sz="2000" dirty="0" err="1"/>
              <a:t>coliforms</a:t>
            </a:r>
            <a:endParaRPr lang="en-US" sz="2000" dirty="0"/>
          </a:p>
          <a:p>
            <a:r>
              <a:rPr lang="en-US" sz="2000" dirty="0"/>
              <a:t>Industrial heavy metals</a:t>
            </a:r>
          </a:p>
        </p:txBody>
      </p:sp>
      <p:pic>
        <p:nvPicPr>
          <p:cNvPr id="1028" name="Picture 4" descr="https://b3474402.smushcdn.com/3474402/wp-content/uploads/2021/11/45-3-1024x683.jpg?lossy=2&amp;strip=1&amp;webp=1"/>
          <p:cNvPicPr>
            <a:picLocks noChangeAspect="1" noChangeArrowheads="1"/>
          </p:cNvPicPr>
          <p:nvPr/>
        </p:nvPicPr>
        <p:blipFill>
          <a:blip r:embed="rId2" cstate="print"/>
          <a:srcRect/>
          <a:stretch>
            <a:fillRect/>
          </a:stretch>
        </p:blipFill>
        <p:spPr bwMode="auto">
          <a:xfrm>
            <a:off x="5181600" y="4038600"/>
            <a:ext cx="3429000" cy="2287117"/>
          </a:xfrm>
          <a:prstGeom prst="rect">
            <a:avLst/>
          </a:prstGeom>
          <a:noFill/>
        </p:spPr>
      </p:pic>
      <p:pic>
        <p:nvPicPr>
          <p:cNvPr id="1030" name="Picture 6" descr="https://b3474402.smushcdn.com/3474402/wp-content/uploads/2021/11/47-2.png?lossy=2&amp;strip=1&amp;webp=1"/>
          <p:cNvPicPr>
            <a:picLocks noChangeAspect="1" noChangeArrowheads="1"/>
          </p:cNvPicPr>
          <p:nvPr/>
        </p:nvPicPr>
        <p:blipFill>
          <a:blip r:embed="rId3" cstate="print"/>
          <a:srcRect/>
          <a:stretch>
            <a:fillRect/>
          </a:stretch>
        </p:blipFill>
        <p:spPr bwMode="auto">
          <a:xfrm>
            <a:off x="5105400" y="1219200"/>
            <a:ext cx="3033513" cy="2286000"/>
          </a:xfrm>
          <a:prstGeom prst="rect">
            <a:avLst/>
          </a:prstGeom>
          <a:noFill/>
        </p:spPr>
      </p:pic>
      <p:pic>
        <p:nvPicPr>
          <p:cNvPr id="1032" name="Picture 8" descr="https://b3474402.smushcdn.com/3474402/wp-content/uploads/2021/11/46-2.png?lossy=2&amp;strip=1&amp;webp=1"/>
          <p:cNvPicPr>
            <a:picLocks noChangeAspect="1" noChangeArrowheads="1"/>
          </p:cNvPicPr>
          <p:nvPr/>
        </p:nvPicPr>
        <p:blipFill>
          <a:blip r:embed="rId4" cstate="print"/>
          <a:srcRect/>
          <a:stretch>
            <a:fillRect/>
          </a:stretch>
        </p:blipFill>
        <p:spPr bwMode="auto">
          <a:xfrm>
            <a:off x="685800" y="3810000"/>
            <a:ext cx="3612298" cy="2705100"/>
          </a:xfrm>
          <a:prstGeom prst="rect">
            <a:avLst/>
          </a:prstGeom>
          <a:noFill/>
        </p:spPr>
      </p:pic>
      <p:pic>
        <p:nvPicPr>
          <p:cNvPr id="3" name="Picture 2">
            <a:extLst>
              <a:ext uri="{FF2B5EF4-FFF2-40B4-BE49-F238E27FC236}">
                <a16:creationId xmlns:a16="http://schemas.microsoft.com/office/drawing/2014/main" id="{F89D3CD7-3E33-32A9-14FD-94C301C48F00}"/>
              </a:ext>
            </a:extLst>
          </p:cNvPr>
          <p:cNvPicPr>
            <a:picLocks noChangeAspect="1"/>
          </p:cNvPicPr>
          <p:nvPr/>
        </p:nvPicPr>
        <p:blipFill>
          <a:blip r:embed="rId5"/>
          <a:stretch>
            <a:fillRect/>
          </a:stretch>
        </p:blipFill>
        <p:spPr>
          <a:xfrm>
            <a:off x="5120632" y="6400800"/>
            <a:ext cx="2999492" cy="30482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E2997-0D82-5095-5356-DDBAFFEFA7A6}"/>
              </a:ext>
            </a:extLst>
          </p:cNvPr>
          <p:cNvSpPr>
            <a:spLocks noGrp="1"/>
          </p:cNvSpPr>
          <p:nvPr>
            <p:ph type="title"/>
          </p:nvPr>
        </p:nvSpPr>
        <p:spPr/>
        <p:txBody>
          <a:bodyPr>
            <a:normAutofit fontScale="90000"/>
          </a:bodyPr>
          <a:lstStyle/>
          <a:p>
            <a:r>
              <a:rPr lang="en-US" dirty="0"/>
              <a:t>Problems of Farming in the Virgin Islands</a:t>
            </a:r>
          </a:p>
        </p:txBody>
      </p:sp>
      <p:sp>
        <p:nvSpPr>
          <p:cNvPr id="3" name="Content Placeholder 2">
            <a:extLst>
              <a:ext uri="{FF2B5EF4-FFF2-40B4-BE49-F238E27FC236}">
                <a16:creationId xmlns:a16="http://schemas.microsoft.com/office/drawing/2014/main" id="{C75B9272-B3EC-12E4-21B2-5AA7F2213D08}"/>
              </a:ext>
            </a:extLst>
          </p:cNvPr>
          <p:cNvSpPr>
            <a:spLocks noGrp="1"/>
          </p:cNvSpPr>
          <p:nvPr>
            <p:ph idx="1"/>
          </p:nvPr>
        </p:nvSpPr>
        <p:spPr>
          <a:xfrm>
            <a:off x="457200" y="1524000"/>
            <a:ext cx="8229600" cy="4602163"/>
          </a:xfrm>
        </p:spPr>
        <p:txBody>
          <a:bodyPr>
            <a:normAutofit fontScale="77500" lnSpcReduction="20000"/>
          </a:bodyPr>
          <a:lstStyle/>
          <a:p>
            <a:pPr>
              <a:spcBef>
                <a:spcPts val="0"/>
              </a:spcBef>
            </a:pPr>
            <a:r>
              <a:rPr lang="en-US" dirty="0"/>
              <a:t>Periods of inadequate and overabundant water</a:t>
            </a:r>
          </a:p>
          <a:p>
            <a:pPr lvl="1">
              <a:spcBef>
                <a:spcPts val="0"/>
              </a:spcBef>
            </a:pPr>
            <a:r>
              <a:rPr lang="en-US" dirty="0"/>
              <a:t>Inadequate water storage for irrigation </a:t>
            </a:r>
          </a:p>
          <a:p>
            <a:pPr>
              <a:spcBef>
                <a:spcPts val="0"/>
              </a:spcBef>
            </a:pPr>
            <a:r>
              <a:rPr lang="en-US" dirty="0"/>
              <a:t>Degraded Soil: loss of topsoil due to erosion by either water or wind and the loss of organic material in the soil</a:t>
            </a:r>
          </a:p>
          <a:p>
            <a:pPr lvl="1">
              <a:spcBef>
                <a:spcPts val="0"/>
              </a:spcBef>
            </a:pPr>
            <a:r>
              <a:rPr lang="en-US" dirty="0"/>
              <a:t>Tropical soil undergoes rapid decomposition of organic material </a:t>
            </a:r>
          </a:p>
          <a:p>
            <a:pPr lvl="2">
              <a:spcBef>
                <a:spcPts val="0"/>
              </a:spcBef>
            </a:pPr>
            <a:r>
              <a:rPr lang="en-US" dirty="0"/>
              <a:t>Primarily added by forests</a:t>
            </a:r>
          </a:p>
          <a:p>
            <a:pPr lvl="1">
              <a:spcBef>
                <a:spcPts val="0"/>
              </a:spcBef>
            </a:pPr>
            <a:r>
              <a:rPr lang="en-US" dirty="0"/>
              <a:t>Loss of topsoil and organic material leads to decreased nutrients and water storage </a:t>
            </a:r>
          </a:p>
          <a:p>
            <a:pPr lvl="2">
              <a:spcBef>
                <a:spcPts val="0"/>
              </a:spcBef>
            </a:pPr>
            <a:r>
              <a:rPr lang="en-US" dirty="0"/>
              <a:t>decreased plant growth </a:t>
            </a:r>
          </a:p>
          <a:p>
            <a:pPr lvl="2">
              <a:spcBef>
                <a:spcPts val="0"/>
              </a:spcBef>
            </a:pPr>
            <a:r>
              <a:rPr lang="en-US" dirty="0"/>
              <a:t>increased susceptibility to pests and diseases. </a:t>
            </a:r>
          </a:p>
          <a:p>
            <a:pPr>
              <a:spcBef>
                <a:spcPts val="0"/>
              </a:spcBef>
            </a:pPr>
            <a:r>
              <a:rPr lang="en-US" dirty="0"/>
              <a:t>Increasing Pest pressure</a:t>
            </a:r>
          </a:p>
          <a:p>
            <a:pPr>
              <a:spcBef>
                <a:spcPts val="0"/>
              </a:spcBef>
            </a:pPr>
            <a:r>
              <a:rPr lang="en-US" dirty="0"/>
              <a:t>Large areas of urbanization, and</a:t>
            </a:r>
          </a:p>
          <a:p>
            <a:pPr>
              <a:spcBef>
                <a:spcPts val="0"/>
              </a:spcBef>
            </a:pPr>
            <a:r>
              <a:rPr lang="en-US" dirty="0"/>
              <a:t>Cost of appropriate technology, fertilizer, seed, (all farm inputs)</a:t>
            </a:r>
          </a:p>
        </p:txBody>
      </p:sp>
    </p:spTree>
    <p:extLst>
      <p:ext uri="{BB962C8B-B14F-4D97-AF65-F5344CB8AC3E}">
        <p14:creationId xmlns:p14="http://schemas.microsoft.com/office/powerpoint/2010/main" val="3241675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6F7CE-8A9D-31AC-092F-A0FE657B53A2}"/>
              </a:ext>
            </a:extLst>
          </p:cNvPr>
          <p:cNvSpPr>
            <a:spLocks noGrp="1"/>
          </p:cNvSpPr>
          <p:nvPr>
            <p:ph type="title"/>
          </p:nvPr>
        </p:nvSpPr>
        <p:spPr/>
        <p:txBody>
          <a:bodyPr/>
          <a:lstStyle/>
          <a:p>
            <a:r>
              <a:rPr lang="en-US" dirty="0"/>
              <a:t>Water remediation</a:t>
            </a:r>
          </a:p>
        </p:txBody>
      </p:sp>
      <p:pic>
        <p:nvPicPr>
          <p:cNvPr id="2050" name="Picture 2" descr="No photo description available.">
            <a:extLst>
              <a:ext uri="{FF2B5EF4-FFF2-40B4-BE49-F238E27FC236}">
                <a16:creationId xmlns:a16="http://schemas.microsoft.com/office/drawing/2014/main" id="{FC4218D4-F0D8-2CAE-AD78-3139EBF2DE3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333" t="23333"/>
          <a:stretch/>
        </p:blipFill>
        <p:spPr bwMode="auto">
          <a:xfrm>
            <a:off x="457199" y="2249632"/>
            <a:ext cx="3897795" cy="40749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photo description available.">
            <a:extLst>
              <a:ext uri="{FF2B5EF4-FFF2-40B4-BE49-F238E27FC236}">
                <a16:creationId xmlns:a16="http://schemas.microsoft.com/office/drawing/2014/main" id="{6B615043-8669-338B-5138-0CCC7D0E31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2133600"/>
            <a:ext cx="341376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5CA4C90-9919-6C05-A9EC-5FA8CFC26B35}"/>
              </a:ext>
            </a:extLst>
          </p:cNvPr>
          <p:cNvPicPr>
            <a:picLocks noChangeAspect="1"/>
          </p:cNvPicPr>
          <p:nvPr/>
        </p:nvPicPr>
        <p:blipFill>
          <a:blip r:embed="rId4"/>
          <a:stretch>
            <a:fillRect/>
          </a:stretch>
        </p:blipFill>
        <p:spPr>
          <a:xfrm>
            <a:off x="1384620" y="6434203"/>
            <a:ext cx="2999492" cy="304826"/>
          </a:xfrm>
          <a:prstGeom prst="rect">
            <a:avLst/>
          </a:prstGeom>
        </p:spPr>
      </p:pic>
    </p:spTree>
    <p:extLst>
      <p:ext uri="{BB962C8B-B14F-4D97-AF65-F5344CB8AC3E}">
        <p14:creationId xmlns:p14="http://schemas.microsoft.com/office/powerpoint/2010/main" val="2125689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6C92-0269-DA4A-7B8D-4022D3F29ADB}"/>
              </a:ext>
            </a:extLst>
          </p:cNvPr>
          <p:cNvSpPr>
            <a:spLocks noGrp="1"/>
          </p:cNvSpPr>
          <p:nvPr>
            <p:ph type="title"/>
          </p:nvPr>
        </p:nvSpPr>
        <p:spPr/>
        <p:txBody>
          <a:bodyPr/>
          <a:lstStyle/>
          <a:p>
            <a:r>
              <a:rPr lang="en-US" dirty="0"/>
              <a:t>Coastal Protection</a:t>
            </a:r>
          </a:p>
        </p:txBody>
      </p:sp>
      <p:sp>
        <p:nvSpPr>
          <p:cNvPr id="4" name="Content Placeholder 3">
            <a:extLst>
              <a:ext uri="{FF2B5EF4-FFF2-40B4-BE49-F238E27FC236}">
                <a16:creationId xmlns:a16="http://schemas.microsoft.com/office/drawing/2014/main" id="{712BAAB3-8797-9C83-2CCA-9E0CDA2DB134}"/>
              </a:ext>
            </a:extLst>
          </p:cNvPr>
          <p:cNvSpPr>
            <a:spLocks noGrp="1"/>
          </p:cNvSpPr>
          <p:nvPr>
            <p:ph sz="half" idx="1"/>
          </p:nvPr>
        </p:nvSpPr>
        <p:spPr>
          <a:xfrm>
            <a:off x="457200" y="1417638"/>
            <a:ext cx="4038600" cy="4830762"/>
          </a:xfrm>
        </p:spPr>
        <p:txBody>
          <a:bodyPr/>
          <a:lstStyle/>
          <a:p>
            <a:pPr marL="342900" marR="0" lvl="0" indent="-342900">
              <a:lnSpc>
                <a:spcPct val="115000"/>
              </a:lnSpc>
              <a:buFont typeface="Symbol" panose="05050102010706020507" pitchFamily="18" charset="2"/>
              <a:buChar char=""/>
            </a:pPr>
            <a:r>
              <a:rPr lang="en-US" sz="2400" kern="100" dirty="0">
                <a:effectLst/>
                <a:ea typeface="Calibri" panose="020F0502020204030204" pitchFamily="34" charset="0"/>
                <a:cs typeface="Times New Roman" panose="02020603050405020304" pitchFamily="18" charset="0"/>
              </a:rPr>
              <a:t>Prevents drifting of sand</a:t>
            </a:r>
          </a:p>
          <a:p>
            <a:pPr marL="342900" marR="0" lvl="0" indent="-342900">
              <a:lnSpc>
                <a:spcPct val="115000"/>
              </a:lnSpc>
              <a:buFont typeface="Symbol" panose="05050102010706020507" pitchFamily="18" charset="2"/>
              <a:buChar char=""/>
            </a:pPr>
            <a:r>
              <a:rPr lang="en-US" sz="2400" kern="100" dirty="0">
                <a:effectLst/>
                <a:ea typeface="Calibri" panose="020F0502020204030204" pitchFamily="34" charset="0"/>
                <a:cs typeface="Times New Roman" panose="02020603050405020304" pitchFamily="18" charset="0"/>
              </a:rPr>
              <a:t>Prevents erosion of the beach</a:t>
            </a:r>
          </a:p>
          <a:p>
            <a:pPr marL="342900" marR="0" lvl="0" indent="-342900">
              <a:lnSpc>
                <a:spcPct val="115000"/>
              </a:lnSpc>
              <a:spcAft>
                <a:spcPts val="1000"/>
              </a:spcAft>
              <a:buFont typeface="Symbol" panose="05050102010706020507" pitchFamily="18" charset="2"/>
              <a:buChar char=""/>
            </a:pPr>
            <a:r>
              <a:rPr lang="en-US" sz="2400" kern="100" dirty="0">
                <a:effectLst/>
                <a:ea typeface="Calibri" panose="020F0502020204030204" pitchFamily="34" charset="0"/>
                <a:cs typeface="Times New Roman" panose="02020603050405020304" pitchFamily="18" charset="0"/>
              </a:rPr>
              <a:t>Protects the coast, mangroves, and reefs from pollution</a:t>
            </a:r>
          </a:p>
          <a:p>
            <a:pPr marL="342900" marR="0" lvl="0" indent="-342900">
              <a:lnSpc>
                <a:spcPct val="115000"/>
              </a:lnSpc>
              <a:spcAft>
                <a:spcPts val="1000"/>
              </a:spcAft>
              <a:buFont typeface="Symbol" panose="05050102010706020507" pitchFamily="18" charset="2"/>
              <a:buChar char=""/>
            </a:pPr>
            <a:r>
              <a:rPr lang="en-US" sz="2400" kern="100" dirty="0">
                <a:ea typeface="Calibri" panose="020F0502020204030204" pitchFamily="34" charset="0"/>
                <a:cs typeface="Times New Roman" panose="02020603050405020304" pitchFamily="18" charset="0"/>
              </a:rPr>
              <a:t>Tolerates high salinity will die if salinity is 45%</a:t>
            </a:r>
          </a:p>
          <a:p>
            <a:pPr marL="342900" marR="0" lvl="0" indent="-342900">
              <a:lnSpc>
                <a:spcPct val="115000"/>
              </a:lnSpc>
              <a:spcAft>
                <a:spcPts val="1000"/>
              </a:spcAft>
              <a:buFont typeface="Symbol" panose="05050102010706020507" pitchFamily="18" charset="2"/>
              <a:buChar char=""/>
            </a:pPr>
            <a:r>
              <a:rPr lang="en-US" sz="2400" kern="100">
                <a:effectLst/>
                <a:ea typeface="Calibri" panose="020F0502020204030204" pitchFamily="34" charset="0"/>
                <a:cs typeface="Times New Roman" panose="02020603050405020304" pitchFamily="18" charset="0"/>
              </a:rPr>
              <a:t>Seawater is 3.5%</a:t>
            </a:r>
            <a:endParaRPr lang="en-US" sz="2400" kern="100" dirty="0">
              <a:effectLst/>
              <a:ea typeface="Calibri" panose="020F0502020204030204" pitchFamily="34" charset="0"/>
              <a:cs typeface="Times New Roman" panose="02020603050405020304" pitchFamily="18" charset="0"/>
            </a:endParaRPr>
          </a:p>
          <a:p>
            <a:endParaRPr lang="en-US" dirty="0"/>
          </a:p>
        </p:txBody>
      </p:sp>
      <p:pic>
        <p:nvPicPr>
          <p:cNvPr id="6" name="Content Placeholder 5">
            <a:extLst>
              <a:ext uri="{FF2B5EF4-FFF2-40B4-BE49-F238E27FC236}">
                <a16:creationId xmlns:a16="http://schemas.microsoft.com/office/drawing/2014/main" id="{65A16106-CB29-7BA2-15B5-9564F286951B}"/>
              </a:ext>
            </a:extLst>
          </p:cNvPr>
          <p:cNvPicPr>
            <a:picLocks noGrp="1" noChangeAspect="1"/>
          </p:cNvPicPr>
          <p:nvPr>
            <p:ph sz="half" idx="2"/>
          </p:nvPr>
        </p:nvPicPr>
        <p:blipFill>
          <a:blip r:embed="rId2"/>
          <a:stretch>
            <a:fillRect/>
          </a:stretch>
        </p:blipFill>
        <p:spPr>
          <a:xfrm>
            <a:off x="4953000" y="1387549"/>
            <a:ext cx="3276736" cy="2467281"/>
          </a:xfrm>
          <a:prstGeom prst="rect">
            <a:avLst/>
          </a:prstGeom>
        </p:spPr>
      </p:pic>
    </p:spTree>
    <p:extLst>
      <p:ext uri="{BB962C8B-B14F-4D97-AF65-F5344CB8AC3E}">
        <p14:creationId xmlns:p14="http://schemas.microsoft.com/office/powerpoint/2010/main" val="870041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2FDA9F-F81B-1D8A-D51D-33B06B9EB87E}"/>
              </a:ext>
            </a:extLst>
          </p:cNvPr>
          <p:cNvPicPr>
            <a:picLocks noChangeAspect="1"/>
          </p:cNvPicPr>
          <p:nvPr/>
        </p:nvPicPr>
        <p:blipFill>
          <a:blip r:embed="rId2"/>
          <a:stretch>
            <a:fillRect/>
          </a:stretch>
        </p:blipFill>
        <p:spPr>
          <a:xfrm>
            <a:off x="457200" y="1600200"/>
            <a:ext cx="3144478" cy="4191000"/>
          </a:xfrm>
          <a:prstGeom prst="rect">
            <a:avLst/>
          </a:prstGeom>
        </p:spPr>
      </p:pic>
      <p:pic>
        <p:nvPicPr>
          <p:cNvPr id="6" name="Picture 5">
            <a:extLst>
              <a:ext uri="{FF2B5EF4-FFF2-40B4-BE49-F238E27FC236}">
                <a16:creationId xmlns:a16="http://schemas.microsoft.com/office/drawing/2014/main" id="{0D86C706-33A1-D6B6-05A9-39B1C52C1FF7}"/>
              </a:ext>
            </a:extLst>
          </p:cNvPr>
          <p:cNvPicPr>
            <a:picLocks noChangeAspect="1"/>
          </p:cNvPicPr>
          <p:nvPr/>
        </p:nvPicPr>
        <p:blipFill>
          <a:blip r:embed="rId3"/>
          <a:stretch>
            <a:fillRect/>
          </a:stretch>
        </p:blipFill>
        <p:spPr>
          <a:xfrm>
            <a:off x="5029200" y="1617945"/>
            <a:ext cx="3144478" cy="4191000"/>
          </a:xfrm>
          <a:prstGeom prst="rect">
            <a:avLst/>
          </a:prstGeom>
        </p:spPr>
      </p:pic>
      <p:sp>
        <p:nvSpPr>
          <p:cNvPr id="7" name="Title 6">
            <a:extLst>
              <a:ext uri="{FF2B5EF4-FFF2-40B4-BE49-F238E27FC236}">
                <a16:creationId xmlns:a16="http://schemas.microsoft.com/office/drawing/2014/main" id="{1DC79EDD-E672-B793-23B7-E72AB3866FF0}"/>
              </a:ext>
            </a:extLst>
          </p:cNvPr>
          <p:cNvSpPr>
            <a:spLocks noGrp="1"/>
          </p:cNvSpPr>
          <p:nvPr>
            <p:ph type="title"/>
          </p:nvPr>
        </p:nvSpPr>
        <p:spPr>
          <a:xfrm>
            <a:off x="457200" y="274638"/>
            <a:ext cx="8229600" cy="792162"/>
          </a:xfrm>
        </p:spPr>
        <p:txBody>
          <a:bodyPr/>
          <a:lstStyle/>
          <a:p>
            <a:r>
              <a:rPr lang="en-US" dirty="0"/>
              <a:t>Coastal Protection</a:t>
            </a:r>
          </a:p>
        </p:txBody>
      </p:sp>
    </p:spTree>
    <p:extLst>
      <p:ext uri="{BB962C8B-B14F-4D97-AF65-F5344CB8AC3E}">
        <p14:creationId xmlns:p14="http://schemas.microsoft.com/office/powerpoint/2010/main" val="679906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AED9C4-6A8E-CD47-89B6-EA2AC0EC0E5B}"/>
              </a:ext>
            </a:extLst>
          </p:cNvPr>
          <p:cNvPicPr>
            <a:picLocks noChangeAspect="1"/>
          </p:cNvPicPr>
          <p:nvPr/>
        </p:nvPicPr>
        <p:blipFill>
          <a:blip r:embed="rId2"/>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803802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7C172-5287-84CB-14D0-F84C7121F3C6}"/>
              </a:ext>
            </a:extLst>
          </p:cNvPr>
          <p:cNvSpPr>
            <a:spLocks noGrp="1"/>
          </p:cNvSpPr>
          <p:nvPr>
            <p:ph type="title"/>
          </p:nvPr>
        </p:nvSpPr>
        <p:spPr/>
        <p:txBody>
          <a:bodyPr/>
          <a:lstStyle/>
          <a:p>
            <a:r>
              <a:rPr lang="en-US" dirty="0"/>
              <a:t>Use of Vetiver</a:t>
            </a:r>
          </a:p>
        </p:txBody>
      </p:sp>
      <p:sp>
        <p:nvSpPr>
          <p:cNvPr id="3" name="Content Placeholder 2">
            <a:extLst>
              <a:ext uri="{FF2B5EF4-FFF2-40B4-BE49-F238E27FC236}">
                <a16:creationId xmlns:a16="http://schemas.microsoft.com/office/drawing/2014/main" id="{A3A6B0F9-39E9-51D0-4CF4-628DCAF5E657}"/>
              </a:ext>
            </a:extLst>
          </p:cNvPr>
          <p:cNvSpPr>
            <a:spLocks noGrp="1"/>
          </p:cNvSpPr>
          <p:nvPr>
            <p:ph idx="1"/>
          </p:nvPr>
        </p:nvSpPr>
        <p:spPr>
          <a:xfrm>
            <a:off x="457200" y="1295400"/>
            <a:ext cx="8229600" cy="4830763"/>
          </a:xfrm>
        </p:spPr>
        <p:txBody>
          <a:bodyPr/>
          <a:lstStyle/>
          <a:p>
            <a:r>
              <a:rPr lang="en-US" dirty="0"/>
              <a:t>Affordable low-tech solution</a:t>
            </a:r>
          </a:p>
          <a:p>
            <a:r>
              <a:rPr lang="en-US" dirty="0"/>
              <a:t>Improve soil health</a:t>
            </a:r>
          </a:p>
          <a:p>
            <a:pPr lvl="1"/>
            <a:r>
              <a:rPr lang="en-US" dirty="0"/>
              <a:t>Increase soil organic matter</a:t>
            </a:r>
          </a:p>
          <a:p>
            <a:pPr lvl="1"/>
            <a:r>
              <a:rPr lang="en-US" dirty="0"/>
              <a:t>Reduce erosion</a:t>
            </a:r>
          </a:p>
          <a:p>
            <a:pPr lvl="1"/>
            <a:r>
              <a:rPr lang="en-US" dirty="0"/>
              <a:t>Increase soil cover</a:t>
            </a:r>
          </a:p>
          <a:p>
            <a:pPr lvl="1"/>
            <a:r>
              <a:rPr lang="en-US" dirty="0"/>
              <a:t>Improve biodiversity</a:t>
            </a:r>
          </a:p>
          <a:p>
            <a:pPr lvl="1"/>
            <a:r>
              <a:rPr lang="en-US" dirty="0"/>
              <a:t>Maintain living roots</a:t>
            </a:r>
          </a:p>
          <a:p>
            <a:r>
              <a:rPr lang="en-US" dirty="0"/>
              <a:t>Protect coral reefs and coastal areas</a:t>
            </a:r>
          </a:p>
          <a:p>
            <a:pPr marL="0" indent="0">
              <a:buNone/>
            </a:pPr>
            <a:endParaRPr lang="en-US" dirty="0"/>
          </a:p>
        </p:txBody>
      </p:sp>
    </p:spTree>
    <p:extLst>
      <p:ext uri="{BB962C8B-B14F-4D97-AF65-F5344CB8AC3E}">
        <p14:creationId xmlns:p14="http://schemas.microsoft.com/office/powerpoint/2010/main" val="2047109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08038"/>
          </a:xfrm>
        </p:spPr>
        <p:txBody>
          <a:bodyPr/>
          <a:lstStyle/>
          <a:p>
            <a:r>
              <a:rPr lang="en-US" dirty="0"/>
              <a:t>References</a:t>
            </a:r>
          </a:p>
        </p:txBody>
      </p:sp>
      <p:sp>
        <p:nvSpPr>
          <p:cNvPr id="3" name="Content Placeholder 2"/>
          <p:cNvSpPr>
            <a:spLocks noGrp="1"/>
          </p:cNvSpPr>
          <p:nvPr>
            <p:ph idx="1"/>
          </p:nvPr>
        </p:nvSpPr>
        <p:spPr>
          <a:xfrm>
            <a:off x="457200" y="1219200"/>
            <a:ext cx="8229600" cy="4830763"/>
          </a:xfrm>
        </p:spPr>
        <p:txBody>
          <a:bodyPr>
            <a:noAutofit/>
          </a:bodyPr>
          <a:lstStyle/>
          <a:p>
            <a:pPr marL="514350" indent="-514350">
              <a:buFont typeface="+mj-lt"/>
              <a:buAutoNum type="arabicPeriod"/>
            </a:pPr>
            <a:r>
              <a:rPr lang="en-US" sz="1400" dirty="0"/>
              <a:t>Conservation: Soil. </a:t>
            </a:r>
            <a:r>
              <a:rPr lang="en-US" sz="1400" u="sng" dirty="0">
                <a:hlinkClick r:id="rId2"/>
              </a:rPr>
              <a:t>https://www.nrcs.usda.gov/</a:t>
            </a:r>
            <a:endParaRPr lang="en-US" sz="1400" dirty="0"/>
          </a:p>
          <a:p>
            <a:pPr marL="514350" lvl="0" indent="-514350">
              <a:buFont typeface="+mj-lt"/>
              <a:buAutoNum type="arabicPeriod"/>
            </a:pPr>
            <a:r>
              <a:rPr lang="en-US" sz="1400" dirty="0"/>
              <a:t>GSP. 2015. Revised World Soil Charter. Available at   http://www.fao.org/fileadmin/user_upload/GSP/docs/ITPS_ Pillars/annexVII_WSC.pdf</a:t>
            </a:r>
          </a:p>
          <a:p>
            <a:pPr marL="514350" lvl="0" indent="-514350">
              <a:buFont typeface="+mj-lt"/>
              <a:buAutoNum type="arabicPeriod"/>
            </a:pPr>
            <a:r>
              <a:rPr lang="en-US" sz="1400" dirty="0"/>
              <a:t>FAO and ITPS. 2015. Status of the World’s Soil Resources (SWSR) – Main Report. Food and Agriculture Organization of the United Nations and Intergovernmental Technical Panel on Soils, Rome, Italy</a:t>
            </a:r>
          </a:p>
          <a:p>
            <a:pPr marL="514350" indent="-514350">
              <a:buFont typeface="+mj-lt"/>
              <a:buAutoNum type="arabicPeriod"/>
            </a:pPr>
            <a:r>
              <a:rPr lang="en-US" sz="1400" dirty="0"/>
              <a:t>What is Soil Health? </a:t>
            </a:r>
            <a:r>
              <a:rPr lang="en-US" sz="1400" u="sng" dirty="0">
                <a:hlinkClick r:id="rId3"/>
              </a:rPr>
              <a:t>https://www.sare.org/resources/what-is-soil-health/</a:t>
            </a:r>
            <a:endParaRPr lang="en-US" sz="1400" u="sng" dirty="0"/>
          </a:p>
          <a:p>
            <a:pPr marL="514350" indent="-514350">
              <a:buFont typeface="+mj-lt"/>
              <a:buAutoNum type="arabicPeriod"/>
            </a:pPr>
            <a:r>
              <a:rPr lang="en-US" sz="1400" dirty="0"/>
              <a:t>Soil Health.  </a:t>
            </a:r>
            <a:r>
              <a:rPr lang="en-US" sz="1400" dirty="0">
                <a:hlinkClick r:id="rId4"/>
              </a:rPr>
              <a:t>https://www.farmers.gov/conservation/soil-health</a:t>
            </a:r>
            <a:endParaRPr lang="en-US" sz="1400" dirty="0"/>
          </a:p>
          <a:p>
            <a:pPr marL="514350" indent="-514350">
              <a:buFont typeface="+mj-lt"/>
              <a:buAutoNum type="arabicPeriod"/>
            </a:pPr>
            <a:r>
              <a:rPr lang="en-US" sz="1400" dirty="0"/>
              <a:t>Soil Health. </a:t>
            </a:r>
            <a:r>
              <a:rPr lang="en-US" sz="1400" u="sng" dirty="0">
                <a:hlinkClick r:id="rId5"/>
              </a:rPr>
              <a:t>https://www.fs.usda.gov/nac/topics/soil-health.php</a:t>
            </a:r>
            <a:endParaRPr lang="en-US" sz="1400" u="sng" dirty="0"/>
          </a:p>
          <a:p>
            <a:pPr marL="514350" indent="-514350">
              <a:buFont typeface="+mj-lt"/>
              <a:buAutoNum type="arabicPeriod"/>
            </a:pPr>
            <a:r>
              <a:rPr lang="en-US" sz="1400" dirty="0"/>
              <a:t>Chronic land degradation: UN offers stark warnings and practical remedies in Global Land Outlook 2. </a:t>
            </a:r>
            <a:r>
              <a:rPr lang="en-US" sz="1400" cap="all" dirty="0"/>
              <a:t>26 APRIL 2022 PRESS RELEASE. SUSTAINABLE LAND MANAGEMENT &amp; RESTORATION. </a:t>
            </a:r>
            <a:r>
              <a:rPr lang="en-US" sz="1400" dirty="0">
                <a:hlinkClick r:id="rId6"/>
              </a:rPr>
              <a:t>https://www.unccd.int/news-stories/press-releases/chronic-land-degradation-un-offers-stark-warnings-and-practical</a:t>
            </a:r>
            <a:endParaRPr lang="en-US" sz="1400" dirty="0"/>
          </a:p>
          <a:p>
            <a:pPr marL="514350" lvl="0" indent="-514350">
              <a:buFont typeface="+mj-lt"/>
              <a:buAutoNum type="arabicPeriod"/>
            </a:pPr>
            <a:r>
              <a:rPr lang="en-US" sz="1400" dirty="0"/>
              <a:t>Rojas-Sandoval. </a:t>
            </a:r>
            <a:r>
              <a:rPr lang="en-US" sz="1400" dirty="0" err="1"/>
              <a:t>Chrysopogon</a:t>
            </a:r>
            <a:r>
              <a:rPr lang="en-US" sz="1400" dirty="0"/>
              <a:t> </a:t>
            </a:r>
            <a:r>
              <a:rPr lang="en-US" sz="1400" dirty="0" err="1"/>
              <a:t>zizanioides</a:t>
            </a:r>
            <a:r>
              <a:rPr lang="en-US" sz="1400" dirty="0"/>
              <a:t> (</a:t>
            </a:r>
            <a:r>
              <a:rPr lang="en-US" sz="1400" dirty="0" err="1"/>
              <a:t>vetiver</a:t>
            </a:r>
            <a:r>
              <a:rPr lang="en-US" sz="1400" dirty="0"/>
              <a:t>). CABI Compendium. Feb 11, 2020. https://www.cabidigitallibrary.org/doi/full/10.1079/cabicompendium.18528934. </a:t>
            </a:r>
            <a:endParaRPr lang="en-US" sz="1400" b="1" dirty="0"/>
          </a:p>
          <a:p>
            <a:pPr marL="514350" lvl="0" indent="-514350" fontAlgn="ctr">
              <a:buFont typeface="+mj-lt"/>
              <a:buAutoNum type="arabicPeriod"/>
            </a:pPr>
            <a:r>
              <a:rPr lang="en-US" sz="1400" dirty="0"/>
              <a:t>S. Barnard, V. </a:t>
            </a:r>
            <a:r>
              <a:rPr lang="en-US" sz="1400" dirty="0" err="1"/>
              <a:t>Diedericks</a:t>
            </a:r>
            <a:r>
              <a:rPr lang="en-US" sz="1400" dirty="0"/>
              <a:t>, K.R. </a:t>
            </a:r>
            <a:r>
              <a:rPr lang="en-US" sz="1400" dirty="0" err="1"/>
              <a:t>Conradie</a:t>
            </a:r>
            <a:r>
              <a:rPr lang="en-US" sz="1400" dirty="0"/>
              <a:t>. Genetic diversity of vetiver isolates (</a:t>
            </a:r>
            <a:r>
              <a:rPr lang="en-US" sz="1400" i="1" dirty="0" err="1"/>
              <a:t>Chrysopogon</a:t>
            </a:r>
            <a:r>
              <a:rPr lang="en-US" sz="1400" i="1" dirty="0"/>
              <a:t> </a:t>
            </a:r>
            <a:r>
              <a:rPr lang="en-US" sz="1400" i="1" dirty="0" err="1"/>
              <a:t>zizanioides</a:t>
            </a:r>
            <a:r>
              <a:rPr lang="en-US" sz="1400" dirty="0"/>
              <a:t>/</a:t>
            </a:r>
            <a:r>
              <a:rPr lang="en-US" sz="1400" i="1" dirty="0" err="1"/>
              <a:t>nigritanus</a:t>
            </a:r>
            <a:r>
              <a:rPr lang="en-US" sz="1400" dirty="0"/>
              <a:t>) available in South Africa based on </a:t>
            </a:r>
            <a:r>
              <a:rPr lang="en-US" sz="1400" i="1" dirty="0"/>
              <a:t>ITS</a:t>
            </a:r>
            <a:r>
              <a:rPr lang="en-US" sz="1400" dirty="0"/>
              <a:t>, </a:t>
            </a:r>
            <a:r>
              <a:rPr lang="en-US" sz="1400" i="1" dirty="0" err="1"/>
              <a:t>ndh</a:t>
            </a:r>
            <a:r>
              <a:rPr lang="en-US" sz="1400" dirty="0" err="1"/>
              <a:t>F</a:t>
            </a:r>
            <a:r>
              <a:rPr lang="en-US" sz="1400" dirty="0"/>
              <a:t> and </a:t>
            </a:r>
            <a:r>
              <a:rPr lang="en-US" sz="1400" i="1" dirty="0" err="1"/>
              <a:t>rbc</a:t>
            </a:r>
            <a:r>
              <a:rPr lang="en-US" sz="1400" dirty="0" err="1"/>
              <a:t>L</a:t>
            </a:r>
            <a:r>
              <a:rPr lang="en-US" sz="1400" dirty="0"/>
              <a:t> sequencing analyses. </a:t>
            </a:r>
            <a:r>
              <a:rPr lang="en-US" sz="1400" dirty="0">
                <a:hlinkClick r:id="rId7" tooltip="Go to South African Journal of Botany on ScienceDirect"/>
              </a:rPr>
              <a:t>South African Journal of Botany</a:t>
            </a:r>
            <a:r>
              <a:rPr lang="en-US" sz="1400" dirty="0"/>
              <a:t> </a:t>
            </a:r>
            <a:r>
              <a:rPr lang="en-US" sz="1400" dirty="0">
                <a:hlinkClick r:id="rId8" tooltip="Go to table of contents for this volume/issue"/>
              </a:rPr>
              <a:t>Volume 86</a:t>
            </a:r>
            <a:r>
              <a:rPr lang="en-US" sz="1400" dirty="0"/>
              <a:t>, May 2013. https://www.sciencedirect.com/science/article/pii/S0254629913000318</a:t>
            </a:r>
            <a:endParaRPr lang="en-US" sz="1400" b="1" dirty="0"/>
          </a:p>
          <a:p>
            <a:pPr marL="514350" lvl="0" indent="-514350">
              <a:buFont typeface="+mj-lt"/>
              <a:buAutoNum type="arabicPeriod"/>
            </a:pPr>
            <a:r>
              <a:rPr lang="en-US" sz="1400" dirty="0" err="1"/>
              <a:t>Vetiver</a:t>
            </a:r>
            <a:r>
              <a:rPr lang="en-US" sz="1400" dirty="0"/>
              <a:t> Grass Technology. The </a:t>
            </a:r>
            <a:r>
              <a:rPr lang="en-US" sz="1400" dirty="0" err="1"/>
              <a:t>vetiver</a:t>
            </a:r>
            <a:r>
              <a:rPr lang="en-US" sz="1400" dirty="0"/>
              <a:t> Network International. </a:t>
            </a:r>
            <a:r>
              <a:rPr lang="en-US" sz="1400" dirty="0">
                <a:hlinkClick r:id="rId9"/>
              </a:rPr>
              <a:t>https://www.vetiver.org</a:t>
            </a:r>
            <a:endParaRPr lang="en-US" sz="1400" dirty="0"/>
          </a:p>
          <a:p>
            <a:pPr marL="0" indent="0">
              <a:buNone/>
            </a:pPr>
            <a:endParaRPr lang="en-US" sz="1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03237"/>
          </a:xfrm>
        </p:spPr>
        <p:txBody>
          <a:bodyPr>
            <a:normAutofit fontScale="90000"/>
          </a:bodyPr>
          <a:lstStyle/>
          <a:p>
            <a:r>
              <a:rPr lang="en-US" dirty="0"/>
              <a:t>References</a:t>
            </a:r>
          </a:p>
        </p:txBody>
      </p:sp>
      <p:sp>
        <p:nvSpPr>
          <p:cNvPr id="3" name="Content Placeholder 2"/>
          <p:cNvSpPr>
            <a:spLocks noGrp="1"/>
          </p:cNvSpPr>
          <p:nvPr>
            <p:ph idx="1"/>
          </p:nvPr>
        </p:nvSpPr>
        <p:spPr>
          <a:xfrm>
            <a:off x="457200" y="808038"/>
            <a:ext cx="8229600" cy="5440362"/>
          </a:xfrm>
        </p:spPr>
        <p:txBody>
          <a:bodyPr>
            <a:noAutofit/>
          </a:bodyPr>
          <a:lstStyle/>
          <a:p>
            <a:pPr marL="514350" lvl="0" indent="-514350">
              <a:buFont typeface="+mj-lt"/>
              <a:buAutoNum type="arabicPeriod"/>
            </a:pPr>
            <a:endParaRPr lang="en-US" sz="1400" dirty="0"/>
          </a:p>
          <a:p>
            <a:pPr>
              <a:buFont typeface="+mj-lt"/>
              <a:buAutoNum type="arabicPeriod" startAt="11"/>
            </a:pPr>
            <a:r>
              <a:rPr lang="en-US" sz="1400" dirty="0"/>
              <a:t>Dick Grimshaw, Feb 1 2026. VETIVER AS FORAGE AND ITS MANAGEMENT. Vetiver Grass Technology (VGT) Guides and Design Standards</a:t>
            </a:r>
          </a:p>
          <a:p>
            <a:pPr marL="514350" lvl="0" indent="-514350">
              <a:buFont typeface="+mj-lt"/>
              <a:buAutoNum type="arabicPeriod" startAt="11"/>
            </a:pPr>
            <a:r>
              <a:rPr lang="en-US" sz="1400" dirty="0"/>
              <a:t>Tropical Plants Database, Ken Fern. tropical.theferns.info. 2023-03-12. &lt;tropical.theferns.info/</a:t>
            </a:r>
            <a:r>
              <a:rPr lang="en-US" sz="1400" dirty="0" err="1"/>
              <a:t>viewtropical.php?id</a:t>
            </a:r>
            <a:r>
              <a:rPr lang="en-US" sz="1400" dirty="0"/>
              <a:t>=</a:t>
            </a:r>
            <a:r>
              <a:rPr lang="en-US" sz="1400" dirty="0" err="1"/>
              <a:t>Chrysopogon+zizanioides</a:t>
            </a:r>
            <a:endParaRPr lang="en-US" sz="1400" dirty="0"/>
          </a:p>
          <a:p>
            <a:pPr marL="514350" lvl="0" indent="-514350">
              <a:buFont typeface="+mj-lt"/>
              <a:buAutoNum type="arabicPeriod" startAt="11"/>
            </a:pPr>
            <a:r>
              <a:rPr lang="en-US" sz="1400" dirty="0"/>
              <a:t>Truong P, Van TT, Pinners E, 2008. Vetiver system applications technical reference manual. The Vetiver Network International. </a:t>
            </a:r>
          </a:p>
          <a:p>
            <a:pPr marL="514350" lvl="0" indent="-514350">
              <a:buFont typeface="+mj-lt"/>
              <a:buAutoNum type="arabicPeriod" startAt="11"/>
            </a:pPr>
            <a:r>
              <a:rPr lang="en-US" sz="1400" dirty="0"/>
              <a:t>The Vetiver Network West Indies. </a:t>
            </a:r>
            <a:r>
              <a:rPr lang="en-US" sz="1400" dirty="0">
                <a:hlinkClick r:id="rId2"/>
              </a:rPr>
              <a:t>https://www.tvnwi.org</a:t>
            </a:r>
            <a:endParaRPr lang="en-US" sz="1400" dirty="0"/>
          </a:p>
          <a:p>
            <a:pPr marL="514350" lvl="0" indent="-514350">
              <a:buFont typeface="+mj-lt"/>
              <a:buAutoNum type="arabicPeriod" startAt="11"/>
            </a:pPr>
            <a:r>
              <a:rPr lang="en-US" sz="1400" dirty="0"/>
              <a:t>Datta R, Quispe MA, Sarkar D. Greenhouse study on the phytoremediation potential of vetiver grass, Chrysopogon zizanioides L., in arsenic-contaminated soils. Bull Environ </a:t>
            </a:r>
            <a:r>
              <a:rPr lang="en-US" sz="1400" dirty="0" err="1"/>
              <a:t>Contam</a:t>
            </a:r>
            <a:r>
              <a:rPr lang="en-US" sz="1400" dirty="0"/>
              <a:t> </a:t>
            </a:r>
            <a:r>
              <a:rPr lang="en-US" sz="1400" dirty="0" err="1"/>
              <a:t>Toxicol</a:t>
            </a:r>
            <a:r>
              <a:rPr lang="en-US" sz="1400" dirty="0"/>
              <a:t>. 2011 Jan;86(1):124-8. </a:t>
            </a:r>
            <a:r>
              <a:rPr lang="en-US" sz="1400" dirty="0" err="1"/>
              <a:t>doi</a:t>
            </a:r>
            <a:r>
              <a:rPr lang="en-US" sz="1400" dirty="0"/>
              <a:t>: 10.1007/s00128-010-0185-8. </a:t>
            </a:r>
            <a:r>
              <a:rPr lang="en-US" sz="1400" dirty="0" err="1"/>
              <a:t>Epub</a:t>
            </a:r>
            <a:r>
              <a:rPr lang="en-US" sz="1400" dirty="0"/>
              <a:t> 2010 Dec 29. PMID: 21190015</a:t>
            </a:r>
          </a:p>
          <a:p>
            <a:pPr marL="514350" lvl="0" indent="-514350">
              <a:buFont typeface="+mj-lt"/>
              <a:buAutoNum type="arabicPeriod" startAt="11"/>
            </a:pPr>
            <a:r>
              <a:rPr lang="en-US" sz="1400" dirty="0"/>
              <a:t>Truong, Paul. The global impact of vetiver grass technology on the environment</a:t>
            </a:r>
          </a:p>
          <a:p>
            <a:pPr marL="514350" lvl="0" indent="-514350">
              <a:buFont typeface="+mj-lt"/>
              <a:buAutoNum type="arabicPeriod" startAt="11"/>
            </a:pPr>
            <a:r>
              <a:rPr lang="en-US" sz="1400" dirty="0"/>
              <a:t>Proceedings of the Second International Conference on Vetiver. Jan 2000</a:t>
            </a:r>
          </a:p>
          <a:p>
            <a:pPr marL="514350" lvl="0" indent="-514350">
              <a:buFont typeface="+mj-lt"/>
              <a:buAutoNum type="arabicPeriod" startAt="18"/>
            </a:pPr>
            <a:r>
              <a:rPr lang="en-US" sz="1400" dirty="0"/>
              <a:t>B. </a:t>
            </a:r>
            <a:r>
              <a:rPr lang="en-US" sz="1400" dirty="0" err="1"/>
              <a:t>Deesaeng</a:t>
            </a:r>
            <a:r>
              <a:rPr lang="en-US" sz="1400" dirty="0"/>
              <a:t>, J. </a:t>
            </a:r>
            <a:r>
              <a:rPr lang="en-US" sz="1400" dirty="0" err="1"/>
              <a:t>Pheunda</a:t>
            </a:r>
            <a:r>
              <a:rPr lang="en-US" sz="1400" dirty="0"/>
              <a:t>, C. </a:t>
            </a:r>
            <a:r>
              <a:rPr lang="en-US" sz="1400" dirty="0" err="1"/>
              <a:t>Onarsa</a:t>
            </a:r>
            <a:r>
              <a:rPr lang="en-US" sz="1400" dirty="0"/>
              <a:t> and A. </a:t>
            </a:r>
            <a:r>
              <a:rPr lang="en-US" sz="1400" dirty="0" err="1"/>
              <a:t>Boonsaner</a:t>
            </a:r>
            <a:r>
              <a:rPr lang="en-US" sz="1400" dirty="0"/>
              <a:t>. Vetiver Potential For Increasing Groundwater Recharge. Watershed Research Division, Watershed Conservation and Management Office, National Park, Wildlife and Plant Conservation Department, </a:t>
            </a:r>
            <a:r>
              <a:rPr lang="en-US" sz="1400" dirty="0" err="1"/>
              <a:t>Phaholyothin</a:t>
            </a:r>
            <a:r>
              <a:rPr lang="en-US" sz="1400" dirty="0"/>
              <a:t> Rd., </a:t>
            </a:r>
            <a:r>
              <a:rPr lang="en-US" sz="1400" dirty="0" err="1"/>
              <a:t>Chatuchak</a:t>
            </a:r>
            <a:r>
              <a:rPr lang="en-US" sz="1400" dirty="0"/>
              <a:t>, Bangkok, Thailand 10900</a:t>
            </a:r>
          </a:p>
          <a:p>
            <a:pPr marL="514350" lvl="0" indent="-514350">
              <a:buFont typeface="+mj-lt"/>
              <a:buAutoNum type="arabicPeriod" startAt="18"/>
            </a:pPr>
            <a:r>
              <a:rPr lang="en-US" sz="1400" dirty="0"/>
              <a:t>J. Van den Berg 1 , C. Midega 2 , L. J. Wadhams 3 , and Z. R. Khan2 1. Can Vetiver Grass be Used to Manage Insect Pests on Crops? 1 School of Environmental Sciences, Potchefstroom University for Christian Higher Education, Private Bag X 6001, Potchefstroom, South Africa 2 International Center for Insect Physiology and Ecology, P.O. Box 30772, Nairobi, Kenya 3 Chemical Ecology Group, Rothamsted Research, Harpenden, Herts, AL5 2JQ, United Kingdom. https://www.vetiver.org/ICV3-Proceedings/SA_stem%20borer.pdf</a:t>
            </a:r>
          </a:p>
          <a:p>
            <a:pPr marL="514350" lvl="0" indent="-514350">
              <a:buFont typeface="+mj-lt"/>
              <a:buAutoNum type="arabicPeriod" startAt="11"/>
            </a:pPr>
            <a:endParaRPr lang="en-US" sz="1400" dirty="0"/>
          </a:p>
          <a:p>
            <a:pPr marL="514350" lvl="0" indent="-514350">
              <a:buFont typeface="+mj-lt"/>
              <a:buAutoNum type="arabicPeriod" startAt="11"/>
            </a:pPr>
            <a:endParaRPr lang="en-US" sz="1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AA9B-1660-5F5A-E9D6-A835D01175B7}"/>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05FFC8C-47BB-8F58-C2DB-3A2094C75F46}"/>
              </a:ext>
            </a:extLst>
          </p:cNvPr>
          <p:cNvSpPr>
            <a:spLocks noGrp="1"/>
          </p:cNvSpPr>
          <p:nvPr>
            <p:ph idx="1"/>
          </p:nvPr>
        </p:nvSpPr>
        <p:spPr/>
        <p:txBody>
          <a:bodyPr>
            <a:normAutofit fontScale="85000" lnSpcReduction="20000"/>
          </a:bodyPr>
          <a:lstStyle/>
          <a:p>
            <a:pPr marL="514350" indent="-514350">
              <a:buFont typeface="+mj-lt"/>
              <a:buAutoNum type="arabicPeriod" startAt="20"/>
            </a:pPr>
            <a:r>
              <a:rPr lang="en-US" sz="2200" dirty="0"/>
              <a:t>P. </a:t>
            </a:r>
            <a:r>
              <a:rPr lang="en-US" sz="2200" dirty="0" err="1"/>
              <a:t>Nopmalai</a:t>
            </a:r>
            <a:r>
              <a:rPr lang="en-US" sz="2200" dirty="0"/>
              <a:t>, A. </a:t>
            </a:r>
            <a:r>
              <a:rPr lang="en-US" sz="2200" dirty="0" err="1"/>
              <a:t>Sukhkasem</a:t>
            </a:r>
            <a:r>
              <a:rPr lang="en-US" sz="2200" dirty="0"/>
              <a:t>, K. </a:t>
            </a:r>
            <a:r>
              <a:rPr lang="en-US" sz="2200" dirty="0" err="1"/>
              <a:t>Kanjanathanaset</a:t>
            </a:r>
            <a:r>
              <a:rPr lang="en-US" sz="2200" dirty="0"/>
              <a:t>, K. </a:t>
            </a:r>
            <a:r>
              <a:rPr lang="en-US" sz="2200" dirty="0" err="1"/>
              <a:t>Wattanaprapat</a:t>
            </a:r>
            <a:r>
              <a:rPr lang="en-US" sz="2200" dirty="0"/>
              <a:t> and I. </a:t>
            </a:r>
            <a:r>
              <a:rPr lang="en-US" sz="2200" dirty="0" err="1"/>
              <a:t>Meesing</a:t>
            </a:r>
            <a:r>
              <a:rPr lang="en-US" sz="2200" dirty="0"/>
              <a:t>. Study on Carbon Storage and Carbon Balance in Vetiver Grass Cultivation Areas in Northern Thailand. Land Development </a:t>
            </a:r>
            <a:r>
              <a:rPr lang="en-US" sz="2200" dirty="0" err="1"/>
              <a:t>Department,Chatuchak</a:t>
            </a:r>
            <a:r>
              <a:rPr lang="en-US" sz="2200" dirty="0"/>
              <a:t>, Bangkok, Thailand, 10900</a:t>
            </a:r>
          </a:p>
          <a:p>
            <a:pPr marL="514350" indent="-514350">
              <a:buFont typeface="+mj-lt"/>
              <a:buAutoNum type="arabicPeriod" startAt="20"/>
            </a:pPr>
            <a:r>
              <a:rPr lang="en-US" sz="2200" b="0" i="0" dirty="0" err="1">
                <a:solidFill>
                  <a:srgbClr val="212121"/>
                </a:solidFill>
                <a:effectLst/>
              </a:rPr>
              <a:t>Panja</a:t>
            </a:r>
            <a:r>
              <a:rPr lang="en-US" sz="2200" b="0" i="0" dirty="0">
                <a:solidFill>
                  <a:srgbClr val="212121"/>
                </a:solidFill>
                <a:effectLst/>
              </a:rPr>
              <a:t> S, Sarkar D, Datta R. Removal of antibiotics and nutrients by Vetiver grass (</a:t>
            </a:r>
            <a:r>
              <a:rPr lang="en-US" sz="2200" b="0" i="1" dirty="0" err="1">
                <a:solidFill>
                  <a:srgbClr val="212121"/>
                </a:solidFill>
                <a:effectLst/>
              </a:rPr>
              <a:t>Chrysopogon</a:t>
            </a:r>
            <a:r>
              <a:rPr lang="en-US" sz="2200" b="0" i="1" dirty="0">
                <a:solidFill>
                  <a:srgbClr val="212121"/>
                </a:solidFill>
                <a:effectLst/>
              </a:rPr>
              <a:t> </a:t>
            </a:r>
            <a:r>
              <a:rPr lang="en-US" sz="2200" b="0" i="1" dirty="0" err="1">
                <a:solidFill>
                  <a:srgbClr val="212121"/>
                </a:solidFill>
                <a:effectLst/>
              </a:rPr>
              <a:t>zizanioides</a:t>
            </a:r>
            <a:r>
              <a:rPr lang="en-US" sz="2200" b="0" i="0" dirty="0">
                <a:solidFill>
                  <a:srgbClr val="212121"/>
                </a:solidFill>
                <a:effectLst/>
              </a:rPr>
              <a:t>) from secondary wastewater effluent. Int J Phytoremediation. 2020;22(7):764-773. </a:t>
            </a:r>
            <a:r>
              <a:rPr lang="en-US" sz="2200" b="0" i="0" dirty="0" err="1">
                <a:solidFill>
                  <a:srgbClr val="212121"/>
                </a:solidFill>
                <a:effectLst/>
              </a:rPr>
              <a:t>doi</a:t>
            </a:r>
            <a:r>
              <a:rPr lang="en-US" sz="2200" b="0" i="0" dirty="0">
                <a:solidFill>
                  <a:srgbClr val="212121"/>
                </a:solidFill>
                <a:effectLst/>
              </a:rPr>
              <a:t>: 10.1080/15226514.2019.1710813. </a:t>
            </a:r>
            <a:r>
              <a:rPr lang="en-US" sz="2200" b="0" i="0" dirty="0" err="1">
                <a:solidFill>
                  <a:srgbClr val="212121"/>
                </a:solidFill>
                <a:effectLst/>
              </a:rPr>
              <a:t>Epub</a:t>
            </a:r>
            <a:r>
              <a:rPr lang="en-US" sz="2200" b="0" i="0" dirty="0">
                <a:solidFill>
                  <a:srgbClr val="212121"/>
                </a:solidFill>
                <a:effectLst/>
              </a:rPr>
              <a:t> 2020 Jan 15. PMID: 31941351.</a:t>
            </a:r>
          </a:p>
          <a:p>
            <a:pPr marL="514350" indent="-514350">
              <a:buFont typeface="+mj-lt"/>
              <a:buAutoNum type="arabicPeriod" startAt="20"/>
            </a:pPr>
            <a:r>
              <a:rPr lang="en-US" sz="2200" b="0" i="0" dirty="0" err="1">
                <a:solidFill>
                  <a:srgbClr val="212121"/>
                </a:solidFill>
                <a:effectLst/>
              </a:rPr>
              <a:t>Oshunsanya</a:t>
            </a:r>
            <a:r>
              <a:rPr lang="en-US" sz="2200" b="0" i="0" dirty="0">
                <a:solidFill>
                  <a:srgbClr val="212121"/>
                </a:solidFill>
                <a:effectLst/>
              </a:rPr>
              <a:t> SO, Li Y, Yu H. Vetiver grass hedgerows significantly reduce nitrogen and phosphorus losses from fertilized sloping lands. Sci Total Environ. 2019 Apr 15;661:86-94. </a:t>
            </a:r>
            <a:r>
              <a:rPr lang="en-US" sz="2200" b="0" i="0" dirty="0" err="1">
                <a:solidFill>
                  <a:srgbClr val="212121"/>
                </a:solidFill>
                <a:effectLst/>
              </a:rPr>
              <a:t>doi</a:t>
            </a:r>
            <a:r>
              <a:rPr lang="en-US" sz="2200" b="0" i="0" dirty="0">
                <a:solidFill>
                  <a:srgbClr val="212121"/>
                </a:solidFill>
                <a:effectLst/>
              </a:rPr>
              <a:t>: 10.1016/j.scitotenv.2019.01.129. </a:t>
            </a:r>
            <a:r>
              <a:rPr lang="en-US" sz="2200" b="0" i="0" dirty="0" err="1">
                <a:solidFill>
                  <a:srgbClr val="212121"/>
                </a:solidFill>
                <a:effectLst/>
              </a:rPr>
              <a:t>Epub</a:t>
            </a:r>
            <a:r>
              <a:rPr lang="en-US" sz="2200" b="0" i="0" dirty="0">
                <a:solidFill>
                  <a:srgbClr val="212121"/>
                </a:solidFill>
                <a:effectLst/>
              </a:rPr>
              <a:t> 2019 Jan 14. PMID: 30665135.</a:t>
            </a:r>
          </a:p>
          <a:p>
            <a:pPr marL="514350" indent="-514350">
              <a:buFont typeface="+mj-lt"/>
              <a:buAutoNum type="arabicPeriod" startAt="20"/>
            </a:pPr>
            <a:r>
              <a:rPr lang="en-US" sz="2200" b="0" i="0" dirty="0" err="1">
                <a:solidFill>
                  <a:srgbClr val="212121"/>
                </a:solidFill>
                <a:effectLst/>
              </a:rPr>
              <a:t>Tessema</a:t>
            </a:r>
            <a:r>
              <a:rPr lang="en-US" sz="2200" b="0" i="0" dirty="0">
                <a:solidFill>
                  <a:srgbClr val="212121"/>
                </a:solidFill>
                <a:effectLst/>
              </a:rPr>
              <a:t> B, Wilson B, Daniel H, Kristiansen P, </a:t>
            </a:r>
            <a:r>
              <a:rPr lang="en-US" sz="2200" b="0" i="0" dirty="0" err="1">
                <a:solidFill>
                  <a:srgbClr val="212121"/>
                </a:solidFill>
                <a:effectLst/>
              </a:rPr>
              <a:t>Baldock</a:t>
            </a:r>
            <a:r>
              <a:rPr lang="en-US" sz="2200" b="0" i="0" dirty="0">
                <a:solidFill>
                  <a:srgbClr val="212121"/>
                </a:solidFill>
                <a:effectLst/>
              </a:rPr>
              <a:t> JA. Functional Links between Biomass Production and Decomposition of Vetiver (</a:t>
            </a:r>
            <a:r>
              <a:rPr lang="en-US" sz="2200" b="0" i="1" dirty="0" err="1">
                <a:solidFill>
                  <a:srgbClr val="212121"/>
                </a:solidFill>
                <a:effectLst/>
              </a:rPr>
              <a:t>Chrysopogon</a:t>
            </a:r>
            <a:r>
              <a:rPr lang="en-US" sz="2200" b="0" i="1" dirty="0">
                <a:solidFill>
                  <a:srgbClr val="212121"/>
                </a:solidFill>
                <a:effectLst/>
              </a:rPr>
              <a:t> </a:t>
            </a:r>
            <a:r>
              <a:rPr lang="en-US" sz="2200" b="0" i="1" dirty="0" err="1">
                <a:solidFill>
                  <a:srgbClr val="212121"/>
                </a:solidFill>
                <a:effectLst/>
              </a:rPr>
              <a:t>zizanioides</a:t>
            </a:r>
            <a:r>
              <a:rPr lang="en-US" sz="2200" b="0" i="0" dirty="0">
                <a:solidFill>
                  <a:srgbClr val="212121"/>
                </a:solidFill>
                <a:effectLst/>
              </a:rPr>
              <a:t>) Grass in Three Australian Soils. Plants (Basel). 2022 Mar 15;11(6):778. </a:t>
            </a:r>
            <a:r>
              <a:rPr lang="en-US" sz="2200" b="0" i="0" dirty="0" err="1">
                <a:solidFill>
                  <a:srgbClr val="212121"/>
                </a:solidFill>
                <a:effectLst/>
              </a:rPr>
              <a:t>doi</a:t>
            </a:r>
            <a:r>
              <a:rPr lang="en-US" sz="2200" b="0" i="0" dirty="0">
                <a:solidFill>
                  <a:srgbClr val="212121"/>
                </a:solidFill>
                <a:effectLst/>
              </a:rPr>
              <a:t>: 10.3390/plants11060778. PMID: 35336660; PMCID: PMC8950612.</a:t>
            </a:r>
            <a:endParaRPr lang="en-US" sz="2200" dirty="0"/>
          </a:p>
          <a:p>
            <a:endParaRPr lang="en-US" dirty="0"/>
          </a:p>
        </p:txBody>
      </p:sp>
    </p:spTree>
    <p:extLst>
      <p:ext uri="{BB962C8B-B14F-4D97-AF65-F5344CB8AC3E}">
        <p14:creationId xmlns:p14="http://schemas.microsoft.com/office/powerpoint/2010/main" val="2613917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Autofit/>
          </a:bodyPr>
          <a:lstStyle/>
          <a:p>
            <a:r>
              <a:rPr lang="en-US" sz="2800" b="1" dirty="0"/>
              <a:t>Climate Summit and the United Nations Convention to Combat Desertification (UNCCD) - Global Land Outlook 2</a:t>
            </a:r>
          </a:p>
        </p:txBody>
      </p:sp>
      <p:sp>
        <p:nvSpPr>
          <p:cNvPr id="3" name="Content Placeholder 2"/>
          <p:cNvSpPr>
            <a:spLocks noGrp="1"/>
          </p:cNvSpPr>
          <p:nvPr>
            <p:ph idx="1"/>
          </p:nvPr>
        </p:nvSpPr>
        <p:spPr>
          <a:xfrm>
            <a:off x="457200" y="1600200"/>
            <a:ext cx="8229600" cy="5105400"/>
          </a:xfrm>
        </p:spPr>
        <p:txBody>
          <a:bodyPr>
            <a:noAutofit/>
          </a:bodyPr>
          <a:lstStyle/>
          <a:p>
            <a:r>
              <a:rPr lang="en-US" sz="2800" dirty="0"/>
              <a:t>Land degradation represents a major threat to global food security, nutrition, sustainable food systems. and growth of food production worldwide</a:t>
            </a:r>
          </a:p>
          <a:p>
            <a:r>
              <a:rPr lang="en-US" sz="2800" dirty="0"/>
              <a:t>Healthy soils are key to the production of food, adapting to and mitigating climate change, and to halting or reversing biodiversity loss.</a:t>
            </a:r>
          </a:p>
          <a:p>
            <a:r>
              <a:rPr lang="en-US" sz="2800" dirty="0"/>
              <a:t>If we continue current practices…..</a:t>
            </a:r>
          </a:p>
          <a:p>
            <a:r>
              <a:rPr lang="en-US" sz="2800" dirty="0"/>
              <a:t>Restoring 35% of the global land area the problem can be reversed</a:t>
            </a:r>
          </a:p>
          <a:p>
            <a:r>
              <a:rPr lang="en-US" sz="2800" dirty="0"/>
              <a:t>Restoration means following the principles of ecology and soil health</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49B60-59D5-86A1-788C-5540EFB0C44D}"/>
              </a:ext>
            </a:extLst>
          </p:cNvPr>
          <p:cNvSpPr>
            <a:spLocks noGrp="1"/>
          </p:cNvSpPr>
          <p:nvPr>
            <p:ph type="title"/>
          </p:nvPr>
        </p:nvSpPr>
        <p:spPr/>
        <p:txBody>
          <a:bodyPr/>
          <a:lstStyle/>
          <a:p>
            <a:r>
              <a:rPr lang="en-US" dirty="0"/>
              <a:t>Principles of Soil Health</a:t>
            </a:r>
          </a:p>
        </p:txBody>
      </p:sp>
      <p:sp>
        <p:nvSpPr>
          <p:cNvPr id="3" name="Content Placeholder 2">
            <a:extLst>
              <a:ext uri="{FF2B5EF4-FFF2-40B4-BE49-F238E27FC236}">
                <a16:creationId xmlns:a16="http://schemas.microsoft.com/office/drawing/2014/main" id="{0109C3F0-28B1-8963-74F8-5F0F0E695637}"/>
              </a:ext>
            </a:extLst>
          </p:cNvPr>
          <p:cNvSpPr>
            <a:spLocks noGrp="1"/>
          </p:cNvSpPr>
          <p:nvPr>
            <p:ph idx="1"/>
          </p:nvPr>
        </p:nvSpPr>
        <p:spPr/>
        <p:txBody>
          <a:bodyPr/>
          <a:lstStyle/>
          <a:p>
            <a:pPr marL="514350" indent="-514350">
              <a:buFont typeface="+mj-lt"/>
              <a:buAutoNum type="arabicPeriod"/>
            </a:pPr>
            <a:r>
              <a:rPr lang="en-US" dirty="0"/>
              <a:t>Minimize Disturbance</a:t>
            </a:r>
          </a:p>
          <a:p>
            <a:pPr marL="514350" indent="-514350">
              <a:buFont typeface="+mj-lt"/>
              <a:buAutoNum type="arabicPeriod"/>
            </a:pPr>
            <a:r>
              <a:rPr lang="en-US" dirty="0"/>
              <a:t>Maximize Soil Cover</a:t>
            </a:r>
          </a:p>
          <a:p>
            <a:pPr marL="514350" indent="-514350">
              <a:buFont typeface="+mj-lt"/>
              <a:buAutoNum type="arabicPeriod"/>
            </a:pPr>
            <a:r>
              <a:rPr lang="en-US" dirty="0"/>
              <a:t>Maximize Biodiversity</a:t>
            </a:r>
          </a:p>
          <a:p>
            <a:pPr marL="514350" indent="-514350">
              <a:buFont typeface="+mj-lt"/>
              <a:buAutoNum type="arabicPeriod"/>
            </a:pPr>
            <a:r>
              <a:rPr lang="en-US" dirty="0"/>
              <a:t>Maximize Presence of Living Roots</a:t>
            </a:r>
          </a:p>
          <a:p>
            <a:pPr marL="514350" indent="-514350">
              <a:buFont typeface="+mj-lt"/>
              <a:buAutoNum type="arabicPeriod"/>
            </a:pPr>
            <a:endParaRPr lang="en-US" b="1" dirty="0"/>
          </a:p>
          <a:p>
            <a:pPr marL="514350" indent="-514350">
              <a:buFont typeface="+mj-lt"/>
              <a:buAutoNum type="arabicPeriod"/>
            </a:pPr>
            <a:endParaRPr lang="en-US" b="1" dirty="0"/>
          </a:p>
          <a:p>
            <a:pPr marL="514350" indent="-514350">
              <a:buFont typeface="+mj-lt"/>
              <a:buAutoNum type="arabicPeriod"/>
            </a:pPr>
            <a:endParaRPr lang="en-US" b="1" dirty="0"/>
          </a:p>
          <a:p>
            <a:pPr marL="514350" indent="-514350">
              <a:buFont typeface="+mj-lt"/>
              <a:buAutoNum type="arabicPeriod"/>
            </a:pPr>
            <a:endParaRPr lang="en-US" dirty="0"/>
          </a:p>
        </p:txBody>
      </p:sp>
    </p:spTree>
    <p:extLst>
      <p:ext uri="{BB962C8B-B14F-4D97-AF65-F5344CB8AC3E}">
        <p14:creationId xmlns:p14="http://schemas.microsoft.com/office/powerpoint/2010/main" val="2485052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CC0D-0B17-5552-7ABB-F48CCD81996F}"/>
              </a:ext>
            </a:extLst>
          </p:cNvPr>
          <p:cNvSpPr>
            <a:spLocks noGrp="1"/>
          </p:cNvSpPr>
          <p:nvPr>
            <p:ph type="title"/>
          </p:nvPr>
        </p:nvSpPr>
        <p:spPr/>
        <p:txBody>
          <a:bodyPr/>
          <a:lstStyle/>
          <a:p>
            <a:r>
              <a:rPr lang="en-US" dirty="0"/>
              <a:t>Principles of Soil Health</a:t>
            </a:r>
          </a:p>
        </p:txBody>
      </p:sp>
      <p:sp>
        <p:nvSpPr>
          <p:cNvPr id="3" name="Content Placeholder 2">
            <a:extLst>
              <a:ext uri="{FF2B5EF4-FFF2-40B4-BE49-F238E27FC236}">
                <a16:creationId xmlns:a16="http://schemas.microsoft.com/office/drawing/2014/main" id="{22CA842D-2E68-ED26-CD0A-C9B92AEEC604}"/>
              </a:ext>
            </a:extLst>
          </p:cNvPr>
          <p:cNvSpPr>
            <a:spLocks noGrp="1"/>
          </p:cNvSpPr>
          <p:nvPr>
            <p:ph idx="1"/>
          </p:nvPr>
        </p:nvSpPr>
        <p:spPr/>
        <p:txBody>
          <a:bodyPr>
            <a:normAutofit/>
          </a:bodyPr>
          <a:lstStyle/>
          <a:p>
            <a:r>
              <a:rPr lang="en-US" b="1" dirty="0"/>
              <a:t>Minimize Disturbance</a:t>
            </a:r>
          </a:p>
          <a:p>
            <a:pPr lvl="1"/>
            <a:r>
              <a:rPr lang="en-US" dirty="0"/>
              <a:t>People, livestock, poultry, and equipment all disturb soil. While some disturbance is unavoidable, minimizing disturbance events builds healthier soils.</a:t>
            </a:r>
          </a:p>
          <a:p>
            <a:pPr lvl="1"/>
            <a:r>
              <a:rPr lang="en-US" dirty="0"/>
              <a:t>To minimize disturbance:</a:t>
            </a:r>
          </a:p>
          <a:p>
            <a:pPr lvl="1"/>
            <a:r>
              <a:rPr lang="en-US" dirty="0"/>
              <a:t>Limit tillage</a:t>
            </a:r>
          </a:p>
          <a:p>
            <a:pPr lvl="1"/>
            <a:r>
              <a:rPr lang="en-US" dirty="0"/>
              <a:t>Limit heavy equipment</a:t>
            </a:r>
          </a:p>
          <a:p>
            <a:pPr lvl="1"/>
            <a:r>
              <a:rPr lang="en-US" dirty="0"/>
              <a:t>Rotate livestock</a:t>
            </a:r>
          </a:p>
          <a:p>
            <a:endParaRPr lang="en-US" dirty="0"/>
          </a:p>
        </p:txBody>
      </p:sp>
    </p:spTree>
    <p:extLst>
      <p:ext uri="{BB962C8B-B14F-4D97-AF65-F5344CB8AC3E}">
        <p14:creationId xmlns:p14="http://schemas.microsoft.com/office/powerpoint/2010/main" val="1426386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Minimize Disturbance – Reduce Till</a:t>
            </a:r>
          </a:p>
        </p:txBody>
      </p:sp>
      <p:sp>
        <p:nvSpPr>
          <p:cNvPr id="3" name="Content Placeholder 2"/>
          <p:cNvSpPr>
            <a:spLocks noGrp="1"/>
          </p:cNvSpPr>
          <p:nvPr>
            <p:ph idx="1"/>
          </p:nvPr>
        </p:nvSpPr>
        <p:spPr>
          <a:xfrm>
            <a:off x="457200" y="1295400"/>
            <a:ext cx="8229600" cy="4953000"/>
          </a:xfrm>
        </p:spPr>
        <p:txBody>
          <a:bodyPr>
            <a:normAutofit/>
          </a:bodyPr>
          <a:lstStyle/>
          <a:p>
            <a:pPr>
              <a:buNone/>
            </a:pPr>
            <a:endParaRPr lang="en-US" b="1" dirty="0"/>
          </a:p>
          <a:p>
            <a:r>
              <a:rPr lang="en-US" dirty="0"/>
              <a:t>Disturbing soil</a:t>
            </a:r>
          </a:p>
          <a:p>
            <a:pPr lvl="1"/>
            <a:r>
              <a:rPr lang="en-US" dirty="0"/>
              <a:t>Releases sequestered carbon</a:t>
            </a:r>
          </a:p>
          <a:p>
            <a:pPr lvl="1"/>
            <a:r>
              <a:rPr lang="en-US" dirty="0"/>
              <a:t>Kills soil organisms </a:t>
            </a:r>
          </a:p>
          <a:p>
            <a:pPr lvl="1"/>
            <a:r>
              <a:rPr lang="en-US" dirty="0"/>
              <a:t>Opens soil to wind and water erosion</a:t>
            </a:r>
          </a:p>
          <a:p>
            <a:pPr lvl="1"/>
            <a:endParaRPr lang="en-US" dirty="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C6369-D748-6C6C-4919-4C8ECA04BC92}"/>
              </a:ext>
            </a:extLst>
          </p:cNvPr>
          <p:cNvSpPr>
            <a:spLocks noGrp="1"/>
          </p:cNvSpPr>
          <p:nvPr>
            <p:ph type="title"/>
          </p:nvPr>
        </p:nvSpPr>
        <p:spPr/>
        <p:txBody>
          <a:bodyPr/>
          <a:lstStyle/>
          <a:p>
            <a:r>
              <a:rPr lang="en-US" dirty="0"/>
              <a:t>Principles of Soil Health</a:t>
            </a:r>
          </a:p>
        </p:txBody>
      </p:sp>
      <p:sp>
        <p:nvSpPr>
          <p:cNvPr id="3" name="Content Placeholder 2">
            <a:extLst>
              <a:ext uri="{FF2B5EF4-FFF2-40B4-BE49-F238E27FC236}">
                <a16:creationId xmlns:a16="http://schemas.microsoft.com/office/drawing/2014/main" id="{653C77AC-4069-92E6-25B5-DAA5B92A649D}"/>
              </a:ext>
            </a:extLst>
          </p:cNvPr>
          <p:cNvSpPr>
            <a:spLocks noGrp="1"/>
          </p:cNvSpPr>
          <p:nvPr>
            <p:ph idx="1"/>
          </p:nvPr>
        </p:nvSpPr>
        <p:spPr/>
        <p:txBody>
          <a:bodyPr>
            <a:normAutofit/>
          </a:bodyPr>
          <a:lstStyle/>
          <a:p>
            <a:r>
              <a:rPr lang="en-US" b="1" dirty="0"/>
              <a:t>Maximize Soil Cover</a:t>
            </a:r>
          </a:p>
          <a:p>
            <a:r>
              <a:rPr lang="en-US" dirty="0"/>
              <a:t>As a general rule, soil should be covered year-round whenever possible. To do this:</a:t>
            </a:r>
          </a:p>
          <a:p>
            <a:pPr lvl="1"/>
            <a:r>
              <a:rPr lang="en-US" dirty="0"/>
              <a:t>Plant cover crops</a:t>
            </a:r>
          </a:p>
          <a:p>
            <a:pPr lvl="1"/>
            <a:r>
              <a:rPr lang="en-US" dirty="0"/>
              <a:t>Use organic mulch</a:t>
            </a:r>
          </a:p>
          <a:p>
            <a:pPr lvl="1"/>
            <a:r>
              <a:rPr lang="en-US" dirty="0"/>
              <a:t>Leave plant residue</a:t>
            </a:r>
          </a:p>
          <a:p>
            <a:pPr lvl="1"/>
            <a:r>
              <a:rPr lang="en-US" dirty="0"/>
              <a:t>Use perennial borders or forestry borders</a:t>
            </a:r>
          </a:p>
          <a:p>
            <a:endParaRPr lang="en-US" dirty="0"/>
          </a:p>
        </p:txBody>
      </p:sp>
    </p:spTree>
    <p:extLst>
      <p:ext uri="{BB962C8B-B14F-4D97-AF65-F5344CB8AC3E}">
        <p14:creationId xmlns:p14="http://schemas.microsoft.com/office/powerpoint/2010/main" val="630110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3143</TotalTime>
  <Words>2754</Words>
  <Application>Microsoft Office PowerPoint</Application>
  <PresentationFormat>On-screen Show (4:3)</PresentationFormat>
  <Paragraphs>278</Paragraphs>
  <Slides>47</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47</vt:i4>
      </vt:variant>
    </vt:vector>
  </HeadingPairs>
  <TitlesOfParts>
    <vt:vector size="61" baseType="lpstr">
      <vt:lpstr>Aptos</vt:lpstr>
      <vt:lpstr>Arial</vt:lpstr>
      <vt:lpstr>BlinkMacSystemFont</vt:lpstr>
      <vt:lpstr>Calibri</vt:lpstr>
      <vt:lpstr>Google Sans</vt:lpstr>
      <vt:lpstr>Lato</vt:lpstr>
      <vt:lpstr>Lucida Grande</vt:lpstr>
      <vt:lpstr>MiloWeb</vt:lpstr>
      <vt:lpstr>Myriad Pro</vt:lpstr>
      <vt:lpstr>Roboto</vt:lpstr>
      <vt:lpstr>Roboto Mono Web</vt:lpstr>
      <vt:lpstr>Symbol</vt:lpstr>
      <vt:lpstr>Times New Roman</vt:lpstr>
      <vt:lpstr>Office Theme</vt:lpstr>
      <vt:lpstr>Ways To Improve Agricultural Sustainability In The Virgin Islands </vt:lpstr>
      <vt:lpstr>Modern Agriculture</vt:lpstr>
      <vt:lpstr>Virgin Islands</vt:lpstr>
      <vt:lpstr>Problems of Farming in the Virgin Islands</vt:lpstr>
      <vt:lpstr>Climate Summit and the United Nations Convention to Combat Desertification (UNCCD) - Global Land Outlook 2</vt:lpstr>
      <vt:lpstr>Principles of Soil Health</vt:lpstr>
      <vt:lpstr>Principles of Soil Health</vt:lpstr>
      <vt:lpstr>Minimize Disturbance – Reduce Till</vt:lpstr>
      <vt:lpstr>Principles of Soil Health</vt:lpstr>
      <vt:lpstr>Principles of Soil Health</vt:lpstr>
      <vt:lpstr>Principles of Soil Health</vt:lpstr>
      <vt:lpstr>Healthy Soil</vt:lpstr>
      <vt:lpstr>Benefits of Improving Soil Health</vt:lpstr>
      <vt:lpstr>Vetiver Grass</vt:lpstr>
      <vt:lpstr>Vetiver Grass</vt:lpstr>
      <vt:lpstr>Vetiver Grass</vt:lpstr>
      <vt:lpstr>Vetiver Grass</vt:lpstr>
      <vt:lpstr>Vetiver system</vt:lpstr>
      <vt:lpstr>PowerPoint Presentation</vt:lpstr>
      <vt:lpstr>Uses for Increased Sustainability</vt:lpstr>
      <vt:lpstr>Growing Vetiver </vt:lpstr>
      <vt:lpstr>Erosion Control and Bioterracing</vt:lpstr>
      <vt:lpstr>Erosion Control</vt:lpstr>
      <vt:lpstr>Erosion Control</vt:lpstr>
      <vt:lpstr>Erosion Control and Bioterracing</vt:lpstr>
      <vt:lpstr>PowerPoint Presentation</vt:lpstr>
      <vt:lpstr>Water conservation </vt:lpstr>
      <vt:lpstr>Water Conservation</vt:lpstr>
      <vt:lpstr>Erosion Control and Water Conservation</vt:lpstr>
      <vt:lpstr> Mulch, Forage </vt:lpstr>
      <vt:lpstr>Pest Control</vt:lpstr>
      <vt:lpstr>Improved Ecology</vt:lpstr>
      <vt:lpstr>Land and Water Rehabilitation</vt:lpstr>
      <vt:lpstr>Ponds and Dams</vt:lpstr>
      <vt:lpstr>Dams and ponds </vt:lpstr>
      <vt:lpstr>Pond</vt:lpstr>
      <vt:lpstr>PowerPoint Presentation</vt:lpstr>
      <vt:lpstr>Land and Water Rehabilitation</vt:lpstr>
      <vt:lpstr>Land and Water Rehabilitation</vt:lpstr>
      <vt:lpstr>Water remediation</vt:lpstr>
      <vt:lpstr>Coastal Protection</vt:lpstr>
      <vt:lpstr>Coastal Protection</vt:lpstr>
      <vt:lpstr>PowerPoint Presentation</vt:lpstr>
      <vt:lpstr>Use of Vetiver</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SOIL HEALTH Principles and Practice</dc:title>
  <dc:creator>laura</dc:creator>
  <cp:lastModifiedBy>Laura Martin</cp:lastModifiedBy>
  <cp:revision>103</cp:revision>
  <dcterms:created xsi:type="dcterms:W3CDTF">2022-10-26T18:14:57Z</dcterms:created>
  <dcterms:modified xsi:type="dcterms:W3CDTF">2026-03-04T14:15:01Z</dcterms:modified>
</cp:coreProperties>
</file>