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65"/>
  </p:normalViewPr>
  <p:slideViewPr>
    <p:cSldViewPr snapToGrid="0" snapToObjects="1">
      <p:cViewPr varScale="1">
        <p:scale>
          <a:sx n="150" d="100"/>
          <a:sy n="150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116A-0E52-B24B-B702-5705DBAC2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DBD37-7E9D-764D-B26D-6CD2BF85E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84CCB-357A-8D4E-9655-5FCC9428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FC0E1-FF08-8546-9700-D1B83D7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649F4-0401-0C4E-8685-85B92D55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2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7286-EF54-2C4C-B32B-5E5B7EB1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1C778-45CA-D34B-A036-526B0D8A9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49B7A-7945-E44A-976A-F9304F44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C3B17-CC7A-D24D-9B2D-7A384736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8DB1-353E-AD4A-B8C3-C5E445FF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234D2E-267D-E841-8E13-CC7C77E69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9A035-16BF-2A41-868A-28BDC9994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EE2CD-E994-BE46-B147-751B3C95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A611-5806-404B-8BF3-F9AA4F0A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2A698-9ADC-F748-A3D6-5AEE80B5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A9E4-39BB-F246-876E-B6435B08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3E432-FDA2-F54A-A776-2B19393E2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6679-E8DB-0542-8445-F2D3201C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03F75-C602-794D-A035-599D3C2F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7B1CB-819B-534E-8E1E-99F09DD8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0730-5656-C54C-A618-7FAD5F5D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77065-F2B6-6240-B0DA-794B5FEAB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7267-FC2E-CB4D-940D-5E47176E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F587-FA0F-4A4E-B350-AEC89C8E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F8F65-86A4-1A47-B5F1-6B32E83E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4AD8-585A-7E4E-917D-DA51B6AF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DE794-66DD-2A44-A5AB-ADA493FC3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2CCE9-DA2F-1D44-89F8-03FCAF304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ED4D3-EA02-7B4B-B967-87007D14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5BD84-655F-1E4E-A11D-77937181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1C5A0-F138-8E40-9ECA-6F1BA10F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2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0899-70DA-7C46-9476-60E4F8CE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3CAC9-481B-4B43-9F10-11304BE67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D0545-13F7-CA43-92DC-112ACC3B6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FE1F7-4B0C-6444-88A4-009BB2B18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93CC-A9D1-F64A-9AE9-B62A608DB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45745-67BB-E748-A36E-6CC9DBF0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BD5F9-27AD-E44F-AAE3-A77EDD28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7F404-0D41-6042-889D-8D59CC7E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8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4273-433F-9B43-8E77-C410EEFB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0209C-221C-CA48-9B0C-C5DE1D3B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C3FE4-7A63-9A4C-90EF-D1D02749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EBD32-8075-1D4C-89C9-7A77A366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B1B56-CB00-2747-A3AE-597DD022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37A6D-3693-CA49-9A77-36969A6A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E75A0-2618-AA43-84CB-251E7561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DD01-166B-D943-806A-9C29B7B0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BBC1-B980-BC4B-94CF-A1E298F5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02272-D128-7F4C-9DDA-05BE3716F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7F582-95A2-A24A-9318-C3ADD5C0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16876-48BB-F342-99AF-3EADCBBD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CCDF3-F6B1-044A-9C0E-F9892432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1642-676C-5043-B609-0835F171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18185-2BBC-4E4A-ABB4-264CDBA96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5B85B-B2B5-B643-9E8D-34B79A7E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2C25D-3798-4D41-8F4F-FC377FB0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7BC1C-70A9-E840-BAFE-B6CDDD9F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132EE-4C41-B243-8FE4-7D9AA305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1E711-CE95-CB4B-8ADE-9930B882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C5EBE-C3B7-394C-89F9-FECE17B02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E02D-379F-5F47-A149-7FA200805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C53A-B2D1-6C42-A086-20036F8D1B1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8A3E7-432F-284C-906E-D18441E59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714B-6739-114D-A799-988CBFABA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884C-3175-3E42-8927-4A594415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0D96-C7EA-C544-AB14-0964D5B69C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Theory of Sustainable Capture of </a:t>
            </a:r>
            <a:r>
              <a:rPr lang="en-US" dirty="0" err="1"/>
              <a:t>Siganids</a:t>
            </a:r>
            <a:r>
              <a:rPr lang="en-US" dirty="0"/>
              <a:t> for Aquaculture or Stock Enhancement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21998-DD5E-014B-A950-C239645AE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Simon Ellis</a:t>
            </a:r>
          </a:p>
        </p:txBody>
      </p:sp>
    </p:spTree>
    <p:extLst>
      <p:ext uri="{BB962C8B-B14F-4D97-AF65-F5344CB8AC3E}">
        <p14:creationId xmlns:p14="http://schemas.microsoft.com/office/powerpoint/2010/main" val="370683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8D19-AE18-5549-BCA6-18052D00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Potential 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A6D2D-548B-6042-9638-6DA79F81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April band transects showed about 1 newly settled </a:t>
            </a:r>
            <a:r>
              <a:rPr lang="en-US" sz="3200" dirty="0" err="1"/>
              <a:t>Siganid</a:t>
            </a:r>
            <a:r>
              <a:rPr lang="en-US" sz="3200" dirty="0"/>
              <a:t> for every 5 square meters</a:t>
            </a:r>
          </a:p>
          <a:p>
            <a:r>
              <a:rPr lang="en-US" sz="3200" dirty="0"/>
              <a:t>There are at least 4400 Hectares (17 square miles) of seagrass meadows on </a:t>
            </a:r>
            <a:r>
              <a:rPr lang="en-US" sz="3200" dirty="0" err="1"/>
              <a:t>Pohnpei</a:t>
            </a:r>
            <a:r>
              <a:rPr lang="en-US" sz="3200" dirty="0"/>
              <a:t>.  Should note that health varies. </a:t>
            </a:r>
          </a:p>
          <a:p>
            <a:r>
              <a:rPr lang="en-US" sz="3200" dirty="0"/>
              <a:t>Extrapolated out this could  equate to a potential for 88 million newly settled </a:t>
            </a:r>
            <a:r>
              <a:rPr lang="en-US" sz="3200" dirty="0" err="1"/>
              <a:t>Siganids</a:t>
            </a:r>
            <a:r>
              <a:rPr lang="en-US" sz="3200" dirty="0"/>
              <a:t> on </a:t>
            </a:r>
            <a:r>
              <a:rPr lang="en-US" sz="3200" dirty="0" err="1"/>
              <a:t>Pohnpei’s</a:t>
            </a:r>
            <a:r>
              <a:rPr lang="en-US" sz="3200" dirty="0"/>
              <a:t> sea grass beds at certain times of the year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0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3FB3-574C-474A-8A60-E9CFBC23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Underappreciated Sea grass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89B1-E4B2-C047-AA88-5765E99A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3358" cy="4351338"/>
          </a:xfrm>
        </p:spPr>
        <p:txBody>
          <a:bodyPr>
            <a:normAutofit/>
          </a:bodyPr>
          <a:lstStyle/>
          <a:p>
            <a:r>
              <a:rPr lang="en-US" dirty="0"/>
              <a:t>Sea grass beds are fragile and easily damaged</a:t>
            </a:r>
          </a:p>
          <a:p>
            <a:r>
              <a:rPr lang="en-US" dirty="0"/>
              <a:t>Moderate walking around is OK</a:t>
            </a:r>
          </a:p>
          <a:p>
            <a:r>
              <a:rPr lang="en-US" dirty="0"/>
              <a:t>Propeller damage is one of the worst</a:t>
            </a:r>
          </a:p>
          <a:p>
            <a:r>
              <a:rPr lang="en-US" dirty="0"/>
              <a:t>Smithsonian estimates that world wide sea grasses are worth $19,000 per hectare in productivity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908AE-C5B6-2D4C-B33B-1CC90AFB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636" y="1986990"/>
            <a:ext cx="5176135" cy="37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9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0971-839B-1A42-A950-40030C20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81A24-E707-7941-8AC1-47047FEDA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potential for sustainable capture of </a:t>
            </a:r>
            <a:r>
              <a:rPr lang="en-US" dirty="0" err="1"/>
              <a:t>Siganids</a:t>
            </a:r>
            <a:r>
              <a:rPr lang="en-US" dirty="0"/>
              <a:t> in </a:t>
            </a:r>
            <a:r>
              <a:rPr lang="en-US" dirty="0" err="1"/>
              <a:t>Pohnpei</a:t>
            </a:r>
            <a:r>
              <a:rPr lang="en-US" dirty="0"/>
              <a:t> is high</a:t>
            </a:r>
          </a:p>
          <a:p>
            <a:r>
              <a:rPr lang="en-US" dirty="0"/>
              <a:t>However, the window where fish can be sustainably caught is small (7-10 days per cohort)</a:t>
            </a:r>
          </a:p>
          <a:p>
            <a:r>
              <a:rPr lang="en-US" dirty="0"/>
              <a:t>We are still conducing monthly surveys to see when fish settle</a:t>
            </a:r>
          </a:p>
          <a:p>
            <a:r>
              <a:rPr lang="en-US" dirty="0"/>
              <a:t>The last three years of data suggest April and May are the best times but this will be confirmed by continuing surveys</a:t>
            </a:r>
          </a:p>
          <a:p>
            <a:r>
              <a:rPr lang="en-US" dirty="0"/>
              <a:t>There are at least 4400 Hectares (17 square miles) of seagrass meadows on </a:t>
            </a:r>
            <a:r>
              <a:rPr lang="en-US" dirty="0" err="1"/>
              <a:t>Pohnpei</a:t>
            </a:r>
            <a:r>
              <a:rPr lang="en-US" dirty="0"/>
              <a:t>.  That equates to a lot of baby rabbitfish!!!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6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6F43-A019-1248-AFB5-DDDB262C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Marine Reef Fish Life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09E2BE-2918-E940-89BA-74F8CE71F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930" y="1515533"/>
            <a:ext cx="5390139" cy="4576763"/>
          </a:xfrm>
        </p:spPr>
      </p:pic>
    </p:spTree>
    <p:extLst>
      <p:ext uri="{BB962C8B-B14F-4D97-AF65-F5344CB8AC3E}">
        <p14:creationId xmlns:p14="http://schemas.microsoft.com/office/powerpoint/2010/main" val="32188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D2D5-1EC8-C941-9C7E-A4011997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29FDFD-5AA1-6C4F-8B95-F6E0ADDBB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00" y="365125"/>
            <a:ext cx="7493000" cy="4089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769F9-B5F9-DB4F-A2F8-04C566E15D37}"/>
              </a:ext>
            </a:extLst>
          </p:cNvPr>
          <p:cNvSpPr txBox="1"/>
          <p:nvPr/>
        </p:nvSpPr>
        <p:spPr>
          <a:xfrm>
            <a:off x="2249145" y="4454525"/>
            <a:ext cx="84154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Larval Phase</a:t>
            </a:r>
          </a:p>
          <a:p>
            <a:r>
              <a:rPr lang="en-US" sz="2800" dirty="0"/>
              <a:t>2. Post larval or Pre-settlement Phase</a:t>
            </a:r>
          </a:p>
          <a:p>
            <a:r>
              <a:rPr lang="en-US" sz="2800" dirty="0"/>
              <a:t>3. Settlement Phase – also called metamorphosis</a:t>
            </a:r>
          </a:p>
          <a:p>
            <a:r>
              <a:rPr lang="en-US" sz="2800" dirty="0"/>
              <a:t>4. Post Settlement Phase – usually closely resemble adult</a:t>
            </a:r>
          </a:p>
        </p:txBody>
      </p:sp>
    </p:spTree>
    <p:extLst>
      <p:ext uri="{BB962C8B-B14F-4D97-AF65-F5344CB8AC3E}">
        <p14:creationId xmlns:p14="http://schemas.microsoft.com/office/powerpoint/2010/main" val="146896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9C3F-FAF9-3945-87BB-B30678FC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EE8DB1-1EE3-6C44-8A4C-2110C6C74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824" y="1117599"/>
            <a:ext cx="9312352" cy="5017030"/>
          </a:xfrm>
        </p:spPr>
      </p:pic>
    </p:spTree>
    <p:extLst>
      <p:ext uri="{BB962C8B-B14F-4D97-AF65-F5344CB8AC3E}">
        <p14:creationId xmlns:p14="http://schemas.microsoft.com/office/powerpoint/2010/main" val="305030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3AE9-B63C-2847-AABA-F934BBDC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Settlement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D111-7048-F745-9F7B-46ABD1099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Extremely high 90-99%</a:t>
            </a:r>
          </a:p>
          <a:p>
            <a:r>
              <a:rPr lang="en-US" sz="3600" dirty="0"/>
              <a:t>Usually due to predation or starvation</a:t>
            </a:r>
          </a:p>
          <a:p>
            <a:r>
              <a:rPr lang="en-US" sz="3600" dirty="0"/>
              <a:t>The final habitat of the fish only has so much room so if there are too many they are either displaced or die.</a:t>
            </a:r>
          </a:p>
          <a:p>
            <a:r>
              <a:rPr lang="en-US" sz="3600" dirty="0"/>
              <a:t>This limitation if called “carrying capacity” </a:t>
            </a:r>
          </a:p>
        </p:txBody>
      </p:sp>
    </p:spTree>
    <p:extLst>
      <p:ext uri="{BB962C8B-B14F-4D97-AF65-F5344CB8AC3E}">
        <p14:creationId xmlns:p14="http://schemas.microsoft.com/office/powerpoint/2010/main" val="371073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D941-BFC9-2E4E-B93E-3282C8CA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99" y="2168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key to sustainable capture of any pelagic spawning marine reef fish is capturing them before they enter the post-settlement phase.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“Capturing fish before they are subject to post-settlement mortality and transferring them to rearing programs, has the potential to yield over 90% more fish than capture of the same cohort 2 weeks later” R. Power, 2003.</a:t>
            </a:r>
          </a:p>
        </p:txBody>
      </p:sp>
    </p:spTree>
    <p:extLst>
      <p:ext uri="{BB962C8B-B14F-4D97-AF65-F5344CB8AC3E}">
        <p14:creationId xmlns:p14="http://schemas.microsoft.com/office/powerpoint/2010/main" val="65870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34A4-D038-814E-8627-2C5FF6C4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Reef Fish Mortality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BFDFEB-F06D-1D42-9ED8-947132A33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860" y="1690688"/>
            <a:ext cx="8094752" cy="4774785"/>
          </a:xfrm>
        </p:spPr>
      </p:pic>
    </p:spTree>
    <p:extLst>
      <p:ext uri="{BB962C8B-B14F-4D97-AF65-F5344CB8AC3E}">
        <p14:creationId xmlns:p14="http://schemas.microsoft.com/office/powerpoint/2010/main" val="346231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6F42-A3D6-8848-8E45-ACB12C0D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Grunt post-settlement mortality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42465-C9B0-D040-A517-334AF9A04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312" y="1479823"/>
            <a:ext cx="5751005" cy="476168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F64A9-EA4C-9648-851F-6372CDE16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10" y="2979868"/>
            <a:ext cx="4172578" cy="24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4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59AD-2E46-2F4D-A855-C879816D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Pohnpei</a:t>
            </a:r>
            <a:r>
              <a:rPr lang="en-US" dirty="0"/>
              <a:t> Example – </a:t>
            </a:r>
            <a:r>
              <a:rPr lang="en-US" i="1" dirty="0"/>
              <a:t>S. argenteus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66B8-AD8F-8549-8DEA-7D45DA7B1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19 – approx. 100 fish per hour of capture effort</a:t>
            </a:r>
          </a:p>
          <a:p>
            <a:r>
              <a:rPr lang="en-US" dirty="0"/>
              <a:t>April 20 -  approx. 30 fish per hour of capture effort</a:t>
            </a:r>
          </a:p>
          <a:p>
            <a:r>
              <a:rPr lang="en-US" dirty="0"/>
              <a:t>April 23 – approx. 6 fish per hour of capture effort</a:t>
            </a:r>
          </a:p>
          <a:p>
            <a:r>
              <a:rPr lang="en-US" dirty="0"/>
              <a:t>April 24 - approx. 6 fish per hour of capture effort</a:t>
            </a:r>
          </a:p>
          <a:p>
            <a:r>
              <a:rPr lang="en-US" dirty="0"/>
              <a:t>Started a little late.  New moon in April was on the 16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S. </a:t>
            </a:r>
            <a:r>
              <a:rPr lang="en-US" i="1" dirty="0" err="1"/>
              <a:t>randalli</a:t>
            </a:r>
            <a:r>
              <a:rPr lang="en-US" i="1" dirty="0"/>
              <a:t>.   </a:t>
            </a:r>
            <a:r>
              <a:rPr lang="en-US" dirty="0"/>
              <a:t>First seen in mangrove areas April 23</a:t>
            </a:r>
            <a:r>
              <a:rPr lang="en-US" baseline="30000" dirty="0"/>
              <a:t>rd</a:t>
            </a:r>
            <a:r>
              <a:rPr lang="en-US" dirty="0"/>
              <a:t> and were no longer visibly present by 30</a:t>
            </a:r>
            <a:r>
              <a:rPr lang="en-US" baseline="30000" dirty="0"/>
              <a:t>th</a:t>
            </a:r>
            <a:r>
              <a:rPr lang="en-US" dirty="0"/>
              <a:t> April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719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401</Words>
  <Application>Microsoft Macintosh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Theory of Sustainable Capture of Siganids for Aquaculture or Stock Enhancement</vt:lpstr>
      <vt:lpstr>Marine Reef Fish Life Cycle</vt:lpstr>
      <vt:lpstr>PowerPoint Presentation</vt:lpstr>
      <vt:lpstr>PowerPoint Presentation</vt:lpstr>
      <vt:lpstr>  Settlement Mortality</vt:lpstr>
      <vt:lpstr>The key to sustainable capture of any pelagic spawning marine reef fish is capturing them before they enter the post-settlement phase.  “Capturing fish before they are subject to post-settlement mortality and transferring them to rearing programs, has the potential to yield over 90% more fish than capture of the same cohort 2 weeks later” R. Power, 2003.</vt:lpstr>
      <vt:lpstr>Reef Fish Mortality</vt:lpstr>
      <vt:lpstr>French Grunt post-settlement mortality</vt:lpstr>
      <vt:lpstr>Pohnpei Example – S. argenteus</vt:lpstr>
      <vt:lpstr>Potential Numbers </vt:lpstr>
      <vt:lpstr>The Underappreciated Sea grass</vt:lpstr>
      <vt:lpstr>Conclusions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Sustainable Capture of Siganids for Aquaculture or Stock Enhancment</dc:title>
  <dc:creator>Simon Ellis</dc:creator>
  <cp:lastModifiedBy>Simon Ellis</cp:lastModifiedBy>
  <cp:revision>21</cp:revision>
  <dcterms:created xsi:type="dcterms:W3CDTF">2018-05-31T04:59:29Z</dcterms:created>
  <dcterms:modified xsi:type="dcterms:W3CDTF">2018-06-24T23:47:24Z</dcterms:modified>
</cp:coreProperties>
</file>