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69" r:id="rId1"/>
  </p:sldMasterIdLst>
  <p:notesMasterIdLst>
    <p:notesMasterId r:id="rId20"/>
  </p:notesMasterIdLst>
  <p:handoutMasterIdLst>
    <p:handoutMasterId r:id="rId21"/>
  </p:handoutMasterIdLst>
  <p:sldIdLst>
    <p:sldId id="258" r:id="rId2"/>
    <p:sldId id="261" r:id="rId3"/>
    <p:sldId id="263" r:id="rId4"/>
    <p:sldId id="264" r:id="rId5"/>
    <p:sldId id="291" r:id="rId6"/>
    <p:sldId id="297" r:id="rId7"/>
    <p:sldId id="294" r:id="rId8"/>
    <p:sldId id="293" r:id="rId9"/>
    <p:sldId id="298" r:id="rId10"/>
    <p:sldId id="299" r:id="rId11"/>
    <p:sldId id="300" r:id="rId12"/>
    <p:sldId id="302" r:id="rId13"/>
    <p:sldId id="295" r:id="rId14"/>
    <p:sldId id="296" r:id="rId15"/>
    <p:sldId id="301" r:id="rId16"/>
    <p:sldId id="303" r:id="rId17"/>
    <p:sldId id="304" r:id="rId18"/>
    <p:sldId id="288" r:id="rId19"/>
  </p:sldIdLst>
  <p:sldSz cx="12192000" cy="6858000"/>
  <p:notesSz cx="7102475" cy="9388475"/>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5809" autoAdjust="0"/>
    <p:restoredTop sz="94660"/>
  </p:normalViewPr>
  <p:slideViewPr>
    <p:cSldViewPr>
      <p:cViewPr varScale="1">
        <p:scale>
          <a:sx n="84" d="100"/>
          <a:sy n="84" d="100"/>
        </p:scale>
        <p:origin x="619" y="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sz="quarter" idx="1"/>
          </p:nvPr>
        </p:nvSpPr>
        <p:spPr>
          <a:xfrm>
            <a:off x="4023092" y="0"/>
            <a:ext cx="3077739" cy="471054"/>
          </a:xfrm>
          <a:prstGeom prst="rect">
            <a:avLst/>
          </a:prstGeom>
        </p:spPr>
        <p:txBody>
          <a:bodyPr vert="horz" lIns="94229" tIns="47114" rIns="94229" bIns="47114" rtlCol="0"/>
          <a:lstStyle>
            <a:lvl1pPr algn="r">
              <a:defRPr sz="1200"/>
            </a:lvl1pPr>
          </a:lstStyle>
          <a:p>
            <a:fld id="{49C5C72F-87D9-4337-AA3F-B402CE9266C4}" type="datetimeFigureOut">
              <a:rPr lang="en-US" smtClean="0"/>
              <a:t>4/9/2025</a:t>
            </a:fld>
            <a:endParaRPr lang="en-US" dirty="0"/>
          </a:p>
        </p:txBody>
      </p:sp>
      <p:sp>
        <p:nvSpPr>
          <p:cNvPr id="4" name="Footer Placeholder 3"/>
          <p:cNvSpPr>
            <a:spLocks noGrp="1"/>
          </p:cNvSpPr>
          <p:nvPr>
            <p:ph type="ftr" sz="quarter" idx="2"/>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23092" y="8917422"/>
            <a:ext cx="3077739" cy="471053"/>
          </a:xfrm>
          <a:prstGeom prst="rect">
            <a:avLst/>
          </a:prstGeom>
        </p:spPr>
        <p:txBody>
          <a:bodyPr vert="horz" lIns="94229" tIns="47114" rIns="94229" bIns="47114" rtlCol="0" anchor="b"/>
          <a:lstStyle>
            <a:lvl1pPr algn="r">
              <a:defRPr sz="1200"/>
            </a:lvl1pPr>
          </a:lstStyle>
          <a:p>
            <a:fld id="{E4E0AFEC-1CB1-4371-89B6-CF304C747787}" type="slidenum">
              <a:rPr lang="en-US" smtClean="0"/>
              <a:t>‹#›</a:t>
            </a:fld>
            <a:endParaRPr lang="en-US" dirty="0"/>
          </a:p>
        </p:txBody>
      </p:sp>
    </p:spTree>
    <p:extLst>
      <p:ext uri="{BB962C8B-B14F-4D97-AF65-F5344CB8AC3E}">
        <p14:creationId xmlns:p14="http://schemas.microsoft.com/office/powerpoint/2010/main" val="32763998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423863" y="704850"/>
            <a:ext cx="6256337" cy="35194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 name="Shape 3"/>
          <p:cNvSpPr txBox="1">
            <a:spLocks noGrp="1"/>
          </p:cNvSpPr>
          <p:nvPr>
            <p:ph type="body" idx="1"/>
          </p:nvPr>
        </p:nvSpPr>
        <p:spPr>
          <a:xfrm>
            <a:off x="710248" y="4459526"/>
            <a:ext cx="5681979" cy="4224814"/>
          </a:xfrm>
          <a:prstGeom prst="rect">
            <a:avLst/>
          </a:prstGeom>
        </p:spPr>
        <p:txBody>
          <a:bodyPr lIns="94213" tIns="94213" rIns="94213" bIns="94213" anchor="t" anchorCtr="0"/>
          <a:lstStyle>
            <a:lvl1pPr>
              <a:defRPr sz="1100"/>
            </a:lvl1pPr>
            <a:lvl2pPr>
              <a:defRPr sz="1100"/>
            </a:lvl2pPr>
            <a:lvl3pPr>
              <a:defRPr sz="1100"/>
            </a:lvl3pPr>
            <a:lvl4pPr>
              <a:defRPr sz="1100"/>
            </a:lvl4pPr>
            <a:lvl5pPr>
              <a:defRPr sz="1100"/>
            </a:lvl5pPr>
            <a:lvl6pPr>
              <a:defRPr sz="1100"/>
            </a:lvl6pPr>
            <a:lvl7pPr>
              <a:defRPr sz="1100"/>
            </a:lvl7pPr>
            <a:lvl8pPr>
              <a:defRPr sz="1100"/>
            </a:lvl8pPr>
            <a:lvl9pPr>
              <a:defRPr sz="1100"/>
            </a:lvl9pPr>
          </a:lstStyle>
          <a:p>
            <a:endParaRPr/>
          </a:p>
        </p:txBody>
      </p:sp>
    </p:spTree>
    <p:extLst>
      <p:ext uri="{BB962C8B-B14F-4D97-AF65-F5344CB8AC3E}">
        <p14:creationId xmlns:p14="http://schemas.microsoft.com/office/powerpoint/2010/main" val="4032486930"/>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Shape 40"/>
          <p:cNvSpPr>
            <a:spLocks noGrp="1" noRot="1" noChangeAspect="1"/>
          </p:cNvSpPr>
          <p:nvPr>
            <p:ph type="sldImg" idx="2"/>
          </p:nvPr>
        </p:nvSpPr>
        <p:spPr>
          <a:xfrm>
            <a:off x="423863" y="704850"/>
            <a:ext cx="6254750" cy="35194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1" name="Shape 41"/>
          <p:cNvSpPr txBox="1">
            <a:spLocks noGrp="1"/>
          </p:cNvSpPr>
          <p:nvPr>
            <p:ph type="body" idx="1"/>
          </p:nvPr>
        </p:nvSpPr>
        <p:spPr>
          <a:xfrm>
            <a:off x="710248" y="4459526"/>
            <a:ext cx="5681979" cy="359543"/>
          </a:xfrm>
          <a:prstGeom prst="rect">
            <a:avLst/>
          </a:prstGeom>
        </p:spPr>
        <p:txBody>
          <a:bodyPr lIns="94213" tIns="94213" rIns="94213" bIns="94213" anchor="t" anchorCtr="0">
            <a:spAutoFit/>
          </a:bodyPr>
          <a:lstStyle/>
          <a:p>
            <a:endParaRPr dirty="0"/>
          </a:p>
        </p:txBody>
      </p:sp>
    </p:spTree>
    <p:extLst>
      <p:ext uri="{BB962C8B-B14F-4D97-AF65-F5344CB8AC3E}">
        <p14:creationId xmlns:p14="http://schemas.microsoft.com/office/powerpoint/2010/main" val="32420788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Shape 61"/>
          <p:cNvSpPr>
            <a:spLocks noGrp="1" noRot="1" noChangeAspect="1"/>
          </p:cNvSpPr>
          <p:nvPr>
            <p:ph type="sldImg" idx="2"/>
          </p:nvPr>
        </p:nvSpPr>
        <p:spPr>
          <a:xfrm>
            <a:off x="423863" y="704850"/>
            <a:ext cx="6254750" cy="35194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2" name="Shape 62"/>
          <p:cNvSpPr txBox="1">
            <a:spLocks noGrp="1"/>
          </p:cNvSpPr>
          <p:nvPr>
            <p:ph type="body" idx="1"/>
          </p:nvPr>
        </p:nvSpPr>
        <p:spPr>
          <a:xfrm>
            <a:off x="710248" y="4459526"/>
            <a:ext cx="5681979" cy="359543"/>
          </a:xfrm>
          <a:prstGeom prst="rect">
            <a:avLst/>
          </a:prstGeom>
        </p:spPr>
        <p:txBody>
          <a:bodyPr lIns="94213" tIns="94213" rIns="94213" bIns="94213" anchor="t" anchorCtr="0">
            <a:spAutoFit/>
          </a:bodyPr>
          <a:lstStyle/>
          <a:p>
            <a:endParaRPr dirty="0"/>
          </a:p>
        </p:txBody>
      </p:sp>
    </p:spTree>
    <p:extLst>
      <p:ext uri="{BB962C8B-B14F-4D97-AF65-F5344CB8AC3E}">
        <p14:creationId xmlns:p14="http://schemas.microsoft.com/office/powerpoint/2010/main" val="905478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a:spLocks noGrp="1" noRot="1" noChangeAspect="1"/>
          </p:cNvSpPr>
          <p:nvPr>
            <p:ph type="sldImg" idx="2"/>
          </p:nvPr>
        </p:nvSpPr>
        <p:spPr>
          <a:xfrm>
            <a:off x="423863" y="704850"/>
            <a:ext cx="6254750" cy="35194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2" name="Shape 82"/>
          <p:cNvSpPr txBox="1">
            <a:spLocks noGrp="1"/>
          </p:cNvSpPr>
          <p:nvPr>
            <p:ph type="body" idx="1"/>
          </p:nvPr>
        </p:nvSpPr>
        <p:spPr>
          <a:xfrm>
            <a:off x="710248" y="4459526"/>
            <a:ext cx="5681979" cy="359543"/>
          </a:xfrm>
          <a:prstGeom prst="rect">
            <a:avLst/>
          </a:prstGeom>
        </p:spPr>
        <p:txBody>
          <a:bodyPr lIns="94213" tIns="94213" rIns="94213" bIns="94213" anchor="t" anchorCtr="0">
            <a:spAutoFit/>
          </a:bodyPr>
          <a:lstStyle/>
          <a:p>
            <a:endParaRPr dirty="0"/>
          </a:p>
        </p:txBody>
      </p:sp>
    </p:spTree>
    <p:extLst>
      <p:ext uri="{BB962C8B-B14F-4D97-AF65-F5344CB8AC3E}">
        <p14:creationId xmlns:p14="http://schemas.microsoft.com/office/powerpoint/2010/main" val="27499007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a:spLocks noGrp="1" noRot="1" noChangeAspect="1"/>
          </p:cNvSpPr>
          <p:nvPr>
            <p:ph type="sldImg" idx="2"/>
          </p:nvPr>
        </p:nvSpPr>
        <p:spPr>
          <a:xfrm>
            <a:off x="423863" y="704850"/>
            <a:ext cx="6254750" cy="35194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9" name="Shape 89"/>
          <p:cNvSpPr txBox="1">
            <a:spLocks noGrp="1"/>
          </p:cNvSpPr>
          <p:nvPr>
            <p:ph type="body" idx="1"/>
          </p:nvPr>
        </p:nvSpPr>
        <p:spPr>
          <a:xfrm>
            <a:off x="710248" y="4459526"/>
            <a:ext cx="5681979" cy="359543"/>
          </a:xfrm>
          <a:prstGeom prst="rect">
            <a:avLst/>
          </a:prstGeom>
        </p:spPr>
        <p:txBody>
          <a:bodyPr lIns="94213" tIns="94213" rIns="94213" bIns="94213" anchor="t" anchorCtr="0">
            <a:spAutoFit/>
          </a:bodyPr>
          <a:lstStyle/>
          <a:p>
            <a:endParaRPr dirty="0"/>
          </a:p>
        </p:txBody>
      </p:sp>
    </p:spTree>
    <p:extLst>
      <p:ext uri="{BB962C8B-B14F-4D97-AF65-F5344CB8AC3E}">
        <p14:creationId xmlns:p14="http://schemas.microsoft.com/office/powerpoint/2010/main" val="32705477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a:spLocks noGrp="1" noRot="1" noChangeAspect="1"/>
          </p:cNvSpPr>
          <p:nvPr>
            <p:ph type="sldImg" idx="2"/>
          </p:nvPr>
        </p:nvSpPr>
        <p:spPr>
          <a:xfrm>
            <a:off x="423863" y="704850"/>
            <a:ext cx="6254750" cy="35194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9" name="Shape 89"/>
          <p:cNvSpPr txBox="1">
            <a:spLocks noGrp="1"/>
          </p:cNvSpPr>
          <p:nvPr>
            <p:ph type="body" idx="1"/>
          </p:nvPr>
        </p:nvSpPr>
        <p:spPr>
          <a:xfrm>
            <a:off x="710248" y="4459526"/>
            <a:ext cx="5681979" cy="359543"/>
          </a:xfrm>
          <a:prstGeom prst="rect">
            <a:avLst/>
          </a:prstGeom>
        </p:spPr>
        <p:txBody>
          <a:bodyPr lIns="94213" tIns="94213" rIns="94213" bIns="94213" anchor="t" anchorCtr="0">
            <a:spAutoFit/>
          </a:bodyPr>
          <a:lstStyle/>
          <a:p>
            <a:endParaRPr dirty="0"/>
          </a:p>
        </p:txBody>
      </p:sp>
    </p:spTree>
    <p:extLst>
      <p:ext uri="{BB962C8B-B14F-4D97-AF65-F5344CB8AC3E}">
        <p14:creationId xmlns:p14="http://schemas.microsoft.com/office/powerpoint/2010/main" val="7794275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Shape 275"/>
          <p:cNvSpPr>
            <a:spLocks noGrp="1" noRot="1" noChangeAspect="1"/>
          </p:cNvSpPr>
          <p:nvPr>
            <p:ph type="sldImg" idx="2"/>
          </p:nvPr>
        </p:nvSpPr>
        <p:spPr>
          <a:xfrm>
            <a:off x="423863" y="704850"/>
            <a:ext cx="6254750" cy="35194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6" name="Shape 276"/>
          <p:cNvSpPr txBox="1">
            <a:spLocks noGrp="1"/>
          </p:cNvSpPr>
          <p:nvPr>
            <p:ph type="body" idx="1"/>
          </p:nvPr>
        </p:nvSpPr>
        <p:spPr>
          <a:xfrm>
            <a:off x="710248" y="4459526"/>
            <a:ext cx="5681979" cy="359543"/>
          </a:xfrm>
          <a:prstGeom prst="rect">
            <a:avLst/>
          </a:prstGeom>
        </p:spPr>
        <p:txBody>
          <a:bodyPr lIns="94213" tIns="94213" rIns="94213" bIns="94213" anchor="t" anchorCtr="0">
            <a:spAutoFit/>
          </a:bodyPr>
          <a:lstStyle/>
          <a:p>
            <a:endParaRPr dirty="0"/>
          </a:p>
        </p:txBody>
      </p:sp>
    </p:spTree>
    <p:extLst>
      <p:ext uri="{BB962C8B-B14F-4D97-AF65-F5344CB8AC3E}">
        <p14:creationId xmlns:p14="http://schemas.microsoft.com/office/powerpoint/2010/main" val="31059789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D1751EFF-6775-4145-A1A3-1E06BF5B22E7}" type="datetimeFigureOut">
              <a:rPr lang="en-US" smtClean="0"/>
              <a:t>4/9/2025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3D1386D-DE94-4622-B446-63CC04BFA0F4}" type="slidenum">
              <a:rPr lang="en-US" smtClean="0"/>
              <a:t>‹#›</a:t>
            </a:fld>
            <a:endParaRPr lang="en-US" dirty="0"/>
          </a:p>
        </p:txBody>
      </p:sp>
    </p:spTree>
    <p:extLst>
      <p:ext uri="{BB962C8B-B14F-4D97-AF65-F5344CB8AC3E}">
        <p14:creationId xmlns:p14="http://schemas.microsoft.com/office/powerpoint/2010/main" val="1967774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751EFF-6775-4145-A1A3-1E06BF5B22E7}" type="datetimeFigureOut">
              <a:rPr lang="en-US" smtClean="0"/>
              <a:t>4/9/2025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3D1386D-DE94-4622-B446-63CC04BFA0F4}" type="slidenum">
              <a:rPr lang="en-US" smtClean="0"/>
              <a:t>‹#›</a:t>
            </a:fld>
            <a:endParaRPr lang="en-US" dirty="0"/>
          </a:p>
        </p:txBody>
      </p:sp>
    </p:spTree>
    <p:extLst>
      <p:ext uri="{BB962C8B-B14F-4D97-AF65-F5344CB8AC3E}">
        <p14:creationId xmlns:p14="http://schemas.microsoft.com/office/powerpoint/2010/main" val="32574630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751EFF-6775-4145-A1A3-1E06BF5B22E7}" type="datetimeFigureOut">
              <a:rPr lang="en-US" smtClean="0"/>
              <a:t>4/9/2025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3D1386D-DE94-4622-B446-63CC04BFA0F4}" type="slidenum">
              <a:rPr lang="en-US" smtClean="0"/>
              <a:t>‹#›</a:t>
            </a:fld>
            <a:endParaRPr lang="en-US" dirty="0"/>
          </a:p>
        </p:txBody>
      </p:sp>
    </p:spTree>
    <p:extLst>
      <p:ext uri="{BB962C8B-B14F-4D97-AF65-F5344CB8AC3E}">
        <p14:creationId xmlns:p14="http://schemas.microsoft.com/office/powerpoint/2010/main" val="41061965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x" type="tx">
  <p:cSld name="tx">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609600" y="274637"/>
            <a:ext cx="10972800" cy="1143000"/>
          </a:xfrm>
          <a:prstGeom prst="rect">
            <a:avLst/>
          </a:prstGeom>
          <a:noFill/>
          <a:ln>
            <a:noFill/>
          </a:ln>
        </p:spPr>
        <p:txBody>
          <a:bodyPr lIns="91425" tIns="91425" rIns="91425" bIns="91425" anchor="b" anchorCtr="0"/>
          <a:lstStyle>
            <a:lvl1pPr algn="l" rtl="0">
              <a:spcBef>
                <a:spcPts val="0"/>
              </a:spcBef>
              <a:buSzPct val="100000"/>
              <a:buFont typeface="Arial"/>
              <a:buNone/>
              <a:defRPr sz="3600" b="1">
                <a:solidFill>
                  <a:schemeClr val="dk1"/>
                </a:solidFill>
                <a:latin typeface="Arial"/>
                <a:ea typeface="Arial"/>
                <a:cs typeface="Arial"/>
                <a:sym typeface="Arial"/>
              </a:defRPr>
            </a:lvl1pPr>
            <a:lvl2pPr algn="l" rtl="0">
              <a:spcBef>
                <a:spcPts val="0"/>
              </a:spcBef>
              <a:buSzPct val="100000"/>
              <a:buFont typeface="Arial"/>
              <a:buNone/>
              <a:defRPr sz="3600" b="1">
                <a:solidFill>
                  <a:schemeClr val="dk1"/>
                </a:solidFill>
                <a:latin typeface="Arial"/>
                <a:ea typeface="Arial"/>
                <a:cs typeface="Arial"/>
                <a:sym typeface="Arial"/>
              </a:defRPr>
            </a:lvl2pPr>
            <a:lvl3pPr algn="l" rtl="0">
              <a:spcBef>
                <a:spcPts val="0"/>
              </a:spcBef>
              <a:buSzPct val="100000"/>
              <a:buFont typeface="Arial"/>
              <a:buNone/>
              <a:defRPr sz="3600" b="1">
                <a:solidFill>
                  <a:schemeClr val="dk1"/>
                </a:solidFill>
                <a:latin typeface="Arial"/>
                <a:ea typeface="Arial"/>
                <a:cs typeface="Arial"/>
                <a:sym typeface="Arial"/>
              </a:defRPr>
            </a:lvl3pPr>
            <a:lvl4pPr algn="l" rtl="0">
              <a:spcBef>
                <a:spcPts val="0"/>
              </a:spcBef>
              <a:buSzPct val="100000"/>
              <a:buFont typeface="Arial"/>
              <a:buNone/>
              <a:defRPr sz="3600" b="1">
                <a:solidFill>
                  <a:schemeClr val="dk1"/>
                </a:solidFill>
                <a:latin typeface="Arial"/>
                <a:ea typeface="Arial"/>
                <a:cs typeface="Arial"/>
                <a:sym typeface="Arial"/>
              </a:defRPr>
            </a:lvl4pPr>
            <a:lvl5pPr algn="l" rtl="0">
              <a:spcBef>
                <a:spcPts val="0"/>
              </a:spcBef>
              <a:buSzPct val="100000"/>
              <a:buFont typeface="Arial"/>
              <a:buNone/>
              <a:defRPr sz="3600" b="1">
                <a:solidFill>
                  <a:schemeClr val="dk1"/>
                </a:solidFill>
                <a:latin typeface="Arial"/>
                <a:ea typeface="Arial"/>
                <a:cs typeface="Arial"/>
                <a:sym typeface="Arial"/>
              </a:defRPr>
            </a:lvl5pPr>
            <a:lvl6pPr algn="l" rtl="0">
              <a:spcBef>
                <a:spcPts val="0"/>
              </a:spcBef>
              <a:buSzPct val="100000"/>
              <a:buFont typeface="Arial"/>
              <a:buNone/>
              <a:defRPr sz="3600" b="1">
                <a:solidFill>
                  <a:schemeClr val="dk1"/>
                </a:solidFill>
                <a:latin typeface="Arial"/>
                <a:ea typeface="Arial"/>
                <a:cs typeface="Arial"/>
                <a:sym typeface="Arial"/>
              </a:defRPr>
            </a:lvl6pPr>
            <a:lvl7pPr algn="l" rtl="0">
              <a:spcBef>
                <a:spcPts val="0"/>
              </a:spcBef>
              <a:buSzPct val="100000"/>
              <a:buFont typeface="Arial"/>
              <a:buNone/>
              <a:defRPr sz="3600" b="1">
                <a:solidFill>
                  <a:schemeClr val="dk1"/>
                </a:solidFill>
                <a:latin typeface="Arial"/>
                <a:ea typeface="Arial"/>
                <a:cs typeface="Arial"/>
                <a:sym typeface="Arial"/>
              </a:defRPr>
            </a:lvl7pPr>
            <a:lvl8pPr algn="l" rtl="0">
              <a:spcBef>
                <a:spcPts val="0"/>
              </a:spcBef>
              <a:buSzPct val="100000"/>
              <a:buFont typeface="Arial"/>
              <a:buNone/>
              <a:defRPr sz="3600" b="1">
                <a:solidFill>
                  <a:schemeClr val="dk1"/>
                </a:solidFill>
                <a:latin typeface="Arial"/>
                <a:ea typeface="Arial"/>
                <a:cs typeface="Arial"/>
                <a:sym typeface="Arial"/>
              </a:defRPr>
            </a:lvl8pPr>
            <a:lvl9pPr algn="l" rtl="0">
              <a:spcBef>
                <a:spcPts val="0"/>
              </a:spcBef>
              <a:buSzPct val="100000"/>
              <a:buFont typeface="Arial"/>
              <a:buNone/>
              <a:defRPr sz="3600" b="1">
                <a:solidFill>
                  <a:schemeClr val="dk1"/>
                </a:solidFill>
                <a:latin typeface="Arial"/>
                <a:ea typeface="Arial"/>
                <a:cs typeface="Arial"/>
                <a:sym typeface="Arial"/>
              </a:defRPr>
            </a:lvl9pPr>
          </a:lstStyle>
          <a:p>
            <a:endParaRPr/>
          </a:p>
        </p:txBody>
      </p:sp>
      <p:sp>
        <p:nvSpPr>
          <p:cNvPr id="12" name="Shape 12"/>
          <p:cNvSpPr txBox="1">
            <a:spLocks noGrp="1"/>
          </p:cNvSpPr>
          <p:nvPr>
            <p:ph type="body" idx="1"/>
          </p:nvPr>
        </p:nvSpPr>
        <p:spPr>
          <a:xfrm>
            <a:off x="609600" y="1600200"/>
            <a:ext cx="10972800" cy="4967700"/>
          </a:xfrm>
          <a:prstGeom prst="rect">
            <a:avLst/>
          </a:prstGeom>
          <a:noFill/>
          <a:ln>
            <a:noFill/>
          </a:ln>
        </p:spPr>
        <p:txBody>
          <a:bodyPr lIns="91425" tIns="91425" rIns="91425" bIns="91425" anchor="t" anchorCtr="0"/>
          <a:lstStyle>
            <a:lvl1pPr rtl="0">
              <a:defRPr/>
            </a:lvl1pPr>
            <a:lvl2pPr marL="742950" indent="-285750" rtl="0">
              <a:defRPr/>
            </a:lvl2pPr>
            <a:lvl3pPr marL="1143000" indent="-228600" rtl="0">
              <a:defRPr/>
            </a:lvl3pPr>
            <a:lvl4pPr marL="1600200" indent="-228600" rtl="0">
              <a:defRPr/>
            </a:lvl4pPr>
            <a:lvl5pPr rtl="0">
              <a:defRPr sz="1800"/>
            </a:lvl5pPr>
            <a:lvl6pPr rtl="0">
              <a:defRPr sz="1800"/>
            </a:lvl6pPr>
            <a:lvl7pPr rtl="0">
              <a:defRPr sz="1800"/>
            </a:lvl7pPr>
            <a:lvl8pPr rtl="0">
              <a:defRPr sz="1800"/>
            </a:lvl8pPr>
            <a:lvl9pPr rtl="0">
              <a:defRPr sz="1800"/>
            </a:lvl9pPr>
          </a:lstStyle>
          <a:p>
            <a:endParaRPr/>
          </a:p>
        </p:txBody>
      </p:sp>
    </p:spTree>
    <p:extLst>
      <p:ext uri="{BB962C8B-B14F-4D97-AF65-F5344CB8AC3E}">
        <p14:creationId xmlns:p14="http://schemas.microsoft.com/office/powerpoint/2010/main" val="17206332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woColTx" type="twoColTx">
  <p:cSld name="twoColTx">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609600" y="274637"/>
            <a:ext cx="10972800" cy="1143000"/>
          </a:xfrm>
          <a:prstGeom prst="rect">
            <a:avLst/>
          </a:prstGeom>
          <a:noFill/>
          <a:ln>
            <a:noFill/>
          </a:ln>
        </p:spPr>
        <p:txBody>
          <a:bodyPr lIns="91425" tIns="91425" rIns="91425" bIns="91425" anchor="b" anchorCtr="0"/>
          <a:lstStyle>
            <a:lvl1pPr algn="l" rtl="0">
              <a:spcBef>
                <a:spcPts val="0"/>
              </a:spcBef>
              <a:buSzPct val="100000"/>
              <a:buFont typeface="Arial"/>
              <a:buNone/>
              <a:defRPr sz="3600" b="1">
                <a:solidFill>
                  <a:schemeClr val="dk1"/>
                </a:solidFill>
                <a:latin typeface="Arial"/>
                <a:ea typeface="Arial"/>
                <a:cs typeface="Arial"/>
                <a:sym typeface="Arial"/>
              </a:defRPr>
            </a:lvl1pPr>
            <a:lvl2pPr algn="l" rtl="0">
              <a:spcBef>
                <a:spcPts val="0"/>
              </a:spcBef>
              <a:buSzPct val="100000"/>
              <a:buFont typeface="Arial"/>
              <a:buNone/>
              <a:defRPr sz="3600" b="1">
                <a:solidFill>
                  <a:schemeClr val="dk1"/>
                </a:solidFill>
                <a:latin typeface="Arial"/>
                <a:ea typeface="Arial"/>
                <a:cs typeface="Arial"/>
                <a:sym typeface="Arial"/>
              </a:defRPr>
            </a:lvl2pPr>
            <a:lvl3pPr algn="l" rtl="0">
              <a:spcBef>
                <a:spcPts val="0"/>
              </a:spcBef>
              <a:buSzPct val="100000"/>
              <a:buFont typeface="Arial"/>
              <a:buNone/>
              <a:defRPr sz="3600" b="1">
                <a:solidFill>
                  <a:schemeClr val="dk1"/>
                </a:solidFill>
                <a:latin typeface="Arial"/>
                <a:ea typeface="Arial"/>
                <a:cs typeface="Arial"/>
                <a:sym typeface="Arial"/>
              </a:defRPr>
            </a:lvl3pPr>
            <a:lvl4pPr algn="l" rtl="0">
              <a:spcBef>
                <a:spcPts val="0"/>
              </a:spcBef>
              <a:buSzPct val="100000"/>
              <a:buFont typeface="Arial"/>
              <a:buNone/>
              <a:defRPr sz="3600" b="1">
                <a:solidFill>
                  <a:schemeClr val="dk1"/>
                </a:solidFill>
                <a:latin typeface="Arial"/>
                <a:ea typeface="Arial"/>
                <a:cs typeface="Arial"/>
                <a:sym typeface="Arial"/>
              </a:defRPr>
            </a:lvl4pPr>
            <a:lvl5pPr algn="l" rtl="0">
              <a:spcBef>
                <a:spcPts val="0"/>
              </a:spcBef>
              <a:buSzPct val="100000"/>
              <a:buFont typeface="Arial"/>
              <a:buNone/>
              <a:defRPr sz="3600" b="1">
                <a:solidFill>
                  <a:schemeClr val="dk1"/>
                </a:solidFill>
                <a:latin typeface="Arial"/>
                <a:ea typeface="Arial"/>
                <a:cs typeface="Arial"/>
                <a:sym typeface="Arial"/>
              </a:defRPr>
            </a:lvl5pPr>
            <a:lvl6pPr algn="l" rtl="0">
              <a:spcBef>
                <a:spcPts val="0"/>
              </a:spcBef>
              <a:buSzPct val="100000"/>
              <a:buFont typeface="Arial"/>
              <a:buNone/>
              <a:defRPr sz="3600" b="1">
                <a:solidFill>
                  <a:schemeClr val="dk1"/>
                </a:solidFill>
                <a:latin typeface="Arial"/>
                <a:ea typeface="Arial"/>
                <a:cs typeface="Arial"/>
                <a:sym typeface="Arial"/>
              </a:defRPr>
            </a:lvl6pPr>
            <a:lvl7pPr algn="l" rtl="0">
              <a:spcBef>
                <a:spcPts val="0"/>
              </a:spcBef>
              <a:buSzPct val="100000"/>
              <a:buFont typeface="Arial"/>
              <a:buNone/>
              <a:defRPr sz="3600" b="1">
                <a:solidFill>
                  <a:schemeClr val="dk1"/>
                </a:solidFill>
                <a:latin typeface="Arial"/>
                <a:ea typeface="Arial"/>
                <a:cs typeface="Arial"/>
                <a:sym typeface="Arial"/>
              </a:defRPr>
            </a:lvl7pPr>
            <a:lvl8pPr algn="l" rtl="0">
              <a:spcBef>
                <a:spcPts val="0"/>
              </a:spcBef>
              <a:buSzPct val="100000"/>
              <a:buFont typeface="Arial"/>
              <a:buNone/>
              <a:defRPr sz="3600" b="1">
                <a:solidFill>
                  <a:schemeClr val="dk1"/>
                </a:solidFill>
                <a:latin typeface="Arial"/>
                <a:ea typeface="Arial"/>
                <a:cs typeface="Arial"/>
                <a:sym typeface="Arial"/>
              </a:defRPr>
            </a:lvl8pPr>
            <a:lvl9pPr algn="l" rtl="0">
              <a:spcBef>
                <a:spcPts val="0"/>
              </a:spcBef>
              <a:buSzPct val="100000"/>
              <a:buFont typeface="Arial"/>
              <a:buNone/>
              <a:defRPr sz="3600" b="1">
                <a:solidFill>
                  <a:schemeClr val="dk1"/>
                </a:solidFill>
                <a:latin typeface="Arial"/>
                <a:ea typeface="Arial"/>
                <a:cs typeface="Arial"/>
                <a:sym typeface="Arial"/>
              </a:defRPr>
            </a:lvl9pPr>
          </a:lstStyle>
          <a:p>
            <a:endParaRPr/>
          </a:p>
        </p:txBody>
      </p:sp>
      <p:sp>
        <p:nvSpPr>
          <p:cNvPr id="15" name="Shape 15"/>
          <p:cNvSpPr txBox="1">
            <a:spLocks noGrp="1"/>
          </p:cNvSpPr>
          <p:nvPr>
            <p:ph type="body" idx="1"/>
          </p:nvPr>
        </p:nvSpPr>
        <p:spPr>
          <a:xfrm>
            <a:off x="609600" y="1600200"/>
            <a:ext cx="5326000" cy="4967700"/>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endParaRPr/>
          </a:p>
        </p:txBody>
      </p:sp>
      <p:sp>
        <p:nvSpPr>
          <p:cNvPr id="16" name="Shape 16"/>
          <p:cNvSpPr txBox="1">
            <a:spLocks noGrp="1"/>
          </p:cNvSpPr>
          <p:nvPr>
            <p:ph type="body" idx="2"/>
          </p:nvPr>
        </p:nvSpPr>
        <p:spPr>
          <a:xfrm>
            <a:off x="6256364" y="1600200"/>
            <a:ext cx="5326000" cy="4967700"/>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endParaRPr/>
          </a:p>
        </p:txBody>
      </p:sp>
    </p:spTree>
    <p:extLst>
      <p:ext uri="{BB962C8B-B14F-4D97-AF65-F5344CB8AC3E}">
        <p14:creationId xmlns:p14="http://schemas.microsoft.com/office/powerpoint/2010/main" val="42293051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751EFF-6775-4145-A1A3-1E06BF5B22E7}" type="datetimeFigureOut">
              <a:rPr lang="en-US" smtClean="0"/>
              <a:t>4/9/2025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3D1386D-DE94-4622-B446-63CC04BFA0F4}" type="slidenum">
              <a:rPr lang="en-US" smtClean="0"/>
              <a:t>‹#›</a:t>
            </a:fld>
            <a:endParaRPr lang="en-US" dirty="0"/>
          </a:p>
        </p:txBody>
      </p:sp>
    </p:spTree>
    <p:extLst>
      <p:ext uri="{BB962C8B-B14F-4D97-AF65-F5344CB8AC3E}">
        <p14:creationId xmlns:p14="http://schemas.microsoft.com/office/powerpoint/2010/main" val="1157057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1751EFF-6775-4145-A1A3-1E06BF5B22E7}" type="datetimeFigureOut">
              <a:rPr lang="en-US" smtClean="0"/>
              <a:t>4/9/2025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3D1386D-DE94-4622-B446-63CC04BFA0F4}" type="slidenum">
              <a:rPr lang="en-US" smtClean="0"/>
              <a:t>‹#›</a:t>
            </a:fld>
            <a:endParaRPr lang="en-US" dirty="0"/>
          </a:p>
        </p:txBody>
      </p:sp>
    </p:spTree>
    <p:extLst>
      <p:ext uri="{BB962C8B-B14F-4D97-AF65-F5344CB8AC3E}">
        <p14:creationId xmlns:p14="http://schemas.microsoft.com/office/powerpoint/2010/main" val="11835889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1751EFF-6775-4145-A1A3-1E06BF5B22E7}" type="datetimeFigureOut">
              <a:rPr lang="en-US" smtClean="0"/>
              <a:t>4/9/2025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3D1386D-DE94-4622-B446-63CC04BFA0F4}" type="slidenum">
              <a:rPr lang="en-US" smtClean="0"/>
              <a:t>‹#›</a:t>
            </a:fld>
            <a:endParaRPr lang="en-US" dirty="0"/>
          </a:p>
        </p:txBody>
      </p:sp>
    </p:spTree>
    <p:extLst>
      <p:ext uri="{BB962C8B-B14F-4D97-AF65-F5344CB8AC3E}">
        <p14:creationId xmlns:p14="http://schemas.microsoft.com/office/powerpoint/2010/main" val="42655658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1751EFF-6775-4145-A1A3-1E06BF5B22E7}" type="datetimeFigureOut">
              <a:rPr lang="en-US" smtClean="0"/>
              <a:t>4/9/2025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3D1386D-DE94-4622-B446-63CC04BFA0F4}" type="slidenum">
              <a:rPr lang="en-US" smtClean="0"/>
              <a:t>‹#›</a:t>
            </a:fld>
            <a:endParaRPr lang="en-US" dirty="0"/>
          </a:p>
        </p:txBody>
      </p:sp>
    </p:spTree>
    <p:extLst>
      <p:ext uri="{BB962C8B-B14F-4D97-AF65-F5344CB8AC3E}">
        <p14:creationId xmlns:p14="http://schemas.microsoft.com/office/powerpoint/2010/main" val="39696759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1751EFF-6775-4145-A1A3-1E06BF5B22E7}" type="datetimeFigureOut">
              <a:rPr lang="en-US" smtClean="0"/>
              <a:t>4/9/2025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3D1386D-DE94-4622-B446-63CC04BFA0F4}" type="slidenum">
              <a:rPr lang="en-US" smtClean="0"/>
              <a:t>‹#›</a:t>
            </a:fld>
            <a:endParaRPr lang="en-US" dirty="0"/>
          </a:p>
        </p:txBody>
      </p:sp>
    </p:spTree>
    <p:extLst>
      <p:ext uri="{BB962C8B-B14F-4D97-AF65-F5344CB8AC3E}">
        <p14:creationId xmlns:p14="http://schemas.microsoft.com/office/powerpoint/2010/main" val="42110394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751EFF-6775-4145-A1A3-1E06BF5B22E7}" type="datetimeFigureOut">
              <a:rPr lang="en-US" smtClean="0"/>
              <a:t>4/9/2025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3D1386D-DE94-4622-B446-63CC04BFA0F4}" type="slidenum">
              <a:rPr lang="en-US" smtClean="0"/>
              <a:t>‹#›</a:t>
            </a:fld>
            <a:endParaRPr lang="en-US" dirty="0"/>
          </a:p>
        </p:txBody>
      </p:sp>
    </p:spTree>
    <p:extLst>
      <p:ext uri="{BB962C8B-B14F-4D97-AF65-F5344CB8AC3E}">
        <p14:creationId xmlns:p14="http://schemas.microsoft.com/office/powerpoint/2010/main" val="26314272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1751EFF-6775-4145-A1A3-1E06BF5B22E7}" type="datetimeFigureOut">
              <a:rPr lang="en-US" smtClean="0"/>
              <a:t>4/9/2025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3D1386D-DE94-4622-B446-63CC04BFA0F4}" type="slidenum">
              <a:rPr lang="en-US" smtClean="0"/>
              <a:t>‹#›</a:t>
            </a:fld>
            <a:endParaRPr lang="en-US" dirty="0"/>
          </a:p>
        </p:txBody>
      </p:sp>
    </p:spTree>
    <p:extLst>
      <p:ext uri="{BB962C8B-B14F-4D97-AF65-F5344CB8AC3E}">
        <p14:creationId xmlns:p14="http://schemas.microsoft.com/office/powerpoint/2010/main" val="26066032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1751EFF-6775-4145-A1A3-1E06BF5B22E7}" type="datetimeFigureOut">
              <a:rPr lang="en-US" smtClean="0"/>
              <a:t>4/9/2025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3D1386D-DE94-4622-B446-63CC04BFA0F4}" type="slidenum">
              <a:rPr lang="en-US" smtClean="0"/>
              <a:t>‹#›</a:t>
            </a:fld>
            <a:endParaRPr lang="en-US" dirty="0"/>
          </a:p>
        </p:txBody>
      </p:sp>
    </p:spTree>
    <p:extLst>
      <p:ext uri="{BB962C8B-B14F-4D97-AF65-F5344CB8AC3E}">
        <p14:creationId xmlns:p14="http://schemas.microsoft.com/office/powerpoint/2010/main" val="28251630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D1751EFF-6775-4145-A1A3-1E06BF5B22E7}" type="datetimeFigureOut">
              <a:rPr lang="en-US" smtClean="0"/>
              <a:t>4/9/2025</a:t>
            </a:fld>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3D1386D-DE94-4622-B446-63CC04BFA0F4}" type="slidenum">
              <a:rPr lang="en-US" smtClean="0"/>
              <a:t>‹#›</a:t>
            </a:fld>
            <a:endParaRPr lang="en-US" dirty="0"/>
          </a:p>
        </p:txBody>
      </p:sp>
    </p:spTree>
    <p:extLst>
      <p:ext uri="{BB962C8B-B14F-4D97-AF65-F5344CB8AC3E}">
        <p14:creationId xmlns:p14="http://schemas.microsoft.com/office/powerpoint/2010/main" val="3608062475"/>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3.xml"/><Relationship Id="rId5" Type="http://schemas.openxmlformats.org/officeDocument/2006/relationships/image" Target="../media/image16.jpeg"/><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3.xml"/><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hyperlink" Target="mailto:info@delawarevalleyramps.com" TargetMode="External"/><Relationship Id="rId7" Type="http://schemas.openxmlformats.org/officeDocument/2006/relationships/image" Target="../media/image27.jpe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hyperlink" Target="www.delawarevalleyramps.com" TargetMode="External"/><Relationship Id="rId5" Type="http://schemas.openxmlformats.org/officeDocument/2006/relationships/hyperlink" Target="https://ramps-u-pick.eventbrite.com/" TargetMode="External"/><Relationship Id="rId4" Type="http://schemas.openxmlformats.org/officeDocument/2006/relationships/hyperlink" Target="http://www.delawarevalleyramps.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3.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cstate="email">
            <a:extLst>
              <a:ext uri="{28A0092B-C50C-407E-A947-70E740481C1C}">
                <a14:useLocalDpi xmlns:a14="http://schemas.microsoft.com/office/drawing/2010/main"/>
              </a:ext>
            </a:extLst>
          </a:blip>
          <a:stretch>
            <a:fillRect/>
          </a:stretch>
        </a:blipFill>
        <a:effectLst/>
      </p:bgPr>
    </p:bg>
    <p:spTree>
      <p:nvGrpSpPr>
        <p:cNvPr id="1" name="Shape 36"/>
        <p:cNvGrpSpPr/>
        <p:nvPr/>
      </p:nvGrpSpPr>
      <p:grpSpPr>
        <a:xfrm>
          <a:off x="0" y="0"/>
          <a:ext cx="0" cy="0"/>
          <a:chOff x="0" y="0"/>
          <a:chExt cx="0" cy="0"/>
        </a:xfrm>
      </p:grpSpPr>
      <p:sp>
        <p:nvSpPr>
          <p:cNvPr id="37" name="Shape 37"/>
          <p:cNvSpPr txBox="1">
            <a:spLocks noGrp="1"/>
          </p:cNvSpPr>
          <p:nvPr>
            <p:ph type="body" idx="1"/>
          </p:nvPr>
        </p:nvSpPr>
        <p:spPr>
          <a:xfrm>
            <a:off x="3132375" y="5297567"/>
            <a:ext cx="5453699" cy="952025"/>
          </a:xfrm>
          <a:prstGeom prst="rect">
            <a:avLst/>
          </a:prstGeom>
        </p:spPr>
        <p:txBody>
          <a:bodyPr vert="horz" lIns="91425" tIns="91425" rIns="91425" bIns="91425" rtlCol="0" anchor="t" anchorCtr="0">
            <a:spAutoFit/>
          </a:bodyPr>
          <a:lstStyle/>
          <a:p>
            <a:pPr lvl="0" algn="ctr" rtl="0">
              <a:buNone/>
            </a:pPr>
            <a:r>
              <a:rPr lang="en" sz="2400" b="1" dirty="0">
                <a:solidFill>
                  <a:schemeClr val="lt1"/>
                </a:solidFill>
              </a:rPr>
              <a:t>On the Delaware River</a:t>
            </a:r>
          </a:p>
          <a:p>
            <a:pPr algn="ctr">
              <a:buNone/>
            </a:pPr>
            <a:r>
              <a:rPr lang="en" sz="2400" b="1" dirty="0">
                <a:solidFill>
                  <a:schemeClr val="lt1"/>
                </a:solidFill>
              </a:rPr>
              <a:t>North of Equinunk, PA.</a:t>
            </a:r>
          </a:p>
        </p:txBody>
      </p:sp>
      <p:sp>
        <p:nvSpPr>
          <p:cNvPr id="2" name="Rectangle 1"/>
          <p:cNvSpPr/>
          <p:nvPr/>
        </p:nvSpPr>
        <p:spPr>
          <a:xfrm>
            <a:off x="2971800" y="228600"/>
            <a:ext cx="6096000" cy="1446550"/>
          </a:xfrm>
          <a:prstGeom prst="rect">
            <a:avLst/>
          </a:prstGeom>
        </p:spPr>
        <p:txBody>
          <a:bodyPr wrap="square">
            <a:spAutoFit/>
          </a:bodyPr>
          <a:lstStyle/>
          <a:p>
            <a:pPr algn="ctr"/>
            <a:r>
              <a:rPr lang="en" sz="4400" dirty="0"/>
              <a:t>Delaware Valley Ramps</a:t>
            </a:r>
            <a:endParaRPr lang="en-US" sz="4400" dirty="0"/>
          </a:p>
        </p:txBody>
      </p:sp>
      <p:sp>
        <p:nvSpPr>
          <p:cNvPr id="3" name="TextBox 2"/>
          <p:cNvSpPr txBox="1"/>
          <p:nvPr/>
        </p:nvSpPr>
        <p:spPr>
          <a:xfrm>
            <a:off x="3276601" y="3124201"/>
            <a:ext cx="5165249" cy="1200329"/>
          </a:xfrm>
          <a:prstGeom prst="rect">
            <a:avLst/>
          </a:prstGeom>
          <a:noFill/>
        </p:spPr>
        <p:txBody>
          <a:bodyPr wrap="square" rtlCol="0">
            <a:spAutoFit/>
          </a:bodyPr>
          <a:lstStyle/>
          <a:p>
            <a:pPr algn="ctr"/>
            <a:r>
              <a:rPr lang="en-US" sz="3600" dirty="0">
                <a:solidFill>
                  <a:schemeClr val="bg1"/>
                </a:solidFill>
              </a:rPr>
              <a:t>Sustainably Managing Ramp Lands</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Managing Ramp Lands – Battling Invasives</a:t>
            </a:r>
          </a:p>
        </p:txBody>
      </p:sp>
      <p:sp>
        <p:nvSpPr>
          <p:cNvPr id="3" name="Text Placeholder 2"/>
          <p:cNvSpPr>
            <a:spLocks noGrp="1"/>
          </p:cNvSpPr>
          <p:nvPr>
            <p:ph type="body" idx="1"/>
          </p:nvPr>
        </p:nvSpPr>
        <p:spPr/>
        <p:txBody>
          <a:bodyPr/>
          <a:lstStyle/>
          <a:p>
            <a:endParaRPr lang="en-US" dirty="0"/>
          </a:p>
        </p:txBody>
      </p:sp>
      <p:sp>
        <p:nvSpPr>
          <p:cNvPr id="4" name="Text Placeholder 3"/>
          <p:cNvSpPr>
            <a:spLocks noGrp="1"/>
          </p:cNvSpPr>
          <p:nvPr>
            <p:ph type="body" idx="2"/>
          </p:nvPr>
        </p:nvSpPr>
        <p:spPr/>
        <p:txBody>
          <a:bodyPr/>
          <a:lstStyle/>
          <a:p>
            <a:endParaRPr lang="en-US" dirty="0"/>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527060" y="3742150"/>
            <a:ext cx="3784600" cy="2838450"/>
          </a:xfrm>
          <a:prstGeom prst="rect">
            <a:avLst/>
          </a:prstGeom>
          <a:effectLst>
            <a:outerShdw blurRad="50800" dist="38100" dir="2700000" algn="tl" rotWithShape="0">
              <a:prstClr val="black">
                <a:alpha val="40000"/>
              </a:prstClr>
            </a:outerShdw>
          </a:effectLst>
        </p:spPr>
      </p:pic>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96674" y="3032810"/>
            <a:ext cx="4730387" cy="3547790"/>
          </a:xfrm>
          <a:prstGeom prst="rect">
            <a:avLst/>
          </a:prstGeom>
          <a:effectLst>
            <a:outerShdw blurRad="50800" dist="38100" dir="2700000" algn="tl" rotWithShape="0">
              <a:prstClr val="black">
                <a:alpha val="40000"/>
              </a:prstClr>
            </a:outerShdw>
          </a:effectLst>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90330" y="1397898"/>
            <a:ext cx="5257800" cy="2670962"/>
          </a:xfrm>
          <a:prstGeom prst="rect">
            <a:avLst/>
          </a:prstGeom>
          <a:effectLst>
            <a:outerShdw blurRad="50800" dist="38100" dir="2700000" algn="tl" rotWithShape="0">
              <a:prstClr val="black">
                <a:alpha val="40000"/>
              </a:prstClr>
            </a:outerShdw>
          </a:effectLst>
        </p:spPr>
      </p:pic>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753698" y="1400388"/>
            <a:ext cx="3557963" cy="2668472"/>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9603317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Managing Ramp Lands – Propagating New Ramp Plots</a:t>
            </a:r>
          </a:p>
        </p:txBody>
      </p:sp>
      <p:sp>
        <p:nvSpPr>
          <p:cNvPr id="4" name="Text Placeholder 3"/>
          <p:cNvSpPr>
            <a:spLocks noGrp="1"/>
          </p:cNvSpPr>
          <p:nvPr>
            <p:ph type="body" idx="2"/>
          </p:nvPr>
        </p:nvSpPr>
        <p:spPr/>
        <p:txBody>
          <a:bodyPr/>
          <a:lstStyle/>
          <a:p>
            <a:r>
              <a:rPr lang="en-US" dirty="0"/>
              <a:t>Ramps are propagated by bulb division, seed germination and transplants</a:t>
            </a:r>
          </a:p>
          <a:p>
            <a:r>
              <a:rPr lang="en-US" dirty="0"/>
              <a:t>A healthy ramp patch has both seed germination and bulb division</a:t>
            </a:r>
          </a:p>
          <a:p>
            <a:r>
              <a:rPr lang="en-US" dirty="0"/>
              <a:t>Recent research shows that about 40% of plants harvested for study on DVR property were polymorphic, meaning they were the result of seed germination</a:t>
            </a:r>
          </a:p>
          <a:p>
            <a:r>
              <a:rPr lang="en-US" dirty="0"/>
              <a:t>Establishing new ramp plots through transplanting dormant bulbs is most effective</a:t>
            </a: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28800" y="1640300"/>
            <a:ext cx="4205825" cy="4836700"/>
          </a:xfrm>
          <a:prstGeom prst="rect">
            <a:avLst/>
          </a:prstGeom>
        </p:spPr>
      </p:pic>
    </p:spTree>
    <p:extLst>
      <p:ext uri="{BB962C8B-B14F-4D97-AF65-F5344CB8AC3E}">
        <p14:creationId xmlns:p14="http://schemas.microsoft.com/office/powerpoint/2010/main" val="27222095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Managing Ramp Lands – Propagating New Ramp Plots from Seeds</a:t>
            </a:r>
          </a:p>
        </p:txBody>
      </p:sp>
      <p:pic>
        <p:nvPicPr>
          <p:cNvPr id="9" name="Picture 8"/>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5400000">
            <a:off x="7984405" y="3622475"/>
            <a:ext cx="2590801" cy="2356248"/>
          </a:xfrm>
          <a:prstGeom prst="rect">
            <a:avLst/>
          </a:prstGeom>
        </p:spPr>
      </p:pic>
      <p:pic>
        <p:nvPicPr>
          <p:cNvPr id="8" name="Picture 7"/>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158575" y="2549351"/>
            <a:ext cx="2749838" cy="2590800"/>
          </a:xfrm>
          <a:prstGeom prst="rect">
            <a:avLst/>
          </a:prstGeom>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917307" y="1600201"/>
            <a:ext cx="3048000" cy="2460123"/>
          </a:xfrm>
          <a:prstGeom prst="rect">
            <a:avLst/>
          </a:prstGeom>
        </p:spPr>
      </p:pic>
      <p:sp>
        <p:nvSpPr>
          <p:cNvPr id="3" name="TextBox 2"/>
          <p:cNvSpPr txBox="1"/>
          <p:nvPr/>
        </p:nvSpPr>
        <p:spPr>
          <a:xfrm>
            <a:off x="2412607" y="4242887"/>
            <a:ext cx="2057400" cy="307777"/>
          </a:xfrm>
          <a:prstGeom prst="rect">
            <a:avLst/>
          </a:prstGeom>
          <a:noFill/>
        </p:spPr>
        <p:txBody>
          <a:bodyPr wrap="square" rtlCol="0">
            <a:spAutoFit/>
          </a:bodyPr>
          <a:lstStyle/>
          <a:p>
            <a:pPr algn="ctr"/>
            <a:r>
              <a:rPr lang="en-US" dirty="0"/>
              <a:t>Rampant ramp flowers</a:t>
            </a:r>
          </a:p>
        </p:txBody>
      </p:sp>
      <p:sp>
        <p:nvSpPr>
          <p:cNvPr id="10" name="TextBox 9"/>
          <p:cNvSpPr txBox="1"/>
          <p:nvPr/>
        </p:nvSpPr>
        <p:spPr>
          <a:xfrm>
            <a:off x="5504794" y="5257801"/>
            <a:ext cx="2057400" cy="307777"/>
          </a:xfrm>
          <a:prstGeom prst="rect">
            <a:avLst/>
          </a:prstGeom>
          <a:noFill/>
        </p:spPr>
        <p:txBody>
          <a:bodyPr wrap="square" rtlCol="0">
            <a:spAutoFit/>
          </a:bodyPr>
          <a:lstStyle/>
          <a:p>
            <a:pPr algn="ctr"/>
            <a:r>
              <a:rPr lang="en-US" dirty="0"/>
              <a:t>Ramp fruits</a:t>
            </a:r>
          </a:p>
        </p:txBody>
      </p:sp>
      <p:sp>
        <p:nvSpPr>
          <p:cNvPr id="11" name="TextBox 10"/>
          <p:cNvSpPr txBox="1"/>
          <p:nvPr/>
        </p:nvSpPr>
        <p:spPr>
          <a:xfrm>
            <a:off x="8251104" y="6232212"/>
            <a:ext cx="2057400" cy="307777"/>
          </a:xfrm>
          <a:prstGeom prst="rect">
            <a:avLst/>
          </a:prstGeom>
          <a:noFill/>
        </p:spPr>
        <p:txBody>
          <a:bodyPr wrap="square" rtlCol="0">
            <a:spAutoFit/>
          </a:bodyPr>
          <a:lstStyle/>
          <a:p>
            <a:pPr algn="ctr"/>
            <a:r>
              <a:rPr lang="en-US" dirty="0"/>
              <a:t>Ramp seeds</a:t>
            </a:r>
          </a:p>
        </p:txBody>
      </p:sp>
    </p:spTree>
    <p:extLst>
      <p:ext uri="{BB962C8B-B14F-4D97-AF65-F5344CB8AC3E}">
        <p14:creationId xmlns:p14="http://schemas.microsoft.com/office/powerpoint/2010/main" val="14228175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NE SARE Farmer Grant for Ramp Sustainability Trial: Replanting Root Plates</a:t>
            </a:r>
          </a:p>
        </p:txBody>
      </p:sp>
      <p:sp>
        <p:nvSpPr>
          <p:cNvPr id="3" name="Text Placeholder 2"/>
          <p:cNvSpPr>
            <a:spLocks noGrp="1"/>
          </p:cNvSpPr>
          <p:nvPr>
            <p:ph type="body" idx="1"/>
          </p:nvPr>
        </p:nvSpPr>
        <p:spPr/>
        <p:txBody>
          <a:bodyPr>
            <a:normAutofit fontScale="92500" lnSpcReduction="10000"/>
          </a:bodyPr>
          <a:lstStyle/>
          <a:p>
            <a:pPr marL="0" indent="0">
              <a:buNone/>
            </a:pPr>
            <a:r>
              <a:rPr lang="en-US" sz="2000" dirty="0"/>
              <a:t>In commercial and consumer ramp processing, leaves are often trimmed to use in one set of preparations and bulbs are trimmed of their root plate to use in other preparations. </a:t>
            </a:r>
          </a:p>
          <a:p>
            <a:pPr marL="0" indent="0">
              <a:buNone/>
            </a:pPr>
            <a:endParaRPr lang="en-US" sz="2000" dirty="0"/>
          </a:p>
          <a:p>
            <a:pPr marL="0" indent="0">
              <a:buNone/>
            </a:pPr>
            <a:r>
              <a:rPr lang="en-US" sz="2000" dirty="0"/>
              <a:t>The root plate is then discarded. </a:t>
            </a:r>
          </a:p>
          <a:p>
            <a:pPr marL="0" indent="0">
              <a:buNone/>
            </a:pPr>
            <a:endParaRPr lang="en-US" sz="2000" dirty="0"/>
          </a:p>
          <a:p>
            <a:pPr marL="0" indent="0">
              <a:buNone/>
            </a:pPr>
            <a:r>
              <a:rPr lang="en-US" sz="2000" dirty="0"/>
              <a:t>Some have suggested that the root plate may contain enough viable material to regenerate into a plant that can subsequently be harvested or left to mature into its reproductive state in 4 to 5 years.</a:t>
            </a:r>
          </a:p>
          <a:p>
            <a:pPr marL="0" indent="0">
              <a:buNone/>
            </a:pPr>
            <a:endParaRPr lang="en-US" sz="2000" dirty="0"/>
          </a:p>
          <a:p>
            <a:pPr marL="0" indent="0">
              <a:buNone/>
            </a:pPr>
            <a:r>
              <a:rPr lang="en-US" sz="2000" dirty="0"/>
              <a:t>This research is based upon work supported by the National Institute of Food and Agriculture, U.S. Department of Agriculture, through the Northeast Sustainable Agriculture Research and Education program under subaward number</a:t>
            </a:r>
            <a:r>
              <a:rPr lang="en-US" sz="1800" dirty="0"/>
              <a:t> FNE23-067 </a:t>
            </a:r>
            <a:endParaRPr lang="en-US" sz="2000" dirty="0"/>
          </a:p>
        </p:txBody>
      </p:sp>
      <p:sp>
        <p:nvSpPr>
          <p:cNvPr id="4" name="Text Placeholder 3"/>
          <p:cNvSpPr>
            <a:spLocks noGrp="1"/>
          </p:cNvSpPr>
          <p:nvPr>
            <p:ph type="body" idx="2"/>
          </p:nvPr>
        </p:nvSpPr>
        <p:spPr/>
        <p:txBody>
          <a:bodyPr/>
          <a:lstStyle/>
          <a:p>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523913" y="1442218"/>
            <a:ext cx="3686860" cy="4800600"/>
          </a:xfrm>
          <a:prstGeom prst="rect">
            <a:avLst/>
          </a:prstGeom>
        </p:spPr>
      </p:pic>
    </p:spTree>
    <p:extLst>
      <p:ext uri="{BB962C8B-B14F-4D97-AF65-F5344CB8AC3E}">
        <p14:creationId xmlns:p14="http://schemas.microsoft.com/office/powerpoint/2010/main" val="20505872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NE SARE Grant for Ramp Sustainability Trial: Replanting Root Plates</a:t>
            </a:r>
          </a:p>
        </p:txBody>
      </p:sp>
      <p:sp>
        <p:nvSpPr>
          <p:cNvPr id="3" name="Text Placeholder 2"/>
          <p:cNvSpPr>
            <a:spLocks noGrp="1"/>
          </p:cNvSpPr>
          <p:nvPr>
            <p:ph type="body" idx="1"/>
          </p:nvPr>
        </p:nvSpPr>
        <p:spPr/>
        <p:txBody>
          <a:bodyPr/>
          <a:lstStyle/>
          <a:p>
            <a:endParaRPr lang="en-US" dirty="0"/>
          </a:p>
        </p:txBody>
      </p:sp>
      <p:sp>
        <p:nvSpPr>
          <p:cNvPr id="4" name="Text Placeholder 3"/>
          <p:cNvSpPr>
            <a:spLocks noGrp="1"/>
          </p:cNvSpPr>
          <p:nvPr>
            <p:ph type="body" idx="2"/>
          </p:nvPr>
        </p:nvSpPr>
        <p:spPr/>
        <p:txBody>
          <a:bodyPr/>
          <a:lstStyle/>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517045" y="1475377"/>
            <a:ext cx="7162800" cy="5116286"/>
          </a:xfrm>
          <a:prstGeom prst="rect">
            <a:avLst/>
          </a:prstGeom>
        </p:spPr>
      </p:pic>
    </p:spTree>
    <p:extLst>
      <p:ext uri="{BB962C8B-B14F-4D97-AF65-F5344CB8AC3E}">
        <p14:creationId xmlns:p14="http://schemas.microsoft.com/office/powerpoint/2010/main" val="1416830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NE SARE Grant for Ramp Sustainability Trial: Replanting Root Plates</a:t>
            </a: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978866" y="2225276"/>
            <a:ext cx="4231934" cy="3200400"/>
          </a:xfrm>
          <a:prstGeom prst="rect">
            <a:avLst/>
          </a:prstGeom>
        </p:spPr>
      </p:pic>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33600" y="2225276"/>
            <a:ext cx="3581400" cy="2683252"/>
          </a:xfrm>
          <a:prstGeom prst="rect">
            <a:avLst/>
          </a:prstGeom>
        </p:spPr>
      </p:pic>
    </p:spTree>
    <p:extLst>
      <p:ext uri="{BB962C8B-B14F-4D97-AF65-F5344CB8AC3E}">
        <p14:creationId xmlns:p14="http://schemas.microsoft.com/office/powerpoint/2010/main" val="15705318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38FD9-0955-A6DC-5876-6D8D62F2BEAA}"/>
              </a:ext>
            </a:extLst>
          </p:cNvPr>
          <p:cNvSpPr>
            <a:spLocks noGrp="1"/>
          </p:cNvSpPr>
          <p:nvPr>
            <p:ph type="title"/>
          </p:nvPr>
        </p:nvSpPr>
        <p:spPr/>
        <p:txBody>
          <a:bodyPr>
            <a:normAutofit fontScale="90000"/>
          </a:bodyPr>
          <a:lstStyle/>
          <a:p>
            <a:r>
              <a:rPr lang="en-US" dirty="0"/>
              <a:t>SARE Replanting Root Plates Study – 1</a:t>
            </a:r>
            <a:r>
              <a:rPr lang="en-US" baseline="30000" dirty="0"/>
              <a:t>st</a:t>
            </a:r>
            <a:r>
              <a:rPr lang="en-US" dirty="0"/>
              <a:t> yr. Results</a:t>
            </a:r>
          </a:p>
        </p:txBody>
      </p:sp>
      <p:sp>
        <p:nvSpPr>
          <p:cNvPr id="3" name="Text Placeholder 2">
            <a:extLst>
              <a:ext uri="{FF2B5EF4-FFF2-40B4-BE49-F238E27FC236}">
                <a16:creationId xmlns:a16="http://schemas.microsoft.com/office/drawing/2014/main" id="{7AB83550-1C2C-A1AF-248C-E835FEB86FB4}"/>
              </a:ext>
            </a:extLst>
          </p:cNvPr>
          <p:cNvSpPr>
            <a:spLocks noGrp="1"/>
          </p:cNvSpPr>
          <p:nvPr>
            <p:ph type="body" idx="1"/>
          </p:nvPr>
        </p:nvSpPr>
        <p:spPr/>
        <p:txBody>
          <a:bodyPr/>
          <a:lstStyle/>
          <a:p>
            <a:endParaRPr lang="en-US"/>
          </a:p>
        </p:txBody>
      </p:sp>
      <p:sp>
        <p:nvSpPr>
          <p:cNvPr id="4" name="Text Placeholder 3">
            <a:extLst>
              <a:ext uri="{FF2B5EF4-FFF2-40B4-BE49-F238E27FC236}">
                <a16:creationId xmlns:a16="http://schemas.microsoft.com/office/drawing/2014/main" id="{71B57FFE-0673-6467-D69B-F3DF86809CB4}"/>
              </a:ext>
            </a:extLst>
          </p:cNvPr>
          <p:cNvSpPr>
            <a:spLocks noGrp="1"/>
          </p:cNvSpPr>
          <p:nvPr>
            <p:ph type="body" idx="2"/>
          </p:nvPr>
        </p:nvSpPr>
        <p:spPr/>
        <p:txBody>
          <a:bodyPr/>
          <a:lstStyle/>
          <a:p>
            <a:endParaRPr lang="en-US"/>
          </a:p>
        </p:txBody>
      </p:sp>
      <p:pic>
        <p:nvPicPr>
          <p:cNvPr id="6" name="Picture 5" descr="A graph of different colored bars&#10;&#10;AI-generated content may be incorrect.">
            <a:extLst>
              <a:ext uri="{FF2B5EF4-FFF2-40B4-BE49-F238E27FC236}">
                <a16:creationId xmlns:a16="http://schemas.microsoft.com/office/drawing/2014/main" id="{187037F8-EFE7-AB64-6B56-6DAA3B234C2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80976" y="1588008"/>
            <a:ext cx="8509248" cy="5229985"/>
          </a:xfrm>
          <a:prstGeom prst="rect">
            <a:avLst/>
          </a:prstGeom>
        </p:spPr>
      </p:pic>
    </p:spTree>
    <p:extLst>
      <p:ext uri="{BB962C8B-B14F-4D97-AF65-F5344CB8AC3E}">
        <p14:creationId xmlns:p14="http://schemas.microsoft.com/office/powerpoint/2010/main" val="918661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5BC63-564C-7B42-C7F8-1D1B59C973BB}"/>
              </a:ext>
            </a:extLst>
          </p:cNvPr>
          <p:cNvSpPr>
            <a:spLocks noGrp="1"/>
          </p:cNvSpPr>
          <p:nvPr>
            <p:ph type="title"/>
          </p:nvPr>
        </p:nvSpPr>
        <p:spPr/>
        <p:txBody>
          <a:bodyPr>
            <a:normAutofit fontScale="90000"/>
          </a:bodyPr>
          <a:lstStyle/>
          <a:p>
            <a:r>
              <a:rPr lang="en-US" dirty="0"/>
              <a:t>SARE Replanting Root Plates Study – 1</a:t>
            </a:r>
            <a:r>
              <a:rPr lang="en-US" baseline="30000" dirty="0"/>
              <a:t>st</a:t>
            </a:r>
            <a:r>
              <a:rPr lang="en-US" dirty="0"/>
              <a:t> yr. Results</a:t>
            </a:r>
          </a:p>
        </p:txBody>
      </p:sp>
      <p:sp>
        <p:nvSpPr>
          <p:cNvPr id="3" name="Text Placeholder 2">
            <a:extLst>
              <a:ext uri="{FF2B5EF4-FFF2-40B4-BE49-F238E27FC236}">
                <a16:creationId xmlns:a16="http://schemas.microsoft.com/office/drawing/2014/main" id="{DAE80B6D-75DD-464C-EBC7-C89C0CBE939C}"/>
              </a:ext>
            </a:extLst>
          </p:cNvPr>
          <p:cNvSpPr>
            <a:spLocks noGrp="1"/>
          </p:cNvSpPr>
          <p:nvPr>
            <p:ph type="body" idx="1"/>
          </p:nvPr>
        </p:nvSpPr>
        <p:spPr/>
        <p:txBody>
          <a:bodyPr/>
          <a:lstStyle/>
          <a:p>
            <a:endParaRPr lang="en-US"/>
          </a:p>
        </p:txBody>
      </p:sp>
      <p:sp>
        <p:nvSpPr>
          <p:cNvPr id="4" name="Text Placeholder 3">
            <a:extLst>
              <a:ext uri="{FF2B5EF4-FFF2-40B4-BE49-F238E27FC236}">
                <a16:creationId xmlns:a16="http://schemas.microsoft.com/office/drawing/2014/main" id="{447E2DDE-13DC-394F-283E-2E368927150D}"/>
              </a:ext>
            </a:extLst>
          </p:cNvPr>
          <p:cNvSpPr>
            <a:spLocks noGrp="1"/>
          </p:cNvSpPr>
          <p:nvPr>
            <p:ph type="body" idx="2"/>
          </p:nvPr>
        </p:nvSpPr>
        <p:spPr/>
        <p:txBody>
          <a:bodyPr/>
          <a:lstStyle/>
          <a:p>
            <a:endParaRPr lang="en-US"/>
          </a:p>
        </p:txBody>
      </p:sp>
      <p:pic>
        <p:nvPicPr>
          <p:cNvPr id="6" name="Picture 5" descr="A graph of leaves and leaves&#10;&#10;AI-generated content may be incorrect.">
            <a:extLst>
              <a:ext uri="{FF2B5EF4-FFF2-40B4-BE49-F238E27FC236}">
                <a16:creationId xmlns:a16="http://schemas.microsoft.com/office/drawing/2014/main" id="{CD3A5569-348D-5AE2-8E29-2DEE185687D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69956" y="1387157"/>
            <a:ext cx="10531288" cy="5364163"/>
          </a:xfrm>
          <a:prstGeom prst="rect">
            <a:avLst/>
          </a:prstGeom>
        </p:spPr>
      </p:pic>
    </p:spTree>
    <p:extLst>
      <p:ext uri="{BB962C8B-B14F-4D97-AF65-F5344CB8AC3E}">
        <p14:creationId xmlns:p14="http://schemas.microsoft.com/office/powerpoint/2010/main" val="7969872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Shape 270"/>
          <p:cNvSpPr txBox="1">
            <a:spLocks noGrp="1"/>
          </p:cNvSpPr>
          <p:nvPr>
            <p:ph type="title"/>
          </p:nvPr>
        </p:nvSpPr>
        <p:spPr>
          <a:xfrm>
            <a:off x="609600" y="734403"/>
            <a:ext cx="10972800" cy="683234"/>
          </a:xfrm>
          <a:prstGeom prst="rect">
            <a:avLst/>
          </a:prstGeom>
        </p:spPr>
        <p:txBody>
          <a:bodyPr vert="horz" lIns="91425" tIns="91425" rIns="91425" bIns="91425" rtlCol="0" anchor="b" anchorCtr="0">
            <a:spAutoFit/>
          </a:bodyPr>
          <a:lstStyle/>
          <a:p>
            <a:pPr lvl="0" rtl="0">
              <a:buNone/>
            </a:pPr>
            <a:r>
              <a:rPr lang="en"/>
              <a:t>Delaware Valley Ramps</a:t>
            </a:r>
          </a:p>
        </p:txBody>
      </p:sp>
      <p:sp>
        <p:nvSpPr>
          <p:cNvPr id="272" name="Shape 272"/>
          <p:cNvSpPr txBox="1"/>
          <p:nvPr/>
        </p:nvSpPr>
        <p:spPr>
          <a:xfrm>
            <a:off x="2254776" y="1686400"/>
            <a:ext cx="7832699" cy="6052396"/>
          </a:xfrm>
          <a:prstGeom prst="rect">
            <a:avLst/>
          </a:prstGeom>
          <a:noFill/>
        </p:spPr>
        <p:txBody>
          <a:bodyPr lIns="91425" tIns="91425" rIns="91425" bIns="91425" anchor="t" anchorCtr="0">
            <a:spAutoFit/>
          </a:bodyPr>
          <a:lstStyle/>
          <a:p>
            <a:pPr lvl="0" rtl="0">
              <a:lnSpc>
                <a:spcPct val="115000"/>
              </a:lnSpc>
              <a:buNone/>
            </a:pPr>
            <a:r>
              <a:rPr lang="en" sz="2400" dirty="0"/>
              <a:t>5476 Hancock Hwy.</a:t>
            </a:r>
          </a:p>
          <a:p>
            <a:pPr lvl="0" rtl="0">
              <a:lnSpc>
                <a:spcPct val="115000"/>
              </a:lnSpc>
              <a:buNone/>
            </a:pPr>
            <a:r>
              <a:rPr lang="en" sz="2400" dirty="0"/>
              <a:t>Equinunk, PA </a:t>
            </a:r>
          </a:p>
          <a:p>
            <a:pPr lvl="0" rtl="0">
              <a:lnSpc>
                <a:spcPct val="115000"/>
              </a:lnSpc>
              <a:buNone/>
            </a:pPr>
            <a:r>
              <a:rPr lang="en" sz="2400" dirty="0"/>
              <a:t>18417</a:t>
            </a:r>
          </a:p>
          <a:p>
            <a:endParaRPr lang="en" sz="2400" dirty="0"/>
          </a:p>
          <a:p>
            <a:pPr lvl="0" rtl="0">
              <a:lnSpc>
                <a:spcPct val="115000"/>
              </a:lnSpc>
              <a:buNone/>
            </a:pPr>
            <a:r>
              <a:rPr lang="en" sz="2400" dirty="0"/>
              <a:t>570 224 0580</a:t>
            </a:r>
          </a:p>
          <a:p>
            <a:endParaRPr lang="en" sz="2400" dirty="0"/>
          </a:p>
          <a:p>
            <a:pPr lvl="0" rtl="0">
              <a:lnSpc>
                <a:spcPct val="115000"/>
              </a:lnSpc>
              <a:buNone/>
            </a:pPr>
            <a:r>
              <a:rPr lang="en" sz="1800" u="sng" dirty="0">
                <a:solidFill>
                  <a:schemeClr val="hlink"/>
                </a:solidFill>
                <a:hlinkClick r:id="rId3"/>
              </a:rPr>
              <a:t>info@delawarevalleyramps.com</a:t>
            </a:r>
          </a:p>
          <a:p>
            <a:endParaRPr lang="en" sz="1800" u="sng" dirty="0">
              <a:solidFill>
                <a:schemeClr val="hlink"/>
              </a:solidFill>
              <a:hlinkClick r:id="rId3"/>
            </a:endParaRPr>
          </a:p>
          <a:p>
            <a:pPr lvl="0" rtl="0">
              <a:lnSpc>
                <a:spcPct val="115000"/>
              </a:lnSpc>
              <a:buNone/>
            </a:pPr>
            <a:r>
              <a:rPr lang="en" sz="1800" u="sng" dirty="0">
                <a:solidFill>
                  <a:schemeClr val="hlink"/>
                </a:solidFill>
                <a:hlinkClick r:id="rId4"/>
              </a:rPr>
              <a:t>www.delawarevalleyramps.com</a:t>
            </a:r>
            <a:endParaRPr lang="en" sz="1800" u="sng" dirty="0">
              <a:solidFill>
                <a:schemeClr val="hlink"/>
              </a:solidFill>
            </a:endParaRPr>
          </a:p>
          <a:p>
            <a:pPr lvl="0" rtl="0">
              <a:lnSpc>
                <a:spcPct val="115000"/>
              </a:lnSpc>
              <a:buNone/>
            </a:pPr>
            <a:endParaRPr lang="en" sz="1800" u="sng" dirty="0">
              <a:solidFill>
                <a:schemeClr val="hlink"/>
              </a:solidFill>
            </a:endParaRPr>
          </a:p>
          <a:p>
            <a:pPr lvl="0">
              <a:lnSpc>
                <a:spcPct val="115000"/>
              </a:lnSpc>
            </a:pPr>
            <a:r>
              <a:rPr lang="en-US" sz="1800" dirty="0">
                <a:hlinkClick r:id="rId5"/>
              </a:rPr>
              <a:t>https://ramps-u-pick.eventbrite.com</a:t>
            </a:r>
            <a:endParaRPr lang="en" sz="1800" u="sng" dirty="0">
              <a:solidFill>
                <a:schemeClr val="hlink"/>
              </a:solidFill>
              <a:hlinkClick r:id="rId6"/>
            </a:endParaRPr>
          </a:p>
          <a:p>
            <a:endParaRPr lang="en" sz="1800" u="sng" dirty="0">
              <a:solidFill>
                <a:schemeClr val="hlink"/>
              </a:solidFill>
              <a:hlinkClick r:id="rId6"/>
            </a:endParaRPr>
          </a:p>
          <a:p>
            <a:endParaRPr lang="en" sz="1800" u="sng" dirty="0">
              <a:solidFill>
                <a:schemeClr val="hlink"/>
              </a:solidFill>
              <a:hlinkClick r:id="rId6"/>
            </a:endParaRPr>
          </a:p>
          <a:p>
            <a:pPr lvl="0" algn="ctr" rtl="0">
              <a:lnSpc>
                <a:spcPct val="115000"/>
              </a:lnSpc>
              <a:buNone/>
            </a:pPr>
            <a:r>
              <a:rPr lang="en" i="1" dirty="0"/>
              <a:t>All content and images copyright 2007-2025, Delaware Valley Ramps, except where noted.</a:t>
            </a:r>
          </a:p>
          <a:p>
            <a:endParaRPr lang="en" i="1" dirty="0"/>
          </a:p>
          <a:p>
            <a:endParaRPr lang="en" i="1" dirty="0"/>
          </a:p>
          <a:p>
            <a:endParaRPr lang="en" i="1" dirty="0"/>
          </a:p>
          <a:p>
            <a:endParaRPr lang="en" i="1" dirty="0"/>
          </a:p>
          <a:p>
            <a:endParaRPr lang="en" i="1" dirty="0"/>
          </a:p>
        </p:txBody>
      </p:sp>
      <p:sp>
        <p:nvSpPr>
          <p:cNvPr id="273" name="Shape 273"/>
          <p:cNvSpPr/>
          <p:nvPr/>
        </p:nvSpPr>
        <p:spPr>
          <a:xfrm>
            <a:off x="5841274" y="2143601"/>
            <a:ext cx="4209840" cy="3294377"/>
          </a:xfrm>
          <a:prstGeom prst="rect">
            <a:avLst/>
          </a:prstGeom>
          <a:blipFill>
            <a:blip r:embed="rId7" cstate="email">
              <a:extLst>
                <a:ext uri="{28A0092B-C50C-407E-A947-70E740481C1C}">
                  <a14:useLocalDpi xmlns:a14="http://schemas.microsoft.com/office/drawing/2010/main"/>
                </a:ext>
              </a:extLst>
            </a:blip>
            <a:stretch>
              <a:fillRect/>
            </a:stretch>
          </a:blipFill>
          <a:ln>
            <a:noFill/>
          </a:ln>
        </p:spPr>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cstate="email">
            <a:extLst>
              <a:ext uri="{28A0092B-C50C-407E-A947-70E740481C1C}">
                <a14:useLocalDpi xmlns:a14="http://schemas.microsoft.com/office/drawing/2010/main"/>
              </a:ext>
            </a:extLst>
          </a:blip>
          <a:stretch>
            <a:fillRect/>
          </a:stretch>
        </a:blipFill>
        <a:effectLst/>
      </p:bgPr>
    </p:bg>
    <p:spTree>
      <p:nvGrpSpPr>
        <p:cNvPr id="1" name="Shape 56"/>
        <p:cNvGrpSpPr/>
        <p:nvPr/>
      </p:nvGrpSpPr>
      <p:grpSpPr>
        <a:xfrm>
          <a:off x="0" y="0"/>
          <a:ext cx="0" cy="0"/>
          <a:chOff x="0" y="0"/>
          <a:chExt cx="0" cy="0"/>
        </a:xfrm>
      </p:grpSpPr>
      <p:sp>
        <p:nvSpPr>
          <p:cNvPr id="57" name="Shape 57"/>
          <p:cNvSpPr txBox="1">
            <a:spLocks noGrp="1"/>
          </p:cNvSpPr>
          <p:nvPr>
            <p:ph type="title"/>
          </p:nvPr>
        </p:nvSpPr>
        <p:spPr>
          <a:xfrm>
            <a:off x="609600" y="734403"/>
            <a:ext cx="10972800" cy="683234"/>
          </a:xfrm>
          <a:prstGeom prst="rect">
            <a:avLst/>
          </a:prstGeom>
        </p:spPr>
        <p:txBody>
          <a:bodyPr vert="horz" lIns="91425" tIns="91425" rIns="91425" bIns="91425" rtlCol="0" anchor="b" anchorCtr="0">
            <a:spAutoFit/>
          </a:bodyPr>
          <a:lstStyle/>
          <a:p>
            <a:pPr>
              <a:buNone/>
            </a:pPr>
            <a:r>
              <a:rPr lang="en">
                <a:solidFill>
                  <a:schemeClr val="lt1"/>
                </a:solidFill>
              </a:rPr>
              <a:t>The Property</a:t>
            </a:r>
          </a:p>
        </p:txBody>
      </p:sp>
      <p:sp>
        <p:nvSpPr>
          <p:cNvPr id="58" name="Shape 58"/>
          <p:cNvSpPr txBox="1">
            <a:spLocks noGrp="1"/>
          </p:cNvSpPr>
          <p:nvPr>
            <p:ph type="body" idx="1"/>
          </p:nvPr>
        </p:nvSpPr>
        <p:spPr>
          <a:xfrm>
            <a:off x="2637813" y="5715000"/>
            <a:ext cx="6916375" cy="584425"/>
          </a:xfrm>
          <a:prstGeom prst="rect">
            <a:avLst/>
          </a:prstGeom>
        </p:spPr>
        <p:txBody>
          <a:bodyPr vert="horz" wrap="square" lIns="91425" tIns="91425" rIns="91425" bIns="91425" rtlCol="0" anchor="t" anchorCtr="0">
            <a:spAutoFit/>
          </a:bodyPr>
          <a:lstStyle/>
          <a:p>
            <a:pPr algn="ctr">
              <a:lnSpc>
                <a:spcPct val="115000"/>
              </a:lnSpc>
              <a:spcBef>
                <a:spcPts val="0"/>
              </a:spcBef>
              <a:buNone/>
            </a:pPr>
            <a:r>
              <a:rPr lang="en" sz="2400" dirty="0"/>
              <a:t>20 acres of mature sweet decidiuous hardwoods</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Shape 74"/>
          <p:cNvSpPr txBox="1">
            <a:spLocks noGrp="1"/>
          </p:cNvSpPr>
          <p:nvPr>
            <p:ph type="title"/>
          </p:nvPr>
        </p:nvSpPr>
        <p:spPr>
          <a:xfrm>
            <a:off x="609600" y="734403"/>
            <a:ext cx="10972800" cy="683234"/>
          </a:xfrm>
          <a:prstGeom prst="rect">
            <a:avLst/>
          </a:prstGeom>
        </p:spPr>
        <p:txBody>
          <a:bodyPr vert="horz" lIns="91425" tIns="91425" rIns="91425" bIns="91425" rtlCol="0" anchor="b" anchorCtr="0">
            <a:spAutoFit/>
          </a:bodyPr>
          <a:lstStyle/>
          <a:p>
            <a:pPr lvl="0" rtl="0">
              <a:buNone/>
            </a:pPr>
            <a:r>
              <a:rPr lang="en"/>
              <a:t>The Property</a:t>
            </a:r>
          </a:p>
        </p:txBody>
      </p:sp>
      <p:sp>
        <p:nvSpPr>
          <p:cNvPr id="75" name="Shape 75"/>
          <p:cNvSpPr txBox="1">
            <a:spLocks noGrp="1"/>
          </p:cNvSpPr>
          <p:nvPr>
            <p:ph type="body" idx="1"/>
          </p:nvPr>
        </p:nvSpPr>
        <p:spPr>
          <a:xfrm>
            <a:off x="1981200" y="1600200"/>
            <a:ext cx="8229600" cy="5387598"/>
          </a:xfrm>
          <a:prstGeom prst="rect">
            <a:avLst/>
          </a:prstGeom>
        </p:spPr>
        <p:txBody>
          <a:bodyPr vert="horz" lIns="91425" tIns="91425" rIns="91425" bIns="91425" rtlCol="0" anchor="t" anchorCtr="0">
            <a:spAutoFit/>
          </a:bodyPr>
          <a:lstStyle/>
          <a:p>
            <a:pPr algn="ctr">
              <a:lnSpc>
                <a:spcPct val="115000"/>
              </a:lnSpc>
              <a:spcBef>
                <a:spcPts val="0"/>
              </a:spcBef>
              <a:buNone/>
            </a:pPr>
            <a:r>
              <a:rPr lang="en" sz="1800" dirty="0"/>
              <a:t>Habitat includes Mayapples, Trillium, Trout Lilies and Jack-in-the-Pulpit throughout and Skunk Cabbage in the lowest areas.</a:t>
            </a:r>
          </a:p>
          <a:p>
            <a:endParaRPr lang="en" sz="1800" dirty="0"/>
          </a:p>
          <a:p>
            <a:endParaRPr lang="en" sz="1800" dirty="0"/>
          </a:p>
          <a:p>
            <a:endParaRPr lang="en" sz="1800" dirty="0"/>
          </a:p>
          <a:p>
            <a:endParaRPr lang="en" sz="1800" dirty="0"/>
          </a:p>
          <a:p>
            <a:endParaRPr lang="en" sz="1800" dirty="0"/>
          </a:p>
          <a:p>
            <a:endParaRPr lang="en" sz="1800" dirty="0"/>
          </a:p>
          <a:p>
            <a:endParaRPr lang="en" sz="1800" dirty="0"/>
          </a:p>
          <a:p>
            <a:endParaRPr lang="en" sz="1800" dirty="0"/>
          </a:p>
          <a:p>
            <a:endParaRPr lang="en" sz="1800" dirty="0"/>
          </a:p>
          <a:p>
            <a:pPr marL="0" indent="0">
              <a:buNone/>
            </a:pPr>
            <a:endParaRPr lang="en" sz="1800" dirty="0"/>
          </a:p>
          <a:p>
            <a:pPr algn="ctr">
              <a:lnSpc>
                <a:spcPct val="115000"/>
              </a:lnSpc>
              <a:spcBef>
                <a:spcPts val="0"/>
              </a:spcBef>
              <a:buNone/>
            </a:pPr>
            <a:r>
              <a:rPr lang="en" sz="1800" dirty="0"/>
              <a:t>Invasives include knotweed, garlic mustard, burdock and multiflora rose.</a:t>
            </a:r>
          </a:p>
          <a:p>
            <a:endParaRPr lang="en" sz="1800" dirty="0"/>
          </a:p>
          <a:p>
            <a:endParaRPr lang="en" sz="1800" dirty="0"/>
          </a:p>
        </p:txBody>
      </p:sp>
      <p:sp>
        <p:nvSpPr>
          <p:cNvPr id="77" name="Shape 77"/>
          <p:cNvSpPr/>
          <p:nvPr/>
        </p:nvSpPr>
        <p:spPr>
          <a:xfrm>
            <a:off x="7875751" y="2583014"/>
            <a:ext cx="2031947" cy="2701870"/>
          </a:xfrm>
          <a:prstGeom prst="rect">
            <a:avLst/>
          </a:prstGeom>
          <a:blipFill>
            <a:blip r:embed="rId3" cstate="email">
              <a:extLst>
                <a:ext uri="{28A0092B-C50C-407E-A947-70E740481C1C}">
                  <a14:useLocalDpi xmlns:a14="http://schemas.microsoft.com/office/drawing/2010/main"/>
                </a:ext>
              </a:extLst>
            </a:blip>
            <a:stretch>
              <a:fillRect/>
            </a:stretch>
          </a:blipFill>
          <a:ln>
            <a:noFill/>
          </a:ln>
        </p:spPr>
        <p:txBody>
          <a:bodyPr/>
          <a:lstStyle/>
          <a:p>
            <a:endParaRPr lang="en-US" dirty="0"/>
          </a:p>
        </p:txBody>
      </p:sp>
      <p:sp>
        <p:nvSpPr>
          <p:cNvPr id="78" name="Shape 78"/>
          <p:cNvSpPr/>
          <p:nvPr/>
        </p:nvSpPr>
        <p:spPr>
          <a:xfrm>
            <a:off x="2132350" y="2565780"/>
            <a:ext cx="2802226" cy="2735762"/>
          </a:xfrm>
          <a:prstGeom prst="rect">
            <a:avLst/>
          </a:prstGeom>
          <a:blipFill>
            <a:blip r:embed="rId4" cstate="email">
              <a:extLst>
                <a:ext uri="{28A0092B-C50C-407E-A947-70E740481C1C}">
                  <a14:useLocalDpi xmlns:a14="http://schemas.microsoft.com/office/drawing/2010/main"/>
                </a:ext>
              </a:extLst>
            </a:blip>
            <a:stretch>
              <a:fillRect/>
            </a:stretch>
          </a:blipFill>
          <a:ln>
            <a:noFill/>
          </a:ln>
        </p:spPr>
      </p:sp>
      <p:sp>
        <p:nvSpPr>
          <p:cNvPr id="79" name="Shape 79"/>
          <p:cNvSpPr/>
          <p:nvPr/>
        </p:nvSpPr>
        <p:spPr>
          <a:xfrm>
            <a:off x="5161487" y="2580010"/>
            <a:ext cx="2494038" cy="2707303"/>
          </a:xfrm>
          <a:prstGeom prst="rect">
            <a:avLst/>
          </a:prstGeom>
          <a:blipFill>
            <a:blip r:embed="rId5" cstate="email">
              <a:extLst>
                <a:ext uri="{28A0092B-C50C-407E-A947-70E740481C1C}">
                  <a14:useLocalDpi xmlns:a14="http://schemas.microsoft.com/office/drawing/2010/main"/>
                </a:ext>
              </a:extLst>
            </a:blip>
            <a:stretch>
              <a:fillRect/>
            </a:stretch>
          </a:blipFill>
          <a:ln>
            <a:noFill/>
          </a:ln>
        </p:spPr>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p:cNvSpPr txBox="1">
            <a:spLocks noGrp="1"/>
          </p:cNvSpPr>
          <p:nvPr>
            <p:ph type="title"/>
          </p:nvPr>
        </p:nvSpPr>
        <p:spPr>
          <a:xfrm>
            <a:off x="723899" y="457200"/>
            <a:ext cx="10744200" cy="683234"/>
          </a:xfrm>
          <a:prstGeom prst="rect">
            <a:avLst/>
          </a:prstGeom>
        </p:spPr>
        <p:txBody>
          <a:bodyPr vert="horz" wrap="square" lIns="91425" tIns="91425" rIns="91425" bIns="91425" rtlCol="0" anchor="b" anchorCtr="0">
            <a:spAutoFit/>
          </a:bodyPr>
          <a:lstStyle/>
          <a:p>
            <a:pPr lvl="0" rtl="0">
              <a:buNone/>
            </a:pPr>
            <a:r>
              <a:rPr lang="en" dirty="0"/>
              <a:t>Early Season -  Green carpet of ramps</a:t>
            </a:r>
          </a:p>
        </p:txBody>
      </p:sp>
      <p:sp>
        <p:nvSpPr>
          <p:cNvPr id="86" name="Shape 86"/>
          <p:cNvSpPr/>
          <p:nvPr/>
        </p:nvSpPr>
        <p:spPr>
          <a:xfrm>
            <a:off x="2620158" y="1417638"/>
            <a:ext cx="6951682" cy="4771883"/>
          </a:xfrm>
          <a:prstGeom prst="rect">
            <a:avLst/>
          </a:prstGeom>
          <a:blipFill>
            <a:blip r:embed="rId3" cstate="email">
              <a:extLst>
                <a:ext uri="{28A0092B-C50C-407E-A947-70E740481C1C}">
                  <a14:useLocalDpi xmlns:a14="http://schemas.microsoft.com/office/drawing/2010/main"/>
                </a:ext>
              </a:extLst>
            </a:blip>
            <a:stretch>
              <a:fillRect/>
            </a:stretch>
          </a:blipFill>
          <a:ln>
            <a:noFill/>
          </a:ln>
        </p:spPr>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p:cNvSpPr txBox="1">
            <a:spLocks noGrp="1"/>
          </p:cNvSpPr>
          <p:nvPr>
            <p:ph type="title"/>
          </p:nvPr>
        </p:nvSpPr>
        <p:spPr>
          <a:xfrm>
            <a:off x="609600" y="533400"/>
            <a:ext cx="10972800" cy="627834"/>
          </a:xfrm>
          <a:prstGeom prst="rect">
            <a:avLst/>
          </a:prstGeom>
        </p:spPr>
        <p:txBody>
          <a:bodyPr vert="horz" wrap="square" lIns="91425" tIns="91425" rIns="91425" bIns="91425" rtlCol="0" anchor="b" anchorCtr="0">
            <a:spAutoFit/>
          </a:bodyPr>
          <a:lstStyle/>
          <a:p>
            <a:pPr lvl="0" rtl="0">
              <a:buNone/>
            </a:pPr>
            <a:r>
              <a:rPr lang="en" sz="3200" dirty="0"/>
              <a:t>Prime Season Green - carpet of ramps and may apples</a:t>
            </a: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75492" y="1488213"/>
            <a:ext cx="6441017" cy="4830763"/>
          </a:xfrm>
          <a:prstGeom prst="rect">
            <a:avLst/>
          </a:prstGeom>
        </p:spPr>
      </p:pic>
    </p:spTree>
    <p:extLst>
      <p:ext uri="{BB962C8B-B14F-4D97-AF65-F5344CB8AC3E}">
        <p14:creationId xmlns:p14="http://schemas.microsoft.com/office/powerpoint/2010/main" val="298556506"/>
      </p:ext>
    </p:extLst>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457200"/>
            <a:ext cx="8229600" cy="1143000"/>
          </a:xfrm>
        </p:spPr>
        <p:txBody>
          <a:bodyPr>
            <a:normAutofit fontScale="90000"/>
          </a:bodyPr>
          <a:lstStyle/>
          <a:p>
            <a:r>
              <a:rPr lang="en-US" dirty="0"/>
              <a:t>Ramps harvested and sold to restaurants and distributors in the Upper Delaware River Watershed and NYC</a:t>
            </a:r>
          </a:p>
        </p:txBody>
      </p:sp>
      <p:sp>
        <p:nvSpPr>
          <p:cNvPr id="3" name="Text Placeholder 2"/>
          <p:cNvSpPr>
            <a:spLocks noGrp="1"/>
          </p:cNvSpPr>
          <p:nvPr>
            <p:ph type="body" idx="1"/>
          </p:nvPr>
        </p:nvSpPr>
        <p:spPr/>
        <p:txBody>
          <a:bodyPr/>
          <a:lstStyle/>
          <a:p>
            <a:endParaRPr lang="en-US" dirty="0"/>
          </a:p>
          <a:p>
            <a:r>
              <a:rPr lang="en-US" dirty="0"/>
              <a:t>The business started in 2007 with sales to a few restaurants in Brooklyn</a:t>
            </a:r>
          </a:p>
          <a:p>
            <a:r>
              <a:rPr lang="en-US" dirty="0"/>
              <a:t>Over the years sales grew to include restaurants, CSAs and distributors in NYC and the Upper Delaware Region</a:t>
            </a:r>
          </a:p>
          <a:p>
            <a:r>
              <a:rPr lang="en-US" dirty="0"/>
              <a:t>Marketing was word of mouth </a:t>
            </a:r>
          </a:p>
          <a:p>
            <a:r>
              <a:rPr lang="en-US" dirty="0"/>
              <a:t>Resisted shipping around the country as orders came in from as far away as Seattle</a:t>
            </a:r>
          </a:p>
          <a:p>
            <a:r>
              <a:rPr lang="en-US" dirty="0"/>
              <a:t>Largest volume year was 2020 when restaurants were closed but CSAs were rapidly expanding members who wanted fresh food during the pandemic</a:t>
            </a:r>
          </a:p>
          <a:p>
            <a:r>
              <a:rPr lang="en-US" dirty="0"/>
              <a:t>Still maintain a few small wholesale accounts</a:t>
            </a:r>
          </a:p>
        </p:txBody>
      </p:sp>
    </p:spTree>
    <p:extLst>
      <p:ext uri="{BB962C8B-B14F-4D97-AF65-F5344CB8AC3E}">
        <p14:creationId xmlns:p14="http://schemas.microsoft.com/office/powerpoint/2010/main" val="40287434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Ramps U-Pick</a:t>
            </a:r>
          </a:p>
        </p:txBody>
      </p:sp>
      <p:sp>
        <p:nvSpPr>
          <p:cNvPr id="6" name="Text Placeholder 5"/>
          <p:cNvSpPr>
            <a:spLocks noGrp="1"/>
          </p:cNvSpPr>
          <p:nvPr>
            <p:ph type="body" idx="1"/>
          </p:nvPr>
        </p:nvSpPr>
        <p:spPr/>
        <p:txBody>
          <a:bodyPr/>
          <a:lstStyle/>
          <a:p>
            <a:endParaRPr lang="en-US" dirty="0"/>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210044" y="1828800"/>
            <a:ext cx="3624832" cy="4495799"/>
          </a:xfrm>
          <a:prstGeom prst="rect">
            <a:avLst/>
          </a:prstGeom>
        </p:spPr>
      </p:pic>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57123" y="1828801"/>
            <a:ext cx="4495798" cy="4495798"/>
          </a:xfrm>
          <a:prstGeom prst="rect">
            <a:avLst/>
          </a:prstGeom>
        </p:spPr>
      </p:pic>
    </p:spTree>
    <p:extLst>
      <p:ext uri="{BB962C8B-B14F-4D97-AF65-F5344CB8AC3E}">
        <p14:creationId xmlns:p14="http://schemas.microsoft.com/office/powerpoint/2010/main" val="20232745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Ramps U-Pick</a:t>
            </a:r>
          </a:p>
        </p:txBody>
      </p:sp>
      <p:sp>
        <p:nvSpPr>
          <p:cNvPr id="3" name="Text Placeholder 2"/>
          <p:cNvSpPr>
            <a:spLocks noGrp="1"/>
          </p:cNvSpPr>
          <p:nvPr>
            <p:ph type="body" idx="1"/>
          </p:nvPr>
        </p:nvSpPr>
        <p:spPr/>
        <p:txBody>
          <a:bodyPr/>
          <a:lstStyle/>
          <a:p>
            <a:r>
              <a:rPr lang="en-US" sz="2600" dirty="0"/>
              <a:t>In 2022 we pivoted the business to an experiential model</a:t>
            </a:r>
          </a:p>
          <a:p>
            <a:r>
              <a:rPr lang="en-US" sz="2600" dirty="0"/>
              <a:t>We market to individuals and families. They purchase tickets to come and harvest up to 3 lbs of ramps on the property at a scheduled time</a:t>
            </a:r>
          </a:p>
          <a:p>
            <a:r>
              <a:rPr lang="en-US" sz="2600" dirty="0"/>
              <a:t>4 week season, 10 people per 2.5 hour time slot, 3 days a week.</a:t>
            </a:r>
          </a:p>
          <a:p>
            <a:r>
              <a:rPr lang="en-US" sz="2600" dirty="0"/>
              <a:t>Tools and training provided including washing and storing ramps. Tastes of ramp dishes and recipes provided</a:t>
            </a:r>
          </a:p>
          <a:p>
            <a:r>
              <a:rPr lang="en-US" sz="2600" dirty="0"/>
              <a:t>It was a big success, we are repeating for the fourth year in 2025</a:t>
            </a:r>
          </a:p>
        </p:txBody>
      </p:sp>
    </p:spTree>
    <p:extLst>
      <p:ext uri="{BB962C8B-B14F-4D97-AF65-F5344CB8AC3E}">
        <p14:creationId xmlns:p14="http://schemas.microsoft.com/office/powerpoint/2010/main" val="11253830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Managing Ramp Lands – Forest Canopy</a:t>
            </a:r>
          </a:p>
        </p:txBody>
      </p:sp>
      <p:sp>
        <p:nvSpPr>
          <p:cNvPr id="3" name="Text Placeholder 2"/>
          <p:cNvSpPr>
            <a:spLocks noGrp="1"/>
          </p:cNvSpPr>
          <p:nvPr>
            <p:ph type="body" idx="1"/>
          </p:nvPr>
        </p:nvSpPr>
        <p:spPr/>
        <p:txBody>
          <a:bodyPr/>
          <a:lstStyle/>
          <a:p>
            <a:endParaRPr lang="en-US" dirty="0"/>
          </a:p>
        </p:txBody>
      </p:sp>
      <p:sp>
        <p:nvSpPr>
          <p:cNvPr id="4" name="Text Placeholder 3"/>
          <p:cNvSpPr>
            <a:spLocks noGrp="1"/>
          </p:cNvSpPr>
          <p:nvPr>
            <p:ph type="body" idx="2"/>
          </p:nvPr>
        </p:nvSpPr>
        <p:spPr/>
        <p:txBody>
          <a:bodyPr/>
          <a:lstStyle/>
          <a:p>
            <a:endParaRPr lang="en-US" dirty="0"/>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0182" y="1450619"/>
            <a:ext cx="2953272" cy="4038600"/>
          </a:xfrm>
          <a:prstGeom prst="rect">
            <a:avLst/>
          </a:prstGeom>
        </p:spPr>
      </p:pic>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10400" y="1450619"/>
            <a:ext cx="4681728" cy="3133344"/>
          </a:xfrm>
          <a:prstGeom prst="rect">
            <a:avLst/>
          </a:prstGeom>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44708" y="3258548"/>
            <a:ext cx="4275291" cy="3206468"/>
          </a:xfrm>
          <a:prstGeom prst="rect">
            <a:avLst/>
          </a:prstGeom>
        </p:spPr>
      </p:pic>
    </p:spTree>
    <p:extLst>
      <p:ext uri="{BB962C8B-B14F-4D97-AF65-F5344CB8AC3E}">
        <p14:creationId xmlns:p14="http://schemas.microsoft.com/office/powerpoint/2010/main" val="1627711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19785</TotalTime>
  <Words>571</Words>
  <Application>Microsoft Office PowerPoint</Application>
  <PresentationFormat>Widescreen</PresentationFormat>
  <Paragraphs>77</Paragraphs>
  <Slides>18</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Calibri Light</vt:lpstr>
      <vt:lpstr>Arial</vt:lpstr>
      <vt:lpstr>Calibri</vt:lpstr>
      <vt:lpstr>Office Theme</vt:lpstr>
      <vt:lpstr>PowerPoint Presentation</vt:lpstr>
      <vt:lpstr>The Property</vt:lpstr>
      <vt:lpstr>The Property</vt:lpstr>
      <vt:lpstr>Early Season -  Green carpet of ramps</vt:lpstr>
      <vt:lpstr>Prime Season Green - carpet of ramps and may apples</vt:lpstr>
      <vt:lpstr>Ramps harvested and sold to restaurants and distributors in the Upper Delaware River Watershed and NYC</vt:lpstr>
      <vt:lpstr>Ramps U-Pick</vt:lpstr>
      <vt:lpstr>Ramps U-Pick</vt:lpstr>
      <vt:lpstr>Managing Ramp Lands – Forest Canopy</vt:lpstr>
      <vt:lpstr>Managing Ramp Lands – Battling Invasives</vt:lpstr>
      <vt:lpstr>Managing Ramp Lands – Propagating New Ramp Plots</vt:lpstr>
      <vt:lpstr>Managing Ramp Lands – Propagating New Ramp Plots from Seeds</vt:lpstr>
      <vt:lpstr>NE SARE Farmer Grant for Ramp Sustainability Trial: Replanting Root Plates</vt:lpstr>
      <vt:lpstr>NE SARE Grant for Ramp Sustainability Trial: Replanting Root Plates</vt:lpstr>
      <vt:lpstr>NE SARE Grant for Ramp Sustainability Trial: Replanting Root Plates</vt:lpstr>
      <vt:lpstr>SARE Replanting Root Plates Study – 1st yr. Results</vt:lpstr>
      <vt:lpstr>SARE Replanting Root Plates Study – 1st yr. Results</vt:lpstr>
      <vt:lpstr>Delaware Valley Ramps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Delaware Valley Ramps</dc:title>
  <dc:creator>Mary Helen</dc:creator>
  <cp:lastModifiedBy>Steven Schwartz</cp:lastModifiedBy>
  <cp:revision>56</cp:revision>
  <cp:lastPrinted>2022-02-24T19:54:27Z</cp:lastPrinted>
  <dcterms:modified xsi:type="dcterms:W3CDTF">2025-04-09T19:42:50Z</dcterms:modified>
</cp:coreProperties>
</file>