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1" r:id="rId3"/>
    <p:sldId id="263" r:id="rId4"/>
    <p:sldId id="290" r:id="rId5"/>
    <p:sldId id="292" r:id="rId6"/>
    <p:sldId id="289" r:id="rId7"/>
    <p:sldId id="264" r:id="rId8"/>
    <p:sldId id="291" r:id="rId9"/>
    <p:sldId id="297" r:id="rId10"/>
    <p:sldId id="294" r:id="rId11"/>
    <p:sldId id="293" r:id="rId12"/>
    <p:sldId id="298" r:id="rId13"/>
    <p:sldId id="299" r:id="rId14"/>
    <p:sldId id="300" r:id="rId15"/>
    <p:sldId id="302" r:id="rId16"/>
    <p:sldId id="295" r:id="rId17"/>
    <p:sldId id="296" r:id="rId18"/>
    <p:sldId id="301" r:id="rId19"/>
    <p:sldId id="288" r:id="rId20"/>
  </p:sldIdLst>
  <p:sldSz cx="12192000" cy="6858000"/>
  <p:notesSz cx="7102475" cy="938847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56" d="100"/>
          <a:sy n="56" d="100"/>
        </p:scale>
        <p:origin x="55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9C5C72F-87D9-4337-AA3F-B402CE9266C4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4E0AFEC-1CB1-4371-89B6-CF304C7477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9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4869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07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54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90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54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942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597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6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9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3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6256364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30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5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6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3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0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1EFF-6775-4145-A1A3-1E06BF5B22E7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6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lawarevalleyramps.com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www.delawarevalleyramps.com" TargetMode="External"/><Relationship Id="rId5" Type="http://schemas.openxmlformats.org/officeDocument/2006/relationships/hyperlink" Target="https://ramps-u-pick.eventbrite.com/" TargetMode="External"/><Relationship Id="rId4" Type="http://schemas.openxmlformats.org/officeDocument/2006/relationships/hyperlink" Target="http://www.delawarevalleyramp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32375" y="5297567"/>
            <a:ext cx="5453699" cy="95202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</a:bodyPr>
          <a:lstStyle/>
          <a:p>
            <a:pPr lvl="0" algn="ctr" rtl="0">
              <a:buNone/>
            </a:pPr>
            <a:r>
              <a:rPr lang="en" sz="2400" b="1" dirty="0">
                <a:solidFill>
                  <a:schemeClr val="lt1"/>
                </a:solidFill>
              </a:rPr>
              <a:t>On the Delaware River</a:t>
            </a:r>
          </a:p>
          <a:p>
            <a:pPr algn="ctr">
              <a:buNone/>
            </a:pPr>
            <a:r>
              <a:rPr lang="en" sz="2400" b="1" dirty="0">
                <a:solidFill>
                  <a:schemeClr val="lt1"/>
                </a:solidFill>
              </a:rPr>
              <a:t>North of Equinunk, PA.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2286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400" dirty="0"/>
              <a:t>Delaware Valley Ramps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1" y="3124201"/>
            <a:ext cx="5165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Sustainably Managing Ramp Lands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Ramps U-Pick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044" y="1828800"/>
            <a:ext cx="3624832" cy="4495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23" y="1828801"/>
            <a:ext cx="4495798" cy="4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Ramps U-Pick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In 2022 we pivoted the business to an experiential model</a:t>
            </a:r>
          </a:p>
          <a:p>
            <a:r>
              <a:rPr lang="en-US" sz="2600" dirty="0"/>
              <a:t>We market to individuals and families. They purchase tickets to come and harvest up to 3 lbs of ramps on the property at a scheduled time</a:t>
            </a:r>
          </a:p>
          <a:p>
            <a:r>
              <a:rPr lang="en-US" sz="2600" dirty="0"/>
              <a:t>4 week season, 10 people per 2.5 hour time slot, 3 days a week.</a:t>
            </a:r>
          </a:p>
          <a:p>
            <a:r>
              <a:rPr lang="en-US" sz="2600" dirty="0"/>
              <a:t>Tools and training provided including washing and storing ramps. Tastes of ramp dishes and recipes provided</a:t>
            </a:r>
          </a:p>
          <a:p>
            <a:r>
              <a:rPr lang="en-US" sz="2600" dirty="0"/>
              <a:t>It was a big success, we are repeating for the third year in 2024</a:t>
            </a:r>
          </a:p>
        </p:txBody>
      </p:sp>
    </p:spTree>
    <p:extLst>
      <p:ext uri="{BB962C8B-B14F-4D97-AF65-F5344CB8AC3E}">
        <p14:creationId xmlns:p14="http://schemas.microsoft.com/office/powerpoint/2010/main" val="11253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Ramp Lands – Forest Canopy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82" y="1450619"/>
            <a:ext cx="2953272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450619"/>
            <a:ext cx="4681728" cy="3133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708" y="3258548"/>
            <a:ext cx="4275291" cy="32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Ramp Lands – Battling Invasives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60" y="3742150"/>
            <a:ext cx="3784600" cy="283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674" y="3032810"/>
            <a:ext cx="4730387" cy="354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30" y="1397898"/>
            <a:ext cx="5257800" cy="267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698" y="1400388"/>
            <a:ext cx="3557963" cy="2668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3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Ramp Lands – Propagating New Ramp Plots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Ramps are propagated by bulb division, seed germination and transplants</a:t>
            </a:r>
          </a:p>
          <a:p>
            <a:r>
              <a:rPr lang="en-US" dirty="0" smtClean="0"/>
              <a:t>A healthy ramp patch has both seed germination and bulb division</a:t>
            </a:r>
          </a:p>
          <a:p>
            <a:r>
              <a:rPr lang="en-US" dirty="0" smtClean="0"/>
              <a:t>Recent research shows that about 40% of plants harvested for study on DVR property were polymorphic, meaning they were the result of seed germination</a:t>
            </a:r>
          </a:p>
          <a:p>
            <a:r>
              <a:rPr lang="en-US" dirty="0" smtClean="0"/>
              <a:t>Establishing new ramp plots through transplanting dormant bulbs is most effective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40300"/>
            <a:ext cx="4205825" cy="48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Ramp Lands – Propagating New Ramp Plots from Seeds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84405" y="3622475"/>
            <a:ext cx="2590801" cy="2356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575" y="2549351"/>
            <a:ext cx="2749838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307" y="1600201"/>
            <a:ext cx="3048000" cy="2460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2607" y="4242887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Rampant ramp flowers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4794" y="525780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Ramp fruits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51104" y="6232212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Ramp seeds</a:t>
            </a:r>
          </a:p>
        </p:txBody>
      </p:sp>
    </p:spTree>
    <p:extLst>
      <p:ext uri="{BB962C8B-B14F-4D97-AF65-F5344CB8AC3E}">
        <p14:creationId xmlns:p14="http://schemas.microsoft.com/office/powerpoint/2010/main" val="14228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 SARE </a:t>
            </a:r>
            <a:r>
              <a:rPr lang="en-US" sz="3200" dirty="0" smtClean="0"/>
              <a:t>Farmer Grant </a:t>
            </a:r>
            <a:r>
              <a:rPr lang="en-US" sz="3200" dirty="0"/>
              <a:t>for Ramp Sustainability Trial: Replanting Root Plates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In commercial and consumer ramp processing, leaves are often trimmed to use in one set of preparations and bulbs are trimmed of their root plate to use in other preparations.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root plate is then discarded.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have suggested that the root plate may contain enough viable material to regenerate into a plant that can subsequently be harvested or left to mature into its reproductive state in 4 to 5 </a:t>
            </a:r>
            <a:r>
              <a:rPr lang="en-US" sz="2000" dirty="0" smtClean="0"/>
              <a:t>years.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</a:t>
            </a:r>
            <a:r>
              <a:rPr lang="en-US" sz="2000" dirty="0" smtClean="0"/>
              <a:t>research </a:t>
            </a:r>
            <a:r>
              <a:rPr lang="en-US" sz="2000" dirty="0"/>
              <a:t>is based upon work supported by the National Institute of Food and Agriculture, U.S. Department of Agriculture, through the Northeast Sustainable Agriculture Research and Education program under subaward </a:t>
            </a:r>
            <a:r>
              <a:rPr lang="en-US" sz="2000" dirty="0" smtClean="0"/>
              <a:t>number</a:t>
            </a:r>
            <a:r>
              <a:rPr lang="en-US" sz="1800" dirty="0" smtClean="0"/>
              <a:t> </a:t>
            </a:r>
            <a:r>
              <a:rPr lang="en-US" sz="1800" dirty="0"/>
              <a:t>FNE23-067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13" y="1442218"/>
            <a:ext cx="36868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 SARE Grant for Ramp Sustainability Trial: Replanting Root Plates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045" y="1475377"/>
            <a:ext cx="7162800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 SARE Grant for Ramp Sustainability Trial: Replanting Root Plates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866" y="2225276"/>
            <a:ext cx="4231934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225276"/>
            <a:ext cx="3581400" cy="26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09600" y="734403"/>
            <a:ext cx="10972800" cy="683234"/>
          </a:xfrm>
          <a:prstGeom prst="rect">
            <a:avLst/>
          </a:prstGeom>
        </p:spPr>
        <p:txBody>
          <a:bodyPr vert="horz" lIns="91425" tIns="91425" rIns="91425" bIns="91425" rtlCol="0" anchor="b" anchorCtr="0">
            <a:spAutoFit/>
          </a:bodyPr>
          <a:lstStyle/>
          <a:p>
            <a:pPr lvl="0" rtl="0">
              <a:buNone/>
            </a:pPr>
            <a:r>
              <a:rPr lang="en"/>
              <a:t>Delaware Valley Ramps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2254776" y="1686400"/>
            <a:ext cx="7832699" cy="6052396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400" dirty="0"/>
              <a:t>5476 Hancock Hwy.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 dirty="0"/>
              <a:t>Equinunk, PA 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 dirty="0"/>
              <a:t>18417</a:t>
            </a:r>
          </a:p>
          <a:p>
            <a:endParaRPr lang="en" sz="2400" dirty="0"/>
          </a:p>
          <a:p>
            <a:pPr lvl="0" rtl="0">
              <a:lnSpc>
                <a:spcPct val="115000"/>
              </a:lnSpc>
              <a:buNone/>
            </a:pPr>
            <a:r>
              <a:rPr lang="en" sz="2400" dirty="0"/>
              <a:t>570 224 0580</a:t>
            </a:r>
          </a:p>
          <a:p>
            <a:endParaRPr lang="en" sz="2400" dirty="0"/>
          </a:p>
          <a:p>
            <a:pPr lvl="0" rtl="0">
              <a:lnSpc>
                <a:spcPct val="115000"/>
              </a:lnSpc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info@delawarevalleyramps.com</a:t>
            </a:r>
          </a:p>
          <a:p>
            <a:endParaRPr lang="en" sz="1800" u="sng" dirty="0">
              <a:solidFill>
                <a:schemeClr val="hlink"/>
              </a:solidFill>
              <a:hlinkClick r:id="rId3"/>
            </a:endParaRPr>
          </a:p>
          <a:p>
            <a:pPr lvl="0" rtl="0">
              <a:lnSpc>
                <a:spcPct val="115000"/>
              </a:lnSpc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www.delawarevalleyramps.com</a:t>
            </a:r>
            <a:endParaRPr lang="en" sz="1800" u="sng" dirty="0">
              <a:solidFill>
                <a:schemeClr val="hlink"/>
              </a:solidFill>
            </a:endParaRPr>
          </a:p>
          <a:p>
            <a:pPr lvl="0" rtl="0">
              <a:lnSpc>
                <a:spcPct val="115000"/>
              </a:lnSpc>
              <a:buNone/>
            </a:pPr>
            <a:endParaRPr lang="en" sz="1800" u="sng" dirty="0">
              <a:solidFill>
                <a:schemeClr val="hlink"/>
              </a:solidFill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hlinkClick r:id="rId5"/>
              </a:rPr>
              <a:t>https://ramps-u-pick.eventbrite.com</a:t>
            </a:r>
            <a:endParaRPr lang="en" sz="1800" u="sng" dirty="0">
              <a:solidFill>
                <a:schemeClr val="hlink"/>
              </a:solidFill>
              <a:hlinkClick r:id="rId6"/>
            </a:endParaRPr>
          </a:p>
          <a:p>
            <a:endParaRPr lang="en" sz="1800" u="sng" dirty="0">
              <a:solidFill>
                <a:schemeClr val="hlink"/>
              </a:solidFill>
              <a:hlinkClick r:id="rId6"/>
            </a:endParaRPr>
          </a:p>
          <a:p>
            <a:endParaRPr lang="en" sz="1800" u="sng" dirty="0">
              <a:solidFill>
                <a:schemeClr val="hlink"/>
              </a:solidFill>
              <a:hlinkClick r:id="rId6"/>
            </a:endParaRPr>
          </a:p>
          <a:p>
            <a:pPr lvl="0" algn="ctr" rtl="0">
              <a:lnSpc>
                <a:spcPct val="115000"/>
              </a:lnSpc>
              <a:buNone/>
            </a:pPr>
            <a:r>
              <a:rPr lang="en" i="1" dirty="0"/>
              <a:t>All content and images copyright 2007-2024, Delaware Valley Ramps, except where noted.</a:t>
            </a:r>
          </a:p>
          <a:p>
            <a:endParaRPr lang="en" i="1" dirty="0"/>
          </a:p>
          <a:p>
            <a:endParaRPr lang="en" i="1" dirty="0"/>
          </a:p>
          <a:p>
            <a:endParaRPr lang="en" i="1" dirty="0"/>
          </a:p>
          <a:p>
            <a:endParaRPr lang="en" i="1" dirty="0"/>
          </a:p>
          <a:p>
            <a:endParaRPr lang="en" i="1" dirty="0"/>
          </a:p>
        </p:txBody>
      </p:sp>
      <p:sp>
        <p:nvSpPr>
          <p:cNvPr id="273" name="Shape 273"/>
          <p:cNvSpPr/>
          <p:nvPr/>
        </p:nvSpPr>
        <p:spPr>
          <a:xfrm>
            <a:off x="5841274" y="2143601"/>
            <a:ext cx="4209840" cy="329437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0" y="734403"/>
            <a:ext cx="10972800" cy="683234"/>
          </a:xfrm>
          <a:prstGeom prst="rect">
            <a:avLst/>
          </a:prstGeom>
        </p:spPr>
        <p:txBody>
          <a:bodyPr vert="horz" lIns="91425" tIns="91425" rIns="91425" bIns="91425" rtlCol="0" anchor="b" anchorCtr="0">
            <a:sp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The Property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637813" y="5715000"/>
            <a:ext cx="6916375" cy="58442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/>
              <a:t>20 acres of mature sweet decidiuous </a:t>
            </a:r>
            <a:r>
              <a:rPr lang="en" sz="2400" dirty="0" smtClean="0"/>
              <a:t>hardwoods</a:t>
            </a:r>
            <a:endParaRPr lang="en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09600" y="734403"/>
            <a:ext cx="10972800" cy="683234"/>
          </a:xfrm>
          <a:prstGeom prst="rect">
            <a:avLst/>
          </a:prstGeom>
        </p:spPr>
        <p:txBody>
          <a:bodyPr vert="horz" lIns="91425" tIns="91425" rIns="91425" bIns="91425" rtlCol="0" anchor="b" anchorCtr="0">
            <a:spAutoFit/>
          </a:bodyPr>
          <a:lstStyle/>
          <a:p>
            <a:pPr lvl="0" rtl="0">
              <a:buNone/>
            </a:pPr>
            <a:r>
              <a:rPr lang="en"/>
              <a:t>The Property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538759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/>
              <a:t>Habitat includes Mayapples, Trillium, Trout Lilies and Jack-in-the-Pulpit throughout and Skunk Cabbage in the lowest </a:t>
            </a:r>
            <a:r>
              <a:rPr lang="en" sz="1800" dirty="0" smtClean="0"/>
              <a:t>areas</a:t>
            </a:r>
            <a:r>
              <a:rPr lang="en" sz="1800" dirty="0"/>
              <a:t>.</a:t>
            </a:r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pPr marL="0" indent="0">
              <a:buNone/>
            </a:pPr>
            <a:endParaRPr lang="en" sz="1800" dirty="0"/>
          </a:p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/>
              <a:t>Invasives include knotweed, garlic mustard, burdock and multiflora rose.</a:t>
            </a:r>
          </a:p>
          <a:p>
            <a:endParaRPr lang="en" sz="1800" dirty="0"/>
          </a:p>
          <a:p>
            <a:endParaRPr lang="en" sz="1800" dirty="0"/>
          </a:p>
        </p:txBody>
      </p:sp>
      <p:sp>
        <p:nvSpPr>
          <p:cNvPr id="77" name="Shape 77"/>
          <p:cNvSpPr/>
          <p:nvPr/>
        </p:nvSpPr>
        <p:spPr>
          <a:xfrm>
            <a:off x="7875751" y="2583014"/>
            <a:ext cx="2031947" cy="270187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2132350" y="2565780"/>
            <a:ext cx="2802226" cy="27357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5161487" y="2580010"/>
            <a:ext cx="2494038" cy="270730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06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Late Winter - Ramp seed heads in the snow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427902"/>
            <a:ext cx="5257800" cy="4820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2971800"/>
            <a:ext cx="3581400" cy="2514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183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Late Winter -  Fertile fronds of Ostrich Fern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417638"/>
            <a:ext cx="6858000" cy="49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arly Spring - Ramp </a:t>
            </a:r>
            <a:r>
              <a:rPr lang="en-US" dirty="0"/>
              <a:t>sprouts under maple </a:t>
            </a:r>
            <a:r>
              <a:rPr lang="en-US" dirty="0" smtClean="0"/>
              <a:t>buckets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88" y="1532324"/>
            <a:ext cx="7212025" cy="4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723899" y="457200"/>
            <a:ext cx="10744200" cy="683234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spAutoFit/>
          </a:bodyPr>
          <a:lstStyle/>
          <a:p>
            <a:pPr lvl="0" rtl="0">
              <a:buNone/>
            </a:pPr>
            <a:r>
              <a:rPr lang="en" dirty="0" smtClean="0"/>
              <a:t>Early Season -  Green carpet of ramps</a:t>
            </a:r>
            <a:endParaRPr lang="en" dirty="0"/>
          </a:p>
        </p:txBody>
      </p:sp>
      <p:sp>
        <p:nvSpPr>
          <p:cNvPr id="86" name="Shape 86"/>
          <p:cNvSpPr/>
          <p:nvPr/>
        </p:nvSpPr>
        <p:spPr>
          <a:xfrm>
            <a:off x="2620158" y="1417638"/>
            <a:ext cx="6951682" cy="477188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627834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spAutoFit/>
          </a:bodyPr>
          <a:lstStyle/>
          <a:p>
            <a:pPr lvl="0" rtl="0">
              <a:buNone/>
            </a:pPr>
            <a:r>
              <a:rPr lang="en" sz="3200" dirty="0"/>
              <a:t>Prime </a:t>
            </a:r>
            <a:r>
              <a:rPr lang="en" sz="3200" dirty="0" smtClean="0"/>
              <a:t>Season Green - carpet </a:t>
            </a:r>
            <a:r>
              <a:rPr lang="en" sz="3200" dirty="0"/>
              <a:t>of ramps and may apples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492" y="1488213"/>
            <a:ext cx="6441017" cy="48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Ramps harvested and sold to restaurants and distributors in the Upper Delaware River Watershed and NYC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business started in 2007 with sales to a few restaurants in Brooklyn</a:t>
            </a:r>
          </a:p>
          <a:p>
            <a:r>
              <a:rPr lang="en-US" dirty="0" smtClean="0"/>
              <a:t>Over the years sales grew to include restaurants, CSAs and distributors in NYC and the Upper Delaware Region</a:t>
            </a:r>
          </a:p>
          <a:p>
            <a:r>
              <a:rPr lang="en-US" dirty="0" smtClean="0"/>
              <a:t>Marketing was word of mouth </a:t>
            </a:r>
          </a:p>
          <a:p>
            <a:r>
              <a:rPr lang="en-US" dirty="0" smtClean="0"/>
              <a:t>Resisted shipping around the country as orders came in from as far away as Seattle</a:t>
            </a:r>
          </a:p>
          <a:p>
            <a:r>
              <a:rPr lang="en-US" dirty="0" smtClean="0"/>
              <a:t>Largest volume year was 2020 when restaurants were closed but CSAs were rapidly expanding members who wanted fresh food during the pandemic</a:t>
            </a:r>
          </a:p>
          <a:p>
            <a:r>
              <a:rPr lang="en-US" dirty="0" smtClean="0"/>
              <a:t>Still maintain a few small wholesale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19774</TotalTime>
  <Words>562</Words>
  <Application>Microsoft Office PowerPoint</Application>
  <PresentationFormat>Widescreen</PresentationFormat>
  <Paragraphs>78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Arial</vt:lpstr>
      <vt:lpstr>Office Theme</vt:lpstr>
      <vt:lpstr>PowerPoint Presentation</vt:lpstr>
      <vt:lpstr>The Property</vt:lpstr>
      <vt:lpstr>The Property</vt:lpstr>
      <vt:lpstr>Late Winter - Ramp seed heads in the snow</vt:lpstr>
      <vt:lpstr>Late Winter -  Fertile fronds of Ostrich Fern</vt:lpstr>
      <vt:lpstr>Early Spring - Ramp sprouts under maple buckets</vt:lpstr>
      <vt:lpstr>Early Season -  Green carpet of ramps</vt:lpstr>
      <vt:lpstr>Prime Season Green - carpet of ramps and may apples</vt:lpstr>
      <vt:lpstr>Ramps harvested and sold to restaurants and distributors in the Upper Delaware River Watershed and NYC</vt:lpstr>
      <vt:lpstr>Ramps U-Pick</vt:lpstr>
      <vt:lpstr>Ramps U-Pick</vt:lpstr>
      <vt:lpstr>Managing Ramp Lands – Forest Canopy</vt:lpstr>
      <vt:lpstr>Managing Ramp Lands – Battling Invasives</vt:lpstr>
      <vt:lpstr>Managing Ramp Lands – Propagating New Ramp Plots</vt:lpstr>
      <vt:lpstr>Managing Ramp Lands – Propagating New Ramp Plots from Seeds</vt:lpstr>
      <vt:lpstr>NE SARE Farmer Grant for Ramp Sustainability Trial: Replanting Root Plates</vt:lpstr>
      <vt:lpstr>NE SARE Grant for Ramp Sustainability Trial: Replanting Root Plates</vt:lpstr>
      <vt:lpstr>NE SARE Grant for Ramp Sustainability Trial: Replanting Root Plates</vt:lpstr>
      <vt:lpstr>Delaware Valley Ramps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Valley Ramps</dc:title>
  <dc:creator>Mary Helen</dc:creator>
  <cp:lastModifiedBy>Steve</cp:lastModifiedBy>
  <cp:revision>53</cp:revision>
  <cp:lastPrinted>2022-02-24T19:54:27Z</cp:lastPrinted>
  <dcterms:modified xsi:type="dcterms:W3CDTF">2024-04-02T15:24:38Z</dcterms:modified>
</cp:coreProperties>
</file>