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303" r:id="rId5"/>
    <p:sldId id="259" r:id="rId6"/>
    <p:sldId id="260" r:id="rId7"/>
    <p:sldId id="304" r:id="rId8"/>
    <p:sldId id="305" r:id="rId9"/>
    <p:sldId id="261" r:id="rId10"/>
    <p:sldId id="262" r:id="rId11"/>
    <p:sldId id="263" r:id="rId12"/>
    <p:sldId id="264" r:id="rId13"/>
    <p:sldId id="267" r:id="rId14"/>
    <p:sldId id="307" r:id="rId15"/>
    <p:sldId id="265" r:id="rId16"/>
    <p:sldId id="296" r:id="rId17"/>
    <p:sldId id="298" r:id="rId18"/>
    <p:sldId id="300" r:id="rId19"/>
    <p:sldId id="301" r:id="rId20"/>
    <p:sldId id="299" r:id="rId21"/>
    <p:sldId id="306" r:id="rId22"/>
    <p:sldId id="302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59" d="100"/>
          <a:sy n="59" d="100"/>
        </p:scale>
        <p:origin x="15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1E309E-5D7A-4685-8ED3-D8F47993806E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2E9245F3-7C9C-4FFD-994F-AA29B6FB40C9}">
      <dgm:prSet/>
      <dgm:spPr/>
      <dgm:t>
        <a:bodyPr/>
        <a:lstStyle/>
        <a:p>
          <a:r>
            <a:rPr lang="en-US" b="1"/>
            <a:t>Applications of Dimer acids/esters</a:t>
          </a:r>
          <a:endParaRPr lang="en-US"/>
        </a:p>
      </dgm:t>
    </dgm:pt>
    <dgm:pt modelId="{EDC7DAD8-D9DB-4D8F-A0F1-32B10916748B}" type="parTrans" cxnId="{1D13E7F3-38AB-4327-AE41-8AD5E32AEC41}">
      <dgm:prSet/>
      <dgm:spPr/>
      <dgm:t>
        <a:bodyPr/>
        <a:lstStyle/>
        <a:p>
          <a:endParaRPr lang="en-US"/>
        </a:p>
      </dgm:t>
    </dgm:pt>
    <dgm:pt modelId="{F7577B04-4069-4672-8B66-714DF02374C6}" type="sibTrans" cxnId="{1D13E7F3-38AB-4327-AE41-8AD5E32AEC41}">
      <dgm:prSet/>
      <dgm:spPr/>
      <dgm:t>
        <a:bodyPr/>
        <a:lstStyle/>
        <a:p>
          <a:endParaRPr lang="en-US"/>
        </a:p>
      </dgm:t>
    </dgm:pt>
    <dgm:pt modelId="{F6D5415E-98D8-49E2-8D6E-AFE89D0D02E0}">
      <dgm:prSet/>
      <dgm:spPr/>
      <dgm:t>
        <a:bodyPr/>
        <a:lstStyle/>
        <a:p>
          <a:r>
            <a:rPr lang="en-US"/>
            <a:t>synthesis and production of polyamide, </a:t>
          </a:r>
        </a:p>
      </dgm:t>
    </dgm:pt>
    <dgm:pt modelId="{984D3DF8-8DB5-41CF-9538-E5C332DB68B6}" type="parTrans" cxnId="{BE8EA2BA-870A-42AB-9A3A-4EF65B996BEE}">
      <dgm:prSet/>
      <dgm:spPr/>
      <dgm:t>
        <a:bodyPr/>
        <a:lstStyle/>
        <a:p>
          <a:endParaRPr lang="en-US"/>
        </a:p>
      </dgm:t>
    </dgm:pt>
    <dgm:pt modelId="{2585A145-BC30-4BE5-9AD5-3C94B321E10B}" type="sibTrans" cxnId="{BE8EA2BA-870A-42AB-9A3A-4EF65B996BEE}">
      <dgm:prSet/>
      <dgm:spPr/>
      <dgm:t>
        <a:bodyPr/>
        <a:lstStyle/>
        <a:p>
          <a:endParaRPr lang="en-US"/>
        </a:p>
      </dgm:t>
    </dgm:pt>
    <dgm:pt modelId="{4A4FF98E-14B2-408D-A3D9-1FCEC90325FD}">
      <dgm:prSet/>
      <dgm:spPr/>
      <dgm:t>
        <a:bodyPr/>
        <a:lstStyle/>
        <a:p>
          <a:r>
            <a:rPr lang="en-US"/>
            <a:t>lubricants hydraulic fluid, transmission oils and greases, </a:t>
          </a:r>
        </a:p>
      </dgm:t>
    </dgm:pt>
    <dgm:pt modelId="{326707BE-7B35-420A-AD30-31C74F0D6526}" type="parTrans" cxnId="{75854D77-2B30-4273-AA28-8C803BEE0CA4}">
      <dgm:prSet/>
      <dgm:spPr/>
      <dgm:t>
        <a:bodyPr/>
        <a:lstStyle/>
        <a:p>
          <a:endParaRPr lang="en-US"/>
        </a:p>
      </dgm:t>
    </dgm:pt>
    <dgm:pt modelId="{41322F75-8466-4E45-831F-7AB972A4B179}" type="sibTrans" cxnId="{75854D77-2B30-4273-AA28-8C803BEE0CA4}">
      <dgm:prSet/>
      <dgm:spPr/>
      <dgm:t>
        <a:bodyPr/>
        <a:lstStyle/>
        <a:p>
          <a:endParaRPr lang="en-US"/>
        </a:p>
      </dgm:t>
    </dgm:pt>
    <dgm:pt modelId="{ED8F4BED-D884-4868-A21D-41735DB13CC3}">
      <dgm:prSet/>
      <dgm:spPr/>
      <dgm:t>
        <a:bodyPr/>
        <a:lstStyle/>
        <a:p>
          <a:r>
            <a:rPr lang="en-US"/>
            <a:t>surface acting agent, corrosion inhibitors, </a:t>
          </a:r>
        </a:p>
      </dgm:t>
    </dgm:pt>
    <dgm:pt modelId="{DC5C7CCC-C3F4-4BF0-944A-361CF7937C81}" type="parTrans" cxnId="{6A5C9327-4702-4AA9-83DB-63A902678962}">
      <dgm:prSet/>
      <dgm:spPr/>
      <dgm:t>
        <a:bodyPr/>
        <a:lstStyle/>
        <a:p>
          <a:endParaRPr lang="en-US"/>
        </a:p>
      </dgm:t>
    </dgm:pt>
    <dgm:pt modelId="{3C1065EC-94B9-4859-9795-D13020F0E17C}" type="sibTrans" cxnId="{6A5C9327-4702-4AA9-83DB-63A902678962}">
      <dgm:prSet/>
      <dgm:spPr/>
      <dgm:t>
        <a:bodyPr/>
        <a:lstStyle/>
        <a:p>
          <a:endParaRPr lang="en-US"/>
        </a:p>
      </dgm:t>
    </dgm:pt>
    <dgm:pt modelId="{46E554B1-5832-4744-ABEF-A824B44C4EF5}">
      <dgm:prSet/>
      <dgm:spPr/>
      <dgm:t>
        <a:bodyPr/>
        <a:lstStyle/>
        <a:p>
          <a:r>
            <a:rPr lang="en-US"/>
            <a:t>polyurethane resins or</a:t>
          </a:r>
        </a:p>
      </dgm:t>
    </dgm:pt>
    <dgm:pt modelId="{DBF0C79D-DBEE-4C24-A54B-74D299E71D0A}" type="parTrans" cxnId="{D3DE756F-F706-4C5D-8C08-66D3F22F1277}">
      <dgm:prSet/>
      <dgm:spPr/>
      <dgm:t>
        <a:bodyPr/>
        <a:lstStyle/>
        <a:p>
          <a:endParaRPr lang="en-US"/>
        </a:p>
      </dgm:t>
    </dgm:pt>
    <dgm:pt modelId="{D411B9F5-9D1C-4F46-A0F2-84EBF0E8386F}" type="sibTrans" cxnId="{D3DE756F-F706-4C5D-8C08-66D3F22F1277}">
      <dgm:prSet/>
      <dgm:spPr/>
      <dgm:t>
        <a:bodyPr/>
        <a:lstStyle/>
        <a:p>
          <a:endParaRPr lang="en-US"/>
        </a:p>
      </dgm:t>
    </dgm:pt>
    <dgm:pt modelId="{861B93C1-22E9-4300-984F-F3F02A72C25B}">
      <dgm:prSet/>
      <dgm:spPr/>
      <dgm:t>
        <a:bodyPr/>
        <a:lstStyle/>
        <a:p>
          <a:r>
            <a:rPr lang="en-US"/>
            <a:t>cold flow improver (CFI) additives (Yasi et al., 2017). </a:t>
          </a:r>
        </a:p>
      </dgm:t>
    </dgm:pt>
    <dgm:pt modelId="{76B7D0B5-8221-4984-9B8E-7BA1B384E68F}" type="parTrans" cxnId="{010958D6-CA11-4D03-AF15-8BDE949D12FD}">
      <dgm:prSet/>
      <dgm:spPr/>
      <dgm:t>
        <a:bodyPr/>
        <a:lstStyle/>
        <a:p>
          <a:endParaRPr lang="en-US"/>
        </a:p>
      </dgm:t>
    </dgm:pt>
    <dgm:pt modelId="{776DBD3C-F358-4E45-8469-02BE7984AA9F}" type="sibTrans" cxnId="{010958D6-CA11-4D03-AF15-8BDE949D12FD}">
      <dgm:prSet/>
      <dgm:spPr/>
      <dgm:t>
        <a:bodyPr/>
        <a:lstStyle/>
        <a:p>
          <a:endParaRPr lang="en-US"/>
        </a:p>
      </dgm:t>
    </dgm:pt>
    <dgm:pt modelId="{057D1C30-D3BF-41BF-99D9-9E3E242A6308}" type="pres">
      <dgm:prSet presAssocID="{451E309E-5D7A-4685-8ED3-D8F47993806E}" presName="linear" presStyleCnt="0">
        <dgm:presLayoutVars>
          <dgm:animLvl val="lvl"/>
          <dgm:resizeHandles val="exact"/>
        </dgm:presLayoutVars>
      </dgm:prSet>
      <dgm:spPr/>
    </dgm:pt>
    <dgm:pt modelId="{A4899513-5B35-407D-A2D4-98E76CC90A01}" type="pres">
      <dgm:prSet presAssocID="{2E9245F3-7C9C-4FFD-994F-AA29B6FB40C9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891B5D16-BE88-425F-8249-3B9200B24499}" type="pres">
      <dgm:prSet presAssocID="{F7577B04-4069-4672-8B66-714DF02374C6}" presName="spacer" presStyleCnt="0"/>
      <dgm:spPr/>
    </dgm:pt>
    <dgm:pt modelId="{C8B6546C-60EF-47A7-8AED-6E6559327DFB}" type="pres">
      <dgm:prSet presAssocID="{F6D5415E-98D8-49E2-8D6E-AFE89D0D02E0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D5166CC5-D8A7-4BB8-BC40-1C03B2EBEDBE}" type="pres">
      <dgm:prSet presAssocID="{2585A145-BC30-4BE5-9AD5-3C94B321E10B}" presName="spacer" presStyleCnt="0"/>
      <dgm:spPr/>
    </dgm:pt>
    <dgm:pt modelId="{3A4E6666-80E3-4A9F-8313-33CAA42D6C4E}" type="pres">
      <dgm:prSet presAssocID="{4A4FF98E-14B2-408D-A3D9-1FCEC90325FD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4DACA868-C475-4AC6-8A35-0CB628C9805E}" type="pres">
      <dgm:prSet presAssocID="{41322F75-8466-4E45-831F-7AB972A4B179}" presName="spacer" presStyleCnt="0"/>
      <dgm:spPr/>
    </dgm:pt>
    <dgm:pt modelId="{CA9167D0-6FB9-49F1-BEA5-60C1B2FD8963}" type="pres">
      <dgm:prSet presAssocID="{ED8F4BED-D884-4868-A21D-41735DB13CC3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C4EDAB45-70AA-4F3B-BD08-5BD5289E4189}" type="pres">
      <dgm:prSet presAssocID="{3C1065EC-94B9-4859-9795-D13020F0E17C}" presName="spacer" presStyleCnt="0"/>
      <dgm:spPr/>
    </dgm:pt>
    <dgm:pt modelId="{F990C46D-AF67-4A9B-84D5-B71A80E1FEBE}" type="pres">
      <dgm:prSet presAssocID="{46E554B1-5832-4744-ABEF-A824B44C4EF5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C473C1D4-6036-4083-98B9-5F052050D5CE}" type="pres">
      <dgm:prSet presAssocID="{D411B9F5-9D1C-4F46-A0F2-84EBF0E8386F}" presName="spacer" presStyleCnt="0"/>
      <dgm:spPr/>
    </dgm:pt>
    <dgm:pt modelId="{5E1B2CCF-275D-4FEE-AC88-8DDCDB93954E}" type="pres">
      <dgm:prSet presAssocID="{861B93C1-22E9-4300-984F-F3F02A72C25B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6A5C9327-4702-4AA9-83DB-63A902678962}" srcId="{451E309E-5D7A-4685-8ED3-D8F47993806E}" destId="{ED8F4BED-D884-4868-A21D-41735DB13CC3}" srcOrd="3" destOrd="0" parTransId="{DC5C7CCC-C3F4-4BF0-944A-361CF7937C81}" sibTransId="{3C1065EC-94B9-4859-9795-D13020F0E17C}"/>
    <dgm:cxn modelId="{FE07605C-90DB-4D53-A269-27FF84EB909B}" type="presOf" srcId="{2E9245F3-7C9C-4FFD-994F-AA29B6FB40C9}" destId="{A4899513-5B35-407D-A2D4-98E76CC90A01}" srcOrd="0" destOrd="0" presId="urn:microsoft.com/office/officeart/2005/8/layout/vList2"/>
    <dgm:cxn modelId="{96DD5244-191A-4305-A9B0-514604060B40}" type="presOf" srcId="{861B93C1-22E9-4300-984F-F3F02A72C25B}" destId="{5E1B2CCF-275D-4FEE-AC88-8DDCDB93954E}" srcOrd="0" destOrd="0" presId="urn:microsoft.com/office/officeart/2005/8/layout/vList2"/>
    <dgm:cxn modelId="{D3DE756F-F706-4C5D-8C08-66D3F22F1277}" srcId="{451E309E-5D7A-4685-8ED3-D8F47993806E}" destId="{46E554B1-5832-4744-ABEF-A824B44C4EF5}" srcOrd="4" destOrd="0" parTransId="{DBF0C79D-DBEE-4C24-A54B-74D299E71D0A}" sibTransId="{D411B9F5-9D1C-4F46-A0F2-84EBF0E8386F}"/>
    <dgm:cxn modelId="{C41E7B51-822B-46D3-BBE1-8ADF67461E5E}" type="presOf" srcId="{451E309E-5D7A-4685-8ED3-D8F47993806E}" destId="{057D1C30-D3BF-41BF-99D9-9E3E242A6308}" srcOrd="0" destOrd="0" presId="urn:microsoft.com/office/officeart/2005/8/layout/vList2"/>
    <dgm:cxn modelId="{55C04073-503A-418E-9A3B-3F5C3F7F02C5}" type="presOf" srcId="{4A4FF98E-14B2-408D-A3D9-1FCEC90325FD}" destId="{3A4E6666-80E3-4A9F-8313-33CAA42D6C4E}" srcOrd="0" destOrd="0" presId="urn:microsoft.com/office/officeart/2005/8/layout/vList2"/>
    <dgm:cxn modelId="{75854D77-2B30-4273-AA28-8C803BEE0CA4}" srcId="{451E309E-5D7A-4685-8ED3-D8F47993806E}" destId="{4A4FF98E-14B2-408D-A3D9-1FCEC90325FD}" srcOrd="2" destOrd="0" parTransId="{326707BE-7B35-420A-AD30-31C74F0D6526}" sibTransId="{41322F75-8466-4E45-831F-7AB972A4B179}"/>
    <dgm:cxn modelId="{B7DB1A81-D327-4A4D-842C-F9221A20D901}" type="presOf" srcId="{F6D5415E-98D8-49E2-8D6E-AFE89D0D02E0}" destId="{C8B6546C-60EF-47A7-8AED-6E6559327DFB}" srcOrd="0" destOrd="0" presId="urn:microsoft.com/office/officeart/2005/8/layout/vList2"/>
    <dgm:cxn modelId="{3E513C92-2F22-4EB4-ABE1-EAEE2EB26403}" type="presOf" srcId="{ED8F4BED-D884-4868-A21D-41735DB13CC3}" destId="{CA9167D0-6FB9-49F1-BEA5-60C1B2FD8963}" srcOrd="0" destOrd="0" presId="urn:microsoft.com/office/officeart/2005/8/layout/vList2"/>
    <dgm:cxn modelId="{BE8EA2BA-870A-42AB-9A3A-4EF65B996BEE}" srcId="{451E309E-5D7A-4685-8ED3-D8F47993806E}" destId="{F6D5415E-98D8-49E2-8D6E-AFE89D0D02E0}" srcOrd="1" destOrd="0" parTransId="{984D3DF8-8DB5-41CF-9538-E5C332DB68B6}" sibTransId="{2585A145-BC30-4BE5-9AD5-3C94B321E10B}"/>
    <dgm:cxn modelId="{010958D6-CA11-4D03-AF15-8BDE949D12FD}" srcId="{451E309E-5D7A-4685-8ED3-D8F47993806E}" destId="{861B93C1-22E9-4300-984F-F3F02A72C25B}" srcOrd="5" destOrd="0" parTransId="{76B7D0B5-8221-4984-9B8E-7BA1B384E68F}" sibTransId="{776DBD3C-F358-4E45-8469-02BE7984AA9F}"/>
    <dgm:cxn modelId="{1D13E7F3-38AB-4327-AE41-8AD5E32AEC41}" srcId="{451E309E-5D7A-4685-8ED3-D8F47993806E}" destId="{2E9245F3-7C9C-4FFD-994F-AA29B6FB40C9}" srcOrd="0" destOrd="0" parTransId="{EDC7DAD8-D9DB-4D8F-A0F1-32B10916748B}" sibTransId="{F7577B04-4069-4672-8B66-714DF02374C6}"/>
    <dgm:cxn modelId="{062786F8-4F12-43D6-AC50-C025F702EC75}" type="presOf" srcId="{46E554B1-5832-4744-ABEF-A824B44C4EF5}" destId="{F990C46D-AF67-4A9B-84D5-B71A80E1FEBE}" srcOrd="0" destOrd="0" presId="urn:microsoft.com/office/officeart/2005/8/layout/vList2"/>
    <dgm:cxn modelId="{C35C0A93-1D46-482A-9EB5-7880705E5AC8}" type="presParOf" srcId="{057D1C30-D3BF-41BF-99D9-9E3E242A6308}" destId="{A4899513-5B35-407D-A2D4-98E76CC90A01}" srcOrd="0" destOrd="0" presId="urn:microsoft.com/office/officeart/2005/8/layout/vList2"/>
    <dgm:cxn modelId="{215D3E05-DB29-4EFF-95A1-3332DC104FA3}" type="presParOf" srcId="{057D1C30-D3BF-41BF-99D9-9E3E242A6308}" destId="{891B5D16-BE88-425F-8249-3B9200B24499}" srcOrd="1" destOrd="0" presId="urn:microsoft.com/office/officeart/2005/8/layout/vList2"/>
    <dgm:cxn modelId="{25553B4B-72BE-419E-A651-F771B83BD9FC}" type="presParOf" srcId="{057D1C30-D3BF-41BF-99D9-9E3E242A6308}" destId="{C8B6546C-60EF-47A7-8AED-6E6559327DFB}" srcOrd="2" destOrd="0" presId="urn:microsoft.com/office/officeart/2005/8/layout/vList2"/>
    <dgm:cxn modelId="{14E27B1C-57D2-437A-AF86-45F19E7A1958}" type="presParOf" srcId="{057D1C30-D3BF-41BF-99D9-9E3E242A6308}" destId="{D5166CC5-D8A7-4BB8-BC40-1C03B2EBEDBE}" srcOrd="3" destOrd="0" presId="urn:microsoft.com/office/officeart/2005/8/layout/vList2"/>
    <dgm:cxn modelId="{479D60C7-DC82-4792-AC95-9F8EA2BB2B98}" type="presParOf" srcId="{057D1C30-D3BF-41BF-99D9-9E3E242A6308}" destId="{3A4E6666-80E3-4A9F-8313-33CAA42D6C4E}" srcOrd="4" destOrd="0" presId="urn:microsoft.com/office/officeart/2005/8/layout/vList2"/>
    <dgm:cxn modelId="{7F509F2C-D8F5-4093-94C3-3B345C46A6AE}" type="presParOf" srcId="{057D1C30-D3BF-41BF-99D9-9E3E242A6308}" destId="{4DACA868-C475-4AC6-8A35-0CB628C9805E}" srcOrd="5" destOrd="0" presId="urn:microsoft.com/office/officeart/2005/8/layout/vList2"/>
    <dgm:cxn modelId="{BF7C12F9-D6C8-44AC-9701-C67CB92DB249}" type="presParOf" srcId="{057D1C30-D3BF-41BF-99D9-9E3E242A6308}" destId="{CA9167D0-6FB9-49F1-BEA5-60C1B2FD8963}" srcOrd="6" destOrd="0" presId="urn:microsoft.com/office/officeart/2005/8/layout/vList2"/>
    <dgm:cxn modelId="{49320AD7-D429-4C86-B89B-ED0A4E6BC2EF}" type="presParOf" srcId="{057D1C30-D3BF-41BF-99D9-9E3E242A6308}" destId="{C4EDAB45-70AA-4F3B-BD08-5BD5289E4189}" srcOrd="7" destOrd="0" presId="urn:microsoft.com/office/officeart/2005/8/layout/vList2"/>
    <dgm:cxn modelId="{49619A9C-8187-4F7F-91F8-42A0C715CD6D}" type="presParOf" srcId="{057D1C30-D3BF-41BF-99D9-9E3E242A6308}" destId="{F990C46D-AF67-4A9B-84D5-B71A80E1FEBE}" srcOrd="8" destOrd="0" presId="urn:microsoft.com/office/officeart/2005/8/layout/vList2"/>
    <dgm:cxn modelId="{85F44DF3-980E-445D-9EAC-503909B061AD}" type="presParOf" srcId="{057D1C30-D3BF-41BF-99D9-9E3E242A6308}" destId="{C473C1D4-6036-4083-98B9-5F052050D5CE}" srcOrd="9" destOrd="0" presId="urn:microsoft.com/office/officeart/2005/8/layout/vList2"/>
    <dgm:cxn modelId="{017BA952-0C8E-462E-965E-0444AC0F46AF}" type="presParOf" srcId="{057D1C30-D3BF-41BF-99D9-9E3E242A6308}" destId="{5E1B2CCF-275D-4FEE-AC88-8DDCDB93954E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A0D7002-4BE8-40DE-849F-7B28B73F132C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49B9E192-5270-455A-AD50-8827C3351331}">
      <dgm:prSet/>
      <dgm:spPr/>
      <dgm:t>
        <a:bodyPr/>
        <a:lstStyle/>
        <a:p>
          <a:r>
            <a:rPr lang="en-US" b="1"/>
            <a:t>Findings</a:t>
          </a:r>
          <a:endParaRPr lang="en-US"/>
        </a:p>
      </dgm:t>
    </dgm:pt>
    <dgm:pt modelId="{2D85708E-82C8-4376-93DD-79B7C1E10784}" type="parTrans" cxnId="{3FC0C2C9-F3AE-4D7A-8660-FA5C35EAF50E}">
      <dgm:prSet/>
      <dgm:spPr/>
      <dgm:t>
        <a:bodyPr/>
        <a:lstStyle/>
        <a:p>
          <a:endParaRPr lang="en-US"/>
        </a:p>
      </dgm:t>
    </dgm:pt>
    <dgm:pt modelId="{DFC82EB7-B769-4A4A-A164-FCA73FC50D1E}" type="sibTrans" cxnId="{3FC0C2C9-F3AE-4D7A-8660-FA5C35EAF50E}">
      <dgm:prSet/>
      <dgm:spPr/>
      <dgm:t>
        <a:bodyPr/>
        <a:lstStyle/>
        <a:p>
          <a:endParaRPr lang="en-US"/>
        </a:p>
      </dgm:t>
    </dgm:pt>
    <dgm:pt modelId="{162D5B5A-95D8-4DC7-AB38-BD327504B92D}">
      <dgm:prSet/>
      <dgm:spPr/>
      <dgm:t>
        <a:bodyPr/>
        <a:lstStyle/>
        <a:p>
          <a:r>
            <a:rPr lang="en-US"/>
            <a:t>Good solubility profiles in commercial base oils: &gt; 20 % (w/w)</a:t>
          </a:r>
        </a:p>
      </dgm:t>
    </dgm:pt>
    <dgm:pt modelId="{4531B583-BDFB-454F-B03A-88EE018FD69F}" type="parTrans" cxnId="{40D4A0A8-62AF-4980-A382-F56CB187F9A1}">
      <dgm:prSet/>
      <dgm:spPr/>
      <dgm:t>
        <a:bodyPr/>
        <a:lstStyle/>
        <a:p>
          <a:endParaRPr lang="en-US"/>
        </a:p>
      </dgm:t>
    </dgm:pt>
    <dgm:pt modelId="{2040F609-E571-4F53-B1F3-DBA9A98E3B70}" type="sibTrans" cxnId="{40D4A0A8-62AF-4980-A382-F56CB187F9A1}">
      <dgm:prSet/>
      <dgm:spPr/>
      <dgm:t>
        <a:bodyPr/>
        <a:lstStyle/>
        <a:p>
          <a:endParaRPr lang="en-US"/>
        </a:p>
      </dgm:t>
    </dgm:pt>
    <dgm:pt modelId="{5B924808-97C4-4D0F-BE49-48BBB661D5EE}">
      <dgm:prSet/>
      <dgm:spPr/>
      <dgm:t>
        <a:bodyPr/>
        <a:lstStyle/>
        <a:p>
          <a:r>
            <a:rPr lang="en-US"/>
            <a:t>Kinematic viscosity and viscosity index compared favorably well with commercial base oil (PAO-6): 134 v 137</a:t>
          </a:r>
        </a:p>
      </dgm:t>
    </dgm:pt>
    <dgm:pt modelId="{D7E8ACE1-F6EE-46FA-A8FE-430E64641538}" type="parTrans" cxnId="{23AA6235-9342-4DA7-8622-435067C1DE43}">
      <dgm:prSet/>
      <dgm:spPr/>
      <dgm:t>
        <a:bodyPr/>
        <a:lstStyle/>
        <a:p>
          <a:endParaRPr lang="en-US"/>
        </a:p>
      </dgm:t>
    </dgm:pt>
    <dgm:pt modelId="{E17261A7-FCE3-4267-8AC3-3E268ABF01E3}" type="sibTrans" cxnId="{23AA6235-9342-4DA7-8622-435067C1DE43}">
      <dgm:prSet/>
      <dgm:spPr/>
      <dgm:t>
        <a:bodyPr/>
        <a:lstStyle/>
        <a:p>
          <a:endParaRPr lang="en-US"/>
        </a:p>
      </dgm:t>
    </dgm:pt>
    <dgm:pt modelId="{7978018E-2432-4BC4-A161-E1E0F6EE7F7C}">
      <dgm:prSet/>
      <dgm:spPr/>
      <dgm:t>
        <a:bodyPr/>
        <a:lstStyle/>
        <a:p>
          <a:r>
            <a:rPr lang="en-US"/>
            <a:t>Improved CP, PP, density and kinematic viscosity upon blending with commercial base stock </a:t>
          </a:r>
        </a:p>
      </dgm:t>
    </dgm:pt>
    <dgm:pt modelId="{E1FE823C-533D-4F3D-A6E1-9C909F9CD803}" type="parTrans" cxnId="{458D0960-DAFF-49AC-8B9C-73B863EFB6A7}">
      <dgm:prSet/>
      <dgm:spPr/>
      <dgm:t>
        <a:bodyPr/>
        <a:lstStyle/>
        <a:p>
          <a:endParaRPr lang="en-US"/>
        </a:p>
      </dgm:t>
    </dgm:pt>
    <dgm:pt modelId="{3A295B5C-8858-4B7C-B560-D0A751FAEB96}" type="sibTrans" cxnId="{458D0960-DAFF-49AC-8B9C-73B863EFB6A7}">
      <dgm:prSet/>
      <dgm:spPr/>
      <dgm:t>
        <a:bodyPr/>
        <a:lstStyle/>
        <a:p>
          <a:endParaRPr lang="en-US"/>
        </a:p>
      </dgm:t>
    </dgm:pt>
    <dgm:pt modelId="{AA9B17A6-CAC4-493B-9B96-BA1307FA3719}">
      <dgm:prSet/>
      <dgm:spPr/>
      <dgm:t>
        <a:bodyPr/>
        <a:lstStyle/>
        <a:p>
          <a:r>
            <a:rPr lang="en-US"/>
            <a:t>Potential for bio lubricant formulation or</a:t>
          </a:r>
        </a:p>
      </dgm:t>
    </dgm:pt>
    <dgm:pt modelId="{42AB29D2-E905-427D-A6A6-E55F8F2F89C2}" type="parTrans" cxnId="{B7919BC1-B710-4400-8FCA-8071DEAB25C8}">
      <dgm:prSet/>
      <dgm:spPr/>
      <dgm:t>
        <a:bodyPr/>
        <a:lstStyle/>
        <a:p>
          <a:endParaRPr lang="en-US"/>
        </a:p>
      </dgm:t>
    </dgm:pt>
    <dgm:pt modelId="{10F92403-3EAD-45EA-901D-2B0539EDC115}" type="sibTrans" cxnId="{B7919BC1-B710-4400-8FCA-8071DEAB25C8}">
      <dgm:prSet/>
      <dgm:spPr/>
      <dgm:t>
        <a:bodyPr/>
        <a:lstStyle/>
        <a:p>
          <a:endParaRPr lang="en-US"/>
        </a:p>
      </dgm:t>
    </dgm:pt>
    <dgm:pt modelId="{60764315-D72D-4D8A-B5B2-66E948B54FD9}">
      <dgm:prSet/>
      <dgm:spPr/>
      <dgm:t>
        <a:bodyPr/>
        <a:lstStyle/>
        <a:p>
          <a:r>
            <a:rPr lang="en-US"/>
            <a:t>Candidate for CFI additive</a:t>
          </a:r>
        </a:p>
      </dgm:t>
    </dgm:pt>
    <dgm:pt modelId="{FBEB4219-8AE7-430C-8D95-C652D41DF613}" type="parTrans" cxnId="{D4CCDD7B-958E-407C-B99E-EAF764A56163}">
      <dgm:prSet/>
      <dgm:spPr/>
      <dgm:t>
        <a:bodyPr/>
        <a:lstStyle/>
        <a:p>
          <a:endParaRPr lang="en-US"/>
        </a:p>
      </dgm:t>
    </dgm:pt>
    <dgm:pt modelId="{11584585-439C-4B75-AF6D-75C7F8DD29F5}" type="sibTrans" cxnId="{D4CCDD7B-958E-407C-B99E-EAF764A56163}">
      <dgm:prSet/>
      <dgm:spPr/>
      <dgm:t>
        <a:bodyPr/>
        <a:lstStyle/>
        <a:p>
          <a:endParaRPr lang="en-US"/>
        </a:p>
      </dgm:t>
    </dgm:pt>
    <dgm:pt modelId="{40D8358F-FB43-42A3-8D5C-BC6364DFA4C5}" type="pres">
      <dgm:prSet presAssocID="{1A0D7002-4BE8-40DE-849F-7B28B73F132C}" presName="linear" presStyleCnt="0">
        <dgm:presLayoutVars>
          <dgm:animLvl val="lvl"/>
          <dgm:resizeHandles val="exact"/>
        </dgm:presLayoutVars>
      </dgm:prSet>
      <dgm:spPr/>
    </dgm:pt>
    <dgm:pt modelId="{2C636F60-4AF7-4EB3-B984-CEAB79B495FD}" type="pres">
      <dgm:prSet presAssocID="{49B9E192-5270-455A-AD50-8827C3351331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B5714C30-FD01-4CCA-9145-C0F2400BB702}" type="pres">
      <dgm:prSet presAssocID="{DFC82EB7-B769-4A4A-A164-FCA73FC50D1E}" presName="spacer" presStyleCnt="0"/>
      <dgm:spPr/>
    </dgm:pt>
    <dgm:pt modelId="{2184011C-A033-47F0-A8A5-FA0EB08B5B38}" type="pres">
      <dgm:prSet presAssocID="{162D5B5A-95D8-4DC7-AB38-BD327504B92D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0E0D9D2A-73DD-4CE6-BEC4-B8282E72FEBE}" type="pres">
      <dgm:prSet presAssocID="{2040F609-E571-4F53-B1F3-DBA9A98E3B70}" presName="spacer" presStyleCnt="0"/>
      <dgm:spPr/>
    </dgm:pt>
    <dgm:pt modelId="{0A4F7347-0074-43AB-9725-F235300C5D0F}" type="pres">
      <dgm:prSet presAssocID="{5B924808-97C4-4D0F-BE49-48BBB661D5EE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DF228E5D-DBD7-4AA1-8116-99C3C3BE229D}" type="pres">
      <dgm:prSet presAssocID="{E17261A7-FCE3-4267-8AC3-3E268ABF01E3}" presName="spacer" presStyleCnt="0"/>
      <dgm:spPr/>
    </dgm:pt>
    <dgm:pt modelId="{F9504559-E8DC-41AC-B576-6248CA90C214}" type="pres">
      <dgm:prSet presAssocID="{7978018E-2432-4BC4-A161-E1E0F6EE7F7C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71A06A43-760A-4980-AC0D-5EF43DB7E52D}" type="pres">
      <dgm:prSet presAssocID="{3A295B5C-8858-4B7C-B560-D0A751FAEB96}" presName="spacer" presStyleCnt="0"/>
      <dgm:spPr/>
    </dgm:pt>
    <dgm:pt modelId="{BC316366-1ED6-4A1D-8541-74A600E81C6A}" type="pres">
      <dgm:prSet presAssocID="{AA9B17A6-CAC4-493B-9B96-BA1307FA3719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63697D58-E245-40D1-A543-93DA5996EB7A}" type="pres">
      <dgm:prSet presAssocID="{10F92403-3EAD-45EA-901D-2B0539EDC115}" presName="spacer" presStyleCnt="0"/>
      <dgm:spPr/>
    </dgm:pt>
    <dgm:pt modelId="{CFC54941-222F-4B4B-A885-73FC1D218314}" type="pres">
      <dgm:prSet presAssocID="{60764315-D72D-4D8A-B5B2-66E948B54FD9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A211DA10-9705-44F4-A714-E0CAB9892C27}" type="presOf" srcId="{49B9E192-5270-455A-AD50-8827C3351331}" destId="{2C636F60-4AF7-4EB3-B984-CEAB79B495FD}" srcOrd="0" destOrd="0" presId="urn:microsoft.com/office/officeart/2005/8/layout/vList2"/>
    <dgm:cxn modelId="{4B9C311B-91B8-43D8-BE43-60FCD0A60447}" type="presOf" srcId="{5B924808-97C4-4D0F-BE49-48BBB661D5EE}" destId="{0A4F7347-0074-43AB-9725-F235300C5D0F}" srcOrd="0" destOrd="0" presId="urn:microsoft.com/office/officeart/2005/8/layout/vList2"/>
    <dgm:cxn modelId="{23AA6235-9342-4DA7-8622-435067C1DE43}" srcId="{1A0D7002-4BE8-40DE-849F-7B28B73F132C}" destId="{5B924808-97C4-4D0F-BE49-48BBB661D5EE}" srcOrd="2" destOrd="0" parTransId="{D7E8ACE1-F6EE-46FA-A8FE-430E64641538}" sibTransId="{E17261A7-FCE3-4267-8AC3-3E268ABF01E3}"/>
    <dgm:cxn modelId="{458D0960-DAFF-49AC-8B9C-73B863EFB6A7}" srcId="{1A0D7002-4BE8-40DE-849F-7B28B73F132C}" destId="{7978018E-2432-4BC4-A161-E1E0F6EE7F7C}" srcOrd="3" destOrd="0" parTransId="{E1FE823C-533D-4F3D-A6E1-9C909F9CD803}" sibTransId="{3A295B5C-8858-4B7C-B560-D0A751FAEB96}"/>
    <dgm:cxn modelId="{5334646B-BE90-49C9-A300-37DCB2D93B17}" type="presOf" srcId="{60764315-D72D-4D8A-B5B2-66E948B54FD9}" destId="{CFC54941-222F-4B4B-A885-73FC1D218314}" srcOrd="0" destOrd="0" presId="urn:microsoft.com/office/officeart/2005/8/layout/vList2"/>
    <dgm:cxn modelId="{D4CCDD7B-958E-407C-B99E-EAF764A56163}" srcId="{1A0D7002-4BE8-40DE-849F-7B28B73F132C}" destId="{60764315-D72D-4D8A-B5B2-66E948B54FD9}" srcOrd="5" destOrd="0" parTransId="{FBEB4219-8AE7-430C-8D95-C652D41DF613}" sibTransId="{11584585-439C-4B75-AF6D-75C7F8DD29F5}"/>
    <dgm:cxn modelId="{D16B9A89-7340-4818-A2BA-1B8656AF9715}" type="presOf" srcId="{1A0D7002-4BE8-40DE-849F-7B28B73F132C}" destId="{40D8358F-FB43-42A3-8D5C-BC6364DFA4C5}" srcOrd="0" destOrd="0" presId="urn:microsoft.com/office/officeart/2005/8/layout/vList2"/>
    <dgm:cxn modelId="{24E5D892-0968-4A82-A953-AE10BC55429D}" type="presOf" srcId="{AA9B17A6-CAC4-493B-9B96-BA1307FA3719}" destId="{BC316366-1ED6-4A1D-8541-74A600E81C6A}" srcOrd="0" destOrd="0" presId="urn:microsoft.com/office/officeart/2005/8/layout/vList2"/>
    <dgm:cxn modelId="{D044B89C-BD89-4F40-AF24-23A01C990B6A}" type="presOf" srcId="{162D5B5A-95D8-4DC7-AB38-BD327504B92D}" destId="{2184011C-A033-47F0-A8A5-FA0EB08B5B38}" srcOrd="0" destOrd="0" presId="urn:microsoft.com/office/officeart/2005/8/layout/vList2"/>
    <dgm:cxn modelId="{40D4A0A8-62AF-4980-A382-F56CB187F9A1}" srcId="{1A0D7002-4BE8-40DE-849F-7B28B73F132C}" destId="{162D5B5A-95D8-4DC7-AB38-BD327504B92D}" srcOrd="1" destOrd="0" parTransId="{4531B583-BDFB-454F-B03A-88EE018FD69F}" sibTransId="{2040F609-E571-4F53-B1F3-DBA9A98E3B70}"/>
    <dgm:cxn modelId="{B7919BC1-B710-4400-8FCA-8071DEAB25C8}" srcId="{1A0D7002-4BE8-40DE-849F-7B28B73F132C}" destId="{AA9B17A6-CAC4-493B-9B96-BA1307FA3719}" srcOrd="4" destOrd="0" parTransId="{42AB29D2-E905-427D-A6A6-E55F8F2F89C2}" sibTransId="{10F92403-3EAD-45EA-901D-2B0539EDC115}"/>
    <dgm:cxn modelId="{3FC0C2C9-F3AE-4D7A-8660-FA5C35EAF50E}" srcId="{1A0D7002-4BE8-40DE-849F-7B28B73F132C}" destId="{49B9E192-5270-455A-AD50-8827C3351331}" srcOrd="0" destOrd="0" parTransId="{2D85708E-82C8-4376-93DD-79B7C1E10784}" sibTransId="{DFC82EB7-B769-4A4A-A164-FCA73FC50D1E}"/>
    <dgm:cxn modelId="{4F580BE9-D3AF-498D-BCE5-256F363B42C1}" type="presOf" srcId="{7978018E-2432-4BC4-A161-E1E0F6EE7F7C}" destId="{F9504559-E8DC-41AC-B576-6248CA90C214}" srcOrd="0" destOrd="0" presId="urn:microsoft.com/office/officeart/2005/8/layout/vList2"/>
    <dgm:cxn modelId="{6C22BDFA-E030-426E-B512-00E610C107E3}" type="presParOf" srcId="{40D8358F-FB43-42A3-8D5C-BC6364DFA4C5}" destId="{2C636F60-4AF7-4EB3-B984-CEAB79B495FD}" srcOrd="0" destOrd="0" presId="urn:microsoft.com/office/officeart/2005/8/layout/vList2"/>
    <dgm:cxn modelId="{3B411A23-5F50-4341-A773-5F4B2A8123DE}" type="presParOf" srcId="{40D8358F-FB43-42A3-8D5C-BC6364DFA4C5}" destId="{B5714C30-FD01-4CCA-9145-C0F2400BB702}" srcOrd="1" destOrd="0" presId="urn:microsoft.com/office/officeart/2005/8/layout/vList2"/>
    <dgm:cxn modelId="{BECE68F2-7121-4D43-B5EE-AAF1B2A103E0}" type="presParOf" srcId="{40D8358F-FB43-42A3-8D5C-BC6364DFA4C5}" destId="{2184011C-A033-47F0-A8A5-FA0EB08B5B38}" srcOrd="2" destOrd="0" presId="urn:microsoft.com/office/officeart/2005/8/layout/vList2"/>
    <dgm:cxn modelId="{10FF8C88-A88D-4572-861B-7CA10D92F618}" type="presParOf" srcId="{40D8358F-FB43-42A3-8D5C-BC6364DFA4C5}" destId="{0E0D9D2A-73DD-4CE6-BEC4-B8282E72FEBE}" srcOrd="3" destOrd="0" presId="urn:microsoft.com/office/officeart/2005/8/layout/vList2"/>
    <dgm:cxn modelId="{47294832-360F-427B-8606-D7ABAD569682}" type="presParOf" srcId="{40D8358F-FB43-42A3-8D5C-BC6364DFA4C5}" destId="{0A4F7347-0074-43AB-9725-F235300C5D0F}" srcOrd="4" destOrd="0" presId="urn:microsoft.com/office/officeart/2005/8/layout/vList2"/>
    <dgm:cxn modelId="{2B52D7B0-0BCA-4374-9731-2E39FF9C61AF}" type="presParOf" srcId="{40D8358F-FB43-42A3-8D5C-BC6364DFA4C5}" destId="{DF228E5D-DBD7-4AA1-8116-99C3C3BE229D}" srcOrd="5" destOrd="0" presId="urn:microsoft.com/office/officeart/2005/8/layout/vList2"/>
    <dgm:cxn modelId="{839DA885-D8E6-4768-BE5A-50C3712F3C5E}" type="presParOf" srcId="{40D8358F-FB43-42A3-8D5C-BC6364DFA4C5}" destId="{F9504559-E8DC-41AC-B576-6248CA90C214}" srcOrd="6" destOrd="0" presId="urn:microsoft.com/office/officeart/2005/8/layout/vList2"/>
    <dgm:cxn modelId="{B3B2F1D6-DC30-4E91-814A-4FE6BABD7627}" type="presParOf" srcId="{40D8358F-FB43-42A3-8D5C-BC6364DFA4C5}" destId="{71A06A43-760A-4980-AC0D-5EF43DB7E52D}" srcOrd="7" destOrd="0" presId="urn:microsoft.com/office/officeart/2005/8/layout/vList2"/>
    <dgm:cxn modelId="{D1BAD014-80C3-49D2-9507-8FE2110B6542}" type="presParOf" srcId="{40D8358F-FB43-42A3-8D5C-BC6364DFA4C5}" destId="{BC316366-1ED6-4A1D-8541-74A600E81C6A}" srcOrd="8" destOrd="0" presId="urn:microsoft.com/office/officeart/2005/8/layout/vList2"/>
    <dgm:cxn modelId="{AFEEA2B0-A534-40BD-A723-A9F01C895F4E}" type="presParOf" srcId="{40D8358F-FB43-42A3-8D5C-BC6364DFA4C5}" destId="{63697D58-E245-40D1-A543-93DA5996EB7A}" srcOrd="9" destOrd="0" presId="urn:microsoft.com/office/officeart/2005/8/layout/vList2"/>
    <dgm:cxn modelId="{F29E5089-A36A-4DAD-8BBE-8750B514CF99}" type="presParOf" srcId="{40D8358F-FB43-42A3-8D5C-BC6364DFA4C5}" destId="{CFC54941-222F-4B4B-A885-73FC1D218314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899513-5B35-407D-A2D4-98E76CC90A01}">
      <dsp:nvSpPr>
        <dsp:cNvPr id="0" name=""/>
        <dsp:cNvSpPr/>
      </dsp:nvSpPr>
      <dsp:spPr>
        <a:xfrm>
          <a:off x="0" y="36077"/>
          <a:ext cx="6513603" cy="913678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/>
            <a:t>Applications of Dimer acids/esters</a:t>
          </a:r>
          <a:endParaRPr lang="en-US" sz="2300" kern="1200"/>
        </a:p>
      </dsp:txBody>
      <dsp:txXfrm>
        <a:off x="44602" y="80679"/>
        <a:ext cx="6424399" cy="824474"/>
      </dsp:txXfrm>
    </dsp:sp>
    <dsp:sp modelId="{C8B6546C-60EF-47A7-8AED-6E6559327DFB}">
      <dsp:nvSpPr>
        <dsp:cNvPr id="0" name=""/>
        <dsp:cNvSpPr/>
      </dsp:nvSpPr>
      <dsp:spPr>
        <a:xfrm>
          <a:off x="0" y="1015995"/>
          <a:ext cx="6513603" cy="913678"/>
        </a:xfrm>
        <a:prstGeom prst="roundRect">
          <a:avLst/>
        </a:prstGeom>
        <a:solidFill>
          <a:schemeClr val="accent5">
            <a:hueOff val="-1351709"/>
            <a:satOff val="-3484"/>
            <a:lumOff val="-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synthesis and production of polyamide, </a:t>
          </a:r>
        </a:p>
      </dsp:txBody>
      <dsp:txXfrm>
        <a:off x="44602" y="1060597"/>
        <a:ext cx="6424399" cy="824474"/>
      </dsp:txXfrm>
    </dsp:sp>
    <dsp:sp modelId="{3A4E6666-80E3-4A9F-8313-33CAA42D6C4E}">
      <dsp:nvSpPr>
        <dsp:cNvPr id="0" name=""/>
        <dsp:cNvSpPr/>
      </dsp:nvSpPr>
      <dsp:spPr>
        <a:xfrm>
          <a:off x="0" y="1995914"/>
          <a:ext cx="6513603" cy="913678"/>
        </a:xfrm>
        <a:prstGeom prst="roundRect">
          <a:avLst/>
        </a:prstGeom>
        <a:solidFill>
          <a:schemeClr val="accent5">
            <a:hueOff val="-2703417"/>
            <a:satOff val="-6968"/>
            <a:lumOff val="-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lubricants hydraulic fluid, transmission oils and greases, </a:t>
          </a:r>
        </a:p>
      </dsp:txBody>
      <dsp:txXfrm>
        <a:off x="44602" y="2040516"/>
        <a:ext cx="6424399" cy="824474"/>
      </dsp:txXfrm>
    </dsp:sp>
    <dsp:sp modelId="{CA9167D0-6FB9-49F1-BEA5-60C1B2FD8963}">
      <dsp:nvSpPr>
        <dsp:cNvPr id="0" name=""/>
        <dsp:cNvSpPr/>
      </dsp:nvSpPr>
      <dsp:spPr>
        <a:xfrm>
          <a:off x="0" y="2975833"/>
          <a:ext cx="6513603" cy="913678"/>
        </a:xfrm>
        <a:prstGeom prst="roundRect">
          <a:avLst/>
        </a:prstGeom>
        <a:solidFill>
          <a:schemeClr val="accent5">
            <a:hueOff val="-4055126"/>
            <a:satOff val="-10451"/>
            <a:lumOff val="-705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surface acting agent, corrosion inhibitors, </a:t>
          </a:r>
        </a:p>
      </dsp:txBody>
      <dsp:txXfrm>
        <a:off x="44602" y="3020435"/>
        <a:ext cx="6424399" cy="824474"/>
      </dsp:txXfrm>
    </dsp:sp>
    <dsp:sp modelId="{F990C46D-AF67-4A9B-84D5-B71A80E1FEBE}">
      <dsp:nvSpPr>
        <dsp:cNvPr id="0" name=""/>
        <dsp:cNvSpPr/>
      </dsp:nvSpPr>
      <dsp:spPr>
        <a:xfrm>
          <a:off x="0" y="3955751"/>
          <a:ext cx="6513603" cy="913678"/>
        </a:xfrm>
        <a:prstGeom prst="roundRect">
          <a:avLst/>
        </a:prstGeom>
        <a:solidFill>
          <a:schemeClr val="accent5">
            <a:hueOff val="-5406834"/>
            <a:satOff val="-13935"/>
            <a:lumOff val="-941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polyurethane resins or</a:t>
          </a:r>
        </a:p>
      </dsp:txBody>
      <dsp:txXfrm>
        <a:off x="44602" y="4000353"/>
        <a:ext cx="6424399" cy="824474"/>
      </dsp:txXfrm>
    </dsp:sp>
    <dsp:sp modelId="{5E1B2CCF-275D-4FEE-AC88-8DDCDB93954E}">
      <dsp:nvSpPr>
        <dsp:cNvPr id="0" name=""/>
        <dsp:cNvSpPr/>
      </dsp:nvSpPr>
      <dsp:spPr>
        <a:xfrm>
          <a:off x="0" y="4935670"/>
          <a:ext cx="6513603" cy="913678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cold flow improver (CFI) additives (Yasi et al., 2017). </a:t>
          </a:r>
        </a:p>
      </dsp:txBody>
      <dsp:txXfrm>
        <a:off x="44602" y="4980272"/>
        <a:ext cx="6424399" cy="82447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636F60-4AF7-4EB3-B984-CEAB79B495FD}">
      <dsp:nvSpPr>
        <dsp:cNvPr id="0" name=""/>
        <dsp:cNvSpPr/>
      </dsp:nvSpPr>
      <dsp:spPr>
        <a:xfrm>
          <a:off x="0" y="415203"/>
          <a:ext cx="6513603" cy="794503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/>
            <a:t>Findings</a:t>
          </a:r>
          <a:endParaRPr lang="en-US" sz="2000" kern="1200"/>
        </a:p>
      </dsp:txBody>
      <dsp:txXfrm>
        <a:off x="38784" y="453987"/>
        <a:ext cx="6436035" cy="716935"/>
      </dsp:txXfrm>
    </dsp:sp>
    <dsp:sp modelId="{2184011C-A033-47F0-A8A5-FA0EB08B5B38}">
      <dsp:nvSpPr>
        <dsp:cNvPr id="0" name=""/>
        <dsp:cNvSpPr/>
      </dsp:nvSpPr>
      <dsp:spPr>
        <a:xfrm>
          <a:off x="0" y="1267306"/>
          <a:ext cx="6513603" cy="794503"/>
        </a:xfrm>
        <a:prstGeom prst="roundRect">
          <a:avLst/>
        </a:prstGeom>
        <a:solidFill>
          <a:schemeClr val="accent5">
            <a:hueOff val="-1351709"/>
            <a:satOff val="-3484"/>
            <a:lumOff val="-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Good solubility profiles in commercial base oils: &gt; 20 % (w/w)</a:t>
          </a:r>
        </a:p>
      </dsp:txBody>
      <dsp:txXfrm>
        <a:off x="38784" y="1306090"/>
        <a:ext cx="6436035" cy="716935"/>
      </dsp:txXfrm>
    </dsp:sp>
    <dsp:sp modelId="{0A4F7347-0074-43AB-9725-F235300C5D0F}">
      <dsp:nvSpPr>
        <dsp:cNvPr id="0" name=""/>
        <dsp:cNvSpPr/>
      </dsp:nvSpPr>
      <dsp:spPr>
        <a:xfrm>
          <a:off x="0" y="2119409"/>
          <a:ext cx="6513603" cy="794503"/>
        </a:xfrm>
        <a:prstGeom prst="roundRect">
          <a:avLst/>
        </a:prstGeom>
        <a:solidFill>
          <a:schemeClr val="accent5">
            <a:hueOff val="-2703417"/>
            <a:satOff val="-6968"/>
            <a:lumOff val="-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Kinematic viscosity and viscosity index compared favorably well with commercial base oil (PAO-6): 134 v 137</a:t>
          </a:r>
        </a:p>
      </dsp:txBody>
      <dsp:txXfrm>
        <a:off x="38784" y="2158193"/>
        <a:ext cx="6436035" cy="716935"/>
      </dsp:txXfrm>
    </dsp:sp>
    <dsp:sp modelId="{F9504559-E8DC-41AC-B576-6248CA90C214}">
      <dsp:nvSpPr>
        <dsp:cNvPr id="0" name=""/>
        <dsp:cNvSpPr/>
      </dsp:nvSpPr>
      <dsp:spPr>
        <a:xfrm>
          <a:off x="0" y="2971513"/>
          <a:ext cx="6513603" cy="794503"/>
        </a:xfrm>
        <a:prstGeom prst="roundRect">
          <a:avLst/>
        </a:prstGeom>
        <a:solidFill>
          <a:schemeClr val="accent5">
            <a:hueOff val="-4055126"/>
            <a:satOff val="-10451"/>
            <a:lumOff val="-705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Improved CP, PP, density and kinematic viscosity upon blending with commercial base stock </a:t>
          </a:r>
        </a:p>
      </dsp:txBody>
      <dsp:txXfrm>
        <a:off x="38784" y="3010297"/>
        <a:ext cx="6436035" cy="716935"/>
      </dsp:txXfrm>
    </dsp:sp>
    <dsp:sp modelId="{BC316366-1ED6-4A1D-8541-74A600E81C6A}">
      <dsp:nvSpPr>
        <dsp:cNvPr id="0" name=""/>
        <dsp:cNvSpPr/>
      </dsp:nvSpPr>
      <dsp:spPr>
        <a:xfrm>
          <a:off x="0" y="3823616"/>
          <a:ext cx="6513603" cy="794503"/>
        </a:xfrm>
        <a:prstGeom prst="roundRect">
          <a:avLst/>
        </a:prstGeom>
        <a:solidFill>
          <a:schemeClr val="accent5">
            <a:hueOff val="-5406834"/>
            <a:satOff val="-13935"/>
            <a:lumOff val="-941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Potential for bio lubricant formulation or</a:t>
          </a:r>
        </a:p>
      </dsp:txBody>
      <dsp:txXfrm>
        <a:off x="38784" y="3862400"/>
        <a:ext cx="6436035" cy="716935"/>
      </dsp:txXfrm>
    </dsp:sp>
    <dsp:sp modelId="{CFC54941-222F-4B4B-A885-73FC1D218314}">
      <dsp:nvSpPr>
        <dsp:cNvPr id="0" name=""/>
        <dsp:cNvSpPr/>
      </dsp:nvSpPr>
      <dsp:spPr>
        <a:xfrm>
          <a:off x="0" y="4675719"/>
          <a:ext cx="6513603" cy="794503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Candidate for CFI additive</a:t>
          </a:r>
        </a:p>
      </dsp:txBody>
      <dsp:txXfrm>
        <a:off x="38784" y="4714503"/>
        <a:ext cx="6436035" cy="7169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443DBB-647B-4B30-B611-F362DEDD4C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590D5E-12DD-412F-AE29-C65C09F1F0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35F6C2-12F6-427D-813C-0553D9ADE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6D22-BF14-45B5-8731-FAB43DDFEC69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2030EA-362D-4563-81D2-B46DC9456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BE50FD-171B-4E65-921E-CED37B126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50BB8-99C5-4C38-A4F0-CD9672B5E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840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68BFF-3559-4959-9643-491222986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D7B628-FDDC-45FC-8F45-CCC01CDD9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49AAA3-A83F-4A7F-9FB7-0CA89080F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6D22-BF14-45B5-8731-FAB43DDFEC69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CA4F9-A82E-4B07-B367-9BE2D5012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AF7C8E-AA75-4AFF-ADBD-9AD208036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50BB8-99C5-4C38-A4F0-CD9672B5E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210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ADB741-27AD-497E-A139-63C91D3F94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92D44B-BF9F-491A-8396-6A540C95FF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039B4A-C256-4B83-B133-D34A1ED77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6D22-BF14-45B5-8731-FAB43DDFEC69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22C170-97FA-4093-BB1F-0C2FA172F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BF7B54-DDF3-46D8-B2F5-A853D834B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50BB8-99C5-4C38-A4F0-CD9672B5E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084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85F88-E0FA-48C8-82FF-FC3BAE2DE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078AA7-6DE0-4634-8BA8-947CB10271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9BDDB3-008B-40B7-8F1B-114F44CC1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6D22-BF14-45B5-8731-FAB43DDFEC69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858B98-789D-4AAA-BA7C-72B081B54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FA2331-DF78-411C-BB9D-4E27B7C8E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50BB8-99C5-4C38-A4F0-CD9672B5E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768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E514CD-C8B2-47A9-9260-7E6FF7BBD1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8DD746-8F79-411D-9D74-C9663F330D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DFE39A-F5C5-4910-AB54-44293C149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6D22-BF14-45B5-8731-FAB43DDFEC69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CFAF96-005A-4361-863D-02ABBA00D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8D1510-A10F-4844-A94B-B0C3ADEB7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50BB8-99C5-4C38-A4F0-CD9672B5E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766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F3CA7-B7B4-404A-AA65-6D211D45A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EC5B74-0DCB-43F6-AD3B-6FCF5F7F86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D68532-D709-447C-A56B-35BB0E6050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B4E7C5-06A5-44DC-B305-00CF323D7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6D22-BF14-45B5-8731-FAB43DDFEC69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B20C52-3EBD-4035-8967-30944C28C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2296EC-98A1-4E18-80D8-C664E0453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50BB8-99C5-4C38-A4F0-CD9672B5E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326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DBFDFE-79C6-4C62-B09F-F0EA43E4F8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6B768F-4FAD-4728-A7AC-B74B8241AC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B4A513-CA62-44B4-9A56-1B3F5FF440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069090C-25C5-4054-B9AC-5F0A6B7AC8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F3EC5F1-8E2E-44E3-831A-95D5BFE776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A39F336-8927-4FD4-9FC1-0E3D077A4E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6D22-BF14-45B5-8731-FAB43DDFEC69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9CE199-440C-4129-B6BC-9DF155B00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99A1E1-A052-4E6B-8A81-C088EAD83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50BB8-99C5-4C38-A4F0-CD9672B5E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353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8448A9-A395-47F9-B7BB-FEB0906048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8101AA-8582-4863-BCC7-B572F91A6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6D22-BF14-45B5-8731-FAB43DDFEC69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42ED37-C297-4D13-9B11-4196E98F7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3184FE-0786-4FEC-9E0A-094B5100A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50BB8-99C5-4C38-A4F0-CD9672B5E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747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38AACA0-92DE-4FD6-BB3C-24C3D3D00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6D22-BF14-45B5-8731-FAB43DDFEC69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8CF1E3-87E2-455C-9EBF-7539B6D092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08114A-108C-497B-93E8-9D8721C43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50BB8-99C5-4C38-A4F0-CD9672B5E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977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EC76A-C377-450E-BA2E-6E69275BA8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0AC263-A6E3-4B8B-BEB5-6D7C59C209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6BCA55-F1E1-4B9B-A6C9-0E2F3238B7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9C1A46-82FC-4CA6-9AC6-17B73A633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6D22-BF14-45B5-8731-FAB43DDFEC69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17F7AD-1276-4245-A0F1-4D5D628F1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CC27B3-22F6-44BC-B529-BC3DF3774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50BB8-99C5-4C38-A4F0-CD9672B5E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213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8BC16E-B456-44C8-945C-31ED86C858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BC4DE76-1A64-4A04-BCB2-653A23DB38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BE2D42-1F98-4434-B54D-A1A5FAC152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546D0E-DEF0-4C88-8FF2-85B34D39F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6D22-BF14-45B5-8731-FAB43DDFEC69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5B03C6-54FA-491D-BDB9-3F9E2BC18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A786EF-C978-4676-A2FC-52CD281ED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50BB8-99C5-4C38-A4F0-CD9672B5E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337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8D90A3B-E764-4A93-BA90-A6DCC197A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8A039A-9840-4DBA-8F57-0D64C74B22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6B424B-F70F-43B9-9B8D-3F615C8396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C76D22-BF14-45B5-8731-FAB43DDFEC69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4C485E-DFF5-4489-A2AF-F0D86D05E1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C772CC-C91C-4569-90AF-753F7BCC80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A50BB8-99C5-4C38-A4F0-CD9672B5E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326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B2B15-2855-4CC7-B39A-123F498497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3733" y="-169333"/>
            <a:ext cx="9584267" cy="4148666"/>
          </a:xfrm>
        </p:spPr>
        <p:txBody>
          <a:bodyPr>
            <a:normAutofit/>
          </a:bodyPr>
          <a:lstStyle/>
          <a:p>
            <a:r>
              <a:rPr lang="en-US" sz="4400" dirty="0"/>
              <a:t>Synthesis and Physicochemical properties of Dimer Acid 2-EthelhexylEsters as Potential Bio-lubricant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0E39C1-9D77-40FA-932F-48C1D912B4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79332"/>
            <a:ext cx="9144000" cy="1278467"/>
          </a:xfrm>
        </p:spPr>
        <p:txBody>
          <a:bodyPr/>
          <a:lstStyle/>
          <a:p>
            <a:r>
              <a:rPr lang="en-US" dirty="0"/>
              <a:t>Shehu Isah</a:t>
            </a:r>
          </a:p>
          <a:p>
            <a:r>
              <a:rPr lang="en-US" dirty="0"/>
              <a:t>STLE Presentation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736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4572000"/>
            <a:ext cx="7058307" cy="196426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4FCC7CC-BDB0-4887-B9BA-615CF83954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4767072"/>
            <a:ext cx="6594189" cy="1625210"/>
          </a:xfrm>
        </p:spPr>
        <p:txBody>
          <a:bodyPr>
            <a:normAutofit/>
          </a:bodyPr>
          <a:lstStyle/>
          <a:p>
            <a:pPr algn="r"/>
            <a:r>
              <a:rPr lang="en-US">
                <a:solidFill>
                  <a:srgbClr val="FFFFFF"/>
                </a:solidFill>
              </a:rPr>
              <a:t>Characterization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33D18BF-A915-4549-9A22-2823D72BD5B0}"/>
              </a:ext>
            </a:extLst>
          </p:cNvPr>
          <p:cNvPicPr/>
          <p:nvPr/>
        </p:nvPicPr>
        <p:blipFill rotWithShape="1">
          <a:blip r:embed="rId2"/>
          <a:srcRect t="22410" r="1" b="1"/>
          <a:stretch/>
        </p:blipFill>
        <p:spPr>
          <a:xfrm>
            <a:off x="327547" y="321733"/>
            <a:ext cx="7058306" cy="4107392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5C16DE-1D29-4409-9209-E69900FC04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9319" y="917725"/>
            <a:ext cx="3424739" cy="4852362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rgbClr val="FFFFFF"/>
                </a:solidFill>
              </a:rPr>
              <a:t>MS-MS</a:t>
            </a:r>
          </a:p>
          <a:p>
            <a:r>
              <a:rPr lang="en-US" sz="2000" dirty="0">
                <a:solidFill>
                  <a:srgbClr val="FFFFFF"/>
                </a:solidFill>
              </a:rPr>
              <a:t> Determination of molecular mass: m/z = 783.7g mol-1</a:t>
            </a:r>
          </a:p>
        </p:txBody>
      </p:sp>
    </p:spTree>
    <p:extLst>
      <p:ext uri="{BB962C8B-B14F-4D97-AF65-F5344CB8AC3E}">
        <p14:creationId xmlns:p14="http://schemas.microsoft.com/office/powerpoint/2010/main" val="8466494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: Top Corners Rounded 8">
            <a:extLst>
              <a:ext uri="{FF2B5EF4-FFF2-40B4-BE49-F238E27FC236}">
                <a16:creationId xmlns:a16="http://schemas.microsoft.com/office/drawing/2014/main" id="{76E6212F-EB21-4328-8386-832840CB43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529466" y="996722"/>
            <a:ext cx="5923488" cy="4864556"/>
          </a:xfrm>
          <a:prstGeom prst="round2SameRect">
            <a:avLst>
              <a:gd name="adj1" fmla="val 3762"/>
              <a:gd name="adj2" fmla="val 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807F655-B535-485F-84D0-BE9A71DD28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315" y="1122363"/>
            <a:ext cx="3971220" cy="324938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2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Characterization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6CC1D4-7963-427D-BF34-12D1957DBB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2314" y="4714874"/>
            <a:ext cx="3971221" cy="1240803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400" kern="1200">
                <a:solidFill>
                  <a:schemeClr val="bg1"/>
                </a:solidFill>
                <a:latin typeface="+mn-lt"/>
                <a:ea typeface="+mn-ea"/>
                <a:cs typeface="+mn-cs"/>
              </a:rPr>
              <a:t>MS-MS: Fragmentaion</a:t>
            </a:r>
          </a:p>
        </p:txBody>
      </p:sp>
      <p:sp>
        <p:nvSpPr>
          <p:cNvPr id="40" name="Rectangle: Top Corners Rounded 10">
            <a:extLst>
              <a:ext uri="{FF2B5EF4-FFF2-40B4-BE49-F238E27FC236}">
                <a16:creationId xmlns:a16="http://schemas.microsoft.com/office/drawing/2014/main" id="{9E74304E-CF2D-41E1-92CF-7FC508311B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57200" y="1050468"/>
            <a:ext cx="5609397" cy="4757058"/>
          </a:xfrm>
          <a:prstGeom prst="round2SameRect">
            <a:avLst>
              <a:gd name="adj1" fmla="val 2061"/>
              <a:gd name="adj2" fmla="val 0"/>
            </a:avLst>
          </a:prstGeom>
          <a:noFill/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717401F-8127-4697-8085-3D6C69B5D2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4071" y="4559531"/>
            <a:ext cx="1597456" cy="0"/>
          </a:xfrm>
          <a:prstGeom prst="line">
            <a:avLst/>
          </a:prstGeom>
          <a:ln w="508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5A421557-1165-4150-9138-7BC4E02B6D08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6410147" y="467256"/>
            <a:ext cx="4129357" cy="5766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47666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4572000"/>
            <a:ext cx="7058307" cy="1964266"/>
          </a:xfrm>
          <a:prstGeom prst="rect">
            <a:avLst/>
          </a:prstGeom>
          <a:solidFill>
            <a:srgbClr val="685F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B56552-D1C8-4DD9-A377-69EEBAFE50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4767072"/>
            <a:ext cx="6594189" cy="1625210"/>
          </a:xfrm>
        </p:spPr>
        <p:txBody>
          <a:bodyPr>
            <a:normAutofit/>
          </a:bodyPr>
          <a:lstStyle/>
          <a:p>
            <a:pPr algn="r"/>
            <a:r>
              <a:rPr lang="en-US">
                <a:solidFill>
                  <a:srgbClr val="FFFFFF"/>
                </a:solidFill>
              </a:rPr>
              <a:t>Characterization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ED02641-569F-4CB6-A0B6-4C79E1C5669D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325" r="1" b="2145"/>
          <a:stretch/>
        </p:blipFill>
        <p:spPr bwMode="auto">
          <a:xfrm>
            <a:off x="327547" y="321733"/>
            <a:ext cx="7058306" cy="4107392"/>
          </a:xfrm>
          <a:prstGeom prst="rect">
            <a:avLst/>
          </a:prstGeom>
          <a:noFill/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1CDAAF-7042-4A50-B198-D630497619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9319" y="917725"/>
            <a:ext cx="3424739" cy="4852362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000">
                <a:solidFill>
                  <a:srgbClr val="FFFFFF"/>
                </a:solidFill>
              </a:rPr>
              <a:t>FTIR</a:t>
            </a:r>
          </a:p>
        </p:txBody>
      </p:sp>
    </p:spTree>
    <p:extLst>
      <p:ext uri="{BB962C8B-B14F-4D97-AF65-F5344CB8AC3E}">
        <p14:creationId xmlns:p14="http://schemas.microsoft.com/office/powerpoint/2010/main" val="7510496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67D4867-5BA7-4462-B2F6-A23F4A622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rgbClr val="3F3F3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83F9645-5F3B-4006-9084-FB9C3CE8B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23392"/>
            <a:ext cx="3363974" cy="1607060"/>
          </a:xfrm>
          <a:noFill/>
          <a:ln w="19050">
            <a:solidFill>
              <a:schemeClr val="tx1"/>
            </a:solidFill>
          </a:ln>
        </p:spPr>
        <p:txBody>
          <a:bodyPr wrap="square" anchor="ctr">
            <a:normAutofit/>
          </a:bodyPr>
          <a:lstStyle/>
          <a:p>
            <a:pPr algn="ctr"/>
            <a:r>
              <a:rPr lang="en-US" sz="2800"/>
              <a:t>Physical properties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6AEA2-ED57-4517-B8EE-10D595D836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8" y="2638043"/>
            <a:ext cx="3363974" cy="34156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/>
              <a:t>Solubilities in Base Oils</a:t>
            </a:r>
          </a:p>
          <a:p>
            <a:r>
              <a:rPr lang="en-US" sz="2000"/>
              <a:t>Excellent solubility in both base oils: HOSuO and PAO-6</a:t>
            </a:r>
          </a:p>
          <a:p>
            <a:pPr marL="0" indent="0">
              <a:buNone/>
            </a:pPr>
            <a:endParaRPr lang="en-US" sz="20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28D6B6F-6774-44F2-A619-3EAC2E5BF6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0911" y="2311904"/>
            <a:ext cx="7359858" cy="2754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42449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>
            <a:extLst>
              <a:ext uri="{FF2B5EF4-FFF2-40B4-BE49-F238E27FC236}">
                <a16:creationId xmlns:a16="http://schemas.microsoft.com/office/drawing/2014/main" id="{B8D412AD-9CF4-4510-97DC-34D6CC8308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643467" y="691992"/>
            <a:ext cx="4025724" cy="5522542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DFB052-07DB-4AF2-9B28-577C8B3AE7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2055" y="1019503"/>
            <a:ext cx="3147848" cy="2065283"/>
          </a:xfrm>
        </p:spPr>
        <p:txBody>
          <a:bodyPr anchor="b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Physical Properties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837A88-7A00-4760-ADEC-0310CDE282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2056" y="3247283"/>
            <a:ext cx="3147848" cy="2228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>
                <a:solidFill>
                  <a:srgbClr val="FFFFFF"/>
                </a:solidFill>
              </a:rPr>
              <a:t>Total acid number</a:t>
            </a:r>
          </a:p>
          <a:p>
            <a:pPr marL="0" indent="0">
              <a:buNone/>
            </a:pPr>
            <a:endParaRPr lang="en-US" sz="1800">
              <a:solidFill>
                <a:srgbClr val="FFFFFF"/>
              </a:solidFill>
            </a:endParaRPr>
          </a:p>
          <a:p>
            <a:r>
              <a:rPr lang="en-US" sz="1800">
                <a:solidFill>
                  <a:srgbClr val="FFFFFF"/>
                </a:solidFill>
              </a:rPr>
              <a:t>Total acid number decreased from ~ 180 to ~ 5 upon esterification</a:t>
            </a:r>
          </a:p>
          <a:p>
            <a:r>
              <a:rPr lang="en-US" sz="1800">
                <a:solidFill>
                  <a:srgbClr val="FFFFFF"/>
                </a:solidFill>
              </a:rPr>
              <a:t>% FFA was approximately 3 % upon esterification</a:t>
            </a:r>
          </a:p>
          <a:p>
            <a:endParaRPr lang="en-US" sz="180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en-US" sz="1800">
              <a:solidFill>
                <a:srgbClr val="FFFFFF"/>
              </a:solidFill>
            </a:endParaRPr>
          </a:p>
          <a:p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5" name="Rectangle 15">
            <a:extLst>
              <a:ext uri="{FF2B5EF4-FFF2-40B4-BE49-F238E27FC236}">
                <a16:creationId xmlns:a16="http://schemas.microsoft.com/office/drawing/2014/main" id="{3A5E1C7E-64A5-465E-BA5A-9D2B4A14C7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8625" y="4410239"/>
            <a:ext cx="216726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E340581-8AC1-4CAD-B371-02855BBB367F}"/>
              </a:ext>
            </a:extLst>
          </p:cNvPr>
          <p:cNvSpPr txBox="1"/>
          <p:nvPr/>
        </p:nvSpPr>
        <p:spPr>
          <a:xfrm>
            <a:off x="9390451" y="2256396"/>
            <a:ext cx="2047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Dimer acid ET ester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0F8E354-2731-4783-8F81-EE5E444DA22D}"/>
              </a:ext>
            </a:extLst>
          </p:cNvPr>
          <p:cNvSpPr txBox="1"/>
          <p:nvPr/>
        </p:nvSpPr>
        <p:spPr>
          <a:xfrm>
            <a:off x="7869175" y="2256396"/>
            <a:ext cx="1205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Dimer acid</a:t>
            </a:r>
          </a:p>
        </p:txBody>
      </p:sp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503CB142-9E9B-4FB9-BCCD-4A842DB85E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1728812"/>
              </p:ext>
            </p:extLst>
          </p:nvPr>
        </p:nvGraphicFramePr>
        <p:xfrm>
          <a:off x="4984891" y="2625728"/>
          <a:ext cx="7140442" cy="18212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91407">
                  <a:extLst>
                    <a:ext uri="{9D8B030D-6E8A-4147-A177-3AD203B41FA5}">
                      <a16:colId xmlns:a16="http://schemas.microsoft.com/office/drawing/2014/main" val="2830589418"/>
                    </a:ext>
                  </a:extLst>
                </a:gridCol>
                <a:gridCol w="2449035">
                  <a:extLst>
                    <a:ext uri="{9D8B030D-6E8A-4147-A177-3AD203B41FA5}">
                      <a16:colId xmlns:a16="http://schemas.microsoft.com/office/drawing/2014/main" val="967669402"/>
                    </a:ext>
                  </a:extLst>
                </a:gridCol>
              </a:tblGrid>
              <a:tr h="5914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Microscale using Dean stark trap     184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79" marR="5747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5.55                                      (2.8) % FFA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79" marR="57479" marT="0" marB="0"/>
                </a:tc>
                <a:extLst>
                  <a:ext uri="{0D108BD9-81ED-4DB2-BD59-A6C34878D82A}">
                    <a16:rowId xmlns:a16="http://schemas.microsoft.com/office/drawing/2014/main" val="1833440217"/>
                  </a:ext>
                </a:extLst>
              </a:tr>
              <a:tr h="61491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Large scale batch 1                               180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79" marR="5747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7.08                                      (3.57) %FFA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79" marR="57479" marT="0" marB="0"/>
                </a:tc>
                <a:extLst>
                  <a:ext uri="{0D108BD9-81ED-4DB2-BD59-A6C34878D82A}">
                    <a16:rowId xmlns:a16="http://schemas.microsoft.com/office/drawing/2014/main" val="1528223473"/>
                  </a:ext>
                </a:extLst>
              </a:tr>
              <a:tr h="61491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Large scale Batch 2                               183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79" marR="5747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6.09                                      (3.55) % FFA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79" marR="57479" marT="0" marB="0"/>
                </a:tc>
                <a:extLst>
                  <a:ext uri="{0D108BD9-81ED-4DB2-BD59-A6C34878D82A}">
                    <a16:rowId xmlns:a16="http://schemas.microsoft.com/office/drawing/2014/main" val="3908174094"/>
                  </a:ext>
                </a:extLst>
              </a:tr>
            </a:tbl>
          </a:graphicData>
        </a:graphic>
      </p:graphicFrame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813F839-3D8E-46E3-8E03-D2B28457BF89}"/>
              </a:ext>
            </a:extLst>
          </p:cNvPr>
          <p:cNvCxnSpPr/>
          <p:nvPr/>
        </p:nvCxnSpPr>
        <p:spPr>
          <a:xfrm>
            <a:off x="8242300" y="10698163"/>
            <a:ext cx="9525" cy="6572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9BC902E-5132-4645-A35A-A5BED16E3FAD}"/>
              </a:ext>
            </a:extLst>
          </p:cNvPr>
          <p:cNvCxnSpPr/>
          <p:nvPr/>
        </p:nvCxnSpPr>
        <p:spPr>
          <a:xfrm flipH="1">
            <a:off x="6051550" y="10936288"/>
            <a:ext cx="10001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744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67D4867-5BA7-4462-B2F6-A23F4A622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rgbClr val="3F3F3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1193C33-1D2D-4265-A9F7-CEF719DCA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23392"/>
            <a:ext cx="3363974" cy="1607060"/>
          </a:xfrm>
          <a:noFill/>
          <a:ln w="19050">
            <a:solidFill>
              <a:schemeClr val="tx1"/>
            </a:solidFill>
          </a:ln>
        </p:spPr>
        <p:txBody>
          <a:bodyPr wrap="square" anchor="ctr">
            <a:normAutofit/>
          </a:bodyPr>
          <a:lstStyle/>
          <a:p>
            <a:pPr algn="ctr"/>
            <a:r>
              <a:rPr lang="en-US" sz="2800" dirty="0"/>
              <a:t>Physical properties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DB55A8-7480-418C-9D42-8B6B8BA197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8" y="2638043"/>
            <a:ext cx="3363974" cy="3415623"/>
          </a:xfrm>
        </p:spPr>
        <p:txBody>
          <a:bodyPr>
            <a:normAutofit/>
          </a:bodyPr>
          <a:lstStyle/>
          <a:p>
            <a:endParaRPr lang="en-US" sz="1700" dirty="0"/>
          </a:p>
          <a:p>
            <a:r>
              <a:rPr lang="en-US" sz="1700" dirty="0"/>
              <a:t>Relative to oleic acid, dimer 2-EH esters displayed:</a:t>
            </a:r>
          </a:p>
          <a:p>
            <a:pPr lvl="1"/>
            <a:r>
              <a:rPr lang="en-US" sz="1700" dirty="0"/>
              <a:t>Higher density (Batch-1 &gt; Batch-2)</a:t>
            </a:r>
          </a:p>
          <a:p>
            <a:pPr lvl="1"/>
            <a:r>
              <a:rPr lang="en-US" sz="1700" dirty="0"/>
              <a:t>3- to 8-fold higher kinematic viscosity (Batch-1 &gt; Batch-2)</a:t>
            </a:r>
          </a:p>
          <a:p>
            <a:pPr lvl="1"/>
            <a:r>
              <a:rPr lang="en-US" sz="1700" dirty="0"/>
              <a:t>Lower VI, which was comparable to PAO-6 ~ 137 (Batch-1 &gt; Batch-2)</a:t>
            </a:r>
          </a:p>
          <a:p>
            <a:pPr marL="0" indent="0">
              <a:buNone/>
            </a:pPr>
            <a:endParaRPr lang="en-US" sz="17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956F23A-AD04-416E-874F-FAD7C8E5FE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4239128"/>
              </p:ext>
            </p:extLst>
          </p:nvPr>
        </p:nvGraphicFramePr>
        <p:xfrm>
          <a:off x="4992130" y="296563"/>
          <a:ext cx="7199870" cy="65614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77422">
                  <a:extLst>
                    <a:ext uri="{9D8B030D-6E8A-4147-A177-3AD203B41FA5}">
                      <a16:colId xmlns:a16="http://schemas.microsoft.com/office/drawing/2014/main" val="3286311761"/>
                    </a:ext>
                  </a:extLst>
                </a:gridCol>
                <a:gridCol w="1480612">
                  <a:extLst>
                    <a:ext uri="{9D8B030D-6E8A-4147-A177-3AD203B41FA5}">
                      <a16:colId xmlns:a16="http://schemas.microsoft.com/office/drawing/2014/main" val="1576437007"/>
                    </a:ext>
                  </a:extLst>
                </a:gridCol>
                <a:gridCol w="1480612">
                  <a:extLst>
                    <a:ext uri="{9D8B030D-6E8A-4147-A177-3AD203B41FA5}">
                      <a16:colId xmlns:a16="http://schemas.microsoft.com/office/drawing/2014/main" val="166497862"/>
                    </a:ext>
                  </a:extLst>
                </a:gridCol>
                <a:gridCol w="1480612">
                  <a:extLst>
                    <a:ext uri="{9D8B030D-6E8A-4147-A177-3AD203B41FA5}">
                      <a16:colId xmlns:a16="http://schemas.microsoft.com/office/drawing/2014/main" val="584365728"/>
                    </a:ext>
                  </a:extLst>
                </a:gridCol>
                <a:gridCol w="1480612">
                  <a:extLst>
                    <a:ext uri="{9D8B030D-6E8A-4147-A177-3AD203B41FA5}">
                      <a16:colId xmlns:a16="http://schemas.microsoft.com/office/drawing/2014/main" val="3433120359"/>
                    </a:ext>
                  </a:extLst>
                </a:gridCol>
              </a:tblGrid>
              <a:tr h="30877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147" marR="51147" marT="0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Fatty Acid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147" marR="51147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Dimer Ester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147" marR="51147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4954464"/>
                  </a:ext>
                </a:extLst>
              </a:tr>
              <a:tr h="308774"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147" marR="5114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iso-Oleic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147" marR="511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Oleic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147" marR="511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Batch-1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147" marR="511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Batch-2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147" marR="51147" marT="0" marB="0" anchor="ctr"/>
                </a:tc>
                <a:extLst>
                  <a:ext uri="{0D108BD9-81ED-4DB2-BD59-A6C34878D82A}">
                    <a16:rowId xmlns:a16="http://schemas.microsoft.com/office/drawing/2014/main" val="1024716883"/>
                  </a:ext>
                </a:extLst>
              </a:tr>
              <a:tr h="584464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density, g/mL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147" marR="5114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147" marR="511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147" marR="511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147" marR="511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147" marR="51147" marT="0" marB="0" anchor="ctr"/>
                </a:tc>
                <a:extLst>
                  <a:ext uri="{0D108BD9-81ED-4DB2-BD59-A6C34878D82A}">
                    <a16:rowId xmlns:a16="http://schemas.microsoft.com/office/drawing/2014/main" val="4131153369"/>
                  </a:ext>
                </a:extLst>
              </a:tr>
              <a:tr h="584464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40 °C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147" marR="5114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0.8818 ± 0.0001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147" marR="511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0.8777 ± 0.0001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147" marR="511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0.9102 ± 0.0002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147" marR="511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0.9128 ± 0.0001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147" marR="51147" marT="0" marB="0" anchor="ctr"/>
                </a:tc>
                <a:extLst>
                  <a:ext uri="{0D108BD9-81ED-4DB2-BD59-A6C34878D82A}">
                    <a16:rowId xmlns:a16="http://schemas.microsoft.com/office/drawing/2014/main" val="4215113995"/>
                  </a:ext>
                </a:extLst>
              </a:tr>
              <a:tr h="584464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100 °C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147" marR="5114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0.8410 ± 0.0001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147" marR="511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0.8368 ± 0.0000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147" marR="511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0.8717 ± 0.0001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147" marR="511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0.8739 ± 0.0000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147" marR="51147" marT="0" marB="0" anchor="ctr"/>
                </a:tc>
                <a:extLst>
                  <a:ext uri="{0D108BD9-81ED-4DB2-BD59-A6C34878D82A}">
                    <a16:rowId xmlns:a16="http://schemas.microsoft.com/office/drawing/2014/main" val="2779987265"/>
                  </a:ext>
                </a:extLst>
              </a:tr>
              <a:tr h="30877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147" marR="51147" marT="0" marB="0" anchor="b"/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147" marR="51147" marT="0" marB="0" anchor="ctr"/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147" marR="51147" marT="0" marB="0" anchor="ctr"/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147" marR="51147" marT="0" marB="0" anchor="ctr"/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147" marR="51147" marT="0" marB="0" anchor="ctr"/>
                </a:tc>
                <a:extLst>
                  <a:ext uri="{0D108BD9-81ED-4DB2-BD59-A6C34878D82A}">
                    <a16:rowId xmlns:a16="http://schemas.microsoft.com/office/drawing/2014/main" val="724679814"/>
                  </a:ext>
                </a:extLst>
              </a:tr>
              <a:tr h="58446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kVis, mm2/s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147" marR="51147" marT="0" marB="0" anchor="b"/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147" marR="51147" marT="0" marB="0" anchor="ctr"/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147" marR="51147" marT="0" marB="0" anchor="ctr"/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147" marR="51147" marT="0" marB="0" anchor="ctr"/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147" marR="51147" marT="0" marB="0" anchor="ctr"/>
                </a:tc>
                <a:extLst>
                  <a:ext uri="{0D108BD9-81ED-4DB2-BD59-A6C34878D82A}">
                    <a16:rowId xmlns:a16="http://schemas.microsoft.com/office/drawing/2014/main" val="3575750618"/>
                  </a:ext>
                </a:extLst>
              </a:tr>
              <a:tr h="584464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40 °C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147" marR="5114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28.01 ± 0.10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147" marR="511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19.61 ± 0.01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147" marR="511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161.79 ± 0.10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147" marR="511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148.50 ± 0.14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147" marR="51147" marT="0" marB="0" anchor="ctr"/>
                </a:tc>
                <a:extLst>
                  <a:ext uri="{0D108BD9-81ED-4DB2-BD59-A6C34878D82A}">
                    <a16:rowId xmlns:a16="http://schemas.microsoft.com/office/drawing/2014/main" val="759847162"/>
                  </a:ext>
                </a:extLst>
              </a:tr>
              <a:tr h="308774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100 °C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147" marR="5114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5.82 ± 0.03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147" marR="511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4.91 ± 0.01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147" marR="511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19.10 ± 0.02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147" marR="511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17.66 ± 0.01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147" marR="51147" marT="0" marB="0" anchor="ctr"/>
                </a:tc>
                <a:extLst>
                  <a:ext uri="{0D108BD9-81ED-4DB2-BD59-A6C34878D82A}">
                    <a16:rowId xmlns:a16="http://schemas.microsoft.com/office/drawing/2014/main" val="3776433003"/>
                  </a:ext>
                </a:extLst>
              </a:tr>
              <a:tr h="30877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147" marR="51147" marT="0" marB="0" anchor="b"/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147" marR="51147" marT="0" marB="0" anchor="ctr"/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147" marR="51147" marT="0" marB="0" anchor="ctr"/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147" marR="51147" marT="0" marB="0" anchor="ctr"/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147" marR="51147" marT="0" marB="0" anchor="ctr"/>
                </a:tc>
                <a:extLst>
                  <a:ext uri="{0D108BD9-81ED-4DB2-BD59-A6C34878D82A}">
                    <a16:rowId xmlns:a16="http://schemas.microsoft.com/office/drawing/2014/main" val="4127828675"/>
                  </a:ext>
                </a:extLst>
              </a:tr>
              <a:tr h="58446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dVis, mPa-s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147" marR="51147" marT="0" marB="0" anchor="b"/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147" marR="51147" marT="0" marB="0" anchor="ctr"/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147" marR="51147" marT="0" marB="0" anchor="ctr"/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147" marR="51147" marT="0" marB="0" anchor="ctr"/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147" marR="51147" marT="0" marB="0" anchor="ctr"/>
                </a:tc>
                <a:extLst>
                  <a:ext uri="{0D108BD9-81ED-4DB2-BD59-A6C34878D82A}">
                    <a16:rowId xmlns:a16="http://schemas.microsoft.com/office/drawing/2014/main" val="2935911352"/>
                  </a:ext>
                </a:extLst>
              </a:tr>
              <a:tr h="584464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40 °C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147" marR="5114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24.70 ± 0.08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147" marR="511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17.21 ± 0.01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147" marR="511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147.26 ± 0.07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147" marR="511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135.56 ± 0.14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147" marR="51147" marT="0" marB="0" anchor="ctr"/>
                </a:tc>
                <a:extLst>
                  <a:ext uri="{0D108BD9-81ED-4DB2-BD59-A6C34878D82A}">
                    <a16:rowId xmlns:a16="http://schemas.microsoft.com/office/drawing/2014/main" val="2049663095"/>
                  </a:ext>
                </a:extLst>
              </a:tr>
              <a:tr h="308774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100 °C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147" marR="5114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4.89 ± 0.03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147" marR="511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4.11 ± 0.01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147" marR="511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16.65 ± 0.01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147" marR="511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15.44 ± 0.01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147" marR="51147" marT="0" marB="0" anchor="ctr"/>
                </a:tc>
                <a:extLst>
                  <a:ext uri="{0D108BD9-81ED-4DB2-BD59-A6C34878D82A}">
                    <a16:rowId xmlns:a16="http://schemas.microsoft.com/office/drawing/2014/main" val="1460328594"/>
                  </a:ext>
                </a:extLst>
              </a:tr>
              <a:tr h="30877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147" marR="51147" marT="0" marB="0" anchor="b"/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147" marR="51147" marT="0" marB="0" anchor="ctr"/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147" marR="51147" marT="0" marB="0" anchor="ctr"/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147" marR="51147" marT="0" marB="0" anchor="ctr"/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147" marR="51147" marT="0" marB="0" anchor="ctr"/>
                </a:tc>
                <a:extLst>
                  <a:ext uri="{0D108BD9-81ED-4DB2-BD59-A6C34878D82A}">
                    <a16:rowId xmlns:a16="http://schemas.microsoft.com/office/drawing/2014/main" val="3249204258"/>
                  </a:ext>
                </a:extLst>
              </a:tr>
              <a:tr h="30877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VI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147" marR="5114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158 ± 1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147" marR="511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189± 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147" marR="511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134± 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147" marR="511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131. ± 0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147" marR="51147" marT="0" marB="0" anchor="ctr"/>
                </a:tc>
                <a:extLst>
                  <a:ext uri="{0D108BD9-81ED-4DB2-BD59-A6C34878D82A}">
                    <a16:rowId xmlns:a16="http://schemas.microsoft.com/office/drawing/2014/main" val="8103172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27074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8752EC27-3B50-475E-9B18-D2006726C3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9810" y="185924"/>
            <a:ext cx="10974375" cy="1310749"/>
          </a:xfrm>
        </p:spPr>
        <p:txBody>
          <a:bodyPr/>
          <a:lstStyle/>
          <a:p>
            <a:r>
              <a:rPr lang="en-US" dirty="0"/>
              <a:t>Physical properties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1A5F3E-6211-44D9-9065-00104E5CC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D0729-F39F-4D27-BC10-2E3D6315FC49}" type="slidenum">
              <a:rPr lang="en-US" smtClean="0"/>
              <a:t>16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39AC9F4-65B2-4D66-8B36-3DBC9AF4120E}"/>
              </a:ext>
            </a:extLst>
          </p:cNvPr>
          <p:cNvSpPr txBox="1"/>
          <p:nvPr/>
        </p:nvSpPr>
        <p:spPr>
          <a:xfrm>
            <a:off x="6790014" y="6302743"/>
            <a:ext cx="4610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Density (g/cm3) of Dimer Ester blends in PAO-6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0F54610-BC93-4BCF-9DE2-A2E5079827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9412" y="1506780"/>
            <a:ext cx="6402375" cy="274051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C050FF7-C6DB-4DFF-A75E-CB6C518091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89068" y="4257398"/>
            <a:ext cx="6402375" cy="2045345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2623075A-6FDB-4CAA-B414-5560D538C1C1}"/>
              </a:ext>
            </a:extLst>
          </p:cNvPr>
          <p:cNvSpPr/>
          <p:nvPr/>
        </p:nvSpPr>
        <p:spPr>
          <a:xfrm>
            <a:off x="0" y="2650670"/>
            <a:ext cx="5409410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Neat PAO-6 has poor viscosity and VI properties</a:t>
            </a:r>
          </a:p>
          <a:p>
            <a:r>
              <a:rPr lang="en-US" sz="3200" dirty="0"/>
              <a:t>Blends with 0-10 % w/w dimer 2-EH esters were investigated: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Higher density that increased with increasing [2-EH ester]</a:t>
            </a:r>
          </a:p>
        </p:txBody>
      </p:sp>
    </p:spTree>
    <p:extLst>
      <p:ext uri="{BB962C8B-B14F-4D97-AF65-F5344CB8AC3E}">
        <p14:creationId xmlns:p14="http://schemas.microsoft.com/office/powerpoint/2010/main" val="11165743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8752EC27-3B50-475E-9B18-D2006726C3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9810" y="185924"/>
            <a:ext cx="10974375" cy="1310749"/>
          </a:xfrm>
        </p:spPr>
        <p:txBody>
          <a:bodyPr/>
          <a:lstStyle/>
          <a:p>
            <a:r>
              <a:rPr lang="en-US" dirty="0"/>
              <a:t>Physical properties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1A5F3E-6211-44D9-9065-00104E5CC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D0729-F39F-4D27-BC10-2E3D6315FC49}" type="slidenum">
              <a:rPr lang="en-US" smtClean="0"/>
              <a:t>17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623075A-6FDB-4CAA-B414-5560D538C1C1}"/>
              </a:ext>
            </a:extLst>
          </p:cNvPr>
          <p:cNvSpPr/>
          <p:nvPr/>
        </p:nvSpPr>
        <p:spPr>
          <a:xfrm>
            <a:off x="0" y="2650670"/>
            <a:ext cx="5409410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Neat PAO-6 has poor viscosity and VI properties</a:t>
            </a:r>
          </a:p>
          <a:p>
            <a:r>
              <a:rPr lang="en-US" sz="3200" dirty="0"/>
              <a:t>Blends with 0-10 % w/w dimer 2-EH esters were investigated: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Slight increase or no change in </a:t>
            </a:r>
            <a:r>
              <a:rPr lang="en-US" sz="2800" dirty="0" err="1"/>
              <a:t>Kvis</a:t>
            </a:r>
            <a:r>
              <a:rPr lang="en-US" sz="2800" dirty="0"/>
              <a:t> with increasing [2-EH ester]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5A1553C-077A-4A79-80B0-5735EFB274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0876" y="1496673"/>
            <a:ext cx="6402375" cy="274051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43887353-D122-44CC-905C-AE8902BEB2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0875" y="4237184"/>
            <a:ext cx="6402375" cy="2740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95710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8752EC27-3B50-475E-9B18-D2006726C3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9810" y="185924"/>
            <a:ext cx="10974375" cy="1310749"/>
          </a:xfrm>
        </p:spPr>
        <p:txBody>
          <a:bodyPr/>
          <a:lstStyle/>
          <a:p>
            <a:r>
              <a:rPr lang="en-US" dirty="0"/>
              <a:t>Physical properties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1A5F3E-6211-44D9-9065-00104E5CC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D0729-F39F-4D27-BC10-2E3D6315FC49}" type="slidenum">
              <a:rPr lang="en-US" smtClean="0"/>
              <a:t>18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623075A-6FDB-4CAA-B414-5560D538C1C1}"/>
              </a:ext>
            </a:extLst>
          </p:cNvPr>
          <p:cNvSpPr/>
          <p:nvPr/>
        </p:nvSpPr>
        <p:spPr>
          <a:xfrm>
            <a:off x="0" y="2650670"/>
            <a:ext cx="5409410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Neat PAO-6 has poor viscosity and VI properties</a:t>
            </a:r>
          </a:p>
          <a:p>
            <a:r>
              <a:rPr lang="en-US" sz="3200" dirty="0"/>
              <a:t>Blends with 0-10 % w/w dimer 2-EH esters were investigated: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Slight increase or no change in VI with increasing [2-EH ester]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B2C9E5B-431F-4D74-AAC0-FCE4A79CE3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1810" y="1667344"/>
            <a:ext cx="6402375" cy="274051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C16692A-44E6-42CC-9A11-374B307424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38802" y="4380514"/>
            <a:ext cx="6402375" cy="2740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14574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67D4867-5BA7-4462-B2F6-A23F4A622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rgbClr val="3F3F3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85E1369-CCDC-4526-846E-C93271078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23392"/>
            <a:ext cx="3363974" cy="1607060"/>
          </a:xfrm>
          <a:noFill/>
          <a:ln w="19050">
            <a:solidFill>
              <a:schemeClr val="tx1"/>
            </a:solidFill>
          </a:ln>
        </p:spPr>
        <p:txBody>
          <a:bodyPr wrap="square" anchor="ctr">
            <a:normAutofit/>
          </a:bodyPr>
          <a:lstStyle/>
          <a:p>
            <a:pPr algn="ctr"/>
            <a:r>
              <a:rPr lang="en-US" sz="2800"/>
              <a:t>Cold Flow properties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495469-C75F-4D0F-9249-056232263B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8" y="2638043"/>
            <a:ext cx="3363974" cy="3415623"/>
          </a:xfrm>
        </p:spPr>
        <p:txBody>
          <a:bodyPr>
            <a:normAutofit/>
          </a:bodyPr>
          <a:lstStyle/>
          <a:p>
            <a:r>
              <a:rPr lang="en-US" sz="2000"/>
              <a:t>Neat HOSuO has poor cold flow </a:t>
            </a:r>
          </a:p>
          <a:p>
            <a:r>
              <a:rPr lang="en-US" sz="2000"/>
              <a:t>Blends with 0-10 % w/w dimer esters investigated</a:t>
            </a:r>
          </a:p>
          <a:p>
            <a:pPr lvl="1"/>
            <a:r>
              <a:rPr lang="en-US" sz="2000"/>
              <a:t>Lower pour point that was independent of [2-EH ester]</a:t>
            </a:r>
          </a:p>
          <a:p>
            <a:pPr lvl="1"/>
            <a:r>
              <a:rPr lang="en-US" sz="2000"/>
              <a:t>Slight reduction in cloud point that decreased with increasing [2-EH ester]</a:t>
            </a:r>
          </a:p>
          <a:p>
            <a:pPr marL="0" indent="0">
              <a:buNone/>
            </a:pPr>
            <a:endParaRPr lang="en-US" sz="20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6CD2044-DE63-4FB3-9489-9D498CF174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1116" y="305791"/>
            <a:ext cx="6935511" cy="312320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2FCE07D-306A-42E1-B89B-EF754F97B8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1116" y="3158067"/>
            <a:ext cx="6935511" cy="3123209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C0090931-55C8-4B7D-A9DD-206B73C42B93}"/>
              </a:ext>
            </a:extLst>
          </p:cNvPr>
          <p:cNvSpPr/>
          <p:nvPr/>
        </p:nvSpPr>
        <p:spPr>
          <a:xfrm>
            <a:off x="5001116" y="6367543"/>
            <a:ext cx="59179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Pour Point and Cloud Point of Dimer Ester-2 blends in </a:t>
            </a:r>
            <a:r>
              <a:rPr lang="en-US" dirty="0" err="1">
                <a:solidFill>
                  <a:schemeClr val="bg1"/>
                </a:solidFill>
              </a:rPr>
              <a:t>HOSuO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95149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7A24A-02ED-4C09-8C5E-6D8729B94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1E7BA0-6BEF-47A0-BD36-E8C543CB10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Introduction</a:t>
            </a:r>
          </a:p>
          <a:p>
            <a:r>
              <a:rPr lang="en-US" sz="3200" dirty="0"/>
              <a:t>Synthesis of Dimer Acid 2-EH Ester</a:t>
            </a:r>
          </a:p>
          <a:p>
            <a:r>
              <a:rPr lang="en-US" sz="3200" dirty="0"/>
              <a:t>Characterization: NMR, MS-MS, FTIR</a:t>
            </a:r>
          </a:p>
          <a:p>
            <a:r>
              <a:rPr lang="en-US" sz="3200" dirty="0"/>
              <a:t>Physical Properties: Density, Viscosity and Kinematic viscosity</a:t>
            </a:r>
          </a:p>
          <a:p>
            <a:r>
              <a:rPr lang="en-US" sz="3200" dirty="0"/>
              <a:t>Blending and Cold flow properties</a:t>
            </a:r>
          </a:p>
          <a:p>
            <a:r>
              <a:rPr lang="en-US" sz="3200" dirty="0"/>
              <a:t>Conclusion</a:t>
            </a:r>
          </a:p>
          <a:p>
            <a:r>
              <a:rPr lang="en-US" sz="3200" dirty="0"/>
              <a:t>Acknowledgement</a:t>
            </a:r>
          </a:p>
          <a:p>
            <a:pPr marL="0" indent="0">
              <a:buNone/>
            </a:pPr>
            <a:r>
              <a:rPr lang="en-US" sz="3200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31726978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E02F3C71-C981-4614-98EA-D6C494F809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3" y="321176"/>
            <a:ext cx="7174247" cy="5896743"/>
          </a:xfrm>
          <a:prstGeom prst="rect">
            <a:avLst/>
          </a:prstGeom>
          <a:solidFill>
            <a:schemeClr val="tx1">
              <a:alpha val="15000"/>
            </a:schemeClr>
          </a:solidFill>
          <a:ln w="127000" cap="sq" cmpd="thinThick">
            <a:solidFill>
              <a:schemeClr val="tx1"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A11CC1-18D8-4070-B54C-823FDBAE8D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516" y="640263"/>
            <a:ext cx="6204984" cy="1344975"/>
          </a:xfrm>
        </p:spPr>
        <p:txBody>
          <a:bodyPr>
            <a:normAutofit/>
          </a:bodyPr>
          <a:lstStyle/>
          <a:p>
            <a:r>
              <a:rPr lang="en-US" sz="4000"/>
              <a:t>Physical properties: Oxidation Stability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492F24-2C67-4A84-956A-28214493F2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1515" y="2121762"/>
            <a:ext cx="6204984" cy="36269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/>
              <a:t>PDSC onset (OT) and peak (PT) oxidation temperatures  of Dimer Ester-1 blends in HOSuO (°C)</a:t>
            </a:r>
          </a:p>
          <a:p>
            <a:r>
              <a:rPr lang="en-US" sz="2400"/>
              <a:t>Slight reduction in oxidation OT and PT that was independent of [2-EH ester</a:t>
            </a:r>
          </a:p>
          <a:p>
            <a:pPr marL="0" indent="0">
              <a:buNone/>
            </a:pPr>
            <a:endParaRPr lang="en-US" sz="240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22A525E-F453-4943-AC8B-B5E8B87A1B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29550" y="552947"/>
            <a:ext cx="4229928" cy="253481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BBF494C-F910-4D32-9397-6EB45D48AC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29550" y="3626458"/>
            <a:ext cx="4370343" cy="267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25482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52B3334-345E-4818-998F-01DF57350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Physical Properties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C8DB1CE-EAFA-4FAD-B26E-F73FB7930A8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4819865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539829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57B5F1-5F1A-4B76-AEFC-4410CA6FE2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311EDC-EC72-4EEA-A703-14A44FBBC6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600" dirty="0"/>
              <a:t>Dimer acid 2-EH esters were synthesized from sulfuric acid catalyzed esterification of C36 dimer acid with 2-ethylhexanol</a:t>
            </a:r>
          </a:p>
          <a:p>
            <a:r>
              <a:rPr lang="en-US" sz="2600" dirty="0"/>
              <a:t>Reaction parameters optimized for scale up production of two batches of dimer esters obtained from two set of dimer acids catalyzed by different zeolite catalysts. </a:t>
            </a:r>
          </a:p>
          <a:p>
            <a:r>
              <a:rPr lang="en-US" sz="2600" dirty="0"/>
              <a:t>Reaction progress and conversion were monitored </a:t>
            </a:r>
            <a:r>
              <a:rPr lang="en-US" sz="2600" baseline="30000" dirty="0"/>
              <a:t>13</a:t>
            </a:r>
            <a:r>
              <a:rPr lang="en-US" sz="2600" dirty="0"/>
              <a:t>C NMR spectroscopy.</a:t>
            </a:r>
          </a:p>
          <a:p>
            <a:r>
              <a:rPr lang="en-US" sz="2600" dirty="0"/>
              <a:t>Dimer acid 2-EH esters compared favorably well with commercial base oil (PAO-6) as potential candidate for base stock formulation. </a:t>
            </a:r>
          </a:p>
          <a:p>
            <a:r>
              <a:rPr lang="en-US" sz="2600" dirty="0"/>
              <a:t>Blends of dimer acid 2EH ester with </a:t>
            </a:r>
            <a:r>
              <a:rPr lang="en-US" sz="2600" dirty="0" err="1"/>
              <a:t>HOSuO</a:t>
            </a:r>
            <a:r>
              <a:rPr lang="en-US" sz="2600" dirty="0"/>
              <a:t> base stock showed improvement in cloud point and pour point as potential cold flow property improver (CFI) additive.</a:t>
            </a:r>
          </a:p>
          <a:p>
            <a:r>
              <a:rPr lang="en-US" sz="2600" dirty="0"/>
              <a:t>The OT and PT oxidative temperatures were slightly lower than the </a:t>
            </a:r>
            <a:r>
              <a:rPr lang="en-US" sz="2600" dirty="0" err="1"/>
              <a:t>HOSuO</a:t>
            </a:r>
            <a:r>
              <a:rPr lang="en-US" sz="2600" dirty="0"/>
              <a:t> base stocks.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024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867D4867-5BA7-4462-B2F6-A23F4A622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rgbClr val="3F3F3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1A51F5-7A19-4DC4-9EF4-514F10A87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23392"/>
            <a:ext cx="3363974" cy="1607060"/>
          </a:xfrm>
          <a:noFill/>
          <a:ln w="19050">
            <a:solidFill>
              <a:schemeClr val="tx1"/>
            </a:solidFill>
          </a:ln>
        </p:spPr>
        <p:txBody>
          <a:bodyPr wrap="square" anchor="ctr">
            <a:normAutofit/>
          </a:bodyPr>
          <a:lstStyle/>
          <a:p>
            <a:pPr algn="ctr"/>
            <a:r>
              <a:rPr lang="en-US" sz="280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488EB1-62CC-4180-91C0-46C373315A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8" y="2638043"/>
            <a:ext cx="3363974" cy="3415623"/>
          </a:xfrm>
        </p:spPr>
        <p:txBody>
          <a:bodyPr>
            <a:normAutofit/>
          </a:bodyPr>
          <a:lstStyle/>
          <a:p>
            <a:r>
              <a:rPr lang="en-US" sz="1700" dirty="0"/>
              <a:t>Derived from C36-Dimer acid, which were in turn a polymerized product of Oleic acid</a:t>
            </a:r>
          </a:p>
          <a:p>
            <a:r>
              <a:rPr lang="en-US" sz="1700" dirty="0"/>
              <a:t>Typically dicarboxylic acids from thermal polymerization of fatty acids</a:t>
            </a:r>
          </a:p>
          <a:p>
            <a:r>
              <a:rPr lang="en-US" sz="1700" dirty="0"/>
              <a:t>Commercially available from lower end as Azelaic acid (C9), Sebacic (C10), Undecanoic acid (C11) and C18 unsaturated fatty acids</a:t>
            </a:r>
          </a:p>
          <a:p>
            <a:pPr marL="0" indent="0">
              <a:buNone/>
            </a:pPr>
            <a:endParaRPr lang="en-US" sz="1700" dirty="0"/>
          </a:p>
          <a:p>
            <a:pPr marL="0" indent="0">
              <a:buNone/>
            </a:pPr>
            <a:endParaRPr lang="en-US" sz="1700" dirty="0"/>
          </a:p>
        </p:txBody>
      </p:sp>
      <p:pic>
        <p:nvPicPr>
          <p:cNvPr id="4" name="Picture 3" descr="C:\Users\Jianwei.Zhang\AppData\Local\Microsoft\Windows\INetCache\Content.Word\dimer structure.jpg">
            <a:extLst>
              <a:ext uri="{FF2B5EF4-FFF2-40B4-BE49-F238E27FC236}">
                <a16:creationId xmlns:a16="http://schemas.microsoft.com/office/drawing/2014/main" id="{8538A315-2398-4AE6-BB22-231B2895A5FA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 bwMode="auto">
          <a:xfrm>
            <a:off x="5495471" y="3023921"/>
            <a:ext cx="6250769" cy="3516057"/>
          </a:xfrm>
          <a:prstGeom prst="rect">
            <a:avLst/>
          </a:prstGeom>
          <a:noFill/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9EB409B-1A87-4149-87EC-7E4CC7A159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64434" y="963827"/>
            <a:ext cx="7744049" cy="126662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09E2BA6-3AD6-44E6-BABD-A3FFAC6956FD}"/>
              </a:ext>
            </a:extLst>
          </p:cNvPr>
          <p:cNvSpPr txBox="1"/>
          <p:nvPr/>
        </p:nvSpPr>
        <p:spPr>
          <a:xfrm>
            <a:off x="8204885" y="6539978"/>
            <a:ext cx="1751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C</a:t>
            </a:r>
            <a:r>
              <a:rPr lang="en-US" baseline="-25000" dirty="0">
                <a:solidFill>
                  <a:schemeClr val="bg1"/>
                </a:solidFill>
              </a:rPr>
              <a:t>36</a:t>
            </a:r>
            <a:r>
              <a:rPr lang="en-US" dirty="0">
                <a:solidFill>
                  <a:schemeClr val="bg1"/>
                </a:solidFill>
              </a:rPr>
              <a:t> dimer acid</a:t>
            </a:r>
          </a:p>
        </p:txBody>
      </p:sp>
    </p:spTree>
    <p:extLst>
      <p:ext uri="{BB962C8B-B14F-4D97-AF65-F5344CB8AC3E}">
        <p14:creationId xmlns:p14="http://schemas.microsoft.com/office/powerpoint/2010/main" val="8730891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4C7730C-6106-4216-83E6-09B509D5BE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Introduction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59451B4-076E-4D6A-8BF9-9582E000DFF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5935926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72318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67D4867-5BA7-4462-B2F6-A23F4A622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rgbClr val="3F3F3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6B0610-30B8-4FF1-9F41-226F75FAC7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23392"/>
            <a:ext cx="3363974" cy="1390938"/>
          </a:xfrm>
          <a:noFill/>
          <a:ln w="19050">
            <a:solidFill>
              <a:schemeClr val="tx1"/>
            </a:solidFill>
          </a:ln>
        </p:spPr>
        <p:txBody>
          <a:bodyPr wrap="square" anchor="ctr">
            <a:normAutofit/>
          </a:bodyPr>
          <a:lstStyle/>
          <a:p>
            <a:pPr algn="ctr"/>
            <a:r>
              <a:rPr lang="en-US" sz="2800" dirty="0"/>
              <a:t>Synthesis of Dimer Acid 2-EH Ester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6ACD00-CD37-4C94-8D2F-20868EB9D8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8" y="2358887"/>
            <a:ext cx="3363974" cy="43864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Optimized Large-scale Batch Process</a:t>
            </a:r>
          </a:p>
          <a:p>
            <a:r>
              <a:rPr lang="en-US" sz="1800" dirty="0"/>
              <a:t>synthesized from concentrated sulfuric acid catalyzed esterification  C38 dimer acid at a ratio of 1:20 excess alcohol</a:t>
            </a:r>
          </a:p>
          <a:p>
            <a:r>
              <a:rPr lang="en-US" sz="1800" dirty="0"/>
              <a:t>The mixture was heated to 120 </a:t>
            </a:r>
            <a:r>
              <a:rPr lang="en-US" sz="1800" baseline="30000" dirty="0"/>
              <a:t>O</a:t>
            </a:r>
            <a:r>
              <a:rPr lang="en-US" sz="1800" dirty="0"/>
              <a:t>C for 72 h and neutralized with 1.2 eq KOH in 90% ethanol /water</a:t>
            </a:r>
          </a:p>
          <a:p>
            <a:r>
              <a:rPr lang="en-US" sz="1800" dirty="0"/>
              <a:t>Excess 2-ethylhexanol  via molecular distillation (wiped film evaporation)</a:t>
            </a:r>
          </a:p>
          <a:p>
            <a:r>
              <a:rPr lang="en-US" sz="1800" dirty="0"/>
              <a:t>Yield: 97 %</a:t>
            </a:r>
          </a:p>
          <a:p>
            <a:pPr marL="0" indent="0">
              <a:buNone/>
            </a:pPr>
            <a:endParaRPr lang="en-US" sz="1800" dirty="0"/>
          </a:p>
          <a:p>
            <a:endParaRPr lang="en-US" sz="1700" dirty="0"/>
          </a:p>
          <a:p>
            <a:pPr marL="0" indent="0">
              <a:buNone/>
            </a:pPr>
            <a:endParaRPr lang="en-US" sz="17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26285B2-BF4A-4DE0-818B-4931B4620C3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67334" y="-59095"/>
            <a:ext cx="6250769" cy="3311961"/>
          </a:xfrm>
          <a:prstGeom prst="rect">
            <a:avLst/>
          </a:prstGeom>
          <a:noFill/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4AAAE111-6E97-4C52-A99D-5DB15DCCE3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9467" y="387773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162E094-5D50-4A85-90A9-F618C3D837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7764" y="3429000"/>
            <a:ext cx="6124575" cy="3428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16349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B8070-DBCC-4097-B4C8-CA49ABE52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09498" y="908344"/>
            <a:ext cx="5244301" cy="1538130"/>
          </a:xfrm>
        </p:spPr>
        <p:txBody>
          <a:bodyPr>
            <a:normAutofit/>
          </a:bodyPr>
          <a:lstStyle/>
          <a:p>
            <a:r>
              <a:rPr lang="en-US" sz="3400"/>
              <a:t>Synthesis of Dimer Acid 2-EH Ester</a:t>
            </a:r>
            <a:br>
              <a:rPr lang="en-US" sz="3400"/>
            </a:br>
            <a:endParaRPr lang="en-US" sz="3400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B6C29DB0-17E9-42FF-986E-0B7F493F4D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199584" y="1685652"/>
            <a:ext cx="3275013" cy="4408488"/>
          </a:xfrm>
          <a:custGeom>
            <a:avLst/>
            <a:gdLst/>
            <a:ahLst/>
            <a:cxnLst/>
            <a:rect l="l" t="t" r="r" b="b"/>
            <a:pathLst>
              <a:path w="10000" h="10000">
                <a:moveTo>
                  <a:pt x="8761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9126"/>
                </a:lnTo>
                <a:lnTo>
                  <a:pt x="8761" y="9127"/>
                </a:lnTo>
                <a:lnTo>
                  <a:pt x="8761" y="0"/>
                </a:lnTo>
                <a:close/>
              </a:path>
            </a:pathLst>
          </a:custGeom>
          <a:solidFill>
            <a:srgbClr val="4C4C4C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 6">
            <a:extLst>
              <a:ext uri="{FF2B5EF4-FFF2-40B4-BE49-F238E27FC236}">
                <a16:creationId xmlns:a16="http://schemas.microsoft.com/office/drawing/2014/main" id="{115AD956-A5B6-4760-B8B2-11E2DF6B02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752858" y="744469"/>
            <a:ext cx="3275668" cy="4408488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rgbClr val="4C4C4C"/>
          </a:solidFill>
          <a:ln w="0">
            <a:noFill/>
            <a:prstDash val="solid"/>
            <a:round/>
            <a:headEnd/>
            <a:tailEnd/>
          </a:ln>
        </p:spPr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363EE2A-5539-49D1-B876-051CC664BB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0173" y="1619047"/>
            <a:ext cx="3267942" cy="3611312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A0AD48-C592-4DBE-AADE-FD3B345370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11158" y="2706865"/>
            <a:ext cx="5383652" cy="34700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Molecular Distillation</a:t>
            </a:r>
          </a:p>
          <a:p>
            <a:r>
              <a:rPr lang="en-US" sz="2400" dirty="0"/>
              <a:t>Evaporator Temp: 105 </a:t>
            </a:r>
            <a:r>
              <a:rPr lang="en-US" sz="2400" baseline="30000" dirty="0"/>
              <a:t>O</a:t>
            </a:r>
            <a:r>
              <a:rPr lang="en-US" sz="2400" dirty="0"/>
              <a:t>C</a:t>
            </a:r>
          </a:p>
          <a:p>
            <a:r>
              <a:rPr lang="en-US" sz="2400" dirty="0"/>
              <a:t>Feed funnel Temp: 60 </a:t>
            </a:r>
            <a:r>
              <a:rPr lang="en-US" sz="2400" baseline="30000" dirty="0"/>
              <a:t>O</a:t>
            </a:r>
            <a:r>
              <a:rPr lang="en-US" sz="2400" dirty="0"/>
              <a:t>C</a:t>
            </a:r>
          </a:p>
          <a:p>
            <a:r>
              <a:rPr lang="en-US" sz="2400" dirty="0"/>
              <a:t>Condenser Tender: 25 </a:t>
            </a:r>
            <a:r>
              <a:rPr lang="en-US" sz="2400" baseline="30000" dirty="0"/>
              <a:t>O</a:t>
            </a:r>
            <a:r>
              <a:rPr lang="en-US" sz="2400" dirty="0"/>
              <a:t>C</a:t>
            </a:r>
          </a:p>
          <a:p>
            <a:r>
              <a:rPr lang="en-US" sz="2400" dirty="0"/>
              <a:t>Vacuum: 0.937 mmHg</a:t>
            </a:r>
          </a:p>
          <a:p>
            <a:r>
              <a:rPr lang="en-US" sz="2400" dirty="0"/>
              <a:t>Drop Rate: 20 drops/min.</a:t>
            </a:r>
          </a:p>
        </p:txBody>
      </p:sp>
    </p:spTree>
    <p:extLst>
      <p:ext uri="{BB962C8B-B14F-4D97-AF65-F5344CB8AC3E}">
        <p14:creationId xmlns:p14="http://schemas.microsoft.com/office/powerpoint/2010/main" val="21971037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83203D-0286-441A-A87E-D610D54A7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Synthesis of Dimer Acid 2-EH Ester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F9A459-6F71-491F-BCA4-D8DC8CD22F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7482"/>
            <a:ext cx="10515600" cy="540051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Application of Dean Stark Apparatus/Toluene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sz="2400" dirty="0"/>
              <a:t>Dimer acid : 2-Ethyl hexanol (1:2.2 mol ratio)</a:t>
            </a:r>
          </a:p>
          <a:p>
            <a:r>
              <a:rPr lang="en-US" sz="2400" dirty="0"/>
              <a:t>Toluene (solvent)</a:t>
            </a:r>
          </a:p>
          <a:p>
            <a:r>
              <a:rPr lang="en-US" sz="2400" dirty="0"/>
              <a:t>H</a:t>
            </a:r>
            <a:r>
              <a:rPr lang="en-US" sz="2400" baseline="-25000" dirty="0"/>
              <a:t>2</a:t>
            </a:r>
            <a:r>
              <a:rPr lang="en-US" sz="2400" dirty="0"/>
              <a:t>SO</a:t>
            </a:r>
            <a:r>
              <a:rPr lang="en-US" sz="2400" baseline="-25000" dirty="0"/>
              <a:t>4</a:t>
            </a:r>
            <a:r>
              <a:rPr lang="en-US" sz="2400" dirty="0"/>
              <a:t> (30% mole ratio of dimer acid)</a:t>
            </a:r>
          </a:p>
          <a:p>
            <a:r>
              <a:rPr lang="en-US" sz="2400" dirty="0"/>
              <a:t>Reflux under Nitrogen atm @ 140 </a:t>
            </a:r>
            <a:r>
              <a:rPr lang="en-US" sz="2400" baseline="30000" dirty="0"/>
              <a:t>O</a:t>
            </a:r>
            <a:r>
              <a:rPr lang="en-US" sz="2400" dirty="0"/>
              <a:t>C for 48 h</a:t>
            </a:r>
          </a:p>
          <a:p>
            <a:r>
              <a:rPr lang="en-US" sz="2400" dirty="0"/>
              <a:t>Extracted with ethyl acetate</a:t>
            </a:r>
          </a:p>
          <a:p>
            <a:r>
              <a:rPr lang="en-US" sz="2400" dirty="0"/>
              <a:t>Yield 96.7 %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FE07752-6287-436F-B1C9-66718F3AB4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11914" y="1285093"/>
            <a:ext cx="2625777" cy="5400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87346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BC0844-9393-41B7-959B-96E6CFD9D5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6586491" cy="1676603"/>
          </a:xfrm>
        </p:spPr>
        <p:txBody>
          <a:bodyPr>
            <a:normAutofit/>
          </a:bodyPr>
          <a:lstStyle/>
          <a:p>
            <a:r>
              <a:rPr lang="en-US" dirty="0"/>
              <a:t>Synthesis of Dimer Acid 2-EH Ester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4217DD-63BB-474A-87AF-FFF8845202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30" y="2438400"/>
            <a:ext cx="6586489" cy="37854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Use of enclosed vial reactor without solvent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vial bottle lined with a teflon-lined capping</a:t>
            </a:r>
          </a:p>
          <a:p>
            <a:r>
              <a:rPr lang="en-US" sz="2400" dirty="0"/>
              <a:t>Dimer acid : 2-Ethyl hexanol (1:20 mol ratio)</a:t>
            </a:r>
          </a:p>
          <a:p>
            <a:r>
              <a:rPr lang="en-US" sz="2400" dirty="0"/>
              <a:t>H</a:t>
            </a:r>
            <a:r>
              <a:rPr lang="en-US" sz="2400" baseline="-25000" dirty="0"/>
              <a:t>2</a:t>
            </a:r>
            <a:r>
              <a:rPr lang="en-US" sz="2400" dirty="0"/>
              <a:t>SO</a:t>
            </a:r>
            <a:r>
              <a:rPr lang="en-US" sz="2400" baseline="-25000" dirty="0"/>
              <a:t>4</a:t>
            </a:r>
            <a:r>
              <a:rPr lang="en-US" sz="2400" dirty="0"/>
              <a:t> (30% mole ratio of dimer acid)</a:t>
            </a:r>
          </a:p>
          <a:p>
            <a:r>
              <a:rPr lang="en-US" sz="2400" dirty="0"/>
              <a:t>Flush with Nitrogen @ 120 </a:t>
            </a:r>
            <a:r>
              <a:rPr lang="en-US" sz="2400" baseline="30000" dirty="0"/>
              <a:t>O</a:t>
            </a:r>
            <a:r>
              <a:rPr lang="en-US" sz="2400" dirty="0"/>
              <a:t>C for 48 h</a:t>
            </a:r>
          </a:p>
          <a:p>
            <a:r>
              <a:rPr lang="en-US" sz="2400" dirty="0"/>
              <a:t>Extracted with ethyl acetate</a:t>
            </a:r>
          </a:p>
          <a:p>
            <a:r>
              <a:rPr lang="en-US" sz="2400" dirty="0"/>
              <a:t>Yield 97 %</a:t>
            </a:r>
          </a:p>
          <a:p>
            <a:endParaRPr lang="en-US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F4E9E53-8384-4AB5-8E4D-2BE67687EBD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172" b="1035"/>
          <a:stretch/>
        </p:blipFill>
        <p:spPr>
          <a:xfrm>
            <a:off x="7556408" y="629266"/>
            <a:ext cx="4635591" cy="6228734"/>
          </a:xfrm>
          <a:prstGeom prst="rect">
            <a:avLst/>
          </a:prstGeom>
          <a:effectLst/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B05A34B-DDA3-43ED-942C-870D953940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4182256"/>
            <a:ext cx="2133600" cy="2410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51176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02F3C71-C981-4614-98EA-D6C494F809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3" y="321176"/>
            <a:ext cx="7174247" cy="5896743"/>
          </a:xfrm>
          <a:prstGeom prst="rect">
            <a:avLst/>
          </a:prstGeom>
          <a:solidFill>
            <a:schemeClr val="tx1">
              <a:alpha val="15000"/>
            </a:schemeClr>
          </a:solidFill>
          <a:ln w="127000" cap="sq" cmpd="thinThick">
            <a:solidFill>
              <a:schemeClr val="tx1"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586C99-7640-4619-8971-B57B4DEBA4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516" y="640263"/>
            <a:ext cx="6204984" cy="1344975"/>
          </a:xfrm>
        </p:spPr>
        <p:txBody>
          <a:bodyPr>
            <a:normAutofit/>
          </a:bodyPr>
          <a:lstStyle/>
          <a:p>
            <a:r>
              <a:rPr lang="en-US" sz="4000"/>
              <a:t>Characterization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E5EF7-354B-48DE-9CB3-1D75F7A12C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1515" y="2121762"/>
            <a:ext cx="6204984" cy="36269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aseline="30000"/>
              <a:t>13</a:t>
            </a:r>
            <a:r>
              <a:rPr lang="en-US" sz="2400"/>
              <a:t>C NMR</a:t>
            </a:r>
          </a:p>
          <a:p>
            <a:pPr marL="0" indent="0">
              <a:buNone/>
            </a:pPr>
            <a:endParaRPr lang="en-US" sz="2400"/>
          </a:p>
          <a:p>
            <a:r>
              <a:rPr lang="en-US" sz="2400"/>
              <a:t>Structural identification and</a:t>
            </a:r>
          </a:p>
          <a:p>
            <a:r>
              <a:rPr lang="en-US" sz="2400"/>
              <a:t>Monitor rate of conversion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F836324-1B93-4FC0-9234-26D3F1F7EBB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21641" y="306909"/>
            <a:ext cx="3858228" cy="2286000"/>
          </a:xfrm>
          <a:prstGeom prst="rect">
            <a:avLst/>
          </a:prstGeom>
          <a:noFill/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20E399C-AAF0-4CC1-AC82-FE3A1150CD2E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829551" y="2961702"/>
            <a:ext cx="4042410" cy="3123439"/>
          </a:xfrm>
          <a:prstGeom prst="rect">
            <a:avLst/>
          </a:prstGeom>
          <a:noFill/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E4D56E8-EC51-46DA-AD7F-E58E589CE112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515" y="3935221"/>
            <a:ext cx="5934075" cy="29227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527225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1033</Words>
  <Application>Microsoft Office PowerPoint</Application>
  <PresentationFormat>Widescreen</PresentationFormat>
  <Paragraphs>183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Office Theme</vt:lpstr>
      <vt:lpstr>Synthesis and Physicochemical properties of Dimer Acid 2-EthelhexylEsters as Potential Bio-lubricant </vt:lpstr>
      <vt:lpstr>Outline</vt:lpstr>
      <vt:lpstr>Introduction</vt:lpstr>
      <vt:lpstr>Introduction</vt:lpstr>
      <vt:lpstr>Synthesis of Dimer Acid 2-EH Ester </vt:lpstr>
      <vt:lpstr>Synthesis of Dimer Acid 2-EH Ester </vt:lpstr>
      <vt:lpstr>Synthesis of Dimer Acid 2-EH Ester</vt:lpstr>
      <vt:lpstr>Synthesis of Dimer Acid 2-EH Ester</vt:lpstr>
      <vt:lpstr>Characterization</vt:lpstr>
      <vt:lpstr>Characterization</vt:lpstr>
      <vt:lpstr>Characterization</vt:lpstr>
      <vt:lpstr>Characterization</vt:lpstr>
      <vt:lpstr>Physical properties</vt:lpstr>
      <vt:lpstr>Physical Properties</vt:lpstr>
      <vt:lpstr>Physical properties</vt:lpstr>
      <vt:lpstr>Physical properties</vt:lpstr>
      <vt:lpstr>Physical properties</vt:lpstr>
      <vt:lpstr>Physical properties</vt:lpstr>
      <vt:lpstr>Cold Flow properties</vt:lpstr>
      <vt:lpstr>Physical properties: Oxidation Stability</vt:lpstr>
      <vt:lpstr>Physical Properties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Synthesis and Physicochemical properties of Dimer Acid 2-EthelhexylEsters as Potential Bio-lubricant </dc:title>
  <dc:creator>Shehu Isah</dc:creator>
  <cp:lastModifiedBy>Shehu Isah</cp:lastModifiedBy>
  <cp:revision>7</cp:revision>
  <dcterms:created xsi:type="dcterms:W3CDTF">2019-12-06T14:59:09Z</dcterms:created>
  <dcterms:modified xsi:type="dcterms:W3CDTF">2020-05-18T16:12:51Z</dcterms:modified>
</cp:coreProperties>
</file>