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69" r:id="rId9"/>
    <p:sldId id="266" r:id="rId10"/>
    <p:sldId id="270" r:id="rId11"/>
    <p:sldId id="273" r:id="rId12"/>
    <p:sldId id="281" r:id="rId13"/>
    <p:sldId id="278" r:id="rId14"/>
    <p:sldId id="280" r:id="rId15"/>
    <p:sldId id="263" r:id="rId16"/>
    <p:sldId id="275" r:id="rId17"/>
    <p:sldId id="264" r:id="rId18"/>
    <p:sldId id="276" r:id="rId19"/>
    <p:sldId id="265" r:id="rId20"/>
    <p:sldId id="277" r:id="rId21"/>
    <p:sldId id="282" r:id="rId22"/>
    <p:sldId id="28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522A-8C11-41C6-9CAB-D3804E2D6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F1874-2CB4-4FF4-A232-A3EE10E22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88A3-0727-498F-9B41-37A14DFB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FDC6-0AD8-4CEA-BFA9-4C4B7A90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EBA3-E406-4927-948D-71F1E7CA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EED1-FB62-48C0-832C-79A189F3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2A9BA-FD2B-494B-9C7D-082D38761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D1D41-F8F5-473E-8619-80A3589A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D9D4-4242-41C6-BF2D-464EBEF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4876-B1EE-4B6F-AFBF-6E25B87A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A865F-4C69-4B21-846F-487133E73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C48D2-E473-4ED7-86E6-30A034D45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FD562-74D9-47F2-BBB2-8984277C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8E55C-2534-4EE7-97A2-65B0260F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3A81D-0773-431E-859A-EF8DE850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8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CF49-564F-4AB0-9395-081321C1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157F-89F3-49D6-9165-ACD1EE9F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05D29-EF73-4D9E-B73B-BEA9B31D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FFE4-F3EB-4093-8624-686BB930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E123-5569-457F-B39E-1FFF3826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207C-5BEC-4858-8699-50D3F9B0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06700-424B-451B-B1EB-2BFDB5349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DCE76-9C10-4130-9767-33ACFCD4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92211-FF26-43AC-A111-8CEE5FC4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2CB-A449-4EBA-A1A8-97CD6281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6FE6-E868-41CD-9592-D3EB95C4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4A37-4F74-4B25-89ED-3A8282480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F8589-E36B-4D34-B199-DD99C50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6456-F60B-4667-B1AA-C47A51E7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EEFAA-1AE1-4D4E-B218-EC25CB88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E7CCA-501F-4D55-A6E7-B55C5DC4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4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42F-9821-4879-B7FC-9FD869BC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66393-AB31-452B-A7FE-3E595BB57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B098F-B051-4B4D-9DC3-A429880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0B6E0-3A82-4F84-8754-81A8FC54D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4FA81-935E-4A1E-8A03-0843D8342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F854A-1B5C-482C-A9B1-5392AF72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4B3F7-AB64-4E9E-A2BA-2BEE9ABE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62AFA-ED23-4515-9A17-83E68B79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CD63-3E3A-4D2E-AF77-8C798A15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D333F-841C-41A6-9322-738E7E8D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81DBF-77FB-4AC3-8194-CDFA4EBE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E7EBB-AA20-466F-BC6C-AB2540A8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F6614-4257-45DB-954D-6471B355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5FD6D-0E4F-47E4-90E0-0B97575F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B765E-328B-42FB-8DB7-FBDEB679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1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6FF2-C637-4E28-9706-436125D0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4FE9-FDB9-4B94-9866-CE1EAEEB7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C38CF-08F0-4524-9556-A8F13BC58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E966-80C1-4076-B4EE-3588307F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DC863-14AD-49E8-B545-EECA9E66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A4D6C-6BC2-4375-B733-FD832C75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0635-7649-4086-99F3-BB0A8FF6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111AD-31CB-4A36-83C7-52A801DF5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0FA57-390C-4B58-B4A2-33BCD49D5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F332A-30F2-4C87-B567-5DF82D7A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A055-822E-45AE-A394-263224F8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D82BC-DA95-4934-8299-F315564D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624A5-DF60-4D03-9BFD-002D3D69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8228-90D5-47C2-AE72-86BD8F045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9D94-4BE8-4F8F-AB4F-55ECB1711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532C-1344-4B9F-AB15-279DD93220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52F8-7E1C-4D71-8BAE-91F85B222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9D5E6-5245-4A0E-90B2-6BCE73D7B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D8EF-32F5-43AB-A62E-D78AA7353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8AC2-BCD8-477F-A557-2CA1CF371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596901"/>
            <a:ext cx="11468100" cy="179069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Thiophene and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Thiolane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Derivatives Found in Biodiesel Produced from Brown Grease Lipids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CC72E-E3F6-4355-9F69-2F89F3D69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5800"/>
            <a:ext cx="9144000" cy="48006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By</a:t>
            </a:r>
          </a:p>
          <a:p>
            <a:endParaRPr lang="en-US" sz="3200" b="1" dirty="0"/>
          </a:p>
          <a:p>
            <a:r>
              <a:rPr lang="en-US" sz="3200" b="1" dirty="0"/>
              <a:t>Isah Shehu 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pPr algn="l"/>
            <a:r>
              <a:rPr lang="en-US" dirty="0"/>
              <a:t>07/25/2019</a:t>
            </a:r>
          </a:p>
        </p:txBody>
      </p:sp>
    </p:spTree>
    <p:extLst>
      <p:ext uri="{BB962C8B-B14F-4D97-AF65-F5344CB8AC3E}">
        <p14:creationId xmlns:p14="http://schemas.microsoft.com/office/powerpoint/2010/main" val="14355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395D-1A0D-498C-BA28-A090C0C9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Gunstone</a:t>
            </a:r>
            <a:r>
              <a:rPr lang="en-US" sz="3600" b="1" dirty="0"/>
              <a:t> Reaction Unsuccessful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49772-0678-42C9-9220-2ECCEA05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666193"/>
            <a:ext cx="5429250" cy="511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4C136-8EE4-4E42-9E8E-1EA9FCB02B9A}"/>
              </a:ext>
            </a:extLst>
          </p:cNvPr>
          <p:cNvSpPr txBox="1"/>
          <p:nvPr/>
        </p:nvSpPr>
        <p:spPr>
          <a:xfrm>
            <a:off x="2641600" y="2133600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FDA1F-3D55-4B75-AF7D-E082F4658728}"/>
              </a:ext>
            </a:extLst>
          </p:cNvPr>
          <p:cNvSpPr txBox="1"/>
          <p:nvPr/>
        </p:nvSpPr>
        <p:spPr>
          <a:xfrm>
            <a:off x="2641600" y="48895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SW-Detector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761ED-F153-4564-80A0-A96BC33D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1734906"/>
            <a:ext cx="5648325" cy="518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A3FB5-DD45-403D-A0F9-0E1887C84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189" y="3435239"/>
            <a:ext cx="1676400" cy="78841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0B1842-086A-4C9B-9CC3-806FD562DF9E}"/>
              </a:ext>
            </a:extLst>
          </p:cNvPr>
          <p:cNvCxnSpPr/>
          <p:nvPr/>
        </p:nvCxnSpPr>
        <p:spPr>
          <a:xfrm>
            <a:off x="10598852" y="3522514"/>
            <a:ext cx="960708" cy="731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F34C65-3506-4373-8434-0CF5B06EEF25}"/>
              </a:ext>
            </a:extLst>
          </p:cNvPr>
          <p:cNvCxnSpPr/>
          <p:nvPr/>
        </p:nvCxnSpPr>
        <p:spPr>
          <a:xfrm flipH="1">
            <a:off x="10689543" y="3500401"/>
            <a:ext cx="974568" cy="715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6FABC5-7271-4A88-8F57-237006053E7D}"/>
              </a:ext>
            </a:extLst>
          </p:cNvPr>
          <p:cNvSpPr txBox="1"/>
          <p:nvPr/>
        </p:nvSpPr>
        <p:spPr>
          <a:xfrm>
            <a:off x="10436973" y="4450647"/>
            <a:ext cx="1375681" cy="27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MW: 324 g/</a:t>
            </a:r>
            <a:r>
              <a:rPr lang="en-US" sz="1100" dirty="0" err="1"/>
              <a:t>mol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645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C403-AA54-4FC3-AC9E-0C1FB763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Methyl 8-(2’,5’-hexylthienyl)</a:t>
            </a:r>
            <a:r>
              <a:rPr lang="en-US" sz="3600" b="1" dirty="0" err="1"/>
              <a:t>octanoate</a:t>
            </a:r>
            <a:r>
              <a:rPr lang="en-US" sz="3600" b="1" dirty="0"/>
              <a:t> (1)</a:t>
            </a:r>
            <a:br>
              <a:rPr lang="en-US" sz="3600" b="1" dirty="0"/>
            </a:br>
            <a:r>
              <a:rPr lang="en-US" sz="3600" b="1" dirty="0"/>
              <a:t> via </a:t>
            </a:r>
            <a:r>
              <a:rPr lang="en-US" sz="3600" b="1" dirty="0" err="1"/>
              <a:t>Caglioti</a:t>
            </a:r>
            <a:r>
              <a:rPr lang="en-US" sz="3600" b="1" dirty="0"/>
              <a:t> Reaction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BBA820-5E41-43AF-BA74-BCA3C12934B4}"/>
              </a:ext>
            </a:extLst>
          </p:cNvPr>
          <p:cNvCxnSpPr/>
          <p:nvPr/>
        </p:nvCxnSpPr>
        <p:spPr>
          <a:xfrm flipH="1">
            <a:off x="4330852" y="5885645"/>
            <a:ext cx="588878" cy="28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1" y="3754718"/>
            <a:ext cx="5857875" cy="2790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2AC4B7-E1D2-4BAB-BE43-70086756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91" y="4749498"/>
            <a:ext cx="1676400" cy="78841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355058" y="5056435"/>
            <a:ext cx="593833" cy="43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05" y="1707869"/>
            <a:ext cx="5114925" cy="2438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87091" y="2120052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65757" y="4598290"/>
            <a:ext cx="143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91C71F-03E2-4BE1-AC01-137516FCE4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44630" y="1925290"/>
            <a:ext cx="6447370" cy="51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54000"/>
            <a:ext cx="10515600" cy="82782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/>
              <a:t>Synthesis of </a:t>
            </a:r>
            <a:r>
              <a:rPr lang="en-US" sz="2700" b="1" dirty="0" err="1"/>
              <a:t>Epithiostearate</a:t>
            </a:r>
            <a:r>
              <a:rPr lang="en-US" sz="2700" b="1" dirty="0"/>
              <a:t> (2)</a:t>
            </a:r>
            <a:br>
              <a:rPr lang="en-US" sz="2700" b="1" dirty="0"/>
            </a:br>
            <a:r>
              <a:rPr lang="en-US" sz="2700" dirty="0"/>
              <a:t>The synthesis is according to the procedure described by </a:t>
            </a:r>
            <a:r>
              <a:rPr lang="en-US" sz="2700" dirty="0" err="1"/>
              <a:t>Gunstone</a:t>
            </a:r>
            <a:r>
              <a:rPr lang="en-US" sz="2700" dirty="0"/>
              <a:t> et al., (1973) with some modifications. The multi-step synthesis is shown in </a:t>
            </a:r>
            <a:r>
              <a:rPr lang="en-US" sz="2700" b="1" dirty="0"/>
              <a:t>scheme 1a</a:t>
            </a:r>
            <a:r>
              <a:rPr lang="en-US" sz="2700" dirty="0"/>
              <a:t>.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22" y="1310717"/>
            <a:ext cx="7762875" cy="4467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281" y="5634681"/>
            <a:ext cx="928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proposed procedure was abandoned due to the unsuccessful attempts to synthesis target #1</a:t>
            </a:r>
          </a:p>
        </p:txBody>
      </p:sp>
    </p:spTree>
    <p:extLst>
      <p:ext uri="{BB962C8B-B14F-4D97-AF65-F5344CB8AC3E}">
        <p14:creationId xmlns:p14="http://schemas.microsoft.com/office/powerpoint/2010/main" val="282382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07" y="227528"/>
            <a:ext cx="10515600" cy="10826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Synthesis of </a:t>
            </a:r>
            <a:r>
              <a:rPr lang="en-US" sz="3600" b="1" dirty="0" err="1"/>
              <a:t>Epithiostearate</a:t>
            </a:r>
            <a:r>
              <a:rPr lang="en-US" sz="3600" b="1" dirty="0"/>
              <a:t>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17" y="1370798"/>
            <a:ext cx="109523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Scheme 4a. Via </a:t>
            </a:r>
            <a:r>
              <a:rPr lang="en-US" dirty="0" err="1"/>
              <a:t>Caglioti</a:t>
            </a:r>
            <a:r>
              <a:rPr lang="en-US" dirty="0"/>
              <a:t> reduction (</a:t>
            </a:r>
            <a:r>
              <a:rPr lang="en-US" sz="2400" i="1" dirty="0"/>
              <a:t>Hutchins et al., 1973):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036" y="4124705"/>
            <a:ext cx="790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Scheme 4b. Via </a:t>
            </a:r>
            <a:r>
              <a:rPr lang="en-US" sz="2400" dirty="0" err="1"/>
              <a:t>Methylsulfonyl</a:t>
            </a:r>
            <a:r>
              <a:rPr lang="en-US" sz="2400" dirty="0"/>
              <a:t> (</a:t>
            </a:r>
            <a:r>
              <a:rPr lang="en-US" sz="2400" dirty="0" err="1"/>
              <a:t>mesyl</a:t>
            </a:r>
            <a:r>
              <a:rPr lang="en-US" sz="2400" dirty="0"/>
              <a:t>) ester (</a:t>
            </a:r>
            <a:r>
              <a:rPr lang="en-US" sz="2400" i="1" dirty="0" err="1"/>
              <a:t>Gunstone</a:t>
            </a:r>
            <a:r>
              <a:rPr lang="en-US" sz="2400" i="1" dirty="0"/>
              <a:t> et al., 1973</a:t>
            </a:r>
            <a:r>
              <a:rPr lang="en-US" sz="2400" dirty="0"/>
              <a:t>);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1" y="2324257"/>
            <a:ext cx="10391775" cy="16943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807" y="3498091"/>
            <a:ext cx="320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Gunstone</a:t>
            </a:r>
            <a:r>
              <a:rPr lang="en-US" i="1" dirty="0"/>
              <a:t> intermediate)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1" y="3955400"/>
            <a:ext cx="11096625" cy="2390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1417" y="5722136"/>
            <a:ext cx="41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(from Oxy-mercuration and </a:t>
            </a:r>
          </a:p>
          <a:p>
            <a:pPr algn="ctr"/>
            <a:r>
              <a:rPr lang="en-US" i="1"/>
              <a:t>de-mercuration of Methyl-Ricinoleate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2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C403-AA54-4FC3-AC9E-0C1FB763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Methyl 9, 12-Epithiostearate (2)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877493" y="4787204"/>
            <a:ext cx="750631" cy="879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106911C-5C8C-4D26-8B1B-079F8B7D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34" y="1700791"/>
            <a:ext cx="1650999" cy="60017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3026535" y="2247896"/>
            <a:ext cx="553792" cy="18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80327" y="1383735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3628" y="4334981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106911C-5C8C-4D26-8B1B-079F8B7D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4702773"/>
            <a:ext cx="1650999" cy="60017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85833"/>
            <a:ext cx="5400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5" y="3740796"/>
            <a:ext cx="5400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678709-67E7-4889-9137-0D308D0654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54687" y="1427238"/>
            <a:ext cx="6120457" cy="47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EC4B-F925-41D7-82D3-10415103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Scheme 5. Synthesis of cross-linked disulfide (3) from methyl 12-hydroxystearate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781EEB-3043-4CAB-9EA9-FEF8E0CF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306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24A5A7-1619-4C9F-844B-8562C9B39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52335"/>
              </p:ext>
            </p:extLst>
          </p:nvPr>
        </p:nvGraphicFramePr>
        <p:xfrm>
          <a:off x="2019300" y="1690688"/>
          <a:ext cx="8509000" cy="312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hemSketch" r:id="rId3" imgW="8307720" imgH="2769120" progId="ACD.ChemSketch.20">
                  <p:embed/>
                </p:oleObj>
              </mc:Choice>
              <mc:Fallback>
                <p:oleObj name="ChemSketch" r:id="rId3" imgW="8307720" imgH="2769120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690688"/>
                        <a:ext cx="8509000" cy="3124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37BD0A-9111-4B41-8276-BED8D0BB2A8F}"/>
              </a:ext>
            </a:extLst>
          </p:cNvPr>
          <p:cNvSpPr txBox="1"/>
          <p:nvPr/>
        </p:nvSpPr>
        <p:spPr>
          <a:xfrm>
            <a:off x="2705100" y="2670192"/>
            <a:ext cx="1628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 12-hydroxystearate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D692C-DFDD-400C-B03E-C3EC840EB910}"/>
              </a:ext>
            </a:extLst>
          </p:cNvPr>
          <p:cNvSpPr txBox="1"/>
          <p:nvPr/>
        </p:nvSpPr>
        <p:spPr>
          <a:xfrm>
            <a:off x="6035594" y="253169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(1:2)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7E74D-454C-454E-829B-B5B7706C1C78}"/>
              </a:ext>
            </a:extLst>
          </p:cNvPr>
          <p:cNvSpPr txBox="1"/>
          <p:nvPr/>
        </p:nvSpPr>
        <p:spPr>
          <a:xfrm>
            <a:off x="2451100" y="3853654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(1:10)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343B8-07D0-45AB-A43D-04C91B6C8F06}"/>
              </a:ext>
            </a:extLst>
          </p:cNvPr>
          <p:cNvSpPr txBox="1"/>
          <p:nvPr/>
        </p:nvSpPr>
        <p:spPr>
          <a:xfrm>
            <a:off x="7251700" y="5137976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3, 1</a:t>
            </a:r>
            <a:r>
              <a:rPr lang="en-US" sz="1200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25101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8D7D-C646-44DC-9703-F8DE01A6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Cross-linked Disulfide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69" y="4353186"/>
            <a:ext cx="6191250" cy="2524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3957958"/>
            <a:ext cx="4312422" cy="270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35" y="1490983"/>
            <a:ext cx="4502029" cy="2466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C21519-7CD5-4268-9B6A-15AE9F420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426" y="1242751"/>
            <a:ext cx="1910443" cy="103103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3837904" y="2208954"/>
            <a:ext cx="990960" cy="31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3007" y="4167694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5692" y="1440418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375647" y="5083816"/>
            <a:ext cx="17219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2365C5-A935-4573-8EDB-53EDBF1F5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663" y="1242751"/>
            <a:ext cx="6449276" cy="32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30C8-4A1E-43EF-8559-3452B68D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262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Scheme 6.  Synthesis of Cross-linked Sulfide (4)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F4200B-12CB-4A3B-B0D0-0DD7D53C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9" y="1451791"/>
            <a:ext cx="111728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4681-FC73-4765-B016-FEE4D74E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1932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Crossed-linked Sulfide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1C5FE-8F37-43F2-ACF7-7C6D4542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54" y="4678877"/>
            <a:ext cx="6021844" cy="2179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3" y="1184454"/>
            <a:ext cx="5638800" cy="268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80" y="4210574"/>
            <a:ext cx="4857750" cy="2390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7224" y="4309545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</a:t>
            </a:r>
            <a:r>
              <a:rPr lang="en-US" dirty="0" err="1"/>
              <a:t>Dtector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107" y="2030758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11392" y="4494211"/>
            <a:ext cx="1768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28511-0F50-435A-BCAA-1A5C0BB626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26167" y="1214133"/>
            <a:ext cx="6079490" cy="329565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F93971F8-1516-4AC8-B834-FD9C537A3B1B}"/>
              </a:ext>
            </a:extLst>
          </p:cNvPr>
          <p:cNvSpPr/>
          <p:nvPr/>
        </p:nvSpPr>
        <p:spPr>
          <a:xfrm>
            <a:off x="6891867" y="1582494"/>
            <a:ext cx="270933" cy="1690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BA70D86-B26D-40EC-BD40-1D734ED84CD0}"/>
              </a:ext>
            </a:extLst>
          </p:cNvPr>
          <p:cNvSpPr/>
          <p:nvPr/>
        </p:nvSpPr>
        <p:spPr>
          <a:xfrm>
            <a:off x="7523470" y="1684676"/>
            <a:ext cx="270933" cy="1690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1ED54-D30D-4129-8740-A84D11A70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203" y="902448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9E338-9FA6-4EBB-8E3B-78F29FF86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962" y="283169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Scheme 6 :Methyl 10,12-epidithiostearate (5) obtained from treating the corresponding mesylate ester (D) with excess </a:t>
            </a:r>
            <a:r>
              <a:rPr lang="en-US" sz="3200" b="1" dirty="0" err="1"/>
              <a:t>NaHS</a:t>
            </a:r>
            <a:r>
              <a:rPr lang="en-US" sz="32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36" y="1438275"/>
            <a:ext cx="98488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3D64-14CE-4A44-A9C9-7FC0A573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A3A1-CFCB-437F-81F8-4BD470B2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430"/>
            <a:ext cx="10515600" cy="3421878"/>
          </a:xfrm>
        </p:spPr>
        <p:txBody>
          <a:bodyPr/>
          <a:lstStyle/>
          <a:p>
            <a:r>
              <a:rPr lang="en-US" dirty="0"/>
              <a:t>Synthesis of Methyl 8-(2’,5’-hexylthienyl)octanoate (</a:t>
            </a:r>
            <a:r>
              <a:rPr lang="en-US" b="1" dirty="0"/>
              <a:t>1)</a:t>
            </a:r>
          </a:p>
          <a:p>
            <a:r>
              <a:rPr lang="en-US" dirty="0"/>
              <a:t>Synthesis of </a:t>
            </a:r>
            <a:r>
              <a:rPr lang="en-US" dirty="0" err="1"/>
              <a:t>epithiostearate</a:t>
            </a:r>
            <a:r>
              <a:rPr lang="en-US" dirty="0"/>
              <a:t> (</a:t>
            </a:r>
            <a:r>
              <a:rPr lang="en-US" b="1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Synthesis of cross-linked disulfide (</a:t>
            </a:r>
            <a:r>
              <a:rPr lang="en-US" b="1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Synthesis of cross-linked sulfide (</a:t>
            </a:r>
            <a:r>
              <a:rPr lang="en-US" b="1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Synthesis of </a:t>
            </a:r>
            <a:r>
              <a:rPr lang="en-US" dirty="0" err="1"/>
              <a:t>epidithiostearate</a:t>
            </a:r>
            <a:r>
              <a:rPr lang="en-US" dirty="0"/>
              <a:t> (</a:t>
            </a:r>
            <a:r>
              <a:rPr lang="en-US" b="1" dirty="0"/>
              <a:t>5</a:t>
            </a:r>
            <a:r>
              <a:rPr lang="en-US" dirty="0"/>
              <a:t>)</a:t>
            </a:r>
          </a:p>
          <a:p>
            <a:r>
              <a:rPr lang="en-US" dirty="0"/>
              <a:t>Synthesis of 5-butyl dihydrthiophen-2-one (</a:t>
            </a:r>
            <a:r>
              <a:rPr lang="en-US" b="1" dirty="0"/>
              <a:t>6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7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34DD-AA71-411B-B491-B1763AD8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Epidithiosterate</a:t>
            </a:r>
            <a:endParaRPr lang="en-US" sz="36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12146" y="2075655"/>
            <a:ext cx="386367" cy="62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05329" y="5260972"/>
            <a:ext cx="502277" cy="920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2144" y="4294741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9" y="1431924"/>
            <a:ext cx="5788488" cy="2933700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7AAC9A-0D4F-4E97-9AFC-2CA26A980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86908"/>
              </p:ext>
            </p:extLst>
          </p:nvPr>
        </p:nvGraphicFramePr>
        <p:xfrm>
          <a:off x="3497401" y="1986099"/>
          <a:ext cx="1897487" cy="77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ChemSketch" r:id="rId4" imgW="2891880" imgH="421200" progId="ACD.ChemSketch.20">
                  <p:embed/>
                </p:oleObj>
              </mc:Choice>
              <mc:Fallback>
                <p:oleObj name="ChemSketch" r:id="rId4" imgW="2891880" imgH="421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7401" y="1986099"/>
                        <a:ext cx="1897487" cy="77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322517" y="2781171"/>
            <a:ext cx="489629" cy="49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37023"/>
            <a:ext cx="5563708" cy="2813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E05119-FE5A-4A64-A657-FAC5082BF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129" y="1431924"/>
            <a:ext cx="6734175" cy="55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C568-AFE7-462A-8087-E796DE61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Synthesis of 5-butyl dihydrothiophen-2-one (6)</a:t>
            </a: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786E5-C7EE-40FE-B1FB-92A2CA6B57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05232"/>
            <a:ext cx="12192000" cy="486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9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673E-86FD-45FA-BCFB-7936B81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5-butyl dihydrothiophen-2-one (6)</a:t>
            </a:r>
            <a:br>
              <a:rPr lang="en-US" b="1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9A79D-9D1F-42AF-A332-B90CABE59C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" y="1690688"/>
            <a:ext cx="4418965" cy="253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BB488-AAB0-472E-A43D-6AE353CCF1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3" y="3993357"/>
            <a:ext cx="44958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EC183-5B30-45E7-BC90-CEBBA26686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16" y="1919765"/>
            <a:ext cx="6554999" cy="460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6B08D4-58EC-422F-BAC9-13E1CA65E0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16" y="1690688"/>
            <a:ext cx="30480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16DDD6E-EEB2-44FC-B4F6-4E8FE5BCEC0C}"/>
              </a:ext>
            </a:extLst>
          </p:cNvPr>
          <p:cNvSpPr/>
          <p:nvPr/>
        </p:nvSpPr>
        <p:spPr>
          <a:xfrm>
            <a:off x="8771467" y="4669633"/>
            <a:ext cx="169333" cy="3317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0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207E-FA25-4612-9CEB-2788997F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0E3BD4-39FC-4CC6-8BA3-0F2000400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8086" y="1208315"/>
            <a:ext cx="6015661" cy="275772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31D2F-7026-4563-9ADF-1060DB74A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0" dirty="0"/>
              <a:t>Mass spectra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8114CB-DB6E-4A9E-89CD-31C2273334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82443" y="3494314"/>
            <a:ext cx="5183188" cy="2757721"/>
          </a:xfrm>
          <a:prstGeom prst="rect">
            <a:avLst/>
          </a:prstGeom>
        </p:spPr>
      </p:pic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F8B800C0-1C25-4D78-8763-98F853704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3966035"/>
            <a:ext cx="5756275" cy="2526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1C49BA-DD32-41C9-8D6A-3C439BEAB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89" y="4809226"/>
            <a:ext cx="200025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87C7A-1A2B-4713-B318-03DF48B29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270" y="1745461"/>
            <a:ext cx="1676400" cy="788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7CFFA7-D42F-4886-9BED-6AB0E642B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9188" y="2713037"/>
            <a:ext cx="20002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89F3-E13D-4637-8876-A44990A3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335" y="0"/>
            <a:ext cx="10165443" cy="1487434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Synthesis of Methyl 8-(2’,5’-hexylthienyl)octanoate (1)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0A03C-D67E-4F08-A4DF-998AF8AF4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51029"/>
            <a:ext cx="9245600" cy="4865914"/>
          </a:xfrm>
        </p:spPr>
        <p:txBody>
          <a:bodyPr/>
          <a:lstStyle/>
          <a:p>
            <a:r>
              <a:rPr lang="en-US" dirty="0"/>
              <a:t>The synthesis is according to the procedure described by </a:t>
            </a:r>
            <a:r>
              <a:rPr lang="en-US" dirty="0" err="1"/>
              <a:t>Gunstone</a:t>
            </a:r>
            <a:r>
              <a:rPr lang="en-US" dirty="0"/>
              <a:t> et al., (1973) with some modifications. The multi-step synthesis is shown in </a:t>
            </a:r>
            <a:r>
              <a:rPr lang="en-US" b="1" dirty="0"/>
              <a:t>scheme 1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35" y="1961643"/>
            <a:ext cx="9582885" cy="47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BA2C-11F0-4D3C-A411-E3709A3A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Synthesis of Methyl 8-(2’,5’-hexylthienyl)</a:t>
            </a:r>
            <a:r>
              <a:rPr lang="en-US" sz="3600" b="1" dirty="0" err="1"/>
              <a:t>octanoate</a:t>
            </a:r>
            <a:r>
              <a:rPr lang="en-US" sz="3600" b="1" dirty="0"/>
              <a:t> (1)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87160-01F6-4161-90CD-5D5439693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1257299"/>
            <a:ext cx="10756900" cy="5041893"/>
          </a:xfrm>
        </p:spPr>
        <p:txBody>
          <a:bodyPr/>
          <a:lstStyle/>
          <a:p>
            <a:pPr algn="l"/>
            <a:r>
              <a:rPr lang="en-US" b="1" dirty="0"/>
              <a:t>Modification:</a:t>
            </a:r>
          </a:p>
          <a:p>
            <a:pPr marL="457200" indent="-457200" algn="l">
              <a:buAutoNum type="arabicPeriod"/>
            </a:pPr>
            <a:r>
              <a:rPr lang="en-US" b="1" dirty="0" err="1"/>
              <a:t>Henbest</a:t>
            </a:r>
            <a:r>
              <a:rPr lang="en-US" b="1" dirty="0"/>
              <a:t> Reduction: </a:t>
            </a:r>
            <a:r>
              <a:rPr lang="en-US" dirty="0"/>
              <a:t>toluene @ 110 </a:t>
            </a:r>
            <a:r>
              <a:rPr lang="en-US" baseline="30000" dirty="0"/>
              <a:t>O</a:t>
            </a:r>
            <a:r>
              <a:rPr lang="en-US" dirty="0"/>
              <a:t>C and use of Dean Trap Distillation</a:t>
            </a:r>
          </a:p>
          <a:p>
            <a:pPr marL="914400" lvl="1" indent="-457200" algn="l">
              <a:buFont typeface="+mj-lt"/>
              <a:buAutoNum type="alphaUcPeriod"/>
            </a:pPr>
            <a:r>
              <a:rPr lang="en-US" dirty="0"/>
              <a:t>Modified Solvent from Ethylene Glycol to Toluene to easier work up.   Product was soluble in Ethylene Glycol.</a:t>
            </a:r>
          </a:p>
          <a:p>
            <a:pPr marL="457200" indent="-457200" algn="l">
              <a:buAutoNum type="arabicPeriod"/>
            </a:pPr>
            <a:r>
              <a:rPr lang="en-US" b="1" dirty="0" err="1"/>
              <a:t>Caglioti</a:t>
            </a:r>
            <a:r>
              <a:rPr lang="en-US" b="1" dirty="0"/>
              <a:t> Reduction: </a:t>
            </a:r>
            <a:r>
              <a:rPr lang="en-US" dirty="0"/>
              <a:t>synthesis and reduction of </a:t>
            </a:r>
            <a:r>
              <a:rPr lang="en-US" dirty="0" err="1"/>
              <a:t>tosyl</a:t>
            </a:r>
            <a:r>
              <a:rPr lang="en-US" dirty="0"/>
              <a:t> hydrazine (</a:t>
            </a:r>
            <a:r>
              <a:rPr lang="en-US" i="1" dirty="0" err="1"/>
              <a:t>Bouhadir</a:t>
            </a:r>
            <a:r>
              <a:rPr lang="en-US" i="1" dirty="0"/>
              <a:t> et al (2012); Hutchins et al (1973).</a:t>
            </a:r>
            <a:endParaRPr lang="en-US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57FF88-611F-4C9B-B725-F628F543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80518-1239-4EE4-8686-CA986B6E4A63}"/>
              </a:ext>
            </a:extLst>
          </p:cNvPr>
          <p:cNvSpPr txBox="1"/>
          <p:nvPr/>
        </p:nvSpPr>
        <p:spPr>
          <a:xfrm>
            <a:off x="998837" y="6388092"/>
            <a:ext cx="862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Scheme 2</a:t>
            </a:r>
            <a:r>
              <a:rPr lang="en-US" dirty="0"/>
              <a:t>: </a:t>
            </a:r>
            <a:r>
              <a:rPr lang="en-US" dirty="0" err="1"/>
              <a:t>Caglioti</a:t>
            </a:r>
            <a:r>
              <a:rPr lang="en-US" dirty="0"/>
              <a:t> Reduction: Synthesis and reduction of </a:t>
            </a:r>
            <a:r>
              <a:rPr lang="en-US" dirty="0" err="1"/>
              <a:t>tosyl</a:t>
            </a:r>
            <a:r>
              <a:rPr lang="en-US" dirty="0"/>
              <a:t> </a:t>
            </a:r>
            <a:r>
              <a:rPr lang="en-US" dirty="0" err="1"/>
              <a:t>hydrazone</a:t>
            </a:r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974F3-4EFC-49B6-9078-65258E6F38D1}"/>
              </a:ext>
            </a:extLst>
          </p:cNvPr>
          <p:cNvSpPr txBox="1"/>
          <p:nvPr/>
        </p:nvSpPr>
        <p:spPr>
          <a:xfrm>
            <a:off x="2273300" y="54991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48CFC8-D355-4975-A7F1-EE131A9FAB50}"/>
              </a:ext>
            </a:extLst>
          </p:cNvPr>
          <p:cNvSpPr txBox="1"/>
          <p:nvPr/>
        </p:nvSpPr>
        <p:spPr>
          <a:xfrm>
            <a:off x="2319019" y="558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5" y="3457567"/>
            <a:ext cx="66103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ED1A-2D42-45ED-ADD0-7B4FBAD7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62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Synthesis of Methyl 8-(2’,5’-hexylthienyl)</a:t>
            </a:r>
            <a:r>
              <a:rPr lang="en-US" sz="3200" b="1" dirty="0" err="1"/>
              <a:t>octanoate</a:t>
            </a:r>
            <a:r>
              <a:rPr lang="en-US" sz="3200" b="1" dirty="0"/>
              <a:t> (1)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C192A-ECBE-48B5-9A62-C41424FF2198}"/>
              </a:ext>
            </a:extLst>
          </p:cNvPr>
          <p:cNvSpPr txBox="1"/>
          <p:nvPr/>
        </p:nvSpPr>
        <p:spPr>
          <a:xfrm>
            <a:off x="2325275" y="5524027"/>
            <a:ext cx="65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Scheme 3</a:t>
            </a:r>
            <a:r>
              <a:rPr lang="en-US" dirty="0"/>
              <a:t>: </a:t>
            </a:r>
            <a:r>
              <a:rPr lang="en-US" dirty="0" err="1"/>
              <a:t>Caglioti</a:t>
            </a:r>
            <a:r>
              <a:rPr lang="en-US" dirty="0"/>
              <a:t> reaction (</a:t>
            </a:r>
            <a:r>
              <a:rPr lang="en-US" dirty="0" err="1"/>
              <a:t>Hydrazone</a:t>
            </a:r>
            <a:r>
              <a:rPr lang="en-US" dirty="0"/>
              <a:t> reduction) over 24 </a:t>
            </a:r>
            <a:r>
              <a:rPr lang="en-US" dirty="0" err="1"/>
              <a:t>hr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38" y="1953676"/>
            <a:ext cx="92868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9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329B-7A7D-4EC6-B443-025704F6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Scheme 1.  Intermediate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3989" y="3812146"/>
            <a:ext cx="1131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MM 182 g/</a:t>
            </a:r>
            <a:r>
              <a:rPr lang="en-US" sz="1200" dirty="0" err="1"/>
              <a:t>mol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327FE-D800-4951-B9FA-A0A6BD23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120900"/>
            <a:ext cx="56388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A0A3A-E5CC-4D9F-A18E-69E7308456B4}"/>
              </a:ext>
            </a:extLst>
          </p:cNvPr>
          <p:cNvSpPr txBox="1"/>
          <p:nvPr/>
        </p:nvSpPr>
        <p:spPr>
          <a:xfrm>
            <a:off x="2349500" y="2816579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34DAE-E778-4CB6-B9EF-7C3B07050B9D}"/>
              </a:ext>
            </a:extLst>
          </p:cNvPr>
          <p:cNvSpPr txBox="1"/>
          <p:nvPr/>
        </p:nvSpPr>
        <p:spPr>
          <a:xfrm>
            <a:off x="2235200" y="4864100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0304E-63FF-49F1-A5E0-6E5AA27CA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62" y="1679576"/>
            <a:ext cx="5400675" cy="4791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8A254-6D87-49F3-9507-659336149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196" y="3031681"/>
            <a:ext cx="1550193" cy="7946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C7E22A-1FA3-4F49-AE42-F72D7A913E66}"/>
              </a:ext>
            </a:extLst>
          </p:cNvPr>
          <p:cNvSpPr txBox="1"/>
          <p:nvPr/>
        </p:nvSpPr>
        <p:spPr>
          <a:xfrm>
            <a:off x="10524623" y="3936613"/>
            <a:ext cx="109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MM 182g/mol</a:t>
            </a:r>
          </a:p>
        </p:txBody>
      </p:sp>
    </p:spTree>
    <p:extLst>
      <p:ext uri="{BB962C8B-B14F-4D97-AF65-F5344CB8AC3E}">
        <p14:creationId xmlns:p14="http://schemas.microsoft.com/office/powerpoint/2010/main" val="51879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80C9-342F-447A-8135-425E958D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Scheme 1.  Intermediate #2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1698D-8174-4241-920E-10894E79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2" y="1504950"/>
            <a:ext cx="5648325" cy="544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0B53C5-11D3-480F-8143-31437C7EDBA3}"/>
              </a:ext>
            </a:extLst>
          </p:cNvPr>
          <p:cNvSpPr txBox="1"/>
          <p:nvPr/>
        </p:nvSpPr>
        <p:spPr>
          <a:xfrm>
            <a:off x="2451100" y="2336800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A41F7-7BE6-4554-928C-F657EEAC1588}"/>
              </a:ext>
            </a:extLst>
          </p:cNvPr>
          <p:cNvSpPr txBox="1"/>
          <p:nvPr/>
        </p:nvSpPr>
        <p:spPr>
          <a:xfrm>
            <a:off x="2578100" y="4711700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1B5967-EE71-40B1-91B3-159C4929E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58" y="1800225"/>
            <a:ext cx="5724525" cy="5057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1377C5-5066-4F53-8A3A-836B417A1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021" y="2954356"/>
            <a:ext cx="2187443" cy="10208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60DE0E-41E5-4F77-A128-BCB4C2FEC294}"/>
              </a:ext>
            </a:extLst>
          </p:cNvPr>
          <p:cNvSpPr/>
          <p:nvPr/>
        </p:nvSpPr>
        <p:spPr>
          <a:xfrm>
            <a:off x="5747186" y="32443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168g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9554EF-C62B-46BE-9EDC-4603C09B58C2}"/>
              </a:ext>
            </a:extLst>
          </p:cNvPr>
          <p:cNvSpPr txBox="1"/>
          <p:nvPr/>
        </p:nvSpPr>
        <p:spPr>
          <a:xfrm>
            <a:off x="10330949" y="4209277"/>
            <a:ext cx="109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MM 168g/</a:t>
            </a:r>
            <a:r>
              <a:rPr lang="en-US" sz="1200" dirty="0" err="1"/>
              <a:t>mol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825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1316-D563-4124-B7EA-539B4AC0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Scheme 1.  Intermediate #3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65C86-15B4-440D-91AF-D22B9C18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47" y="1503915"/>
            <a:ext cx="1778403" cy="464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BA9BB2-1099-4E6E-9F04-69AD3E5A696A}"/>
              </a:ext>
            </a:extLst>
          </p:cNvPr>
          <p:cNvSpPr txBox="1"/>
          <p:nvPr/>
        </p:nvSpPr>
        <p:spPr>
          <a:xfrm>
            <a:off x="10770897" y="768126"/>
            <a:ext cx="1421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MW: 338 g/</a:t>
            </a:r>
            <a:r>
              <a:rPr lang="en-US" sz="1100" dirty="0" err="1"/>
              <a:t>mol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7F28D-D526-457E-811A-F34CC455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1" y="1352550"/>
            <a:ext cx="6429375" cy="550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FBAE47-0C34-420B-904E-93EB33760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1690688"/>
            <a:ext cx="6381750" cy="5210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F4435D-9FFF-4DFC-8BBB-C000A097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54" y="3451225"/>
            <a:ext cx="1778403" cy="7113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A76EA4-8275-4B81-B8E1-25AD0D2021FB}"/>
              </a:ext>
            </a:extLst>
          </p:cNvPr>
          <p:cNvSpPr txBox="1"/>
          <p:nvPr/>
        </p:nvSpPr>
        <p:spPr>
          <a:xfrm>
            <a:off x="10510309" y="4243425"/>
            <a:ext cx="1421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MW: 338 g/</a:t>
            </a:r>
            <a:r>
              <a:rPr lang="en-US" sz="1100" dirty="0" err="1"/>
              <a:t>mol</a:t>
            </a:r>
            <a:endParaRPr lang="en-US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322F08-3018-4997-84CA-346F7389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573" y="1148234"/>
            <a:ext cx="1778403" cy="71136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7C9236-D3C6-4088-A329-DE5B8B04D2AF}"/>
              </a:ext>
            </a:extLst>
          </p:cNvPr>
          <p:cNvCxnSpPr/>
          <p:nvPr/>
        </p:nvCxnSpPr>
        <p:spPr>
          <a:xfrm flipH="1">
            <a:off x="2946400" y="1842053"/>
            <a:ext cx="1193800" cy="58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2C0BD8-62ED-4A04-8DF8-FAB02DEAF567}"/>
              </a:ext>
            </a:extLst>
          </p:cNvPr>
          <p:cNvSpPr txBox="1"/>
          <p:nvPr/>
        </p:nvSpPr>
        <p:spPr>
          <a:xfrm>
            <a:off x="3736573" y="2895600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C-Detector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7755E-8E84-4618-BA7B-C86376318A2B}"/>
              </a:ext>
            </a:extLst>
          </p:cNvPr>
          <p:cNvSpPr txBox="1"/>
          <p:nvPr/>
        </p:nvSpPr>
        <p:spPr>
          <a:xfrm>
            <a:off x="4008948" y="5354085"/>
            <a:ext cx="118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S-Detector</a:t>
            </a:r>
          </a:p>
        </p:txBody>
      </p:sp>
    </p:spTree>
    <p:extLst>
      <p:ext uri="{BB962C8B-B14F-4D97-AF65-F5344CB8AC3E}">
        <p14:creationId xmlns:p14="http://schemas.microsoft.com/office/powerpoint/2010/main" val="428909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1787-E76D-4C62-9328-F481DA86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Preparative Separation of Reaction Products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5AAF9-B582-4B28-ADD4-A3995613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282575"/>
          </a:xfrm>
        </p:spPr>
        <p:txBody>
          <a:bodyPr>
            <a:noAutofit/>
          </a:bodyPr>
          <a:lstStyle/>
          <a:p>
            <a:r>
              <a:rPr lang="en-US" sz="1800" dirty="0"/>
              <a:t>TLC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DC7C8B-833E-40AA-A6C8-8FE8870C4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63" y="1963738"/>
            <a:ext cx="5157787" cy="3684588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Thin layer chromatograms (TLC) were carried out on glass support silica gel 60 plates (0.25 mm layer, F-254) (</a:t>
            </a:r>
            <a:r>
              <a:rPr lang="en-US" sz="2600" dirty="0" err="1"/>
              <a:t>E.Merck</a:t>
            </a:r>
            <a:r>
              <a:rPr lang="en-US" sz="2600" dirty="0"/>
              <a:t> No. 5765) and developed using varied solvent mixtures as follows.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n-hexane (100 %);</a:t>
            </a:r>
          </a:p>
          <a:p>
            <a:r>
              <a:rPr lang="en-US" sz="2600" dirty="0"/>
              <a:t> n-hexane: ethyl acetate: acetic acid (80:20:1);</a:t>
            </a:r>
          </a:p>
          <a:p>
            <a:r>
              <a:rPr lang="en-US" sz="2600" dirty="0"/>
              <a:t> </a:t>
            </a:r>
            <a:r>
              <a:rPr lang="en-US" sz="2600" dirty="0" err="1"/>
              <a:t>n-hexane:ethyl</a:t>
            </a:r>
            <a:r>
              <a:rPr lang="en-US" sz="2600" dirty="0"/>
              <a:t> acetate (90:10): </a:t>
            </a:r>
          </a:p>
          <a:p>
            <a:r>
              <a:rPr lang="en-US" sz="2600" dirty="0" err="1"/>
              <a:t>n-hexane:ethyl</a:t>
            </a:r>
            <a:r>
              <a:rPr lang="en-US" sz="2600" dirty="0"/>
              <a:t> acetate (95:5); </a:t>
            </a:r>
          </a:p>
          <a:p>
            <a:r>
              <a:rPr lang="en-US" sz="2600" dirty="0"/>
              <a:t>n-hexane: ethyl acetate (99:1); </a:t>
            </a:r>
          </a:p>
          <a:p>
            <a:r>
              <a:rPr lang="en-US" sz="2600" dirty="0" err="1"/>
              <a:t>n-hexane:diethyl</a:t>
            </a:r>
            <a:r>
              <a:rPr lang="en-US" sz="2600" dirty="0"/>
              <a:t> ether (95:5) and</a:t>
            </a:r>
          </a:p>
          <a:p>
            <a:r>
              <a:rPr lang="en-US" sz="2600" dirty="0"/>
              <a:t> </a:t>
            </a:r>
            <a:r>
              <a:rPr lang="en-US" sz="2600" dirty="0" err="1"/>
              <a:t>n-hexane:diethyl</a:t>
            </a:r>
            <a:r>
              <a:rPr lang="en-US" sz="2600" dirty="0"/>
              <a:t> ether (99:1).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B793E7-785C-4499-89BE-0F4530303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273050"/>
          </a:xfrm>
        </p:spPr>
        <p:txBody>
          <a:bodyPr>
            <a:noAutofit/>
          </a:bodyPr>
          <a:lstStyle/>
          <a:p>
            <a:r>
              <a:rPr lang="en-US" sz="1800" dirty="0"/>
              <a:t>Short column Chromatography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7B5E34-7D3F-4836-8C69-684EDFF19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0262" y="2022474"/>
            <a:ext cx="5183188" cy="3684588"/>
          </a:xfrm>
        </p:spPr>
        <p:txBody>
          <a:bodyPr>
            <a:noAutofit/>
          </a:bodyPr>
          <a:lstStyle/>
          <a:p>
            <a:r>
              <a:rPr lang="en-US" sz="1800" dirty="0"/>
              <a:t>A suitable solvent system is chosen from the results of analytical TLC with acceptable ∆R</a:t>
            </a:r>
            <a:r>
              <a:rPr lang="en-US" sz="1800" baseline="-25000" dirty="0"/>
              <a:t>f </a:t>
            </a:r>
            <a:r>
              <a:rPr lang="en-US" sz="1800" dirty="0"/>
              <a:t> for product separation</a:t>
            </a:r>
          </a:p>
          <a:p>
            <a:r>
              <a:rPr lang="en-US" sz="1800" dirty="0"/>
              <a:t>20 mm x 5 in column of 10 g of silica gel 60 for sample loading of 1 g each and solvent elution of 10 ml, 5 ml or 2 ml </a:t>
            </a:r>
          </a:p>
          <a:p>
            <a:r>
              <a:rPr lang="en-US" sz="1800" dirty="0"/>
              <a:t>Conditioned with 2 x 10 ml of appropriate solvent before application of sample. Elution carried out under gravity except on rare occasions were vacuum pressure is applied for effective elution. </a:t>
            </a:r>
          </a:p>
          <a:p>
            <a:r>
              <a:rPr lang="en-US" sz="1800" dirty="0"/>
              <a:t>The last component is usually flushed using either diethyl ether or ethyl acetate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6DAA4-8AC9-4C78-B924-5612AE6A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9" y="5765799"/>
            <a:ext cx="8943975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636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ChemSketch</vt:lpstr>
      <vt:lpstr>Synthesis of Thiophene and Thiolane Derivatives Found in Biodiesel Produced from Brown Grease Lipids </vt:lpstr>
      <vt:lpstr>Outline of Presentation</vt:lpstr>
      <vt:lpstr>                 Synthesis of Methyl 8-(2’,5’-hexylthienyl)octanoate (1)  </vt:lpstr>
      <vt:lpstr>Synthesis of Methyl 8-(2’,5’-hexylthienyl)octanoate (1)</vt:lpstr>
      <vt:lpstr>Synthesis of Methyl 8-(2’,5’-hexylthienyl)octanoate (1)</vt:lpstr>
      <vt:lpstr>Scheme 1.  Intermediate #1</vt:lpstr>
      <vt:lpstr>Scheme 1.  Intermediate #2</vt:lpstr>
      <vt:lpstr>Scheme 1.  Intermediate #3</vt:lpstr>
      <vt:lpstr>Preparative Separation of Reaction Products </vt:lpstr>
      <vt:lpstr>Gunstone Reaction Unsuccessful</vt:lpstr>
      <vt:lpstr>Methyl 8-(2’,5’-hexylthienyl)octanoate (1)  via Caglioti Reaction</vt:lpstr>
      <vt:lpstr>   Synthesis of Epithiostearate (2) The synthesis is according to the procedure described by Gunstone et al., (1973) with some modifications. The multi-step synthesis is shown in scheme 1a.  </vt:lpstr>
      <vt:lpstr>Synthesis of Epithiostearate (2)</vt:lpstr>
      <vt:lpstr>Methyl 9, 12-Epithiostearate (2)</vt:lpstr>
      <vt:lpstr>Scheme 5. Synthesis of cross-linked disulfide (3) from methyl 12-hydroxystearate </vt:lpstr>
      <vt:lpstr>Cross-linked Disulfide</vt:lpstr>
      <vt:lpstr>Scheme 6.  Synthesis of Cross-linked Sulfide (4)</vt:lpstr>
      <vt:lpstr>Crossed-linked Sulfide</vt:lpstr>
      <vt:lpstr>Scheme 6 :Methyl 10,12-epidithiostearate (5) obtained from treating the corresponding mesylate ester (D) with excess NaHS.</vt:lpstr>
      <vt:lpstr>Epidithiosterate</vt:lpstr>
      <vt:lpstr>Synthesis of 5-butyl dihydrothiophen-2-one (6) </vt:lpstr>
      <vt:lpstr>5-butyl dihydrothiophen-2-one (6) 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Thiophene and Thiolane Derivatives Found in Biodiesel Produced from Brown Grease Lipids</dc:title>
  <dc:creator>Isah, Shehu - ARS</dc:creator>
  <cp:lastModifiedBy>Isah, Shehu - ARS</cp:lastModifiedBy>
  <cp:revision>4</cp:revision>
  <dcterms:created xsi:type="dcterms:W3CDTF">2020-01-22T16:44:46Z</dcterms:created>
  <dcterms:modified xsi:type="dcterms:W3CDTF">2020-01-22T18:05:51Z</dcterms:modified>
</cp:coreProperties>
</file>