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1022-7E16-4B35-8A2C-54C7AE75E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B420A-BA6D-4DB0-80CF-19AA9609C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8B25F-2890-443A-B532-859A8C5B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AD564-C45D-442D-8B76-E92CB0A38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93383-2C55-4D2B-B7CF-F2343EC7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90FF7-465D-44B8-9291-05D86570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C9F4CE-5FC2-457C-A56A-7B2FC659D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DC7B4-37B0-4464-B7C8-60BABBA9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FF128-7C12-4ABA-B509-5B630648F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361A6-EBF5-4244-A781-B09B3C27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0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6014D-F311-4FEA-BF77-86ED43218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2ABA1-DF91-41C9-BF48-34E5EF9DB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41233-266C-4379-A620-39A47058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6CB6D-015C-474C-AC1D-0C2E0D586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C4990-DA92-438A-BA08-F3D42FA0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9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6E740-82E9-489F-8839-825252B5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57BBD-5A3E-4FB8-9673-1E6B54CF8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F16C5-6507-4718-900C-90E764C6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10F5C-D248-4484-80D7-0EC50BB6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4990E-5A51-4640-ADF6-58C581BE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CD0D1-A8F8-4824-9012-A7C3D10A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56441-8054-4672-94D1-6F1A14FEE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6368-F509-4362-B509-B5593BEF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D298B-DC39-44D7-A433-A13ABEF1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DF896-1FC0-490B-8D22-0377F597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59416-A652-4270-ABB6-2B1D0A0A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52C46-671F-4D1F-BFB7-115A21359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26930-75BE-45F9-B63C-C3FEE251A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29178-8314-4DA1-B488-21D6F1D76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25006-1E20-4089-BC68-AEA8BB4B4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3E94C-8E06-45E1-B78E-EAA2EEB6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4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DA285-B687-44A6-BE7E-E3760544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34F30-520E-49C5-AC7C-80877E296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C18A7-06B6-4A17-A87F-429EBA81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D94E7-044E-48ED-88F3-7220D1A97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3AAEC-6996-47E8-B07A-8E33A89ED1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224596-D501-4B0A-A80D-450DA3B82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77EFBF-B674-4176-BAB9-B8B67690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FBA19E-F8E9-40C7-B145-E31C16B2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8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51B88-9CF8-424A-9B71-7BDA9878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35EAC-F7A1-445F-8705-5C4956714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C29CF-005F-49A8-B9D9-7F829CDC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7DA92-5C2B-4BC8-8130-027EF51F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5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B7942-4D47-4B34-9143-3559A6BC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E833F-BB0B-4E31-8B73-4BC2030B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AE6DC-FB37-4604-8021-EF95FF1C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0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B088-5165-4504-A1D3-872909DF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45596-08EF-45AF-A428-D092A936D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35C6A-E238-43F5-96A0-C9EDB9F92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22697-5C3E-42C1-8969-BFB9B537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9160E-8E04-4806-896B-8B49F3B4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F5729-1BF7-4653-8944-1FE775D6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15B8-9CA1-46E9-AE5B-C1FD3C08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00DCB-03E8-4CE7-A1E2-2475FD216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ABA8F-48C8-47A8-8C31-8ECE5DFA1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8E3DE-A265-4024-BABC-73B1899F3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D8306-7A9A-4FC1-9CE2-A0D05215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56E54-DA61-4851-8912-318BFB3C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07BD6-99F4-427B-A50B-95A87907F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33B92-463D-4777-AA5C-397DAC049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4281D-35CE-435D-8745-673312E68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5B7EF-F81C-40F6-BBA8-0A8C2F22C13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104DC-D45D-4DB3-8B83-287DEA88C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607C9-039D-4DA1-82E1-0DD52D3A7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2825-7B40-4EE0-BA37-E4B06D98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9FD682-A38B-49E2-B99D-582ED6D8E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69532"/>
              </p:ext>
            </p:extLst>
          </p:nvPr>
        </p:nvGraphicFramePr>
        <p:xfrm>
          <a:off x="4949241" y="260254"/>
          <a:ext cx="6175959" cy="6337491"/>
        </p:xfrm>
        <a:graphic>
          <a:graphicData uri="http://schemas.openxmlformats.org/drawingml/2006/table">
            <a:tbl>
              <a:tblPr firstRow="1" firstCol="1" bandRow="1"/>
              <a:tblGrid>
                <a:gridCol w="1713239">
                  <a:extLst>
                    <a:ext uri="{9D8B030D-6E8A-4147-A177-3AD203B41FA5}">
                      <a16:colId xmlns:a16="http://schemas.microsoft.com/office/drawing/2014/main" val="2303347735"/>
                    </a:ext>
                  </a:extLst>
                </a:gridCol>
                <a:gridCol w="1639367">
                  <a:extLst>
                    <a:ext uri="{9D8B030D-6E8A-4147-A177-3AD203B41FA5}">
                      <a16:colId xmlns:a16="http://schemas.microsoft.com/office/drawing/2014/main" val="2852976058"/>
                    </a:ext>
                  </a:extLst>
                </a:gridCol>
                <a:gridCol w="1001835">
                  <a:extLst>
                    <a:ext uri="{9D8B030D-6E8A-4147-A177-3AD203B41FA5}">
                      <a16:colId xmlns:a16="http://schemas.microsoft.com/office/drawing/2014/main" val="2322276335"/>
                    </a:ext>
                  </a:extLst>
                </a:gridCol>
                <a:gridCol w="910759">
                  <a:extLst>
                    <a:ext uri="{9D8B030D-6E8A-4147-A177-3AD203B41FA5}">
                      <a16:colId xmlns:a16="http://schemas.microsoft.com/office/drawing/2014/main" val="3633428518"/>
                    </a:ext>
                  </a:extLst>
                </a:gridCol>
                <a:gridCol w="910759">
                  <a:extLst>
                    <a:ext uri="{9D8B030D-6E8A-4147-A177-3AD203B41FA5}">
                      <a16:colId xmlns:a16="http://schemas.microsoft.com/office/drawing/2014/main" val="2571741997"/>
                    </a:ext>
                  </a:extLst>
                </a:gridCol>
              </a:tblGrid>
              <a:tr h="18880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EO Component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Concentration (mg/ml)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Zone of inhibition (mm)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91704"/>
                  </a:ext>
                </a:extLst>
              </a:tr>
              <a:tr h="197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hr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 hr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 hr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958930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Cuminaldehyde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979819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99812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470074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Carvacrol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149070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623151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538398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β-pinene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865343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964698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586326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α-terpinene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829754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294312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261256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Terpinolene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558456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288600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238786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β-citronellol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709183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803685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81208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Thymol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294434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57471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91678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Trans-cinnamaldehyde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548867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917078"/>
                  </a:ext>
                </a:extLst>
              </a:tr>
              <a:tr h="197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685513"/>
                  </a:ext>
                </a:extLst>
              </a:tr>
              <a:tr h="18880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p-anisaldehyde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851134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560236"/>
                  </a:ext>
                </a:extLst>
              </a:tr>
              <a:tr h="188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45" marR="54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8958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68F5CD7-E8CB-43E0-A032-F2D8E5896DB0}"/>
              </a:ext>
            </a:extLst>
          </p:cNvPr>
          <p:cNvSpPr/>
          <p:nvPr/>
        </p:nvSpPr>
        <p:spPr>
          <a:xfrm>
            <a:off x="723900" y="2796679"/>
            <a:ext cx="3876675" cy="126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Table 1.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pseudotuberculosis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inhibition by essential oil components after 24-, 48-, and 72-hours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incubation.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37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5BC28F-1EE2-495D-B02D-C1E2D288C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90" y="514991"/>
            <a:ext cx="8169220" cy="49536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6A3C3D-48C5-47C2-BDC0-8A01799E8508}"/>
              </a:ext>
            </a:extLst>
          </p:cNvPr>
          <p:cNvSpPr/>
          <p:nvPr/>
        </p:nvSpPr>
        <p:spPr>
          <a:xfrm>
            <a:off x="1785937" y="5611542"/>
            <a:ext cx="8620126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9.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Viability of BRL cells treated with EO components (higher absorbance readings indicate more viable cells). Values are the mean of 3 replicates; error bars are the standard deviations of the replicates.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785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3330F2-1702-4CFA-80C4-C8EA2F96C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410" y="546234"/>
            <a:ext cx="7997180" cy="4806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97D5C1-D76B-4C0B-8C74-9EF8442B8CCF}"/>
              </a:ext>
            </a:extLst>
          </p:cNvPr>
          <p:cNvSpPr/>
          <p:nvPr/>
        </p:nvSpPr>
        <p:spPr>
          <a:xfrm>
            <a:off x="1609725" y="5539879"/>
            <a:ext cx="8972550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10.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Viability of BRL cells treated with bleach and untreated (higher absorbance readings indicate more viable cells). Values are the mean of 3 replicates; error bars are the standard deviations of the replicates.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09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0F7A20-8AF7-4B73-B1D3-E93088825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889" y="736734"/>
            <a:ext cx="7268222" cy="43686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073BFB7-3F5E-4CBA-A35D-7B59A01336FF}"/>
              </a:ext>
            </a:extLst>
          </p:cNvPr>
          <p:cNvSpPr/>
          <p:nvPr/>
        </p:nvSpPr>
        <p:spPr>
          <a:xfrm>
            <a:off x="3048000" y="51979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Figure 1.</a:t>
            </a:r>
            <a:r>
              <a:rPr lang="en-US" dirty="0"/>
              <a:t> Zones of </a:t>
            </a:r>
            <a:r>
              <a:rPr lang="en-US" i="1" dirty="0"/>
              <a:t>C. pseudotuberculosis</a:t>
            </a:r>
            <a:r>
              <a:rPr lang="en-US" dirty="0"/>
              <a:t> inhibition at final essential oil component concentrations of 100 mg/ml (maximal effect; n=1). Zero effect equals the disk diameter of 6 mm.</a:t>
            </a:r>
          </a:p>
        </p:txBody>
      </p:sp>
    </p:spTree>
    <p:extLst>
      <p:ext uri="{BB962C8B-B14F-4D97-AF65-F5344CB8AC3E}">
        <p14:creationId xmlns:p14="http://schemas.microsoft.com/office/powerpoint/2010/main" val="365060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0C464B-F324-434F-BD8A-F20574B78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961" y="545591"/>
            <a:ext cx="7438076" cy="446086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BAA3A17-9259-404E-B8D6-F62A291AF2F9}"/>
              </a:ext>
            </a:extLst>
          </p:cNvPr>
          <p:cNvSpPr/>
          <p:nvPr/>
        </p:nvSpPr>
        <p:spPr>
          <a:xfrm>
            <a:off x="2100261" y="5293829"/>
            <a:ext cx="79914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Figure 2.</a:t>
            </a:r>
            <a:r>
              <a:rPr lang="en-US" dirty="0"/>
              <a:t> Zones of </a:t>
            </a:r>
            <a:r>
              <a:rPr lang="en-US" i="1" dirty="0"/>
              <a:t>C. pseudotuberculosis</a:t>
            </a:r>
            <a:r>
              <a:rPr lang="en-US" dirty="0"/>
              <a:t> inhibition by β-citronellol after 24-, 48-, and 72-hours (</a:t>
            </a:r>
            <a:r>
              <a:rPr lang="en-US" dirty="0" err="1"/>
              <a:t>hr</a:t>
            </a:r>
            <a:r>
              <a:rPr lang="en-US" dirty="0"/>
              <a:t>) incubation. Values are the mean of 3 replicates; error bars are the standard deviations of the replicates. Zero effect equals the disk diameter of 6 mm.</a:t>
            </a:r>
          </a:p>
        </p:txBody>
      </p:sp>
    </p:spTree>
    <p:extLst>
      <p:ext uri="{BB962C8B-B14F-4D97-AF65-F5344CB8AC3E}">
        <p14:creationId xmlns:p14="http://schemas.microsoft.com/office/powerpoint/2010/main" val="55066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1ED8F8-DAD0-4D07-8638-BC1D2CD31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640" y="584334"/>
            <a:ext cx="7216720" cy="43377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73399FF-0D8E-4ADB-B244-680111DE6450}"/>
              </a:ext>
            </a:extLst>
          </p:cNvPr>
          <p:cNvSpPr/>
          <p:nvPr/>
        </p:nvSpPr>
        <p:spPr>
          <a:xfrm>
            <a:off x="2090737" y="5047124"/>
            <a:ext cx="8010525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3.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pseudotuberculosis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inhibition by carvacrol after 24-, 48-, and 72-hours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incubation. Values are the mean of 3 replicates; error bars are the standard deviations of the replicates. Zero effect equals the disk diameter of 6 mm.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61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C9E9EE-A777-4BB0-A936-D8561B157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577" y="689109"/>
            <a:ext cx="7454845" cy="44808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97DB4D0-5F8E-477D-8ECB-A521A41FD9F1}"/>
              </a:ext>
            </a:extLst>
          </p:cNvPr>
          <p:cNvSpPr/>
          <p:nvPr/>
        </p:nvSpPr>
        <p:spPr>
          <a:xfrm>
            <a:off x="2108595" y="5330654"/>
            <a:ext cx="7974808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4.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pseudotuberculosis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inhibition by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cuminaldehyde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after 24-, 48-, and 72-hours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incubation. Values are the mean of 3 replicates; error bars are the standard deviations of the replicates. Zero effect equals the disk diameter of 6 mm.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50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8A69BB-3965-4363-BC92-50E58DDCD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721" y="631959"/>
            <a:ext cx="7854557" cy="47210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1BFB532-CF46-4EF4-87E7-EC38808227D9}"/>
              </a:ext>
            </a:extLst>
          </p:cNvPr>
          <p:cNvSpPr/>
          <p:nvPr/>
        </p:nvSpPr>
        <p:spPr>
          <a:xfrm>
            <a:off x="2124074" y="5444629"/>
            <a:ext cx="7943850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5.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pseudotuberculosis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inhibition by thymol after 24-, 48-, and 72-hours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incubation. Values are the mean of 3 replicates; error bars are the standard deviations of the replicates. Zero effect equals the disk diameter of 6 mm.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0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73318A-CDBA-4C6C-975B-FB3E73A8E96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1" y="479424"/>
            <a:ext cx="7750175" cy="4740275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A2B96D0-EF45-444F-9CAC-91F540A126D6}"/>
              </a:ext>
            </a:extLst>
          </p:cNvPr>
          <p:cNvSpPr/>
          <p:nvPr/>
        </p:nvSpPr>
        <p:spPr>
          <a:xfrm>
            <a:off x="1924049" y="5410298"/>
            <a:ext cx="8343900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6.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pseudotuberculosis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inhibition by trans-cinnamaldehyde after 24-, 48-, and 72-hours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incubation. Values are the mean of 3 replicates; error bars are the standard deviations of the replicates. Zero effect equals the disk diameter of 6 mm.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7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8D4809-38CE-434A-9561-CC827C418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877" y="612909"/>
            <a:ext cx="7988245" cy="48014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7569F6-00D0-40D1-AE4A-4F3A25CFB382}"/>
              </a:ext>
            </a:extLst>
          </p:cNvPr>
          <p:cNvSpPr/>
          <p:nvPr/>
        </p:nvSpPr>
        <p:spPr>
          <a:xfrm>
            <a:off x="2135979" y="5611202"/>
            <a:ext cx="79200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Figure 7.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Zones of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C. pseudotuberculosis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inhibition at final essential oil component concentrations of 10 mg/ml. Values are the mean of 3 replicates; error bars are the standard deviations of the replicates. Zero effect equals the disk diameter of 6 mm.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51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31B035-21B6-482C-BA92-637573FFE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072" y="495941"/>
            <a:ext cx="7585855" cy="459993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EE5D0B7-768B-4F8F-BE4B-F5E9FE759ED5}"/>
              </a:ext>
            </a:extLst>
          </p:cNvPr>
          <p:cNvSpPr/>
          <p:nvPr/>
        </p:nvSpPr>
        <p:spPr>
          <a:xfrm>
            <a:off x="2066923" y="5396210"/>
            <a:ext cx="80581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Figure 8.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Viability of BRL cells treated with EO components and controls (higher absorbance readings indicate more viable cells). Values are the mean of 3 replicates.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1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611</Words>
  <Application>Microsoft Office PowerPoint</Application>
  <PresentationFormat>Widescreen</PresentationFormat>
  <Paragraphs>134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Paluso</dc:creator>
  <cp:lastModifiedBy>Sarah Paluso</cp:lastModifiedBy>
  <cp:revision>3</cp:revision>
  <dcterms:created xsi:type="dcterms:W3CDTF">2019-07-31T19:35:52Z</dcterms:created>
  <dcterms:modified xsi:type="dcterms:W3CDTF">2019-07-31T20:13:48Z</dcterms:modified>
</cp:coreProperties>
</file>