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3"/>
  </p:notesMasterIdLst>
  <p:handoutMasterIdLst>
    <p:handoutMasterId r:id="rId114"/>
  </p:handoutMasterIdLst>
  <p:sldIdLst>
    <p:sldId id="278" r:id="rId2"/>
    <p:sldId id="279" r:id="rId3"/>
    <p:sldId id="291" r:id="rId4"/>
    <p:sldId id="286" r:id="rId5"/>
    <p:sldId id="271" r:id="rId6"/>
    <p:sldId id="260" r:id="rId7"/>
    <p:sldId id="256" r:id="rId8"/>
    <p:sldId id="281" r:id="rId9"/>
    <p:sldId id="289" r:id="rId10"/>
    <p:sldId id="287" r:id="rId11"/>
    <p:sldId id="367" r:id="rId12"/>
    <p:sldId id="415" r:id="rId13"/>
    <p:sldId id="284" r:id="rId14"/>
    <p:sldId id="376" r:id="rId15"/>
    <p:sldId id="368" r:id="rId16"/>
    <p:sldId id="272" r:id="rId17"/>
    <p:sldId id="369" r:id="rId18"/>
    <p:sldId id="273" r:id="rId19"/>
    <p:sldId id="370" r:id="rId20"/>
    <p:sldId id="274" r:id="rId21"/>
    <p:sldId id="371" r:id="rId22"/>
    <p:sldId id="276" r:id="rId23"/>
    <p:sldId id="372" r:id="rId24"/>
    <p:sldId id="275" r:id="rId25"/>
    <p:sldId id="268" r:id="rId26"/>
    <p:sldId id="269" r:id="rId27"/>
    <p:sldId id="373" r:id="rId28"/>
    <p:sldId id="262" r:id="rId29"/>
    <p:sldId id="263" r:id="rId30"/>
    <p:sldId id="264" r:id="rId31"/>
    <p:sldId id="265" r:id="rId32"/>
    <p:sldId id="266" r:id="rId33"/>
    <p:sldId id="270" r:id="rId34"/>
    <p:sldId id="292" r:id="rId35"/>
    <p:sldId id="282" r:id="rId36"/>
    <p:sldId id="333" r:id="rId37"/>
    <p:sldId id="346" r:id="rId38"/>
    <p:sldId id="347" r:id="rId39"/>
    <p:sldId id="348" r:id="rId40"/>
    <p:sldId id="349" r:id="rId41"/>
    <p:sldId id="350" r:id="rId42"/>
    <p:sldId id="351" r:id="rId43"/>
    <p:sldId id="352" r:id="rId44"/>
    <p:sldId id="353" r:id="rId45"/>
    <p:sldId id="377" r:id="rId46"/>
    <p:sldId id="378" r:id="rId47"/>
    <p:sldId id="379" r:id="rId48"/>
    <p:sldId id="380" r:id="rId49"/>
    <p:sldId id="381" r:id="rId50"/>
    <p:sldId id="382" r:id="rId51"/>
    <p:sldId id="383" r:id="rId52"/>
    <p:sldId id="384" r:id="rId53"/>
    <p:sldId id="385" r:id="rId54"/>
    <p:sldId id="386" r:id="rId55"/>
    <p:sldId id="387" r:id="rId56"/>
    <p:sldId id="388" r:id="rId57"/>
    <p:sldId id="389" r:id="rId58"/>
    <p:sldId id="390" r:id="rId59"/>
    <p:sldId id="391" r:id="rId60"/>
    <p:sldId id="392" r:id="rId61"/>
    <p:sldId id="393" r:id="rId62"/>
    <p:sldId id="394" r:id="rId63"/>
    <p:sldId id="395" r:id="rId64"/>
    <p:sldId id="396" r:id="rId65"/>
    <p:sldId id="397" r:id="rId66"/>
    <p:sldId id="398" r:id="rId67"/>
    <p:sldId id="399" r:id="rId68"/>
    <p:sldId id="400" r:id="rId69"/>
    <p:sldId id="354" r:id="rId70"/>
    <p:sldId id="355" r:id="rId71"/>
    <p:sldId id="356" r:id="rId72"/>
    <p:sldId id="357" r:id="rId73"/>
    <p:sldId id="358" r:id="rId74"/>
    <p:sldId id="359" r:id="rId75"/>
    <p:sldId id="403" r:id="rId76"/>
    <p:sldId id="404" r:id="rId77"/>
    <p:sldId id="360" r:id="rId78"/>
    <p:sldId id="361" r:id="rId79"/>
    <p:sldId id="401" r:id="rId80"/>
    <p:sldId id="402" r:id="rId81"/>
    <p:sldId id="364" r:id="rId82"/>
    <p:sldId id="365" r:id="rId83"/>
    <p:sldId id="405" r:id="rId84"/>
    <p:sldId id="406" r:id="rId85"/>
    <p:sldId id="407" r:id="rId86"/>
    <p:sldId id="408" r:id="rId87"/>
    <p:sldId id="409" r:id="rId88"/>
    <p:sldId id="410" r:id="rId89"/>
    <p:sldId id="413" r:id="rId90"/>
    <p:sldId id="414" r:id="rId91"/>
    <p:sldId id="411" r:id="rId92"/>
    <p:sldId id="412" r:id="rId93"/>
    <p:sldId id="334" r:id="rId94"/>
    <p:sldId id="366" r:id="rId95"/>
    <p:sldId id="374" r:id="rId96"/>
    <p:sldId id="375" r:id="rId97"/>
    <p:sldId id="345" r:id="rId98"/>
    <p:sldId id="321" r:id="rId99"/>
    <p:sldId id="326" r:id="rId100"/>
    <p:sldId id="327" r:id="rId101"/>
    <p:sldId id="328" r:id="rId102"/>
    <p:sldId id="329" r:id="rId103"/>
    <p:sldId id="330" r:id="rId104"/>
    <p:sldId id="331" r:id="rId105"/>
    <p:sldId id="332" r:id="rId106"/>
    <p:sldId id="308" r:id="rId107"/>
    <p:sldId id="307" r:id="rId108"/>
    <p:sldId id="304" r:id="rId109"/>
    <p:sldId id="306" r:id="rId110"/>
    <p:sldId id="277" r:id="rId111"/>
    <p:sldId id="294" r:id="rId1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FF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936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ECA89-2F4C-4624-B9C4-9C97B0106D00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6F3E4-CD7B-4291-B334-CEAC54A67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6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22850-0F49-9048-8196-E3BF80CCEC73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D27BA-34E5-8948-95D6-7C97BAA8E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28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many of</a:t>
            </a:r>
            <a:r>
              <a:rPr lang="en-US" baseline="0" dirty="0" smtClean="0"/>
              <a:t> you follow your students careers or education paths following graduation?</a:t>
            </a:r>
          </a:p>
          <a:p>
            <a:r>
              <a:rPr lang="en-US" baseline="0" dirty="0" smtClean="0"/>
              <a:t>What is your sense of the degree of influence you have on them?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D27BA-34E5-8948-95D6-7C97BAA8E2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63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Access:  What are the first places you go for classroom</a:t>
            </a:r>
            <a:r>
              <a:rPr lang="en-US" baseline="0" dirty="0" smtClean="0"/>
              <a:t> content materials when you need to do some updating or revising of your curriculum?</a:t>
            </a:r>
          </a:p>
          <a:p>
            <a:r>
              <a:rPr lang="en-US" baseline="0" dirty="0" smtClean="0"/>
              <a:t>Understanding:  How do you go about learning new material for a class you haven’t taught before?  </a:t>
            </a:r>
          </a:p>
          <a:p>
            <a:r>
              <a:rPr lang="en-US" baseline="0" dirty="0" smtClean="0"/>
              <a:t>Implementation:</a:t>
            </a:r>
          </a:p>
          <a:p>
            <a:r>
              <a:rPr lang="en-US" baseline="0" dirty="0" smtClean="0"/>
              <a:t>Partnerships: Savanna Institute Perennial Map, UMCA visits and facilitating funding and hands-on projects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Around the room: what drew you to come to this workshop, and how do you think you might integrate agroforestry into your program?</a:t>
            </a:r>
          </a:p>
          <a:p>
            <a:r>
              <a:rPr lang="en-US" baseline="0" dirty="0" smtClean="0"/>
              <a:t>What kinds of hands-on / demonstration practice spaces do you have and use at your school site?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D27BA-34E5-8948-95D6-7C97BAA8E2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30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your thoughts?  Write on white board easel. </a:t>
            </a:r>
          </a:p>
          <a:p>
            <a:r>
              <a:rPr lang="en-US" dirty="0" smtClean="0"/>
              <a:t>Maybe</a:t>
            </a:r>
            <a:r>
              <a:rPr lang="en-US" baseline="0" dirty="0" smtClean="0"/>
              <a:t> some of you are already teaching some agroforestry content?  If so, what areas?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D27BA-34E5-8948-95D6-7C97BAA8E2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94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trees are so</a:t>
            </a:r>
            <a:r>
              <a:rPr lang="en-US" baseline="0" dirty="0" smtClean="0"/>
              <a:t> useful and productive, why don’t we use them more IN our agricultural systems?  What are your ideas about this?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D27BA-34E5-8948-95D6-7C97BAA8E2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56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42058-4184-304F-B10A-3B5D931C4CF9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74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42058-4184-304F-B10A-3B5D931C4CF9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10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1—There are five main categories of agroforestry practices in the United States: (A) alley cropping, (B) windbreaks, (C) riparian forest buffers, (D)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silvopasture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(E) forest farming, and an emerging sixth category (F) special applications (e.g., short-rotation woody crops or biomass). (Photos by USDA Forest Service and Natural Resources Conservation Service (B, C, D, F), the University of Missouri (A), and Catherine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Bukowski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(E)).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D27BA-34E5-8948-95D6-7C97BAA8E29F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79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nac.unl.edu/tools/ntfp.htm" TargetMode="External"/><Relationship Id="rId2" Type="http://schemas.openxmlformats.org/officeDocument/2006/relationships/hyperlink" Target="http://www.centerforagroforestry.org/profit/elderberryfinance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://www.centerforagroforestry.org/pubs/training/handbookp&amp;d13.pdf" TargetMode="External"/><Relationship Id="rId4" Type="http://schemas.openxmlformats.org/officeDocument/2006/relationships/hyperlink" Target="https://nac.unl.edu/simulation/index.htm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knursery.com" TargetMode="External"/><Relationship Id="rId2" Type="http://schemas.openxmlformats.org/officeDocument/2006/relationships/hyperlink" Target="http://www.fieldforest.ne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://www.centerforagroforestry.or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b8Kwb5yInPM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ssFQXgGbwTE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8HDnyV1ViHw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hprobEqBUMY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JRv4ylL3bs0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nterforagroforestry.org/pubs/videos.php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://midamericanagroforestry.net/resources-links/journal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erennialmap.org/map.pl" TargetMode="External"/><Relationship Id="rId5" Type="http://schemas.openxmlformats.org/officeDocument/2006/relationships/hyperlink" Target="http://centerforagroforestry.org/pubs/training/index.php" TargetMode="External"/><Relationship Id="rId4" Type="http://schemas.openxmlformats.org/officeDocument/2006/relationships/hyperlink" Target="https://nac.unl.edu/multimedia/presentations.htm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nature.mdc.mo.gov/discover-nature/field-guide/search" TargetMode="External"/><Relationship Id="rId7" Type="http://schemas.openxmlformats.org/officeDocument/2006/relationships/hyperlink" Target="https://plants.sc.egov.usda.gov/java/" TargetMode="External"/><Relationship Id="rId2" Type="http://schemas.openxmlformats.org/officeDocument/2006/relationships/hyperlink" Target="https://www.treeswork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oodyplants.cals.cornell.edu/plant/search" TargetMode="External"/><Relationship Id="rId5" Type="http://schemas.openxmlformats.org/officeDocument/2006/relationships/hyperlink" Target="http://www.centerforagroforestry.org/pubs/" TargetMode="External"/><Relationship Id="rId4" Type="http://schemas.openxmlformats.org/officeDocument/2006/relationships/hyperlink" Target="https://www.srs.fs.usda.gov/pubs/misc/ag_654/table_of_contents.htm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Why Teach </a:t>
            </a:r>
            <a:r>
              <a:rPr lang="en-US" b="1" i="1" dirty="0" smtClean="0"/>
              <a:t>Agroforestry</a:t>
            </a:r>
            <a:r>
              <a:rPr lang="en-US" i="1" dirty="0" smtClean="0"/>
              <a:t>?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9730" y="1734347"/>
            <a:ext cx="6977070" cy="45431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Agriculture is a dynamic field</a:t>
            </a:r>
          </a:p>
          <a:p>
            <a:endParaRPr lang="en-US" sz="2300" dirty="0" smtClean="0"/>
          </a:p>
          <a:p>
            <a:r>
              <a:rPr lang="en-US" dirty="0" smtClean="0"/>
              <a:t>You are charged with preparing young agricultural professionals with up-to-date content</a:t>
            </a:r>
          </a:p>
          <a:p>
            <a:endParaRPr lang="en-US" sz="1200" dirty="0" smtClean="0"/>
          </a:p>
          <a:p>
            <a:pPr lvl="1"/>
            <a:r>
              <a:rPr lang="en-US" dirty="0" smtClean="0"/>
              <a:t>High school is their foundation</a:t>
            </a:r>
          </a:p>
          <a:p>
            <a:pPr lvl="1"/>
            <a:r>
              <a:rPr lang="en-US" dirty="0" smtClean="0"/>
              <a:t>You have tremendous power!</a:t>
            </a:r>
          </a:p>
          <a:p>
            <a:endParaRPr lang="en-US" sz="2300" dirty="0" smtClean="0"/>
          </a:p>
          <a:p>
            <a:r>
              <a:rPr lang="en-US" dirty="0" smtClean="0"/>
              <a:t>Agroforestry has the potential to improve farm sustainability (economic, ecological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300" dirty="0" smtClean="0"/>
              <a:t>This Professional Development Program is supported by North-Central SARE: Sustainable Agriculture Research and Education (2017-2019)</a:t>
            </a:r>
            <a:endParaRPr lang="en-US" sz="2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49937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526" y="5698240"/>
            <a:ext cx="1367823" cy="115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89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522" y="1886"/>
            <a:ext cx="7187422" cy="1143000"/>
          </a:xfrm>
        </p:spPr>
        <p:txBody>
          <a:bodyPr>
            <a:normAutofit/>
          </a:bodyPr>
          <a:lstStyle/>
          <a:p>
            <a:r>
              <a:rPr lang="en-US" sz="3600" dirty="0"/>
              <a:t>Module </a:t>
            </a:r>
            <a:r>
              <a:rPr lang="en-US" sz="3600" dirty="0" smtClean="0"/>
              <a:t>2: Agroforestry Applications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5428" y="995934"/>
            <a:ext cx="7239001" cy="569513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Enabling objectives </a:t>
            </a:r>
          </a:p>
          <a:p>
            <a:pPr marL="0" indent="0">
              <a:buNone/>
            </a:pPr>
            <a:r>
              <a:rPr lang="en-US" dirty="0"/>
              <a:t>Students will be able to...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i="1" dirty="0"/>
              <a:t>Recognize the conservation value of perennial crops in agroforestry systems </a:t>
            </a:r>
            <a:endParaRPr lang="en-US" i="1" dirty="0" smtClean="0"/>
          </a:p>
          <a:p>
            <a:pPr lvl="1"/>
            <a:r>
              <a:rPr lang="en-US" sz="2100" i="1" dirty="0" smtClean="0">
                <a:solidFill>
                  <a:srgbClr val="D7E4BD"/>
                </a:solidFill>
              </a:rPr>
              <a:t>Red Rover Runoff activity</a:t>
            </a:r>
            <a:endParaRPr lang="en-US" sz="2100" i="1" dirty="0">
              <a:solidFill>
                <a:srgbClr val="D7E4BD"/>
              </a:solidFill>
            </a:endParaRPr>
          </a:p>
          <a:p>
            <a:pPr lvl="1"/>
            <a:r>
              <a:rPr lang="en-US" sz="2100" i="1" dirty="0" smtClean="0">
                <a:solidFill>
                  <a:srgbClr val="D7E4BD"/>
                </a:solidFill>
              </a:rPr>
              <a:t>Working Trees for Conservation</a:t>
            </a:r>
          </a:p>
          <a:p>
            <a:pPr marL="457200" lvl="1" indent="0">
              <a:buNone/>
            </a:pPr>
            <a:endParaRPr lang="en-US" sz="1200" i="1" dirty="0">
              <a:solidFill>
                <a:srgbClr val="D7E4BD"/>
              </a:solidFill>
            </a:endParaRPr>
          </a:p>
          <a:p>
            <a:r>
              <a:rPr lang="en-US" i="1" dirty="0" smtClean="0"/>
              <a:t>Identify </a:t>
            </a:r>
            <a:r>
              <a:rPr lang="en-US" i="1" dirty="0"/>
              <a:t>biophysical components of plant interactions typical in agroforestry </a:t>
            </a:r>
            <a:r>
              <a:rPr lang="en-US" i="1" dirty="0" smtClean="0"/>
              <a:t>systems</a:t>
            </a:r>
          </a:p>
          <a:p>
            <a:pPr lvl="1"/>
            <a:r>
              <a:rPr lang="en-US" sz="19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Plant interactions “’meet and greet”</a:t>
            </a:r>
            <a:endParaRPr lang="en-US" sz="1900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US" sz="19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</a:t>
            </a:r>
            <a:r>
              <a:rPr lang="en-US" sz="1900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overyielding</a:t>
            </a:r>
            <a:endParaRPr lang="en-US" sz="1900" i="1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457200" lvl="1" indent="0">
              <a:buNone/>
            </a:pPr>
            <a:endParaRPr lang="en-US" sz="1200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en-US" i="1" dirty="0" smtClean="0"/>
              <a:t>Evaluate </a:t>
            </a:r>
            <a:r>
              <a:rPr lang="en-US" i="1" dirty="0"/>
              <a:t>landowner </a:t>
            </a:r>
            <a:r>
              <a:rPr lang="en-US" i="1" dirty="0" smtClean="0"/>
              <a:t>objectives </a:t>
            </a:r>
            <a:r>
              <a:rPr lang="en-US" i="1" dirty="0"/>
              <a:t>for agroforestry design opportunities </a:t>
            </a:r>
            <a:endParaRPr lang="en-US" i="1" dirty="0" smtClean="0"/>
          </a:p>
          <a:p>
            <a:pPr lvl="1"/>
            <a:r>
              <a:rPr lang="en-US" sz="1900" i="1" dirty="0" smtClean="0">
                <a:solidFill>
                  <a:srgbClr val="D7E4BD"/>
                </a:solidFill>
              </a:rPr>
              <a:t>Riparian buffer or windbreak plant arrangements</a:t>
            </a:r>
          </a:p>
          <a:p>
            <a:pPr lvl="1"/>
            <a:r>
              <a:rPr lang="en-US" sz="1900" i="1" dirty="0" smtClean="0">
                <a:solidFill>
                  <a:srgbClr val="D7E4BD"/>
                </a:solidFill>
              </a:rPr>
              <a:t>Agroforestry site designs</a:t>
            </a:r>
          </a:p>
          <a:p>
            <a:pPr lvl="2"/>
            <a:r>
              <a:rPr lang="en-US" sz="1500" i="1" dirty="0">
                <a:solidFill>
                  <a:srgbClr val="D7E4BD"/>
                </a:solidFill>
              </a:rPr>
              <a:t> Handbook for Agroforestry Planning and </a:t>
            </a:r>
            <a:r>
              <a:rPr lang="en-US" sz="1500" i="1" dirty="0" smtClean="0">
                <a:solidFill>
                  <a:srgbClr val="D7E4BD"/>
                </a:solidFill>
              </a:rPr>
              <a:t>Design</a:t>
            </a:r>
          </a:p>
          <a:p>
            <a:pPr lvl="1"/>
            <a:r>
              <a:rPr lang="en-US" sz="1900" i="1" dirty="0" smtClean="0">
                <a:solidFill>
                  <a:srgbClr val="D7E4BD"/>
                </a:solidFill>
              </a:rPr>
              <a:t>Trial practices on site (mushroom cultivation, tree planting, etc.)</a:t>
            </a:r>
            <a:endParaRPr lang="en-US" sz="1900" i="1" dirty="0">
              <a:solidFill>
                <a:srgbClr val="D7E4BD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99378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99378" y="85058"/>
            <a:ext cx="718742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7121817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06-13 at 3.48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98" y="154912"/>
            <a:ext cx="7940770" cy="659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0164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62253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Given these positive and negative effects of tree-crop interactions, </a:t>
            </a:r>
            <a:r>
              <a:rPr lang="en-US" dirty="0" smtClean="0">
                <a:solidFill>
                  <a:srgbClr val="D7E4BD"/>
                </a:solidFill>
              </a:rPr>
              <a:t>what measures could be taken to </a:t>
            </a:r>
            <a:r>
              <a:rPr lang="en-US" b="1" dirty="0" smtClean="0">
                <a:solidFill>
                  <a:srgbClr val="D7E4BD"/>
                </a:solidFill>
              </a:rPr>
              <a:t>maximize benefits, and minimize losses</a:t>
            </a:r>
            <a:r>
              <a:rPr lang="en-US" dirty="0" smtClean="0">
                <a:solidFill>
                  <a:srgbClr val="D7E4BD"/>
                </a:solidFill>
              </a:rPr>
              <a:t>?</a:t>
            </a:r>
            <a:endParaRPr lang="en-US" dirty="0">
              <a:solidFill>
                <a:srgbClr val="D7E4BD"/>
              </a:solidFill>
            </a:endParaRPr>
          </a:p>
        </p:txBody>
      </p:sp>
      <p:pic>
        <p:nvPicPr>
          <p:cNvPr id="4" name="Picture 3" descr="Screen Shot 2017-06-13 at 3.48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94" y="133704"/>
            <a:ext cx="8420100" cy="449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05851" y="4581588"/>
            <a:ext cx="5013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World Agroforestry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3271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5512" y="-15054"/>
            <a:ext cx="7461287" cy="1143000"/>
          </a:xfrm>
        </p:spPr>
        <p:txBody>
          <a:bodyPr/>
          <a:lstStyle/>
          <a:p>
            <a:r>
              <a:rPr lang="en-US" dirty="0" smtClean="0"/>
              <a:t>The Concept of </a:t>
            </a:r>
            <a:r>
              <a:rPr lang="en-US" dirty="0" err="1" smtClean="0"/>
              <a:t>Overyielding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9378" y="1239366"/>
            <a:ext cx="7187422" cy="51562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rgbClr val="E5FF89"/>
                </a:solidFill>
              </a:rPr>
              <a:t>Overyielding</a:t>
            </a:r>
            <a:r>
              <a:rPr lang="en-US" dirty="0" smtClean="0">
                <a:solidFill>
                  <a:srgbClr val="E5FF89"/>
                </a:solidFill>
              </a:rPr>
              <a:t> </a:t>
            </a:r>
            <a:r>
              <a:rPr lang="en-US" dirty="0" smtClean="0"/>
              <a:t>is the concept that the yield (e.g. biomass) of an ecological community is greater than the yield of a monoculture of any one species within the community.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Models can illustrate how the increased yield of combined canopy, understory, and herbaceous crops in an agroforestry system can outweigh any losses that may occur from negative interactions 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99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298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06-13 at 4.11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0" y="178272"/>
            <a:ext cx="8715364" cy="650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0755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06-13 at 4.18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09" y="44567"/>
            <a:ext cx="7953400" cy="673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4817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9378" y="289696"/>
            <a:ext cx="7368882" cy="621732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 the case of windbreaks, as the prior example showed, annual crop yield may increase, despite shade and root competition from edge trees.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Based on what you know about above and below ground tree-crop interactions, </a:t>
            </a:r>
            <a:r>
              <a:rPr lang="en-US" i="1" dirty="0" smtClean="0"/>
              <a:t>how do you think </a:t>
            </a:r>
            <a:r>
              <a:rPr lang="en-US" i="1" dirty="0" err="1" smtClean="0"/>
              <a:t>overyielding</a:t>
            </a:r>
            <a:r>
              <a:rPr lang="en-US" i="1" dirty="0" smtClean="0"/>
              <a:t> plays a role in the other temperate agroforestry practices?</a:t>
            </a:r>
          </a:p>
          <a:p>
            <a:endParaRPr lang="en-US" dirty="0"/>
          </a:p>
        </p:txBody>
      </p:sp>
      <p:pic>
        <p:nvPicPr>
          <p:cNvPr id="5" name="Picture 4" descr="Screen Shot 2017-06-13 at 4.16.4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1"/>
          <a:stretch/>
        </p:blipFill>
        <p:spPr>
          <a:xfrm>
            <a:off x="2540153" y="2161582"/>
            <a:ext cx="4768361" cy="1821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49937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7422" y="3929126"/>
            <a:ext cx="4768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USDA National Agroforestry Center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721571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6711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774" y="62946"/>
            <a:ext cx="7251936" cy="1143000"/>
          </a:xfrm>
        </p:spPr>
        <p:txBody>
          <a:bodyPr>
            <a:noAutofit/>
          </a:bodyPr>
          <a:lstStyle/>
          <a:p>
            <a:pPr algn="l"/>
            <a:r>
              <a:rPr lang="en-US" sz="3800" u="sng" dirty="0" smtClean="0"/>
              <a:t>Individual Agroforestry Site Design</a:t>
            </a:r>
            <a:endParaRPr lang="en-US" sz="3800" u="sng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675774" y="1340729"/>
            <a:ext cx="7011025" cy="502773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C</a:t>
            </a:r>
            <a:r>
              <a:rPr lang="en-US" dirty="0" smtClean="0"/>
              <a:t>omplete </a:t>
            </a:r>
            <a:r>
              <a:rPr lang="en-US" dirty="0"/>
              <a:t>an agroforestry site design that includes </a:t>
            </a:r>
            <a:r>
              <a:rPr lang="en-US" i="1" dirty="0">
                <a:solidFill>
                  <a:srgbClr val="D7E4BD"/>
                </a:solidFill>
              </a:rPr>
              <a:t>applications of at least 2 of the 5 agroforestry practices </a:t>
            </a:r>
            <a:r>
              <a:rPr lang="en-US" dirty="0"/>
              <a:t>summarized in this </a:t>
            </a:r>
            <a:r>
              <a:rPr lang="en-US" dirty="0" smtClean="0"/>
              <a:t>lesson, including: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A) </a:t>
            </a:r>
            <a:r>
              <a:rPr lang="en-US" dirty="0" smtClean="0"/>
              <a:t>How the </a:t>
            </a:r>
            <a:r>
              <a:rPr lang="en-US" dirty="0"/>
              <a:t>farmer’s </a:t>
            </a:r>
            <a:r>
              <a:rPr lang="en-US" dirty="0" smtClean="0"/>
              <a:t>objectives are met,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dirty="0"/>
              <a:t>  B) </a:t>
            </a:r>
            <a:r>
              <a:rPr lang="en-US" dirty="0" smtClean="0"/>
              <a:t>Why the practices and plant combinations are appropriate given ecological considerations, 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dirty="0"/>
              <a:t>  C) </a:t>
            </a:r>
            <a:r>
              <a:rPr lang="en-US" dirty="0" smtClean="0"/>
              <a:t>What marketable products and environmental services may be derived, and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dirty="0"/>
              <a:t>  D</a:t>
            </a:r>
            <a:r>
              <a:rPr lang="en-US" dirty="0" smtClean="0"/>
              <a:t>) </a:t>
            </a:r>
            <a:r>
              <a:rPr lang="en-US" dirty="0"/>
              <a:t>L</a:t>
            </a:r>
            <a:r>
              <a:rPr lang="en-US" dirty="0" smtClean="0"/>
              <a:t>ong</a:t>
            </a:r>
            <a:r>
              <a:rPr lang="en-US" dirty="0"/>
              <a:t>-term management considerations.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499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3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8726" y="274638"/>
            <a:ext cx="6978073" cy="695180"/>
          </a:xfrm>
        </p:spPr>
        <p:txBody>
          <a:bodyPr>
            <a:noAutofit/>
          </a:bodyPr>
          <a:lstStyle/>
          <a:p>
            <a:r>
              <a:rPr lang="en-US" sz="36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Consider an Advanced Design and Implementation Project</a:t>
            </a:r>
            <a:endParaRPr lang="en-US" sz="3600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8725" y="1362364"/>
            <a:ext cx="7204365" cy="526472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Financial Decision Support Tools (model </a:t>
            </a:r>
            <a:r>
              <a:rPr lang="en-US" dirty="0" smtClean="0"/>
              <a:t>farm systems </a:t>
            </a:r>
            <a:r>
              <a:rPr lang="en-US" dirty="0"/>
              <a:t>for advanced </a:t>
            </a:r>
            <a:r>
              <a:rPr lang="en-US" dirty="0" smtClean="0"/>
              <a:t>design</a:t>
            </a:r>
            <a:r>
              <a:rPr lang="en-US" dirty="0"/>
              <a:t>)</a:t>
            </a:r>
          </a:p>
          <a:p>
            <a:pPr lvl="1"/>
            <a:r>
              <a:rPr lang="en-US" sz="2400" dirty="0">
                <a:hlinkClick r:id="rId2"/>
              </a:rPr>
              <a:t>http://</a:t>
            </a:r>
            <a:r>
              <a:rPr lang="en-US" sz="2400" dirty="0" err="1">
                <a:hlinkClick r:id="rId2"/>
              </a:rPr>
              <a:t>www.centerforagroforestry.org</a:t>
            </a:r>
            <a:r>
              <a:rPr lang="en-US" sz="2400" dirty="0">
                <a:hlinkClick r:id="rId2"/>
              </a:rPr>
              <a:t>/profit/</a:t>
            </a:r>
            <a:r>
              <a:rPr lang="en-US" sz="2400" dirty="0" err="1">
                <a:hlinkClick r:id="rId2"/>
              </a:rPr>
              <a:t>elderberryfinance.php</a:t>
            </a:r>
            <a:endParaRPr lang="en-US" sz="2400" dirty="0"/>
          </a:p>
          <a:p>
            <a:r>
              <a:rPr lang="en-US" dirty="0" smtClean="0"/>
              <a:t>NTFP Calculator</a:t>
            </a:r>
          </a:p>
          <a:p>
            <a:pPr lvl="1"/>
            <a:r>
              <a:rPr lang="en-US" dirty="0">
                <a:hlinkClick r:id="rId3"/>
              </a:rPr>
              <a:t>https://nac.unl.edu/tools/</a:t>
            </a:r>
            <a:r>
              <a:rPr lang="en-US" dirty="0" smtClean="0">
                <a:hlinkClick r:id="rId3"/>
              </a:rPr>
              <a:t>ntfp.htm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err="1" smtClean="0"/>
              <a:t>CanVis</a:t>
            </a:r>
            <a:r>
              <a:rPr lang="en-US" dirty="0" smtClean="0"/>
              <a:t> simulations</a:t>
            </a:r>
          </a:p>
          <a:p>
            <a:pPr lvl="1"/>
            <a:r>
              <a:rPr lang="en-US" dirty="0">
                <a:hlinkClick r:id="rId4"/>
              </a:rPr>
              <a:t>https://nac.unl.edu/simulation/</a:t>
            </a:r>
            <a:r>
              <a:rPr lang="en-US" dirty="0" smtClean="0">
                <a:hlinkClick r:id="rId4"/>
              </a:rPr>
              <a:t>index.htm</a:t>
            </a:r>
            <a:r>
              <a:rPr lang="en-US" dirty="0" smtClean="0"/>
              <a:t> </a:t>
            </a:r>
          </a:p>
          <a:p>
            <a:r>
              <a:rPr lang="en-US" dirty="0" smtClean="0"/>
              <a:t>Use the Handbook for Agroforestry Planning and Design as a guide</a:t>
            </a:r>
          </a:p>
          <a:p>
            <a:pPr lvl="1"/>
            <a:r>
              <a:rPr lang="en-US" sz="2400" dirty="0" smtClean="0">
                <a:hlinkClick r:id="rId5"/>
              </a:rPr>
              <a:t>www.centerforagroforestry.org</a:t>
            </a:r>
            <a:r>
              <a:rPr lang="en-US" sz="2400" dirty="0">
                <a:hlinkClick r:id="rId5"/>
              </a:rPr>
              <a:t>/pubs/training/</a:t>
            </a:r>
            <a:r>
              <a:rPr lang="en-US" sz="2400" b="1" dirty="0">
                <a:hlinkClick r:id="rId5"/>
              </a:rPr>
              <a:t>handbook</a:t>
            </a:r>
            <a:r>
              <a:rPr lang="en-US" sz="2400" dirty="0">
                <a:hlinkClick r:id="rId5"/>
              </a:rPr>
              <a:t>p&amp;d13.</a:t>
            </a:r>
            <a:r>
              <a:rPr lang="en-US" sz="2400" dirty="0" smtClean="0">
                <a:hlinkClick r:id="rId5"/>
              </a:rPr>
              <a:t>pdf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499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4201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4154" y="274638"/>
            <a:ext cx="6952646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Trial agroforestry practices to consider at your farm or school</a:t>
            </a: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153" y="1697908"/>
            <a:ext cx="7205289" cy="492192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D7E4BD"/>
                </a:solidFill>
              </a:rPr>
              <a:t>Cultivate mushrooms</a:t>
            </a:r>
          </a:p>
          <a:p>
            <a:pPr lvl="1"/>
            <a:r>
              <a:rPr lang="en-US" dirty="0" smtClean="0"/>
              <a:t>Visit </a:t>
            </a:r>
            <a:r>
              <a:rPr lang="en-US" dirty="0"/>
              <a:t>Field and Forest Products at </a:t>
            </a:r>
            <a:r>
              <a:rPr lang="en-US" dirty="0">
                <a:hlinkClick r:id="rId2"/>
              </a:rPr>
              <a:t>www.fieldforest.net</a:t>
            </a:r>
            <a:r>
              <a:rPr lang="en-US" dirty="0"/>
              <a:t> for supplies and instructions for mushroom </a:t>
            </a:r>
            <a:r>
              <a:rPr lang="en-US" dirty="0" smtClean="0"/>
              <a:t>inoculation</a:t>
            </a:r>
          </a:p>
          <a:p>
            <a:r>
              <a:rPr lang="en-US" dirty="0" smtClean="0">
                <a:solidFill>
                  <a:srgbClr val="D7E4BD"/>
                </a:solidFill>
              </a:rPr>
              <a:t>Plant a food forest</a:t>
            </a:r>
          </a:p>
          <a:p>
            <a:r>
              <a:rPr lang="en-US" dirty="0" smtClean="0">
                <a:solidFill>
                  <a:srgbClr val="D7E4BD"/>
                </a:solidFill>
              </a:rPr>
              <a:t>Install a windbreak or riparian buffer</a:t>
            </a:r>
          </a:p>
          <a:p>
            <a:pPr lvl="1"/>
            <a:r>
              <a:rPr lang="en-US" dirty="0"/>
              <a:t>Visit Forrest Keeling nursery at </a:t>
            </a:r>
            <a:r>
              <a:rPr lang="en-US" dirty="0">
                <a:hlinkClick r:id="rId3"/>
              </a:rPr>
              <a:t>www.fknursery.com</a:t>
            </a:r>
            <a:r>
              <a:rPr lang="en-US" dirty="0"/>
              <a:t> for improved cultivars of </a:t>
            </a:r>
            <a:r>
              <a:rPr lang="en-US" dirty="0" smtClean="0"/>
              <a:t>fruit and </a:t>
            </a:r>
            <a:r>
              <a:rPr lang="en-US" dirty="0"/>
              <a:t>nut trees and shrubs for </a:t>
            </a:r>
            <a:r>
              <a:rPr lang="en-US" dirty="0" smtClean="0"/>
              <a:t>MO</a:t>
            </a:r>
          </a:p>
          <a:p>
            <a:r>
              <a:rPr lang="en-US" dirty="0" smtClean="0">
                <a:solidFill>
                  <a:srgbClr val="D7E4BD"/>
                </a:solidFill>
              </a:rPr>
              <a:t>Market value-added agroforestry products</a:t>
            </a:r>
            <a:endParaRPr lang="en-US" sz="1300" dirty="0" smtClean="0">
              <a:solidFill>
                <a:srgbClr val="D7E4BD"/>
              </a:solidFill>
            </a:endParaRPr>
          </a:p>
          <a:p>
            <a:pPr lvl="1"/>
            <a:r>
              <a:rPr lang="en-US" sz="2700" dirty="0" smtClean="0"/>
              <a:t>Contact the Center for Agroforestry </a:t>
            </a:r>
            <a:r>
              <a:rPr lang="en-US" sz="2700" dirty="0" smtClean="0">
                <a:hlinkClick r:id="rId4"/>
              </a:rPr>
              <a:t>www.centerforagroforestry.org</a:t>
            </a:r>
            <a:r>
              <a:rPr lang="en-US" sz="2700" dirty="0" smtClean="0"/>
              <a:t>  for assistance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499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53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1539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856" y="274638"/>
            <a:ext cx="7053943" cy="1143000"/>
          </a:xfrm>
        </p:spPr>
        <p:txBody>
          <a:bodyPr>
            <a:normAutofit/>
          </a:bodyPr>
          <a:lstStyle/>
          <a:p>
            <a:pPr algn="l"/>
            <a:r>
              <a:rPr lang="en-US" sz="4000" u="sng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Reflect</a:t>
            </a:r>
            <a:endParaRPr lang="en-US" sz="4000" u="sng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0" y="1600200"/>
            <a:ext cx="6908800" cy="4804229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Which of the 5 temperate agroforestry practices do you find most appealing? Why?</a:t>
            </a:r>
          </a:p>
          <a:p>
            <a:endParaRPr lang="en-US" i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How might a farmer decide which agroforestry practice would be most suitable for them?</a:t>
            </a:r>
          </a:p>
          <a:p>
            <a:endParaRPr lang="en-US" i="1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What tree, shrub, or NTFP species do you think would be most desirable in this area?</a:t>
            </a:r>
            <a:endParaRPr lang="en-US" i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99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3211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80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81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Agroforestry “Bio” Cards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900" y="1091069"/>
            <a:ext cx="9371374" cy="554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20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8"/>
            <a:ext cx="8229600" cy="960243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Working Trees 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sz="2000" i="1" dirty="0" smtClean="0"/>
              <a:t>make your own list based on the trees you know</a:t>
            </a:r>
            <a:endParaRPr lang="en-US" sz="5300" i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1161618"/>
              </p:ext>
            </p:extLst>
          </p:nvPr>
        </p:nvGraphicFramePr>
        <p:xfrm>
          <a:off x="105838" y="1273386"/>
          <a:ext cx="8932324" cy="5392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6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6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8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92109">
                <a:tc>
                  <a:txBody>
                    <a:bodyPr/>
                    <a:lstStyle/>
                    <a:p>
                      <a:r>
                        <a:rPr lang="en-US" sz="2400" u="sng" dirty="0" smtClean="0"/>
                        <a:t>Tree name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sz="2000" b="0" dirty="0" smtClean="0"/>
                        <a:t>Sugar maple</a:t>
                      </a:r>
                    </a:p>
                    <a:p>
                      <a:endParaRPr lang="en-US" sz="2000" dirty="0" smtClean="0"/>
                    </a:p>
                    <a:p>
                      <a:endParaRPr lang="en-US" sz="2000" dirty="0" smtClean="0"/>
                    </a:p>
                    <a:p>
                      <a:r>
                        <a:rPr lang="en-US" sz="2000" b="0" dirty="0" smtClean="0"/>
                        <a:t>White</a:t>
                      </a:r>
                      <a:r>
                        <a:rPr lang="en-US" sz="2000" b="0" baseline="0" dirty="0" smtClean="0"/>
                        <a:t> oak</a:t>
                      </a:r>
                      <a:endParaRPr lang="en-US" sz="2000" b="0" dirty="0" smtClean="0"/>
                    </a:p>
                    <a:p>
                      <a:endParaRPr lang="en-US" sz="2000" dirty="0" smtClean="0"/>
                    </a:p>
                    <a:p>
                      <a:r>
                        <a:rPr lang="en-US" sz="2000" b="0" dirty="0" smtClean="0"/>
                        <a:t>Paper</a:t>
                      </a:r>
                      <a:r>
                        <a:rPr lang="en-US" sz="2000" b="0" baseline="0" dirty="0" smtClean="0"/>
                        <a:t> birch</a:t>
                      </a:r>
                      <a:endParaRPr lang="en-US" sz="2000" b="0" dirty="0" smtClean="0"/>
                    </a:p>
                    <a:p>
                      <a:endParaRPr lang="en-US" sz="2000" dirty="0" smtClean="0"/>
                    </a:p>
                    <a:p>
                      <a:endParaRPr lang="en-US" sz="1400" dirty="0" smtClean="0"/>
                    </a:p>
                    <a:p>
                      <a:r>
                        <a:rPr lang="en-US" sz="2000" b="0" dirty="0" smtClean="0"/>
                        <a:t>Spruce</a:t>
                      </a:r>
                      <a:r>
                        <a:rPr lang="en-US" sz="2000" b="0" baseline="0" dirty="0" smtClean="0"/>
                        <a:t> or Fir</a:t>
                      </a:r>
                    </a:p>
                    <a:p>
                      <a:endParaRPr lang="en-US" sz="2000" dirty="0" smtClean="0"/>
                    </a:p>
                    <a:p>
                      <a:endParaRPr lang="en-US" sz="2000" dirty="0" smtClean="0"/>
                    </a:p>
                    <a:p>
                      <a:r>
                        <a:rPr lang="en-US" sz="2000" b="0" dirty="0" smtClean="0"/>
                        <a:t>Sycamore</a:t>
                      </a:r>
                    </a:p>
                    <a:p>
                      <a:endParaRPr lang="en-US" dirty="0" smtClean="0"/>
                    </a:p>
                    <a:p>
                      <a:endParaRPr lang="en-US" sz="1050" dirty="0" smtClean="0"/>
                    </a:p>
                    <a:p>
                      <a:r>
                        <a:rPr lang="en-US" sz="2000" b="0" dirty="0" smtClean="0"/>
                        <a:t>Black</a:t>
                      </a:r>
                      <a:r>
                        <a:rPr lang="en-US" sz="2000" b="0" baseline="0" dirty="0" smtClean="0"/>
                        <a:t> walnut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 smtClean="0"/>
                        <a:t>This tree needs…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sz="2000" b="0" dirty="0" smtClean="0"/>
                        <a:t>Moist, fertile soil </a:t>
                      </a:r>
                    </a:p>
                    <a:p>
                      <a:endParaRPr lang="en-US" sz="2000" b="0" dirty="0" smtClean="0"/>
                    </a:p>
                    <a:p>
                      <a:endParaRPr lang="en-US" sz="2000" b="0" dirty="0" smtClean="0"/>
                    </a:p>
                    <a:p>
                      <a:r>
                        <a:rPr lang="en-US" sz="2000" b="0" dirty="0" smtClean="0"/>
                        <a:t>Sunlight, time</a:t>
                      </a:r>
                    </a:p>
                    <a:p>
                      <a:endParaRPr lang="en-US" sz="2000" b="0" dirty="0" smtClean="0"/>
                    </a:p>
                    <a:p>
                      <a:r>
                        <a:rPr lang="en-US" sz="2000" b="0" dirty="0" smtClean="0"/>
                        <a:t>Cool</a:t>
                      </a:r>
                      <a:r>
                        <a:rPr lang="en-US" sz="2000" b="0" baseline="0" dirty="0" smtClean="0"/>
                        <a:t> climate</a:t>
                      </a:r>
                      <a:endParaRPr lang="en-US" sz="2000" b="0" dirty="0" smtClean="0"/>
                    </a:p>
                    <a:p>
                      <a:endParaRPr lang="en-US" sz="2000" b="0" dirty="0" smtClean="0"/>
                    </a:p>
                    <a:p>
                      <a:endParaRPr lang="en-US" sz="1400" b="0" dirty="0" smtClean="0"/>
                    </a:p>
                    <a:p>
                      <a:r>
                        <a:rPr lang="en-US" sz="2000" b="0" dirty="0" smtClean="0"/>
                        <a:t>Space</a:t>
                      </a:r>
                    </a:p>
                    <a:p>
                      <a:endParaRPr lang="en-US" sz="2000" b="0" dirty="0" smtClean="0"/>
                    </a:p>
                    <a:p>
                      <a:endParaRPr lang="en-US" sz="2000" b="0" dirty="0" smtClean="0"/>
                    </a:p>
                    <a:p>
                      <a:r>
                        <a:rPr lang="en-US" sz="2000" b="0" baseline="0" dirty="0" smtClean="0"/>
                        <a:t>Moist soil conditions</a:t>
                      </a:r>
                    </a:p>
                    <a:p>
                      <a:endParaRPr lang="en-US" sz="2000" b="0" baseline="0" dirty="0" smtClean="0"/>
                    </a:p>
                    <a:p>
                      <a:endParaRPr lang="en-US" sz="1100" b="0" baseline="0" dirty="0" smtClean="0"/>
                    </a:p>
                    <a:p>
                      <a:r>
                        <a:rPr lang="en-US" sz="2000" b="0" baseline="0" dirty="0" smtClean="0"/>
                        <a:t>Well-drained soil</a:t>
                      </a:r>
                      <a:endParaRPr lang="en-US" sz="2000" b="0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u="sng" dirty="0" smtClean="0"/>
                        <a:t>This tree contains/ provides…</a:t>
                      </a:r>
                    </a:p>
                    <a:p>
                      <a:endParaRPr lang="en-US" sz="200" u="sng" dirty="0" smtClean="0"/>
                    </a:p>
                    <a:p>
                      <a:r>
                        <a:rPr lang="en-US" sz="2000" b="0" u="none" dirty="0" smtClean="0"/>
                        <a:t>Sap </a:t>
                      </a:r>
                      <a:r>
                        <a:rPr lang="en-US" sz="2000" b="0" u="none" dirty="0" smtClean="0">
                          <a:sym typeface="Wingdings"/>
                        </a:rPr>
                        <a:t> Syrup, mushroom logs, fall color aesthetic</a:t>
                      </a:r>
                      <a:endParaRPr lang="en-US" sz="2000" b="0" u="none" dirty="0" smtClean="0"/>
                    </a:p>
                    <a:p>
                      <a:endParaRPr lang="en-US" sz="2000" b="0" u="none" dirty="0" smtClean="0"/>
                    </a:p>
                    <a:p>
                      <a:r>
                        <a:rPr lang="en-US" sz="2000" b="0" u="none" dirty="0" smtClean="0"/>
                        <a:t>Habitat, timber, acorn mast</a:t>
                      </a:r>
                    </a:p>
                    <a:p>
                      <a:endParaRPr lang="en-US" sz="2000" b="0" u="none" dirty="0" smtClean="0"/>
                    </a:p>
                    <a:p>
                      <a:r>
                        <a:rPr lang="en-US" sz="2000" b="0" u="none" dirty="0" smtClean="0"/>
                        <a:t>Bark (historically</a:t>
                      </a:r>
                      <a:r>
                        <a:rPr lang="en-US" sz="2000" b="0" u="none" baseline="0" dirty="0" smtClean="0"/>
                        <a:t> for canoes, homes, baskets)</a:t>
                      </a:r>
                      <a:endParaRPr lang="en-US" sz="2000" b="0" u="none" dirty="0" smtClean="0"/>
                    </a:p>
                    <a:p>
                      <a:endParaRPr lang="en-US" sz="1400" b="0" u="none" dirty="0" smtClean="0"/>
                    </a:p>
                    <a:p>
                      <a:r>
                        <a:rPr lang="en-US" sz="2000" b="0" u="none" dirty="0" smtClean="0"/>
                        <a:t>Christmas trees, winter</a:t>
                      </a:r>
                      <a:r>
                        <a:rPr lang="en-US" sz="2000" b="0" u="none" baseline="0" dirty="0" smtClean="0"/>
                        <a:t> foliage, wind protection</a:t>
                      </a:r>
                    </a:p>
                    <a:p>
                      <a:endParaRPr lang="en-US" sz="2000" b="0" u="none" baseline="0" dirty="0" smtClean="0"/>
                    </a:p>
                    <a:p>
                      <a:r>
                        <a:rPr lang="en-US" sz="2000" b="0" u="none" baseline="0" dirty="0" smtClean="0"/>
                        <a:t>Bird nesting habitat, ground water filter</a:t>
                      </a:r>
                    </a:p>
                    <a:p>
                      <a:endParaRPr lang="en-US" sz="1100" b="0" u="none" baseline="0" dirty="0" smtClean="0"/>
                    </a:p>
                    <a:p>
                      <a:r>
                        <a:rPr lang="en-US" sz="2000" b="0" u="none" baseline="0" dirty="0" smtClean="0"/>
                        <a:t>Edible nuts for humans and wildlife, high-value timber</a:t>
                      </a:r>
                      <a:endParaRPr lang="en-US" sz="1800" b="0" u="none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9604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terms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41" y="1417638"/>
            <a:ext cx="7028664" cy="4525963"/>
          </a:xfrm>
        </p:spPr>
        <p:txBody>
          <a:bodyPr/>
          <a:lstStyle/>
          <a:p>
            <a:r>
              <a:rPr lang="en-US" dirty="0" smtClean="0"/>
              <a:t>Agroforestry</a:t>
            </a:r>
          </a:p>
          <a:p>
            <a:pPr lvl="1"/>
            <a:r>
              <a:rPr lang="en-US" dirty="0" smtClean="0"/>
              <a:t>Alley cropping</a:t>
            </a:r>
          </a:p>
          <a:p>
            <a:pPr lvl="1"/>
            <a:r>
              <a:rPr lang="en-US" dirty="0" smtClean="0"/>
              <a:t>Forest farming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Riparian and upland </a:t>
            </a:r>
            <a:r>
              <a:rPr lang="en-US" dirty="0" smtClean="0"/>
              <a:t>forest buffers</a:t>
            </a:r>
          </a:p>
          <a:p>
            <a:pPr lvl="1"/>
            <a:r>
              <a:rPr lang="en-US" dirty="0" err="1" smtClean="0"/>
              <a:t>Silvopasture</a:t>
            </a:r>
            <a:endParaRPr lang="en-US" dirty="0" smtClean="0"/>
          </a:p>
          <a:p>
            <a:pPr lvl="1"/>
            <a:r>
              <a:rPr lang="en-US" dirty="0" smtClean="0"/>
              <a:t>Windbreaks</a:t>
            </a:r>
          </a:p>
          <a:p>
            <a:pPr lvl="1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5" y="0"/>
            <a:ext cx="2066306" cy="6858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640496" y="846776"/>
            <a:ext cx="1499378" cy="14465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640496" y="2293350"/>
            <a:ext cx="1499378" cy="529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640496" y="3387102"/>
            <a:ext cx="1499378" cy="529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640496" y="3828131"/>
            <a:ext cx="1499378" cy="8467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640496" y="4410289"/>
            <a:ext cx="1658135" cy="1533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430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Alley cropping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45432" y="6166151"/>
            <a:ext cx="8005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92D050"/>
                </a:solidFill>
              </a:rPr>
              <a:t>http://belovedplanet.com/2013/06/ </a:t>
            </a:r>
            <a:r>
              <a:rPr lang="en-US" dirty="0" smtClean="0"/>
              <a:t>(</a:t>
            </a:r>
            <a:r>
              <a:rPr lang="en-US" dirty="0"/>
              <a:t>France – wheat and walnut</a:t>
            </a:r>
            <a:r>
              <a:rPr lang="en-US" dirty="0" smtClean="0"/>
              <a:t>)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5" name="Content Placeholder 4" descr="Screen Shot 2016-05-19 at 8.59.4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1" b="13661"/>
          <a:stretch>
            <a:fillRect/>
          </a:stretch>
        </p:blipFill>
        <p:spPr>
          <a:xfrm>
            <a:off x="325247" y="1417638"/>
            <a:ext cx="8416707" cy="4708525"/>
          </a:xfrm>
        </p:spPr>
      </p:pic>
    </p:spTree>
    <p:extLst>
      <p:ext uri="{BB962C8B-B14F-4D97-AF65-F5344CB8AC3E}">
        <p14:creationId xmlns:p14="http://schemas.microsoft.com/office/powerpoint/2010/main" val="2727009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9096" y="0"/>
            <a:ext cx="8229600" cy="75781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D7E4BD"/>
                </a:solidFill>
              </a:rPr>
              <a:t>Alley Cropping</a:t>
            </a:r>
            <a:endParaRPr lang="en-US" dirty="0">
              <a:solidFill>
                <a:srgbClr val="D7E4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31" y="757818"/>
            <a:ext cx="8229600" cy="4525963"/>
          </a:xfrm>
        </p:spPr>
        <p:txBody>
          <a:bodyPr>
            <a:normAutofit/>
          </a:bodyPr>
          <a:lstStyle/>
          <a:p>
            <a:pPr marL="0" indent="0">
              <a:lnSpc>
                <a:spcPts val="2800"/>
              </a:lnSpc>
              <a:spcBef>
                <a:spcPts val="400"/>
              </a:spcBef>
              <a:buNone/>
            </a:pPr>
            <a:r>
              <a:rPr lang="en-US" sz="3600" i="1" baseline="30000" dirty="0"/>
              <a:t>T</a:t>
            </a:r>
            <a:r>
              <a:rPr lang="en-US" sz="3600" i="1" baseline="30000" dirty="0" smtClean="0"/>
              <a:t>he </a:t>
            </a:r>
            <a:r>
              <a:rPr lang="en-US" sz="3600" i="1" baseline="30000" dirty="0"/>
              <a:t>planting of two or more sets of single or multiple rows </a:t>
            </a:r>
            <a:r>
              <a:rPr lang="en-US" sz="3600" i="1" baseline="30000" dirty="0" smtClean="0"/>
              <a:t>of</a:t>
            </a:r>
            <a:r>
              <a:rPr lang="en-US" sz="3600" i="1" dirty="0" smtClean="0"/>
              <a:t> </a:t>
            </a:r>
            <a:r>
              <a:rPr lang="en-US" sz="3600" i="1" baseline="30000" dirty="0" smtClean="0"/>
              <a:t>trees </a:t>
            </a:r>
            <a:r>
              <a:rPr lang="en-US" sz="3600" i="1" baseline="30000" dirty="0"/>
              <a:t>or shrubs at wide </a:t>
            </a:r>
            <a:r>
              <a:rPr lang="en-US" sz="3600" i="1" baseline="30000" dirty="0" err="1"/>
              <a:t>spacings</a:t>
            </a:r>
            <a:r>
              <a:rPr lang="en-US" sz="3600" i="1" baseline="30000" dirty="0"/>
              <a:t>, creating alleys within </a:t>
            </a:r>
            <a:r>
              <a:rPr lang="en-US" sz="3600" i="1" baseline="30000" dirty="0" smtClean="0"/>
              <a:t>which</a:t>
            </a:r>
            <a:r>
              <a:rPr lang="en-US" sz="3600" i="1" dirty="0" smtClean="0"/>
              <a:t> </a:t>
            </a:r>
            <a:r>
              <a:rPr lang="en-US" sz="3600" i="1" baseline="30000" dirty="0" smtClean="0"/>
              <a:t>agricultural</a:t>
            </a:r>
            <a:r>
              <a:rPr lang="en-US" sz="3600" i="1" baseline="30000" dirty="0"/>
              <a:t>, horticultural, or forage crops are cultivated.</a:t>
            </a:r>
            <a:endParaRPr lang="en-US" sz="3600" dirty="0"/>
          </a:p>
        </p:txBody>
      </p:sp>
      <p:pic>
        <p:nvPicPr>
          <p:cNvPr id="4" name="Content Placeholder 4" descr="Screen Shot 2016-05-19 at 8.59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1" b="13661"/>
          <a:stretch>
            <a:fillRect/>
          </a:stretch>
        </p:blipFill>
        <p:spPr>
          <a:xfrm>
            <a:off x="260924" y="1860324"/>
            <a:ext cx="8416707" cy="48491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889" y="6386286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Video: </a:t>
            </a:r>
            <a:r>
              <a:rPr lang="en-US" dirty="0">
                <a:hlinkClick r:id="rId3"/>
              </a:rPr>
              <a:t>http://www.youtube.com/watch?v=b8Kwb5yInPM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76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5823"/>
            <a:ext cx="8229600" cy="1143000"/>
          </a:xfrm>
        </p:spPr>
        <p:txBody>
          <a:bodyPr/>
          <a:lstStyle/>
          <a:p>
            <a:r>
              <a:rPr lang="en-US" dirty="0" smtClean="0"/>
              <a:t>Forest farming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83599" y="5985001"/>
            <a:ext cx="4270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92D050"/>
                </a:solidFill>
              </a:rPr>
              <a:t>http</a:t>
            </a:r>
            <a:r>
              <a:rPr lang="en-US" dirty="0">
                <a:solidFill>
                  <a:srgbClr val="92D050"/>
                </a:solidFill>
              </a:rPr>
              <a:t>://greenhillcollectivefarm.blogspot.com</a:t>
            </a:r>
          </a:p>
          <a:p>
            <a:pPr algn="ctr"/>
            <a:r>
              <a:rPr lang="en-US" dirty="0" smtClean="0"/>
              <a:t>(</a:t>
            </a:r>
            <a:r>
              <a:rPr lang="en-US" dirty="0"/>
              <a:t>New Hampshire) </a:t>
            </a:r>
          </a:p>
        </p:txBody>
      </p:sp>
      <p:pic>
        <p:nvPicPr>
          <p:cNvPr id="1028" name="Picture 4" descr="http://www.charlotteobserver.com/news/science-technology/r34etd/picture55632610/ALTERNATES/FREE_640/ginsingTending_B9316376294Z.1_20150320145437_000_GUAA2M16K.1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742" y="1915888"/>
            <a:ext cx="6096000" cy="32004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Mac HD:Users:prairieseed:Downloads:constituent-sol53470ded:DSCN1017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3" y="3108587"/>
            <a:ext cx="4729720" cy="369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http://3.bp.blogspot.com/-geYZp4p6Jow/Vfje3MCqeHI/AAAAAAAACnk/4_66Jxy3d-0/s1600/Ball%2Bof%2Bred%2Bginseng%2Bberrie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311" y="4042611"/>
            <a:ext cx="1457382" cy="10924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2.bp.blogspot.com/-gaVdQdowmgc/Vfjg9ihlmhI/AAAAAAAACnw/b9t9fN3tNuo/s1600/Johnnys%2Bthree%2Byear%2Bold%2Bginseng%2Brootlets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856" y="75246"/>
            <a:ext cx="1554561" cy="15545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91944" y="1184972"/>
            <a:ext cx="55687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http://</a:t>
            </a:r>
            <a:r>
              <a:rPr lang="en-US" dirty="0" smtClean="0">
                <a:solidFill>
                  <a:srgbClr val="92D050"/>
                </a:solidFill>
              </a:rPr>
              <a:t>ourtinyfarmnc.blogspot.com/search/label/ginseng</a:t>
            </a:r>
          </a:p>
          <a:p>
            <a:pPr algn="ctr"/>
            <a:r>
              <a:rPr lang="en-US" dirty="0" smtClean="0"/>
              <a:t>(North Carolina)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413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417" y="-214441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D7E4BD"/>
                </a:solidFill>
              </a:rPr>
              <a:t>Forest Farming</a:t>
            </a:r>
            <a:endParaRPr lang="en-US" dirty="0">
              <a:solidFill>
                <a:srgbClr val="D7E4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762" y="692948"/>
            <a:ext cx="8229600" cy="4525963"/>
          </a:xfrm>
        </p:spPr>
        <p:txBody>
          <a:bodyPr/>
          <a:lstStyle/>
          <a:p>
            <a:pPr marL="0" indent="0">
              <a:lnSpc>
                <a:spcPts val="2700"/>
              </a:lnSpc>
              <a:buNone/>
            </a:pPr>
            <a:r>
              <a:rPr lang="en-US" sz="2400" i="1" dirty="0"/>
              <a:t>T</a:t>
            </a:r>
            <a:r>
              <a:rPr lang="en-US" sz="2400" i="1" dirty="0" smtClean="0"/>
              <a:t>he </a:t>
            </a:r>
            <a:r>
              <a:rPr lang="en-US" sz="2400" i="1" dirty="0"/>
              <a:t>intentional and sustainable cultivation of marketable non- </a:t>
            </a:r>
            <a:endParaRPr lang="en-US" sz="2400" dirty="0"/>
          </a:p>
          <a:p>
            <a:pPr marL="0" indent="0">
              <a:lnSpc>
                <a:spcPts val="2700"/>
              </a:lnSpc>
              <a:spcBef>
                <a:spcPts val="600"/>
              </a:spcBef>
              <a:buNone/>
            </a:pPr>
            <a:r>
              <a:rPr lang="en-US" sz="2400" i="1" dirty="0"/>
              <a:t>timber forest products (</a:t>
            </a:r>
            <a:r>
              <a:rPr lang="en-US" sz="24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NTFP</a:t>
            </a:r>
            <a:r>
              <a:rPr lang="en-US" sz="2400" i="1" dirty="0"/>
              <a:t>s) in woodlands with suitable shade and site conditions. </a:t>
            </a:r>
            <a:endParaRPr lang="en-US" sz="2400" dirty="0"/>
          </a:p>
          <a:p>
            <a:endParaRPr lang="en-US" dirty="0"/>
          </a:p>
        </p:txBody>
      </p:sp>
      <p:pic>
        <p:nvPicPr>
          <p:cNvPr id="5" name="Picture 4" descr="http://www.charlotteobserver.com/news/science-technology/r34etd/picture55632610/ALTERNATES/FREE_640/ginsingTending_B9316376294Z.1_20150320145437_000_GUAA2M16K.1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18510"/>
            <a:ext cx="6096000" cy="32004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Mac HD:Users:prairieseed:Downloads:constituent-sol53470ded:DSCN1017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3" y="3108587"/>
            <a:ext cx="4729720" cy="36949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342574" y="6431281"/>
            <a:ext cx="7801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Video: </a:t>
            </a:r>
            <a:r>
              <a:rPr lang="en-US" dirty="0">
                <a:hlinkClick r:id="rId4"/>
              </a:rPr>
              <a:t>http://www.youtube.com/watch?v=ssFQXgGbwTE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997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228"/>
            <a:ext cx="8229600" cy="1143000"/>
          </a:xfrm>
        </p:spPr>
        <p:txBody>
          <a:bodyPr/>
          <a:lstStyle/>
          <a:p>
            <a:r>
              <a:rPr lang="en-US" dirty="0" smtClean="0"/>
              <a:t>Riparian forest buffers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t="44623" r="-1"/>
          <a:stretch/>
        </p:blipFill>
        <p:spPr bwMode="auto">
          <a:xfrm>
            <a:off x="676924" y="1111395"/>
            <a:ext cx="7868756" cy="5014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6296843"/>
            <a:ext cx="6986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92D050"/>
                </a:solidFill>
              </a:rPr>
              <a:t>https://en.wikipedia.org/wiki/Riparian_buffer</a:t>
            </a:r>
            <a:r>
              <a:rPr lang="en-US" dirty="0" smtClean="0">
                <a:solidFill>
                  <a:srgbClr val="92D050"/>
                </a:solidFill>
              </a:rPr>
              <a:t> </a:t>
            </a:r>
            <a:r>
              <a:rPr lang="en-US" dirty="0" smtClean="0"/>
              <a:t> </a:t>
            </a:r>
            <a:r>
              <a:rPr lang="en-US" dirty="0"/>
              <a:t>(Story County, IA) </a:t>
            </a:r>
          </a:p>
        </p:txBody>
      </p:sp>
    </p:spTree>
    <p:extLst>
      <p:ext uri="{BB962C8B-B14F-4D97-AF65-F5344CB8AC3E}">
        <p14:creationId xmlns:p14="http://schemas.microsoft.com/office/powerpoint/2010/main" val="2343897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4153" y="396773"/>
            <a:ext cx="7205289" cy="1143000"/>
          </a:xfrm>
        </p:spPr>
        <p:txBody>
          <a:bodyPr>
            <a:normAutofit fontScale="90000"/>
          </a:bodyPr>
          <a:lstStyle/>
          <a:p>
            <a:r>
              <a:rPr lang="en-US" sz="3600" b="1" i="1" dirty="0"/>
              <a:t>Goals of the Agroforestry </a:t>
            </a:r>
            <a:r>
              <a:rPr lang="en-US" sz="3600" b="1" i="1" dirty="0" smtClean="0"/>
              <a:t>Modules </a:t>
            </a:r>
            <a:r>
              <a:rPr lang="en-US" sz="3600" dirty="0"/>
              <a:t>are to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154" y="1600200"/>
            <a:ext cx="6952646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Enhance teacher and student </a:t>
            </a:r>
            <a:r>
              <a:rPr lang="en-US" dirty="0" smtClean="0">
                <a:solidFill>
                  <a:srgbClr val="FFFF00"/>
                </a:solidFill>
              </a:rPr>
              <a:t>access</a:t>
            </a:r>
            <a:r>
              <a:rPr lang="en-US" dirty="0" smtClean="0"/>
              <a:t> to agroforestry resources</a:t>
            </a:r>
          </a:p>
          <a:p>
            <a:endParaRPr lang="en-US" dirty="0"/>
          </a:p>
          <a:p>
            <a:r>
              <a:rPr lang="en-US" dirty="0" smtClean="0"/>
              <a:t>Increase teacher and student </a:t>
            </a:r>
            <a:r>
              <a:rPr lang="en-US" dirty="0" smtClean="0">
                <a:solidFill>
                  <a:srgbClr val="FFFF00"/>
                </a:solidFill>
              </a:rPr>
              <a:t>understanding</a:t>
            </a:r>
            <a:r>
              <a:rPr lang="en-US" dirty="0" smtClean="0"/>
              <a:t> of agroforestry systems</a:t>
            </a:r>
          </a:p>
          <a:p>
            <a:endParaRPr lang="en-US" dirty="0"/>
          </a:p>
          <a:p>
            <a:r>
              <a:rPr lang="en-US" dirty="0" smtClean="0"/>
              <a:t>Promote the long-term </a:t>
            </a:r>
            <a:r>
              <a:rPr lang="en-US" dirty="0" smtClean="0">
                <a:solidFill>
                  <a:srgbClr val="FFFF00"/>
                </a:solidFill>
              </a:rPr>
              <a:t>implementation</a:t>
            </a:r>
            <a:r>
              <a:rPr lang="en-US" dirty="0" smtClean="0"/>
              <a:t> of agroforestry practices, encouraging </a:t>
            </a:r>
            <a:r>
              <a:rPr lang="en-US" dirty="0" smtClean="0">
                <a:solidFill>
                  <a:srgbClr val="FFFF00"/>
                </a:solidFill>
              </a:rPr>
              <a:t>partnerships </a:t>
            </a:r>
            <a:r>
              <a:rPr lang="en-US" dirty="0" smtClean="0"/>
              <a:t>that facilitate this process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499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79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8596" y="-18709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D7E4BD"/>
                </a:solidFill>
              </a:rPr>
              <a:t>Riparian Forest Buffers</a:t>
            </a:r>
            <a:endParaRPr lang="en-US" dirty="0">
              <a:solidFill>
                <a:srgbClr val="D7E4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48" y="68598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i="1" dirty="0"/>
              <a:t>D</a:t>
            </a:r>
            <a:r>
              <a:rPr lang="en-US" sz="2400" i="1" dirty="0" smtClean="0"/>
              <a:t>esigned </a:t>
            </a:r>
            <a:r>
              <a:rPr lang="en-US" sz="2400" i="1" dirty="0"/>
              <a:t>combinations of trees, shrubs, </a:t>
            </a:r>
            <a:r>
              <a:rPr lang="en-US" sz="2400" i="1" dirty="0" smtClean="0"/>
              <a:t>grasses</a:t>
            </a:r>
            <a:r>
              <a:rPr lang="en-US" sz="2400" i="1" dirty="0"/>
              <a:t>, forbs and </a:t>
            </a:r>
            <a:r>
              <a:rPr lang="en-US" sz="2400" i="1" dirty="0">
                <a:solidFill>
                  <a:srgbClr val="D7E4BD"/>
                </a:solidFill>
              </a:rPr>
              <a:t>bioengineered structures </a:t>
            </a:r>
            <a:r>
              <a:rPr lang="en-US" sz="2400" i="1" dirty="0"/>
              <a:t>adjacent to, or within, a stream channel designed to mitigate the impact of land use on the stream. 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t="44623" r="-1"/>
          <a:stretch/>
        </p:blipFill>
        <p:spPr bwMode="auto">
          <a:xfrm>
            <a:off x="669146" y="2237747"/>
            <a:ext cx="7868756" cy="5014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9146" y="6313714"/>
            <a:ext cx="769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Video: </a:t>
            </a:r>
            <a:r>
              <a:rPr lang="en-US" dirty="0">
                <a:hlinkClick r:id="rId3"/>
              </a:rPr>
              <a:t>http://www.youtube.com/watch?v=8HDnyV1ViHw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965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46"/>
            <a:ext cx="8229600" cy="1143000"/>
          </a:xfrm>
        </p:spPr>
        <p:txBody>
          <a:bodyPr/>
          <a:lstStyle/>
          <a:p>
            <a:r>
              <a:rPr lang="en-US" dirty="0" err="1" smtClean="0"/>
              <a:t>Silvopasture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c HD:Users:prairieseed:Downloads:constituent-sol53470ded:001_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027"/>
            <a:ext cx="8229600" cy="51883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946481" y="6254357"/>
            <a:ext cx="4350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rgbClr val="92D050"/>
                </a:solidFill>
              </a:rPr>
              <a:t>http://silvopasture.blogspot.com/</a:t>
            </a:r>
            <a:r>
              <a:rPr lang="en-US" dirty="0" smtClean="0">
                <a:solidFill>
                  <a:srgbClr val="92D050"/>
                </a:solidFill>
              </a:rPr>
              <a:t> </a:t>
            </a:r>
            <a:r>
              <a:rPr lang="en-US" dirty="0"/>
              <a:t>(Florida) </a:t>
            </a:r>
          </a:p>
        </p:txBody>
      </p:sp>
    </p:spTree>
    <p:extLst>
      <p:ext uri="{BB962C8B-B14F-4D97-AF65-F5344CB8AC3E}">
        <p14:creationId xmlns:p14="http://schemas.microsoft.com/office/powerpoint/2010/main" val="2566750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3175" y="-164955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D7E4BD"/>
                </a:solidFill>
              </a:rPr>
              <a:t>Silvopasture</a:t>
            </a:r>
            <a:endParaRPr lang="en-US" dirty="0">
              <a:solidFill>
                <a:srgbClr val="D7E4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762" y="659957"/>
            <a:ext cx="8621844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i="1" dirty="0" smtClean="0"/>
              <a:t>The intentional integration </a:t>
            </a:r>
            <a:r>
              <a:rPr lang="en-US" sz="2400" i="1" dirty="0"/>
              <a:t>of trees, forages, and grazing livestock </a:t>
            </a:r>
            <a:r>
              <a:rPr lang="en-US" sz="2400" i="1" dirty="0" smtClean="0"/>
              <a:t>for mutual benefit using </a:t>
            </a:r>
            <a:r>
              <a:rPr lang="en-US" sz="2400" i="1" dirty="0" smtClean="0">
                <a:solidFill>
                  <a:srgbClr val="D7E4BD"/>
                </a:solidFill>
              </a:rPr>
              <a:t>management intensive rotation </a:t>
            </a:r>
            <a:r>
              <a:rPr lang="en-US" sz="2400" i="1" dirty="0" smtClean="0"/>
              <a:t>practices.</a:t>
            </a:r>
          </a:p>
          <a:p>
            <a:pPr marL="0" indent="0">
              <a:buNone/>
            </a:pPr>
            <a:r>
              <a:rPr lang="en-US" sz="2400" dirty="0" smtClean="0"/>
              <a:t>Allowing </a:t>
            </a:r>
            <a:r>
              <a:rPr lang="en-US" sz="2400" dirty="0"/>
              <a:t>livestock to graze in a natural woodland area without active livestock/ forage grazing management is </a:t>
            </a:r>
            <a:r>
              <a:rPr lang="en-US" sz="2400" dirty="0">
                <a:solidFill>
                  <a:srgbClr val="FF0000"/>
                </a:solidFill>
              </a:rPr>
              <a:t>NOT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smtClean="0"/>
              <a:t>agroforestry 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3" descr="Mac HD:Users:prairieseed:Downloads:constituent-sol53470ded:001_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02" y="2352587"/>
            <a:ext cx="8229600" cy="50378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89429" y="6259285"/>
            <a:ext cx="8086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Video: </a:t>
            </a:r>
            <a:r>
              <a:rPr lang="en-US" dirty="0">
                <a:hlinkClick r:id="rId3"/>
              </a:rPr>
              <a:t>http://www.youtube.com/watch?v=hprobEqBUMY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771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10"/>
            <a:ext cx="8229600" cy="1143000"/>
          </a:xfrm>
        </p:spPr>
        <p:txBody>
          <a:bodyPr/>
          <a:lstStyle/>
          <a:p>
            <a:r>
              <a:rPr lang="en-US" dirty="0" smtClean="0"/>
              <a:t>Windbreaks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c HD:Users:prairieseed:Downloads:constituent-sol53470ded:windbreak-study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0" y="1204913"/>
            <a:ext cx="7851117" cy="46389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5742" y="6061995"/>
            <a:ext cx="9068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92D050"/>
                </a:solidFill>
              </a:rPr>
              <a:t>http://blog-crop-news.extension.umn.edu/2015/04/windbreak-and-crop-yield-study.html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/>
              <a:t>Canada) </a:t>
            </a:r>
          </a:p>
        </p:txBody>
      </p:sp>
    </p:spTree>
    <p:extLst>
      <p:ext uri="{BB962C8B-B14F-4D97-AF65-F5344CB8AC3E}">
        <p14:creationId xmlns:p14="http://schemas.microsoft.com/office/powerpoint/2010/main" val="2975362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3693" y="-13079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Windbreaks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784" y="725939"/>
            <a:ext cx="8401238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i="1" dirty="0"/>
              <a:t>A</a:t>
            </a:r>
            <a:r>
              <a:rPr lang="en-US" sz="2400" i="1" dirty="0" smtClean="0"/>
              <a:t>lso </a:t>
            </a:r>
            <a:r>
              <a:rPr lang="en-US" sz="2400" i="1" dirty="0"/>
              <a:t>known as shelterbelts, </a:t>
            </a:r>
            <a:r>
              <a:rPr lang="en-US" sz="2400" i="1" dirty="0" err="1"/>
              <a:t>timberbelts</a:t>
            </a:r>
            <a:r>
              <a:rPr lang="en-US" sz="2400" i="1" dirty="0"/>
              <a:t>, hedgerows, and living </a:t>
            </a:r>
            <a:r>
              <a:rPr lang="en-US" sz="2400" i="1" dirty="0" err="1"/>
              <a:t>snowfences</a:t>
            </a:r>
            <a:r>
              <a:rPr lang="en-US" sz="2400" i="1" dirty="0"/>
              <a:t>, </a:t>
            </a:r>
            <a:r>
              <a:rPr lang="en-US" sz="2400" i="1" dirty="0" smtClean="0"/>
              <a:t>they are </a:t>
            </a:r>
            <a:r>
              <a:rPr lang="en-US" sz="2400" i="1" dirty="0"/>
              <a:t>barriers that reduce troublesome winds by creating a </a:t>
            </a:r>
            <a:r>
              <a:rPr lang="en-US" sz="2400" i="1" dirty="0">
                <a:solidFill>
                  <a:srgbClr val="D7E4BD"/>
                </a:solidFill>
              </a:rPr>
              <a:t>wind shadow </a:t>
            </a:r>
            <a:r>
              <a:rPr lang="en-US" sz="2400" i="1" dirty="0" smtClean="0"/>
              <a:t>down</a:t>
            </a:r>
            <a:r>
              <a:rPr lang="en-US" sz="2400" i="1" dirty="0"/>
              <a:t>- </a:t>
            </a:r>
            <a:r>
              <a:rPr lang="en-US" sz="2400" i="1" dirty="0" smtClean="0"/>
              <a:t>wind</a:t>
            </a:r>
            <a:r>
              <a:rPr lang="en-US" sz="2400" i="1" dirty="0"/>
              <a:t> </a:t>
            </a:r>
            <a:r>
              <a:rPr lang="en-US" sz="2400" i="1" dirty="0" smtClean="0"/>
              <a:t>of </a:t>
            </a:r>
            <a:r>
              <a:rPr lang="en-US" sz="2400" i="1" dirty="0"/>
              <a:t>the </a:t>
            </a:r>
            <a:r>
              <a:rPr lang="en-US" sz="2400" i="1" dirty="0" smtClean="0"/>
              <a:t>windbreak</a:t>
            </a:r>
            <a:r>
              <a:rPr lang="en-US" sz="2400" i="1" dirty="0"/>
              <a:t> </a:t>
            </a:r>
            <a:r>
              <a:rPr lang="en-US" sz="2400" i="1" dirty="0" smtClean="0"/>
              <a:t>that can protect crops, soil, and livestock.</a:t>
            </a:r>
            <a:endParaRPr lang="en-US" sz="2400" i="1" dirty="0"/>
          </a:p>
          <a:p>
            <a:endParaRPr lang="en-US" dirty="0"/>
          </a:p>
        </p:txBody>
      </p:sp>
      <p:pic>
        <p:nvPicPr>
          <p:cNvPr id="4" name="Picture 3" descr="Mac HD:Users:prairieseed:Downloads:constituent-sol53470ded:windbreak-study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8" y="2400414"/>
            <a:ext cx="7851117" cy="46389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34571" y="6096000"/>
            <a:ext cx="763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Video: </a:t>
            </a:r>
            <a:r>
              <a:rPr lang="en-US" dirty="0">
                <a:hlinkClick r:id="rId3"/>
              </a:rPr>
              <a:t>http://www.youtube.com/watch?v=JRv4ylL3bs0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835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44"/>
            <a:ext cx="8229600" cy="1143000"/>
          </a:xfrm>
        </p:spPr>
        <p:txBody>
          <a:bodyPr/>
          <a:lstStyle/>
          <a:p>
            <a:r>
              <a:rPr lang="en-US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Agroforestry Conference</a:t>
            </a:r>
            <a:endParaRPr lang="en-US" i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78" y="1205944"/>
            <a:ext cx="8819870" cy="537420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Once each member of your group has completed the agroforestry practice worksheet,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 share the responsibility</a:t>
            </a:r>
            <a:r>
              <a:rPr lang="en-US" dirty="0" smtClean="0"/>
              <a:t> of using worksheet notes, and other information provided to give a 5-minute presentation describing:</a:t>
            </a:r>
          </a:p>
          <a:p>
            <a:pPr lvl="1"/>
            <a:r>
              <a:rPr lang="en-US" sz="3200" b="1" dirty="0" smtClean="0"/>
              <a:t>Why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 landowner might be interested in planning, designing, and maintaining the practice</a:t>
            </a:r>
          </a:p>
          <a:p>
            <a:pPr lvl="1"/>
            <a:r>
              <a:rPr lang="en-US" sz="3200" b="1" dirty="0" smtClean="0">
                <a:solidFill>
                  <a:srgbClr val="FFFFFF"/>
                </a:solidFill>
              </a:rPr>
              <a:t>What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environmental services and diversified farm income enterprises he or she might expect to obtain from the practice</a:t>
            </a:r>
          </a:p>
          <a:p>
            <a:pPr lvl="1"/>
            <a:r>
              <a:rPr lang="en-US" sz="3200" b="1" dirty="0" smtClean="0">
                <a:solidFill>
                  <a:srgbClr val="FFFFFF"/>
                </a:solidFill>
              </a:rPr>
              <a:t>How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-to design and management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3764779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803" y="-4290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C3D69B"/>
                </a:solidFill>
              </a:rPr>
              <a:t>Role of the Audience</a:t>
            </a:r>
            <a:endParaRPr lang="en-US" dirty="0">
              <a:solidFill>
                <a:srgbClr val="C3D69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714" y="1100097"/>
            <a:ext cx="8528042" cy="4354971"/>
          </a:xfrm>
        </p:spPr>
        <p:txBody>
          <a:bodyPr>
            <a:normAutofit/>
          </a:bodyPr>
          <a:lstStyle/>
          <a:p>
            <a:r>
              <a:rPr lang="en-US" dirty="0" smtClean="0"/>
              <a:t>You are landowners, ready to learn new ideas to improve your farming practice</a:t>
            </a:r>
          </a:p>
          <a:p>
            <a:r>
              <a:rPr lang="en-US" dirty="0" smtClean="0"/>
              <a:t>Give your full attention to the presenters</a:t>
            </a:r>
          </a:p>
          <a:p>
            <a:r>
              <a:rPr lang="en-US" dirty="0" smtClean="0"/>
              <a:t>Ask </a:t>
            </a:r>
            <a:r>
              <a:rPr lang="en-US" i="1" dirty="0" smtClean="0"/>
              <a:t>relevant questions</a:t>
            </a:r>
            <a:r>
              <a:rPr lang="en-US" dirty="0" smtClean="0"/>
              <a:t>, express </a:t>
            </a:r>
            <a:r>
              <a:rPr lang="en-US" i="1" dirty="0" smtClean="0"/>
              <a:t>your concerns</a:t>
            </a:r>
            <a:r>
              <a:rPr lang="en-US" dirty="0" smtClean="0"/>
              <a:t>, and take </a:t>
            </a:r>
            <a:r>
              <a:rPr lang="en-US" i="1" dirty="0" smtClean="0"/>
              <a:t>detailed notes </a:t>
            </a:r>
            <a:r>
              <a:rPr lang="en-US" dirty="0" smtClean="0"/>
              <a:t>for future use</a:t>
            </a:r>
            <a:endParaRPr lang="en-US" u="sng" dirty="0" smtClean="0"/>
          </a:p>
        </p:txBody>
      </p:sp>
      <p:pic>
        <p:nvPicPr>
          <p:cNvPr id="4" name="Picture 3" descr="farm conference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8"/>
          <a:stretch/>
        </p:blipFill>
        <p:spPr>
          <a:xfrm>
            <a:off x="537640" y="3966545"/>
            <a:ext cx="8255000" cy="248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82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1054" y="141130"/>
            <a:ext cx="6975745" cy="643902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Making a CONCEPT MAP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99378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616147" y="2522686"/>
            <a:ext cx="2681241" cy="15171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69066" y="2831404"/>
            <a:ext cx="2593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What is</a:t>
            </a:r>
          </a:p>
          <a:p>
            <a:pPr algn="ctr"/>
            <a:r>
              <a:rPr lang="en-US" sz="2400" dirty="0" smtClean="0"/>
              <a:t>AGROFORESTRY?</a:t>
            </a: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574157" y="1711192"/>
            <a:ext cx="723231" cy="9349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12293" y="3863413"/>
            <a:ext cx="926088" cy="7056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812293" y="4938392"/>
            <a:ext cx="485096" cy="5303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812293" y="1357237"/>
            <a:ext cx="2363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Environmental services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209188" y="4569060"/>
            <a:ext cx="2389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Marketable products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6738381" y="4938392"/>
            <a:ext cx="0" cy="5303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2"/>
          </p:cNvCxnSpPr>
          <p:nvPr/>
        </p:nvCxnSpPr>
        <p:spPr>
          <a:xfrm>
            <a:off x="7403894" y="4938392"/>
            <a:ext cx="304672" cy="5303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738381" y="1726569"/>
            <a:ext cx="423353" cy="6549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708566" y="1726569"/>
            <a:ext cx="467453" cy="6549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403894" y="757073"/>
            <a:ext cx="136321" cy="6549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711053" y="872489"/>
            <a:ext cx="336919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Create hierarchy between sets of lines</a:t>
            </a:r>
          </a:p>
          <a:p>
            <a:pPr marL="285750" indent="-285750">
              <a:buFontTx/>
              <a:buChar char="-"/>
            </a:pPr>
            <a:endParaRPr lang="en-US" sz="700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Keep adding as you go</a:t>
            </a:r>
          </a:p>
          <a:p>
            <a:pPr marL="285750" indent="-285750">
              <a:buFontTx/>
              <a:buChar char="-"/>
            </a:pPr>
            <a:endParaRPr lang="en-US" sz="800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Make new connections!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3224177" y="3863413"/>
            <a:ext cx="934906" cy="11995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2734160" y="3592425"/>
            <a:ext cx="1066800" cy="904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2522483" y="3109743"/>
            <a:ext cx="1146583" cy="4826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2399006" y="2831404"/>
            <a:ext cx="15170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3916022" y="3969261"/>
            <a:ext cx="652983" cy="14994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499378" y="2522686"/>
            <a:ext cx="151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Alley cropping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1499378" y="3407759"/>
            <a:ext cx="172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Forest farming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1649315" y="4235011"/>
            <a:ext cx="1746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Riparian buffers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2089905" y="4878346"/>
            <a:ext cx="171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Silvopasture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2932405" y="5300602"/>
            <a:ext cx="163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Windbreaks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385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Alley cropping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45432" y="6166151"/>
            <a:ext cx="8005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92D050"/>
                </a:solidFill>
              </a:rPr>
              <a:t>http://belovedplanet.com/2013/06/ </a:t>
            </a:r>
            <a:r>
              <a:rPr lang="en-US" dirty="0" smtClean="0"/>
              <a:t>(</a:t>
            </a:r>
            <a:r>
              <a:rPr lang="en-US" dirty="0"/>
              <a:t>France – wheat and walnut</a:t>
            </a:r>
            <a:r>
              <a:rPr lang="en-US" dirty="0" smtClean="0"/>
              <a:t>)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5" name="Content Placeholder 4" descr="Screen Shot 2016-05-19 at 8.59.4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1" b="13661"/>
          <a:stretch>
            <a:fillRect/>
          </a:stretch>
        </p:blipFill>
        <p:spPr>
          <a:xfrm>
            <a:off x="325247" y="1417638"/>
            <a:ext cx="8416707" cy="4708525"/>
          </a:xfrm>
        </p:spPr>
      </p:pic>
    </p:spTree>
    <p:extLst>
      <p:ext uri="{BB962C8B-B14F-4D97-AF65-F5344CB8AC3E}">
        <p14:creationId xmlns:p14="http://schemas.microsoft.com/office/powerpoint/2010/main" val="2066766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46"/>
            <a:ext cx="8229600" cy="1143000"/>
          </a:xfrm>
        </p:spPr>
        <p:txBody>
          <a:bodyPr/>
          <a:lstStyle/>
          <a:p>
            <a:r>
              <a:rPr lang="en-US" dirty="0" err="1" smtClean="0"/>
              <a:t>Silvopasture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c HD:Users:prairieseed:Downloads:constituent-sol53470ded:001_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027"/>
            <a:ext cx="8229600" cy="50378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946481" y="6254357"/>
            <a:ext cx="4350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rgbClr val="92D050"/>
                </a:solidFill>
              </a:rPr>
              <a:t>http://silvopasture.blogspot.com/</a:t>
            </a:r>
            <a:r>
              <a:rPr lang="en-US" dirty="0" smtClean="0">
                <a:solidFill>
                  <a:srgbClr val="92D050"/>
                </a:solidFill>
              </a:rPr>
              <a:t> </a:t>
            </a:r>
            <a:r>
              <a:rPr lang="en-US" dirty="0"/>
              <a:t>(Florida) </a:t>
            </a:r>
          </a:p>
        </p:txBody>
      </p:sp>
    </p:spTree>
    <p:extLst>
      <p:ext uri="{BB962C8B-B14F-4D97-AF65-F5344CB8AC3E}">
        <p14:creationId xmlns:p14="http://schemas.microsoft.com/office/powerpoint/2010/main" val="11726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Agroforestry?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499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70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228"/>
            <a:ext cx="8229600" cy="1143000"/>
          </a:xfrm>
        </p:spPr>
        <p:txBody>
          <a:bodyPr/>
          <a:lstStyle/>
          <a:p>
            <a:r>
              <a:rPr lang="en-US" dirty="0" smtClean="0"/>
              <a:t>Riparian forest buffers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t="44623" r="-1"/>
          <a:stretch/>
        </p:blipFill>
        <p:spPr bwMode="auto">
          <a:xfrm>
            <a:off x="676924" y="1111395"/>
            <a:ext cx="7868756" cy="5014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6296843"/>
            <a:ext cx="6986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92D050"/>
                </a:solidFill>
              </a:rPr>
              <a:t>https://en.wikipedia.org/wiki/Riparian_buffer</a:t>
            </a:r>
            <a:r>
              <a:rPr lang="en-US" dirty="0" smtClean="0">
                <a:solidFill>
                  <a:srgbClr val="92D050"/>
                </a:solidFill>
              </a:rPr>
              <a:t> </a:t>
            </a:r>
            <a:r>
              <a:rPr lang="en-US" dirty="0" smtClean="0"/>
              <a:t> </a:t>
            </a:r>
            <a:r>
              <a:rPr lang="en-US" dirty="0"/>
              <a:t>(Story County, IA) </a:t>
            </a:r>
          </a:p>
        </p:txBody>
      </p:sp>
    </p:spTree>
    <p:extLst>
      <p:ext uri="{BB962C8B-B14F-4D97-AF65-F5344CB8AC3E}">
        <p14:creationId xmlns:p14="http://schemas.microsoft.com/office/powerpoint/2010/main" val="3104547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10"/>
            <a:ext cx="8229600" cy="1143000"/>
          </a:xfrm>
        </p:spPr>
        <p:txBody>
          <a:bodyPr/>
          <a:lstStyle/>
          <a:p>
            <a:r>
              <a:rPr lang="en-US" dirty="0" smtClean="0"/>
              <a:t>Windbreaks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c HD:Users:prairieseed:Downloads:constituent-sol53470ded:windbreak-study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0" y="1204913"/>
            <a:ext cx="7851117" cy="46389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5742" y="6061995"/>
            <a:ext cx="9068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92D050"/>
                </a:solidFill>
              </a:rPr>
              <a:t>http://blog-crop-news.extension.umn.edu/2015/04/windbreak-and-crop-yield-study.html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/>
              <a:t>Canada) </a:t>
            </a:r>
          </a:p>
        </p:txBody>
      </p:sp>
    </p:spTree>
    <p:extLst>
      <p:ext uri="{BB962C8B-B14F-4D97-AF65-F5344CB8AC3E}">
        <p14:creationId xmlns:p14="http://schemas.microsoft.com/office/powerpoint/2010/main" val="3443658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5823"/>
            <a:ext cx="8229600" cy="1143000"/>
          </a:xfrm>
        </p:spPr>
        <p:txBody>
          <a:bodyPr/>
          <a:lstStyle/>
          <a:p>
            <a:r>
              <a:rPr lang="en-US" dirty="0" smtClean="0"/>
              <a:t>Forest farming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83599" y="5985001"/>
            <a:ext cx="4270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92D050"/>
                </a:solidFill>
              </a:rPr>
              <a:t>http</a:t>
            </a:r>
            <a:r>
              <a:rPr lang="en-US" dirty="0">
                <a:solidFill>
                  <a:srgbClr val="92D050"/>
                </a:solidFill>
              </a:rPr>
              <a:t>://greenhillcollectivefarm.blogspot.com</a:t>
            </a:r>
          </a:p>
          <a:p>
            <a:pPr algn="ctr"/>
            <a:r>
              <a:rPr lang="en-US" dirty="0" smtClean="0"/>
              <a:t>(</a:t>
            </a:r>
            <a:r>
              <a:rPr lang="en-US" dirty="0"/>
              <a:t>New Hampshire) </a:t>
            </a:r>
          </a:p>
        </p:txBody>
      </p:sp>
      <p:pic>
        <p:nvPicPr>
          <p:cNvPr id="1028" name="Picture 4" descr="http://www.charlotteobserver.com/news/science-technology/r34etd/picture55632610/ALTERNATES/FREE_640/ginsingTending_B9316376294Z.1_20150320145437_000_GUAA2M16K.1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742" y="1915888"/>
            <a:ext cx="6096000" cy="32004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Mac HD:Users:prairieseed:Downloads:constituent-sol53470ded:DSCN1017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3" y="3108587"/>
            <a:ext cx="4729720" cy="369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http://3.bp.blogspot.com/-geYZp4p6Jow/Vfje3MCqeHI/AAAAAAAACnk/4_66Jxy3d-0/s1600/Ball%2Bof%2Bred%2Bginseng%2Bberrie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311" y="4042611"/>
            <a:ext cx="1457382" cy="10924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2.bp.blogspot.com/-gaVdQdowmgc/Vfjg9ihlmhI/AAAAAAAACnw/b9t9fN3tNuo/s1600/Johnnys%2Bthree%2Byear%2Bold%2Bginseng%2Brootlets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856" y="75246"/>
            <a:ext cx="1554561" cy="15545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91944" y="1184972"/>
            <a:ext cx="55687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http://</a:t>
            </a:r>
            <a:r>
              <a:rPr lang="en-US" dirty="0" smtClean="0">
                <a:solidFill>
                  <a:srgbClr val="92D050"/>
                </a:solidFill>
              </a:rPr>
              <a:t>ourtinyfarmnc.blogspot.com/search/label/ginseng</a:t>
            </a:r>
          </a:p>
          <a:p>
            <a:pPr algn="ctr"/>
            <a:r>
              <a:rPr lang="en-US" dirty="0" smtClean="0"/>
              <a:t>(North Carolina)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802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5918" y="274638"/>
            <a:ext cx="7020881" cy="649109"/>
          </a:xfrm>
        </p:spPr>
        <p:txBody>
          <a:bodyPr>
            <a:normAutofit fontScale="90000"/>
          </a:bodyPr>
          <a:lstStyle/>
          <a:p>
            <a:pPr algn="l"/>
            <a:r>
              <a:rPr lang="en-US" u="sng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Review</a:t>
            </a:r>
            <a:endParaRPr lang="en-US" u="sng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5918" y="1105198"/>
            <a:ext cx="7174999" cy="532804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Make any last additions and connecting lines to your </a:t>
            </a: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agroforestry concept map</a:t>
            </a:r>
          </a:p>
          <a:p>
            <a:endParaRPr lang="en-US" sz="800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/>
              <a:t>Trade your concept map with a person sitting next to you</a:t>
            </a:r>
          </a:p>
          <a:p>
            <a:pPr lvl="1"/>
            <a:r>
              <a:rPr lang="en-US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What do you notice that’s different about this person’s concept map?  </a:t>
            </a:r>
          </a:p>
          <a:p>
            <a:pPr lvl="1"/>
            <a:r>
              <a:rPr lang="en-US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What new connections do you see?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Hand in your concept map, </a:t>
            </a:r>
            <a:r>
              <a:rPr lang="en-US" sz="3000" dirty="0" smtClean="0"/>
              <a:t>and </a:t>
            </a:r>
            <a:r>
              <a:rPr lang="en-US" sz="3000" u="sng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create one large class concept map</a:t>
            </a:r>
            <a:r>
              <a:rPr lang="en-US" sz="3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smtClean="0"/>
              <a:t>on the board, collecting what each student recalls without use of the completed maps.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99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058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44" y="-71727"/>
            <a:ext cx="7024255" cy="90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Classroom-Ready Resources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544" y="831273"/>
            <a:ext cx="7227456" cy="586509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E5FF89"/>
                </a:solidFill>
              </a:rPr>
              <a:t>The latest in Agroforestry:</a:t>
            </a:r>
          </a:p>
          <a:p>
            <a:pPr lvl="1"/>
            <a:r>
              <a:rPr lang="en-US" dirty="0">
                <a:hlinkClick r:id="rId2"/>
              </a:rPr>
              <a:t>http://midamericanagroforestry.net/resources-links/journals/</a:t>
            </a:r>
            <a:r>
              <a:rPr lang="en-US" dirty="0"/>
              <a:t>  </a:t>
            </a:r>
            <a:endParaRPr lang="en-US" dirty="0" smtClean="0">
              <a:solidFill>
                <a:srgbClr val="E5FF89"/>
              </a:solidFill>
            </a:endParaRPr>
          </a:p>
          <a:p>
            <a:r>
              <a:rPr lang="en-US" dirty="0" smtClean="0">
                <a:solidFill>
                  <a:srgbClr val="E5FF89"/>
                </a:solidFill>
              </a:rPr>
              <a:t>15-min video for each practice:</a:t>
            </a:r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www.centerforagroforestry.org/pubs/videos.php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err="1" smtClean="0">
                <a:solidFill>
                  <a:srgbClr val="E5FF89"/>
                </a:solidFill>
              </a:rPr>
              <a:t>PwrPt</a:t>
            </a:r>
            <a:r>
              <a:rPr lang="en-US" dirty="0" smtClean="0">
                <a:solidFill>
                  <a:srgbClr val="E5FF89"/>
                </a:solidFill>
              </a:rPr>
              <a:t> presentations for each practice:</a:t>
            </a:r>
          </a:p>
          <a:p>
            <a:pPr lvl="1"/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nac.unl.edu/multimedia/presentations.htm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>
                <a:solidFill>
                  <a:srgbClr val="E5FF89"/>
                </a:solidFill>
              </a:rPr>
              <a:t>In-depth text resource</a:t>
            </a:r>
          </a:p>
          <a:p>
            <a:pPr lvl="1"/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centerforagroforestry.org/pubs/training/index.php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>
                <a:solidFill>
                  <a:srgbClr val="E5FF89"/>
                </a:solidFill>
              </a:rPr>
              <a:t>Savanna Institute Perennial Map:</a:t>
            </a:r>
          </a:p>
          <a:p>
            <a:pPr lvl="1"/>
            <a:r>
              <a:rPr lang="en-US" dirty="0" smtClean="0"/>
              <a:t>Find farmers, educators, and other resources for perennial crops</a:t>
            </a:r>
          </a:p>
          <a:p>
            <a:pPr lvl="1"/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</a:t>
            </a:r>
            <a:r>
              <a:rPr lang="en-US" dirty="0" smtClean="0">
                <a:hlinkClick r:id="rId6"/>
              </a:rPr>
              <a:t>www.perennialmap.org/map.pl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"/>
            <a:ext cx="1499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82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99110"/>
            <a:ext cx="8229600" cy="39270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25918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133" y="504825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Working Trees	0.1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333" y="2034117"/>
            <a:ext cx="6400800" cy="1752600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A review of Missouri trees and shrubs </a:t>
            </a:r>
          </a:p>
          <a:p>
            <a:r>
              <a:rPr lang="en-US" sz="2800" dirty="0" smtClean="0"/>
              <a:t>commonly used in agroforestry systems</a:t>
            </a:r>
          </a:p>
          <a:p>
            <a:r>
              <a:rPr lang="en-US" sz="2800" dirty="0" smtClean="0"/>
              <a:t> </a:t>
            </a:r>
          </a:p>
          <a:p>
            <a:r>
              <a:rPr lang="en-US" sz="2800" dirty="0" smtClean="0"/>
              <a:t>To connect prior knowledge for </a:t>
            </a:r>
          </a:p>
          <a:p>
            <a:r>
              <a:rPr lang="en-US" sz="2800" dirty="0" smtClean="0"/>
              <a:t>Agroforestry in Action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9937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59467" y="4300308"/>
            <a:ext cx="5977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 presentation prepared with media from:</a:t>
            </a:r>
            <a:endParaRPr lang="en-US" dirty="0" smtClean="0"/>
          </a:p>
        </p:txBody>
      </p:sp>
      <p:pic>
        <p:nvPicPr>
          <p:cNvPr id="7" name="Picture 6" descr="Screen Shot 2016-05-15 at 7.46.38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7619"/>
            <a:ext cx="9144000" cy="123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887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378" y="274638"/>
            <a:ext cx="718742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Forest structure and composition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99378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33640" y="2463203"/>
            <a:ext cx="2693656" cy="16742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3640" y="2520932"/>
            <a:ext cx="29531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Canopy</a:t>
            </a:r>
          </a:p>
          <a:p>
            <a:endParaRPr lang="en-US" sz="300" dirty="0" smtClean="0">
              <a:solidFill>
                <a:schemeClr val="bg1"/>
              </a:solidFill>
            </a:endParaRPr>
          </a:p>
          <a:p>
            <a:endParaRPr lang="en-US" sz="3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Understory</a:t>
            </a:r>
          </a:p>
          <a:p>
            <a:endParaRPr lang="en-US" sz="300" dirty="0" smtClean="0">
              <a:solidFill>
                <a:schemeClr val="bg1"/>
              </a:solidFill>
            </a:endParaRPr>
          </a:p>
          <a:p>
            <a:endParaRPr lang="en-US" sz="3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Shrubs</a:t>
            </a:r>
          </a:p>
          <a:p>
            <a:endParaRPr lang="en-US" sz="300" dirty="0" smtClean="0">
              <a:solidFill>
                <a:schemeClr val="bg1"/>
              </a:solidFill>
            </a:endParaRPr>
          </a:p>
          <a:p>
            <a:endParaRPr lang="en-US" sz="3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Herbaceous groundcover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Screen Shot 2017-06-01 at 1.09.45 PM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3" b="3438"/>
          <a:stretch/>
        </p:blipFill>
        <p:spPr>
          <a:xfrm>
            <a:off x="980665" y="1671506"/>
            <a:ext cx="8229600" cy="433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6267881" y="2453903"/>
            <a:ext cx="2693656" cy="16742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7681" y="2502515"/>
            <a:ext cx="29531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Canopy</a:t>
            </a:r>
          </a:p>
          <a:p>
            <a:endParaRPr lang="en-US" sz="300" dirty="0" smtClean="0">
              <a:solidFill>
                <a:schemeClr val="bg1"/>
              </a:solidFill>
            </a:endParaRPr>
          </a:p>
          <a:p>
            <a:endParaRPr lang="en-US" sz="3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Understory</a:t>
            </a:r>
          </a:p>
          <a:p>
            <a:endParaRPr lang="en-US" sz="300" dirty="0" smtClean="0">
              <a:solidFill>
                <a:schemeClr val="bg1"/>
              </a:solidFill>
            </a:endParaRPr>
          </a:p>
          <a:p>
            <a:endParaRPr lang="en-US" sz="3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Shrubs</a:t>
            </a:r>
          </a:p>
          <a:p>
            <a:endParaRPr lang="en-US" sz="300" dirty="0" smtClean="0">
              <a:solidFill>
                <a:schemeClr val="bg1"/>
              </a:solidFill>
            </a:endParaRPr>
          </a:p>
          <a:p>
            <a:endParaRPr lang="en-US" sz="3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Herbaceous groundcover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29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25579"/>
            <a:ext cx="7772400" cy="1848967"/>
          </a:xfrm>
        </p:spPr>
        <p:txBody>
          <a:bodyPr/>
          <a:lstStyle/>
          <a:p>
            <a:r>
              <a:rPr lang="en-US" dirty="0" smtClean="0"/>
              <a:t>Test your Tree and Shrub ID skills </a:t>
            </a:r>
            <a:br>
              <a:rPr lang="en-US" dirty="0" smtClean="0"/>
            </a:br>
            <a:r>
              <a:rPr lang="en-US" dirty="0" smtClean="0"/>
              <a:t>with this slide series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8704" y="3008525"/>
            <a:ext cx="6876333" cy="2126805"/>
          </a:xfrm>
        </p:spPr>
        <p:txBody>
          <a:bodyPr>
            <a:normAutofit fontScale="85000" lnSpcReduction="20000"/>
          </a:bodyPr>
          <a:lstStyle/>
          <a:p>
            <a:pPr marL="514350" indent="-514350" algn="l">
              <a:buAutoNum type="arabicParenR"/>
            </a:pPr>
            <a:r>
              <a:rPr lang="en-US" dirty="0" smtClean="0"/>
              <a:t>Leaf, bark, flower, fruit</a:t>
            </a:r>
          </a:p>
          <a:p>
            <a:pPr marL="514350" indent="-514350" algn="l">
              <a:buAutoNum type="arabicParenR"/>
            </a:pPr>
            <a:endParaRPr lang="en-US" dirty="0" smtClean="0"/>
          </a:p>
          <a:p>
            <a:pPr marL="514350" indent="-514350" algn="l">
              <a:buAutoNum type="arabicParenR"/>
            </a:pPr>
            <a:r>
              <a:rPr lang="en-US" dirty="0"/>
              <a:t>C</a:t>
            </a:r>
            <a:r>
              <a:rPr lang="en-US" dirty="0" smtClean="0"/>
              <a:t>ommon and scientific name</a:t>
            </a:r>
          </a:p>
          <a:p>
            <a:pPr marL="514350" indent="-514350" algn="l">
              <a:buAutoNum type="arabicParenR"/>
            </a:pPr>
            <a:endParaRPr lang="en-US" dirty="0" smtClean="0"/>
          </a:p>
          <a:p>
            <a:pPr marL="514350" indent="-514350" algn="l">
              <a:buAutoNum type="arabicParenR"/>
            </a:pPr>
            <a:r>
              <a:rPr lang="en-US" dirty="0" smtClean="0"/>
              <a:t>Information about  range, growth, and uses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7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4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1 at 1.54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5850"/>
            <a:ext cx="6337300" cy="4991100"/>
          </a:xfrm>
          <a:prstGeom prst="rect">
            <a:avLst/>
          </a:prstGeom>
        </p:spPr>
      </p:pic>
      <p:pic>
        <p:nvPicPr>
          <p:cNvPr id="3" name="Picture 2" descr="Screen Shot 2017-06-01 at 1.54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25" y="3581400"/>
            <a:ext cx="4381500" cy="3276600"/>
          </a:xfrm>
          <a:prstGeom prst="rect">
            <a:avLst/>
          </a:prstGeom>
        </p:spPr>
      </p:pic>
      <p:pic>
        <p:nvPicPr>
          <p:cNvPr id="4" name="Picture 3" descr="Screen Shot 2017-06-03 at 9.35.48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448" y="0"/>
            <a:ext cx="3753687" cy="324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01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Agroforestry?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3970" y="1600200"/>
            <a:ext cx="7203359" cy="48265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 smtClean="0"/>
              <a:t>Agroforestry </a:t>
            </a:r>
            <a:r>
              <a:rPr lang="en-US" dirty="0"/>
              <a:t>is the </a:t>
            </a:r>
            <a:r>
              <a:rPr lang="en-US" u="sng" dirty="0">
                <a:solidFill>
                  <a:srgbClr val="D7E4BD"/>
                </a:solidFill>
              </a:rPr>
              <a:t>intentional</a:t>
            </a:r>
            <a:r>
              <a:rPr lang="en-US" dirty="0">
                <a:solidFill>
                  <a:srgbClr val="D7E4BD"/>
                </a:solidFill>
              </a:rPr>
              <a:t> </a:t>
            </a:r>
            <a:r>
              <a:rPr lang="en-US" u="sng" dirty="0">
                <a:solidFill>
                  <a:srgbClr val="D7E4BD"/>
                </a:solidFill>
              </a:rPr>
              <a:t>integration</a:t>
            </a:r>
            <a:r>
              <a:rPr lang="en-US" dirty="0">
                <a:solidFill>
                  <a:srgbClr val="D7E4BD"/>
                </a:solidFill>
              </a:rPr>
              <a:t> </a:t>
            </a:r>
            <a:r>
              <a:rPr lang="en-US" dirty="0"/>
              <a:t>of </a:t>
            </a:r>
            <a:r>
              <a:rPr lang="en-US" dirty="0" smtClean="0"/>
              <a:t>trees and/or shrubs with crops and/or </a:t>
            </a:r>
            <a:r>
              <a:rPr lang="en-US" dirty="0"/>
              <a:t>livestock, where </a:t>
            </a:r>
            <a:r>
              <a:rPr lang="en-US" dirty="0" smtClean="0"/>
              <a:t>biological </a:t>
            </a:r>
            <a:r>
              <a:rPr lang="en-US" u="sng" dirty="0" smtClean="0">
                <a:solidFill>
                  <a:srgbClr val="D7E4BD"/>
                </a:solidFill>
              </a:rPr>
              <a:t>interactions</a:t>
            </a:r>
            <a:r>
              <a:rPr lang="en-US" dirty="0" smtClean="0">
                <a:solidFill>
                  <a:srgbClr val="D7E4BD"/>
                </a:solidFill>
              </a:rPr>
              <a:t> </a:t>
            </a:r>
            <a:r>
              <a:rPr lang="en-US" dirty="0"/>
              <a:t>are managed </a:t>
            </a:r>
            <a:r>
              <a:rPr lang="en-US" u="sng" dirty="0" smtClean="0">
                <a:solidFill>
                  <a:srgbClr val="D7E4BD"/>
                </a:solidFill>
              </a:rPr>
              <a:t>intensively</a:t>
            </a:r>
            <a:r>
              <a:rPr lang="en-US" dirty="0">
                <a:solidFill>
                  <a:srgbClr val="D7E4BD"/>
                </a:solidFill>
              </a:rPr>
              <a:t> </a:t>
            </a:r>
            <a:r>
              <a:rPr lang="en-US" i="1" dirty="0" smtClean="0"/>
              <a:t>to produce environmental conservation benefits </a:t>
            </a:r>
            <a:r>
              <a:rPr lang="en-US" dirty="0" smtClean="0"/>
              <a:t>and</a:t>
            </a:r>
            <a:r>
              <a:rPr lang="en-US" i="1" dirty="0" smtClean="0"/>
              <a:t> diverse economic opportunities</a:t>
            </a:r>
            <a:r>
              <a:rPr lang="en-US" dirty="0" smtClean="0"/>
              <a:t>. 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(AFTA, 2013)(</a:t>
            </a:r>
            <a:r>
              <a:rPr lang="en-US" sz="2400" dirty="0">
                <a:solidFill>
                  <a:schemeClr val="tx2"/>
                </a:solidFill>
              </a:rPr>
              <a:t>USDA, 2013</a:t>
            </a:r>
            <a:r>
              <a:rPr lang="en-US" sz="2400" dirty="0" smtClean="0">
                <a:solidFill>
                  <a:schemeClr val="tx2"/>
                </a:solidFill>
              </a:rPr>
              <a:t>)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99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230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33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EBF1DE"/>
                </a:solidFill>
              </a:rPr>
              <a:t>Eastern cottonwood: </a:t>
            </a:r>
            <a:r>
              <a:rPr lang="en-US" sz="3600" i="1" dirty="0" smtClean="0">
                <a:solidFill>
                  <a:srgbClr val="EBF1DE"/>
                </a:solidFill>
              </a:rPr>
              <a:t>Populous </a:t>
            </a:r>
            <a:r>
              <a:rPr lang="en-US" sz="3600" i="1" dirty="0" err="1" smtClean="0">
                <a:solidFill>
                  <a:srgbClr val="EBF1DE"/>
                </a:solidFill>
              </a:rPr>
              <a:t>deltoides</a:t>
            </a:r>
            <a:endParaRPr lang="en-US" sz="3600" i="1" dirty="0">
              <a:solidFill>
                <a:srgbClr val="EBF1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726" y="1188334"/>
            <a:ext cx="8229600" cy="4525963"/>
          </a:xfrm>
        </p:spPr>
        <p:txBody>
          <a:bodyPr/>
          <a:lstStyle/>
          <a:p>
            <a:r>
              <a:rPr lang="en-US" sz="2400" dirty="0"/>
              <a:t>Missouri native</a:t>
            </a:r>
          </a:p>
          <a:p>
            <a:r>
              <a:rPr lang="en-US" sz="2400" dirty="0" smtClean="0"/>
              <a:t>Wildlife</a:t>
            </a:r>
            <a:r>
              <a:rPr lang="en-US" sz="2400" dirty="0"/>
              <a:t>, low-value wood products, </a:t>
            </a:r>
            <a:r>
              <a:rPr lang="en-US" sz="2400" dirty="0" smtClean="0"/>
              <a:t>biomass</a:t>
            </a:r>
            <a:endParaRPr lang="en-US" sz="2400" dirty="0"/>
          </a:p>
          <a:p>
            <a:r>
              <a:rPr lang="en-US" sz="2400" dirty="0"/>
              <a:t>Moist </a:t>
            </a:r>
            <a:r>
              <a:rPr lang="en-US" sz="2400" dirty="0" err="1"/>
              <a:t>silty</a:t>
            </a:r>
            <a:r>
              <a:rPr lang="en-US" sz="2400" dirty="0"/>
              <a:t> or sandy loam soils, full sun</a:t>
            </a:r>
          </a:p>
          <a:p>
            <a:r>
              <a:rPr lang="en-US" sz="2400" dirty="0"/>
              <a:t>Very fast growth rate</a:t>
            </a:r>
          </a:p>
          <a:p>
            <a:r>
              <a:rPr lang="en-US" sz="2400" dirty="0"/>
              <a:t>80-</a:t>
            </a:r>
            <a:r>
              <a:rPr lang="en-US" sz="2400" dirty="0" smtClean="0"/>
              <a:t>100ft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3" descr="Screen Shot 2017-05-30 at 3.22.06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62" y="2071642"/>
            <a:ext cx="3531446" cy="469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022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1 at 2.08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14" y="0"/>
            <a:ext cx="7366000" cy="4978400"/>
          </a:xfrm>
          <a:prstGeom prst="rect">
            <a:avLst/>
          </a:prstGeom>
        </p:spPr>
      </p:pic>
      <p:pic>
        <p:nvPicPr>
          <p:cNvPr id="3" name="Picture 2" descr="Screen Shot 2017-06-01 at 2.09.00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384" y="4402173"/>
            <a:ext cx="3420615" cy="2455826"/>
          </a:xfrm>
          <a:prstGeom prst="rect">
            <a:avLst/>
          </a:prstGeom>
        </p:spPr>
      </p:pic>
      <p:pic>
        <p:nvPicPr>
          <p:cNvPr id="4" name="Picture 3" descr="Screen Shot 2017-06-01 at 2.09.26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3318065" cy="2886756"/>
          </a:xfrm>
          <a:prstGeom prst="rect">
            <a:avLst/>
          </a:prstGeom>
        </p:spPr>
      </p:pic>
      <p:pic>
        <p:nvPicPr>
          <p:cNvPr id="5" name="Picture 4" descr="Screen Shot 2017-06-01 at 2.09.4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1" y="3377352"/>
            <a:ext cx="3705171" cy="351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290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890" y="6870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BF1DE"/>
                </a:solidFill>
              </a:rPr>
              <a:t>Black walnut: </a:t>
            </a:r>
            <a:r>
              <a:rPr lang="en-US" i="1" dirty="0" err="1" smtClean="0">
                <a:solidFill>
                  <a:srgbClr val="EBF1DE"/>
                </a:solidFill>
              </a:rPr>
              <a:t>Juglans</a:t>
            </a:r>
            <a:r>
              <a:rPr lang="en-US" dirty="0" smtClean="0">
                <a:solidFill>
                  <a:srgbClr val="EBF1DE"/>
                </a:solidFill>
              </a:rPr>
              <a:t> </a:t>
            </a:r>
            <a:r>
              <a:rPr lang="en-US" i="1" dirty="0" err="1" smtClean="0">
                <a:solidFill>
                  <a:srgbClr val="EBF1DE"/>
                </a:solidFill>
              </a:rPr>
              <a:t>nigra</a:t>
            </a:r>
            <a:endParaRPr lang="en-US" i="1" dirty="0">
              <a:solidFill>
                <a:srgbClr val="EBF1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890" y="1016723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Missouri native</a:t>
            </a:r>
          </a:p>
          <a:p>
            <a:r>
              <a:rPr lang="en-US" sz="2400" dirty="0" err="1"/>
              <a:t>Allelopathic</a:t>
            </a:r>
            <a:r>
              <a:rPr lang="en-US" sz="2400" dirty="0"/>
              <a:t> inhibitor</a:t>
            </a:r>
          </a:p>
          <a:p>
            <a:r>
              <a:rPr lang="en-US" sz="2400" dirty="0" smtClean="0"/>
              <a:t>High</a:t>
            </a:r>
            <a:r>
              <a:rPr lang="en-US" sz="2400" dirty="0"/>
              <a:t>-value wood products, </a:t>
            </a:r>
            <a:r>
              <a:rPr lang="en-US" sz="2400" dirty="0" smtClean="0"/>
              <a:t>nuts</a:t>
            </a:r>
            <a:endParaRPr lang="en-US" sz="2400" dirty="0"/>
          </a:p>
          <a:p>
            <a:r>
              <a:rPr lang="en-US" sz="2400" dirty="0" smtClean="0"/>
              <a:t>Prefers deep</a:t>
            </a:r>
            <a:r>
              <a:rPr lang="en-US" sz="2400" dirty="0"/>
              <a:t>, well-drained,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neutral </a:t>
            </a:r>
            <a:r>
              <a:rPr lang="en-US" sz="2400" dirty="0"/>
              <a:t>pH </a:t>
            </a:r>
            <a:r>
              <a:rPr lang="en-US" sz="2400" dirty="0" smtClean="0"/>
              <a:t>soils</a:t>
            </a:r>
            <a:endParaRPr lang="en-US" sz="2400" dirty="0"/>
          </a:p>
          <a:p>
            <a:r>
              <a:rPr lang="en-US" sz="2400" dirty="0"/>
              <a:t>Intermediate growth rate</a:t>
            </a:r>
          </a:p>
          <a:p>
            <a:r>
              <a:rPr lang="en-US" sz="2400" dirty="0"/>
              <a:t>70-90+ft</a:t>
            </a:r>
          </a:p>
          <a:p>
            <a:endParaRPr lang="en-US" dirty="0"/>
          </a:p>
        </p:txBody>
      </p:sp>
      <p:pic>
        <p:nvPicPr>
          <p:cNvPr id="4" name="Picture 3" descr="Screen Shot 2017-06-02 at 11.57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25" y="1877823"/>
            <a:ext cx="4331075" cy="498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691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1 at 2.14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73700" cy="4953000"/>
          </a:xfrm>
          <a:prstGeom prst="rect">
            <a:avLst/>
          </a:prstGeom>
        </p:spPr>
      </p:pic>
      <p:pic>
        <p:nvPicPr>
          <p:cNvPr id="3" name="Picture 2" descr="Screen Shot 2017-06-01 at 2.18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1879600"/>
            <a:ext cx="4826000" cy="4978400"/>
          </a:xfrm>
          <a:prstGeom prst="rect">
            <a:avLst/>
          </a:prstGeom>
        </p:spPr>
      </p:pic>
      <p:pic>
        <p:nvPicPr>
          <p:cNvPr id="4" name="Picture 3" descr="Screen Shot 2017-06-01 at 2.18.40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680"/>
            <a:ext cx="2724128" cy="247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099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22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EBF1DE"/>
                </a:solidFill>
              </a:rPr>
              <a:t>Honeylocust</a:t>
            </a:r>
            <a:r>
              <a:rPr lang="en-US" dirty="0" smtClean="0">
                <a:solidFill>
                  <a:srgbClr val="EBF1DE"/>
                </a:solidFill>
              </a:rPr>
              <a:t>: </a:t>
            </a:r>
            <a:r>
              <a:rPr lang="en-US" i="1" dirty="0" err="1" smtClean="0">
                <a:solidFill>
                  <a:srgbClr val="EBF1DE"/>
                </a:solidFill>
              </a:rPr>
              <a:t>Gleditsia</a:t>
            </a:r>
            <a:r>
              <a:rPr lang="en-US" i="1" dirty="0" smtClean="0">
                <a:solidFill>
                  <a:srgbClr val="EBF1DE"/>
                </a:solidFill>
              </a:rPr>
              <a:t> </a:t>
            </a:r>
            <a:r>
              <a:rPr lang="en-US" i="1" dirty="0" err="1" smtClean="0">
                <a:solidFill>
                  <a:srgbClr val="EBF1DE"/>
                </a:solidFill>
              </a:rPr>
              <a:t>triacanthos</a:t>
            </a:r>
            <a:r>
              <a:rPr lang="en-US" i="1" dirty="0" smtClean="0">
                <a:solidFill>
                  <a:srgbClr val="EBF1DE"/>
                </a:solidFill>
              </a:rPr>
              <a:t> </a:t>
            </a:r>
            <a:endParaRPr lang="en-US" i="1" dirty="0">
              <a:solidFill>
                <a:srgbClr val="EBF1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907" y="1021522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Missouri native</a:t>
            </a:r>
          </a:p>
          <a:p>
            <a:r>
              <a:rPr lang="en-US" sz="2400" dirty="0"/>
              <a:t>Pods, leaves can be used </a:t>
            </a:r>
            <a:r>
              <a:rPr lang="en-US" sz="2400" dirty="0" smtClean="0"/>
              <a:t>as cattle fodder</a:t>
            </a:r>
            <a:endParaRPr lang="en-US" sz="2400" dirty="0"/>
          </a:p>
          <a:p>
            <a:r>
              <a:rPr lang="en-US" sz="2400" dirty="0" smtClean="0"/>
              <a:t>Low</a:t>
            </a:r>
            <a:r>
              <a:rPr lang="en-US" sz="2400" dirty="0"/>
              <a:t>-value wood </a:t>
            </a:r>
            <a:r>
              <a:rPr lang="en-US" sz="2400" dirty="0" smtClean="0"/>
              <a:t>product</a:t>
            </a:r>
            <a:endParaRPr lang="en-US" sz="2400" dirty="0"/>
          </a:p>
          <a:p>
            <a:r>
              <a:rPr lang="en-US" sz="2400" dirty="0"/>
              <a:t>Hardy to diverse conditions,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tolerates </a:t>
            </a:r>
            <a:r>
              <a:rPr lang="en-US" sz="2400" dirty="0"/>
              <a:t>soil pH 6.0-8.0 </a:t>
            </a:r>
          </a:p>
          <a:p>
            <a:r>
              <a:rPr lang="en-US" sz="2400" dirty="0"/>
              <a:t>Moderate growth rate</a:t>
            </a:r>
          </a:p>
          <a:p>
            <a:r>
              <a:rPr lang="en-US" sz="2400" dirty="0"/>
              <a:t>70-</a:t>
            </a:r>
            <a:r>
              <a:rPr lang="en-US" sz="2400" dirty="0" smtClean="0"/>
              <a:t>80ft</a:t>
            </a:r>
          </a:p>
          <a:p>
            <a:endParaRPr lang="en-US" dirty="0"/>
          </a:p>
        </p:txBody>
      </p:sp>
      <p:pic>
        <p:nvPicPr>
          <p:cNvPr id="4" name="Picture 3" descr="Screen Shot 2017-05-30 at 5.43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512" y="2011285"/>
            <a:ext cx="4077194" cy="462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30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7-05-30 at 3.03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86" y="2443438"/>
            <a:ext cx="6006513" cy="4414561"/>
          </a:xfrm>
          <a:prstGeom prst="rect">
            <a:avLst/>
          </a:prstGeom>
        </p:spPr>
      </p:pic>
      <p:pic>
        <p:nvPicPr>
          <p:cNvPr id="4" name="Picture 3" descr="Screen Shot 2017-05-30 at 3.02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7344" cy="45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1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292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BF1DE"/>
                </a:solidFill>
              </a:rPr>
              <a:t>White Oak:   </a:t>
            </a:r>
            <a:r>
              <a:rPr lang="en-US" i="1" dirty="0" err="1" smtClean="0">
                <a:solidFill>
                  <a:srgbClr val="EBF1DE"/>
                </a:solidFill>
              </a:rPr>
              <a:t>Quercus</a:t>
            </a:r>
            <a:r>
              <a:rPr lang="en-US" i="1" dirty="0" smtClean="0">
                <a:solidFill>
                  <a:srgbClr val="EBF1DE"/>
                </a:solidFill>
              </a:rPr>
              <a:t> alba</a:t>
            </a:r>
            <a:endParaRPr lang="en-US" i="1" dirty="0">
              <a:solidFill>
                <a:srgbClr val="EBF1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292" y="1209734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Missouri </a:t>
            </a:r>
            <a:r>
              <a:rPr lang="en-US" sz="2400" dirty="0" smtClean="0"/>
              <a:t>native</a:t>
            </a:r>
            <a:endParaRPr lang="en-US" sz="2400" dirty="0"/>
          </a:p>
          <a:p>
            <a:r>
              <a:rPr lang="en-US" sz="2400" dirty="0" smtClean="0"/>
              <a:t>High</a:t>
            </a:r>
            <a:r>
              <a:rPr lang="en-US" sz="2400" dirty="0"/>
              <a:t>-value and low-value wood products, wildlife </a:t>
            </a:r>
            <a:r>
              <a:rPr lang="en-US" sz="2400" dirty="0" smtClean="0"/>
              <a:t>mast</a:t>
            </a:r>
            <a:endParaRPr lang="en-US" sz="100" dirty="0"/>
          </a:p>
          <a:p>
            <a:r>
              <a:rPr lang="en-US" sz="2400" dirty="0" smtClean="0"/>
              <a:t>Prefers coarse</a:t>
            </a:r>
            <a:r>
              <a:rPr lang="en-US" sz="2400" dirty="0"/>
              <a:t>, moist, well-drained soils</a:t>
            </a:r>
          </a:p>
          <a:p>
            <a:r>
              <a:rPr lang="en-US" sz="2400" dirty="0"/>
              <a:t>Moderate growth rate</a:t>
            </a:r>
          </a:p>
          <a:p>
            <a:r>
              <a:rPr lang="en-US" sz="2400" dirty="0"/>
              <a:t>80-</a:t>
            </a:r>
            <a:r>
              <a:rPr lang="en-US" sz="2400" dirty="0" smtClean="0"/>
              <a:t>100ft 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7-05-30 at 3.08.37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078" y="2662600"/>
            <a:ext cx="3521689" cy="396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3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01 at 1.43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80" y="-76976"/>
            <a:ext cx="7531100" cy="5092700"/>
          </a:xfrm>
          <a:prstGeom prst="rect">
            <a:avLst/>
          </a:prstGeom>
        </p:spPr>
      </p:pic>
      <p:pic>
        <p:nvPicPr>
          <p:cNvPr id="5" name="Picture 4" descr="Screen Shot 2017-06-01 at 1.46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3428224"/>
            <a:ext cx="3454400" cy="3352800"/>
          </a:xfrm>
          <a:prstGeom prst="rect">
            <a:avLst/>
          </a:prstGeom>
        </p:spPr>
      </p:pic>
      <p:pic>
        <p:nvPicPr>
          <p:cNvPr id="6" name="Picture 5" descr="Screen Shot 2017-06-01 at 1.46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" y="3546774"/>
            <a:ext cx="2173305" cy="324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0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4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EBF1DE"/>
                </a:solidFill>
              </a:rPr>
              <a:t>Sweetgum</a:t>
            </a:r>
            <a:r>
              <a:rPr lang="en-US" dirty="0" smtClean="0">
                <a:solidFill>
                  <a:srgbClr val="EBF1DE"/>
                </a:solidFill>
              </a:rPr>
              <a:t>:  </a:t>
            </a:r>
            <a:r>
              <a:rPr lang="en-US" i="1" dirty="0" smtClean="0">
                <a:solidFill>
                  <a:srgbClr val="EBF1DE"/>
                </a:solidFill>
              </a:rPr>
              <a:t>Liquidambar </a:t>
            </a:r>
            <a:r>
              <a:rPr lang="en-US" i="1" dirty="0" err="1" smtClean="0">
                <a:solidFill>
                  <a:srgbClr val="EBF1DE"/>
                </a:solidFill>
              </a:rPr>
              <a:t>styraciflua</a:t>
            </a:r>
            <a:endParaRPr lang="en-US" i="1" dirty="0">
              <a:solidFill>
                <a:srgbClr val="EBF1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43" y="1145482"/>
            <a:ext cx="8229600" cy="4525963"/>
          </a:xfrm>
        </p:spPr>
        <p:txBody>
          <a:bodyPr/>
          <a:lstStyle/>
          <a:p>
            <a:r>
              <a:rPr lang="en-US" sz="2400" dirty="0"/>
              <a:t>Missouri native</a:t>
            </a:r>
          </a:p>
          <a:p>
            <a:r>
              <a:rPr lang="en-US" sz="2400" dirty="0" smtClean="0"/>
              <a:t>Wildlife</a:t>
            </a:r>
            <a:r>
              <a:rPr lang="en-US" sz="2400" dirty="0"/>
              <a:t>, low-value wood products, </a:t>
            </a:r>
            <a:r>
              <a:rPr lang="en-US" sz="2400" dirty="0" smtClean="0"/>
              <a:t>biomass</a:t>
            </a:r>
            <a:endParaRPr lang="en-US" sz="2400" dirty="0"/>
          </a:p>
          <a:p>
            <a:r>
              <a:rPr lang="en-US" sz="2400" dirty="0" smtClean="0"/>
              <a:t>Prefers moist </a:t>
            </a:r>
            <a:r>
              <a:rPr lang="en-US" sz="2400" dirty="0" err="1"/>
              <a:t>silty</a:t>
            </a:r>
            <a:r>
              <a:rPr lang="en-US" sz="2400" dirty="0"/>
              <a:t> or sandy loam soils, full sun</a:t>
            </a:r>
          </a:p>
          <a:p>
            <a:r>
              <a:rPr lang="en-US" sz="2400" dirty="0"/>
              <a:t>Very fast growth rate</a:t>
            </a:r>
          </a:p>
          <a:p>
            <a:r>
              <a:rPr lang="en-US" sz="2400" dirty="0"/>
              <a:t>80-</a:t>
            </a:r>
            <a:r>
              <a:rPr lang="en-US" sz="2400" dirty="0" smtClean="0"/>
              <a:t>100ft 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3" descr="Screen Shot 2017-05-30 at 3.14.18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756" y="2643940"/>
            <a:ext cx="3507895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541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1 at 1.50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" cy="2184400"/>
          </a:xfrm>
          <a:prstGeom prst="rect">
            <a:avLst/>
          </a:prstGeom>
        </p:spPr>
      </p:pic>
      <p:pic>
        <p:nvPicPr>
          <p:cNvPr id="3" name="Picture 2" descr="Screen Shot 2017-06-01 at 1.50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0"/>
            <a:ext cx="6464300" cy="5054600"/>
          </a:xfrm>
          <a:prstGeom prst="rect">
            <a:avLst/>
          </a:prstGeom>
        </p:spPr>
      </p:pic>
      <p:pic>
        <p:nvPicPr>
          <p:cNvPr id="4" name="Picture 3" descr="Screen Shot 2017-06-01 at 1.52.1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301" y="3721764"/>
            <a:ext cx="3810000" cy="3086100"/>
          </a:xfrm>
          <a:prstGeom prst="rect">
            <a:avLst/>
          </a:prstGeom>
        </p:spPr>
      </p:pic>
      <p:pic>
        <p:nvPicPr>
          <p:cNvPr id="5" name="Picture 4" descr="Screen Shot 2017-06-01 at 1.52.26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9" y="3771900"/>
            <a:ext cx="4039844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53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  <a:cs typeface="Times"/>
              </a:rPr>
              <a:t>What is Agroforestry?</a:t>
            </a:r>
            <a:br>
              <a:rPr lang="en-US" dirty="0" smtClean="0">
                <a:latin typeface="+mn-lt"/>
                <a:cs typeface="Times"/>
              </a:rPr>
            </a:br>
            <a:r>
              <a:rPr lang="en-US" sz="31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Times"/>
              </a:rPr>
              <a:t>Think of the Four “I”s</a:t>
            </a:r>
            <a:endParaRPr lang="en-US" sz="3100" dirty="0">
              <a:solidFill>
                <a:schemeClr val="accent3">
                  <a:lumMod val="20000"/>
                  <a:lumOff val="80000"/>
                </a:schemeClr>
              </a:solidFill>
              <a:latin typeface="+mn-lt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4414" y="1600200"/>
            <a:ext cx="7042386" cy="5058369"/>
          </a:xfrm>
        </p:spPr>
        <p:txBody>
          <a:bodyPr>
            <a:normAutofit fontScale="85000" lnSpcReduction="20000"/>
          </a:bodyPr>
          <a:lstStyle/>
          <a:p>
            <a:r>
              <a:rPr lang="en-US" sz="3800" dirty="0" smtClean="0">
                <a:solidFill>
                  <a:schemeClr val="accent3">
                    <a:lumMod val="60000"/>
                    <a:lumOff val="40000"/>
                  </a:schemeClr>
                </a:solidFill>
                <a:cs typeface="Times"/>
              </a:rPr>
              <a:t>Intentional</a:t>
            </a:r>
          </a:p>
          <a:p>
            <a:pPr lvl="1"/>
            <a:r>
              <a:rPr lang="en-US" dirty="0" smtClean="0">
                <a:cs typeface="Times"/>
              </a:rPr>
              <a:t>Systems designed based on site conditions, marketable products, and landowner objectives</a:t>
            </a:r>
            <a:endParaRPr lang="en-US" dirty="0">
              <a:cs typeface="Times"/>
            </a:endParaRPr>
          </a:p>
          <a:p>
            <a:r>
              <a:rPr lang="en-US" sz="3800" dirty="0" smtClean="0">
                <a:solidFill>
                  <a:srgbClr val="C3D69B"/>
                </a:solidFill>
                <a:cs typeface="Times"/>
              </a:rPr>
              <a:t>Integrated</a:t>
            </a:r>
          </a:p>
          <a:p>
            <a:pPr lvl="1"/>
            <a:r>
              <a:rPr lang="en-US" dirty="0" smtClean="0">
                <a:cs typeface="Times"/>
              </a:rPr>
              <a:t>Integrates TREES and/or SHRUBS with CROPS and/or LIVESTOCK</a:t>
            </a:r>
            <a:endParaRPr lang="en-US" dirty="0">
              <a:cs typeface="Times"/>
            </a:endParaRPr>
          </a:p>
          <a:p>
            <a:r>
              <a:rPr lang="en-US" sz="3800" dirty="0" smtClean="0">
                <a:solidFill>
                  <a:srgbClr val="C3D69B"/>
                </a:solidFill>
                <a:cs typeface="Times"/>
              </a:rPr>
              <a:t>Intensive</a:t>
            </a:r>
          </a:p>
          <a:p>
            <a:pPr lvl="1"/>
            <a:r>
              <a:rPr lang="en-US" dirty="0" smtClean="0">
                <a:cs typeface="Times"/>
              </a:rPr>
              <a:t>Managed with great care for tree-crop/ tree-livestock productivity and health</a:t>
            </a:r>
          </a:p>
          <a:p>
            <a:r>
              <a:rPr lang="en-US" sz="3800" dirty="0" smtClean="0">
                <a:solidFill>
                  <a:srgbClr val="C3D69B"/>
                </a:solidFill>
                <a:cs typeface="Times"/>
              </a:rPr>
              <a:t>Interactions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cs typeface="Times"/>
              </a:rPr>
              <a:t>Above and belowground interactions between plants and animals must be considered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99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723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BF1DE"/>
                </a:solidFill>
              </a:rPr>
              <a:t>Shellbark hickory: </a:t>
            </a:r>
            <a:r>
              <a:rPr lang="en-US" i="1" dirty="0" err="1" smtClean="0">
                <a:solidFill>
                  <a:srgbClr val="EBF1DE"/>
                </a:solidFill>
              </a:rPr>
              <a:t>Carya</a:t>
            </a:r>
            <a:r>
              <a:rPr lang="en-US" i="1" dirty="0" smtClean="0">
                <a:solidFill>
                  <a:srgbClr val="EBF1DE"/>
                </a:solidFill>
              </a:rPr>
              <a:t> </a:t>
            </a:r>
            <a:r>
              <a:rPr lang="en-US" i="1" dirty="0" err="1" smtClean="0">
                <a:solidFill>
                  <a:srgbClr val="EBF1DE"/>
                </a:solidFill>
              </a:rPr>
              <a:t>laciniosa</a:t>
            </a:r>
            <a:r>
              <a:rPr lang="en-US" i="1" dirty="0" smtClean="0">
                <a:solidFill>
                  <a:srgbClr val="EBF1DE"/>
                </a:solidFill>
              </a:rPr>
              <a:t> </a:t>
            </a:r>
            <a:endParaRPr lang="en-US" i="1" dirty="0">
              <a:solidFill>
                <a:srgbClr val="EBF1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387" y="997835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Missouri native</a:t>
            </a:r>
          </a:p>
          <a:p>
            <a:r>
              <a:rPr lang="en-US" sz="2400" dirty="0" smtClean="0"/>
              <a:t>Wildlife</a:t>
            </a:r>
            <a:r>
              <a:rPr lang="en-US" sz="2400" dirty="0"/>
              <a:t>, firewood, </a:t>
            </a:r>
            <a:r>
              <a:rPr lang="en-US" sz="2400" dirty="0" err="1"/>
              <a:t>bbq</a:t>
            </a:r>
            <a:r>
              <a:rPr lang="en-US" sz="2400" dirty="0"/>
              <a:t> wood, </a:t>
            </a:r>
            <a:r>
              <a:rPr lang="en-US" sz="2400" dirty="0" smtClean="0"/>
              <a:t>nuts</a:t>
            </a:r>
            <a:endParaRPr lang="en-US" sz="2400" dirty="0"/>
          </a:p>
          <a:p>
            <a:r>
              <a:rPr lang="en-US" sz="2400" dirty="0" smtClean="0"/>
              <a:t>Prefers deep</a:t>
            </a:r>
            <a:r>
              <a:rPr lang="en-US" sz="2400" dirty="0"/>
              <a:t>, fertile, moist soils</a:t>
            </a:r>
          </a:p>
          <a:p>
            <a:r>
              <a:rPr lang="en-US" sz="2400" dirty="0"/>
              <a:t>Slow growth rate</a:t>
            </a:r>
          </a:p>
          <a:p>
            <a:r>
              <a:rPr lang="en-US" sz="2400" dirty="0"/>
              <a:t>80-100ft</a:t>
            </a:r>
          </a:p>
          <a:p>
            <a:endParaRPr lang="en-US" dirty="0"/>
          </a:p>
        </p:txBody>
      </p:sp>
      <p:pic>
        <p:nvPicPr>
          <p:cNvPr id="4" name="Picture 3" descr="Screen Shot 2017-05-30 at 3.18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028" y="2652609"/>
            <a:ext cx="49022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209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1 at 2.01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00" y="0"/>
            <a:ext cx="3784600" cy="5003800"/>
          </a:xfrm>
          <a:prstGeom prst="rect">
            <a:avLst/>
          </a:prstGeom>
        </p:spPr>
      </p:pic>
      <p:pic>
        <p:nvPicPr>
          <p:cNvPr id="3" name="Picture 2" descr="Screen Shot 2017-06-01 at 2.02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86" y="2770036"/>
            <a:ext cx="5479382" cy="4087964"/>
          </a:xfrm>
          <a:prstGeom prst="rect">
            <a:avLst/>
          </a:prstGeom>
        </p:spPr>
      </p:pic>
      <p:pic>
        <p:nvPicPr>
          <p:cNvPr id="4" name="Picture 3" descr="Screen Shot 2017-06-01 at 2.06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552"/>
            <a:ext cx="53975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661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63" y="3341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EBF1DE"/>
                </a:solidFill>
              </a:rPr>
              <a:t>American sycamore: </a:t>
            </a:r>
            <a:r>
              <a:rPr lang="en-US" sz="3600" i="1" dirty="0" err="1" smtClean="0">
                <a:solidFill>
                  <a:srgbClr val="EBF1DE"/>
                </a:solidFill>
              </a:rPr>
              <a:t>Platanus</a:t>
            </a:r>
            <a:r>
              <a:rPr lang="en-US" sz="3600" i="1" dirty="0" smtClean="0">
                <a:solidFill>
                  <a:srgbClr val="EBF1DE"/>
                </a:solidFill>
              </a:rPr>
              <a:t> </a:t>
            </a:r>
            <a:r>
              <a:rPr lang="en-US" sz="3600" i="1" dirty="0" err="1" smtClean="0">
                <a:solidFill>
                  <a:srgbClr val="EBF1DE"/>
                </a:solidFill>
              </a:rPr>
              <a:t>occidentalis</a:t>
            </a:r>
            <a:endParaRPr lang="en-US" sz="3600" i="1" dirty="0">
              <a:solidFill>
                <a:srgbClr val="EBF1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173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Missouri </a:t>
            </a:r>
            <a:r>
              <a:rPr lang="en-US" sz="2400" dirty="0" smtClean="0"/>
              <a:t>native</a:t>
            </a:r>
            <a:endParaRPr lang="en-US" sz="2400" dirty="0"/>
          </a:p>
          <a:p>
            <a:r>
              <a:rPr lang="en-US" sz="2400" dirty="0"/>
              <a:t>coppice regeneration</a:t>
            </a:r>
          </a:p>
          <a:p>
            <a:r>
              <a:rPr lang="en-US" sz="2400" dirty="0" smtClean="0"/>
              <a:t>Wildlife</a:t>
            </a:r>
            <a:r>
              <a:rPr lang="en-US" sz="2400" dirty="0"/>
              <a:t>, low-value wood products, </a:t>
            </a:r>
            <a:r>
              <a:rPr lang="en-US" sz="2400" dirty="0" smtClean="0"/>
              <a:t>biomass</a:t>
            </a:r>
            <a:endParaRPr lang="en-US" sz="2400" dirty="0"/>
          </a:p>
          <a:p>
            <a:r>
              <a:rPr lang="en-US" sz="2400" dirty="0"/>
              <a:t>Moist sites, tolerates soil pH 4.4-7.5</a:t>
            </a:r>
          </a:p>
          <a:p>
            <a:r>
              <a:rPr lang="en-US" sz="2400" dirty="0"/>
              <a:t>Fast growth rate</a:t>
            </a:r>
          </a:p>
          <a:p>
            <a:r>
              <a:rPr lang="en-US" sz="2400" dirty="0"/>
              <a:t>100+</a:t>
            </a:r>
            <a:r>
              <a:rPr lang="en-US" sz="2400" dirty="0" smtClean="0"/>
              <a:t>ft</a:t>
            </a:r>
            <a:endParaRPr lang="en-US" dirty="0"/>
          </a:p>
        </p:txBody>
      </p:sp>
      <p:pic>
        <p:nvPicPr>
          <p:cNvPr id="4" name="Picture 3" descr="Screen Shot 2017-06-02 at 11.57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58" y="2568432"/>
            <a:ext cx="3684895" cy="41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715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2 at 11.46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510" y="0"/>
            <a:ext cx="5803900" cy="4229100"/>
          </a:xfrm>
          <a:prstGeom prst="rect">
            <a:avLst/>
          </a:prstGeom>
        </p:spPr>
      </p:pic>
      <p:pic>
        <p:nvPicPr>
          <p:cNvPr id="3" name="Picture 2" descr="Screen Shot 2017-06-02 at 11.47.2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87" y="3390744"/>
            <a:ext cx="5400614" cy="3446862"/>
          </a:xfrm>
          <a:prstGeom prst="rect">
            <a:avLst/>
          </a:prstGeom>
        </p:spPr>
      </p:pic>
      <p:pic>
        <p:nvPicPr>
          <p:cNvPr id="4" name="Picture 3" descr="Screen Shot 2017-06-02 at 11.45.5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" y="2651834"/>
            <a:ext cx="3004404" cy="420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520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47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EBF1DE"/>
                </a:solidFill>
              </a:rPr>
              <a:t>Common hackberry: </a:t>
            </a:r>
            <a:r>
              <a:rPr lang="en-US" i="1" dirty="0" err="1" smtClean="0">
                <a:solidFill>
                  <a:srgbClr val="EBF1DE"/>
                </a:solidFill>
              </a:rPr>
              <a:t>Celtis</a:t>
            </a:r>
            <a:r>
              <a:rPr lang="en-US" i="1" dirty="0" smtClean="0">
                <a:solidFill>
                  <a:srgbClr val="EBF1DE"/>
                </a:solidFill>
              </a:rPr>
              <a:t> </a:t>
            </a:r>
            <a:r>
              <a:rPr lang="en-US" i="1" dirty="0" err="1" smtClean="0">
                <a:solidFill>
                  <a:srgbClr val="EBF1DE"/>
                </a:solidFill>
              </a:rPr>
              <a:t>occidentalis</a:t>
            </a:r>
            <a:endParaRPr lang="en-US" i="1" dirty="0">
              <a:solidFill>
                <a:srgbClr val="EBF1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2634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Missouri native</a:t>
            </a:r>
          </a:p>
          <a:p>
            <a:r>
              <a:rPr lang="en-US" sz="2400" dirty="0" smtClean="0"/>
              <a:t>Low</a:t>
            </a:r>
            <a:r>
              <a:rPr lang="en-US" sz="2400" dirty="0"/>
              <a:t>-value wood products, wildlife </a:t>
            </a:r>
            <a:r>
              <a:rPr lang="en-US" sz="2400" dirty="0" smtClean="0"/>
              <a:t>benefit</a:t>
            </a:r>
            <a:endParaRPr lang="en-US" sz="2400" dirty="0"/>
          </a:p>
          <a:p>
            <a:r>
              <a:rPr lang="en-US" sz="2400" dirty="0"/>
              <a:t>Hardy to diverse soil conditions</a:t>
            </a:r>
          </a:p>
          <a:p>
            <a:r>
              <a:rPr lang="en-US" sz="2400" dirty="0"/>
              <a:t>Fast growth rate</a:t>
            </a:r>
          </a:p>
          <a:p>
            <a:r>
              <a:rPr lang="en-US" sz="2400" dirty="0"/>
              <a:t>30-50+ft</a:t>
            </a:r>
          </a:p>
          <a:p>
            <a:endParaRPr lang="en-US" dirty="0"/>
          </a:p>
        </p:txBody>
      </p:sp>
      <p:pic>
        <p:nvPicPr>
          <p:cNvPr id="4" name="Picture 3" descr="Screen Shot 2017-06-02 at 11.49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078" y="2348278"/>
            <a:ext cx="4542496" cy="437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239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2 at 12.01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19212" cy="3810619"/>
          </a:xfrm>
          <a:prstGeom prst="rect">
            <a:avLst/>
          </a:prstGeom>
        </p:spPr>
      </p:pic>
      <p:pic>
        <p:nvPicPr>
          <p:cNvPr id="3" name="Picture 2" descr="Screen Shot 2017-06-02 at 11.59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100" y="2222500"/>
            <a:ext cx="5041900" cy="4635500"/>
          </a:xfrm>
          <a:prstGeom prst="rect">
            <a:avLst/>
          </a:prstGeom>
        </p:spPr>
      </p:pic>
      <p:pic>
        <p:nvPicPr>
          <p:cNvPr id="4" name="Picture 3" descr="Screen Shot 2017-06-02 at 12.00.4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3" y="3810619"/>
            <a:ext cx="33528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826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03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EBF1DE"/>
                </a:solidFill>
              </a:rPr>
              <a:t>Kentucky </a:t>
            </a:r>
            <a:r>
              <a:rPr lang="en-US" sz="3600" dirty="0" err="1" smtClean="0">
                <a:solidFill>
                  <a:srgbClr val="EBF1DE"/>
                </a:solidFill>
              </a:rPr>
              <a:t>coffeetree</a:t>
            </a:r>
            <a:r>
              <a:rPr lang="en-US" sz="3600" dirty="0" smtClean="0">
                <a:solidFill>
                  <a:srgbClr val="EBF1DE"/>
                </a:solidFill>
              </a:rPr>
              <a:t>: </a:t>
            </a:r>
            <a:r>
              <a:rPr lang="en-US" sz="3600" i="1" dirty="0" err="1" smtClean="0">
                <a:solidFill>
                  <a:srgbClr val="EBF1DE"/>
                </a:solidFill>
              </a:rPr>
              <a:t>Gymocladus</a:t>
            </a:r>
            <a:r>
              <a:rPr lang="en-US" sz="3600" i="1" dirty="0" smtClean="0">
                <a:solidFill>
                  <a:srgbClr val="EBF1DE"/>
                </a:solidFill>
              </a:rPr>
              <a:t> </a:t>
            </a:r>
            <a:r>
              <a:rPr lang="en-US" sz="3600" i="1" dirty="0" err="1" smtClean="0">
                <a:solidFill>
                  <a:srgbClr val="EBF1DE"/>
                </a:solidFill>
              </a:rPr>
              <a:t>dioicus</a:t>
            </a:r>
            <a:endParaRPr lang="en-US" sz="3600" i="1" dirty="0">
              <a:solidFill>
                <a:srgbClr val="EBF1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93" y="1114678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Missouri native</a:t>
            </a:r>
          </a:p>
          <a:p>
            <a:r>
              <a:rPr lang="en-US" sz="2400" dirty="0"/>
              <a:t>Ring shake can be problem</a:t>
            </a:r>
          </a:p>
          <a:p>
            <a:r>
              <a:rPr lang="en-US" sz="2400" dirty="0" smtClean="0"/>
              <a:t>Low</a:t>
            </a:r>
            <a:r>
              <a:rPr lang="en-US" sz="2400" dirty="0"/>
              <a:t>- and High-value wood products, </a:t>
            </a:r>
            <a:r>
              <a:rPr lang="en-US" sz="2400" dirty="0" smtClean="0"/>
              <a:t>ornamental</a:t>
            </a:r>
            <a:endParaRPr lang="en-US" sz="2400" dirty="0"/>
          </a:p>
          <a:p>
            <a:r>
              <a:rPr lang="en-US" sz="2400" dirty="0"/>
              <a:t>Urban-tolerant, adaptable to wide range of sites</a:t>
            </a:r>
          </a:p>
          <a:p>
            <a:r>
              <a:rPr lang="en-US" sz="2400" dirty="0"/>
              <a:t>Intermediate/ Fast growth rate </a:t>
            </a:r>
            <a:endParaRPr lang="en-US" sz="2400" dirty="0" smtClean="0"/>
          </a:p>
          <a:p>
            <a:r>
              <a:rPr lang="en-US" sz="2400" dirty="0" smtClean="0"/>
              <a:t>100ft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3" descr="Screen Shot 2017-06-02 at 12.03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059" y="3208943"/>
            <a:ext cx="3367604" cy="336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083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2 at 12.05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32" y="37487"/>
            <a:ext cx="4420553" cy="701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116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699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BF1DE"/>
                </a:solidFill>
              </a:rPr>
              <a:t>Northern red oak: </a:t>
            </a:r>
            <a:r>
              <a:rPr lang="en-US" i="1" dirty="0" err="1" smtClean="0">
                <a:solidFill>
                  <a:srgbClr val="EBF1DE"/>
                </a:solidFill>
              </a:rPr>
              <a:t>Quercus</a:t>
            </a:r>
            <a:r>
              <a:rPr lang="en-US" i="1" dirty="0" smtClean="0">
                <a:solidFill>
                  <a:srgbClr val="EBF1DE"/>
                </a:solidFill>
              </a:rPr>
              <a:t> </a:t>
            </a:r>
            <a:r>
              <a:rPr lang="en-US" i="1" dirty="0" err="1" smtClean="0">
                <a:solidFill>
                  <a:srgbClr val="EBF1DE"/>
                </a:solidFill>
              </a:rPr>
              <a:t>rubra</a:t>
            </a:r>
            <a:endParaRPr lang="en-US" i="1" dirty="0">
              <a:solidFill>
                <a:srgbClr val="EBF1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790" y="940016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Missouri native</a:t>
            </a:r>
          </a:p>
          <a:p>
            <a:r>
              <a:rPr lang="en-US" sz="2400" dirty="0"/>
              <a:t>Susceptible to oak wilt</a:t>
            </a:r>
          </a:p>
          <a:p>
            <a:r>
              <a:rPr lang="en-US" sz="2400" dirty="0" smtClean="0"/>
              <a:t>High</a:t>
            </a:r>
            <a:r>
              <a:rPr lang="en-US" sz="2400" dirty="0"/>
              <a:t>- and low-value wood products, wildlife </a:t>
            </a:r>
          </a:p>
          <a:p>
            <a:r>
              <a:rPr lang="en-US" sz="2400" dirty="0"/>
              <a:t>Well-drained upland sites,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does </a:t>
            </a:r>
            <a:r>
              <a:rPr lang="en-US" sz="2400" dirty="0"/>
              <a:t>not tolerate pH &gt;7.5</a:t>
            </a:r>
          </a:p>
          <a:p>
            <a:r>
              <a:rPr lang="en-US" sz="2400" dirty="0"/>
              <a:t>Intermediate growth rate    </a:t>
            </a:r>
            <a:endParaRPr lang="en-US" sz="2400" dirty="0" smtClean="0"/>
          </a:p>
          <a:p>
            <a:r>
              <a:rPr lang="en-US" sz="2400" dirty="0" smtClean="0"/>
              <a:t>60</a:t>
            </a:r>
            <a:r>
              <a:rPr lang="en-US" sz="2400" dirty="0"/>
              <a:t>-80ft</a:t>
            </a:r>
          </a:p>
          <a:p>
            <a:endParaRPr lang="en-US" dirty="0"/>
          </a:p>
        </p:txBody>
      </p:sp>
      <p:pic>
        <p:nvPicPr>
          <p:cNvPr id="4" name="Picture 3" descr="Screen Shot 2017-06-02 at 12.07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104" y="2384820"/>
            <a:ext cx="4464767" cy="44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085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2 at 12.10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94" y="3492500"/>
            <a:ext cx="4531614" cy="3365500"/>
          </a:xfrm>
          <a:prstGeom prst="rect">
            <a:avLst/>
          </a:prstGeom>
        </p:spPr>
      </p:pic>
      <p:pic>
        <p:nvPicPr>
          <p:cNvPr id="3" name="Picture 2" descr="Screen Shot 2017-06-02 at 12.09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4700" cy="3441700"/>
          </a:xfrm>
          <a:prstGeom prst="rect">
            <a:avLst/>
          </a:prstGeom>
        </p:spPr>
      </p:pic>
      <p:pic>
        <p:nvPicPr>
          <p:cNvPr id="4" name="Picture 3" descr="Screen Shot 2017-06-02 at 12.09.17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8" y="3788334"/>
            <a:ext cx="4180457" cy="2935961"/>
          </a:xfrm>
          <a:prstGeom prst="rect">
            <a:avLst/>
          </a:prstGeom>
        </p:spPr>
      </p:pic>
      <p:pic>
        <p:nvPicPr>
          <p:cNvPr id="5" name="Picture 4" descr="Screen Shot 2017-06-02 at 12.08.57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62" y="0"/>
            <a:ext cx="4890837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22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terms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41" y="1417638"/>
            <a:ext cx="7028664" cy="4525963"/>
          </a:xfrm>
        </p:spPr>
        <p:txBody>
          <a:bodyPr/>
          <a:lstStyle/>
          <a:p>
            <a:r>
              <a:rPr lang="en-US" dirty="0" smtClean="0"/>
              <a:t>Agroforestry</a:t>
            </a:r>
          </a:p>
          <a:p>
            <a:pPr lvl="1"/>
            <a:r>
              <a:rPr lang="en-US" dirty="0" smtClean="0"/>
              <a:t>Alley cropping</a:t>
            </a:r>
          </a:p>
          <a:p>
            <a:pPr lvl="1"/>
            <a:r>
              <a:rPr lang="en-US" dirty="0" smtClean="0"/>
              <a:t>Forest farming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Riparian and upland </a:t>
            </a:r>
            <a:r>
              <a:rPr lang="en-US" dirty="0" smtClean="0"/>
              <a:t>forest buffers</a:t>
            </a:r>
          </a:p>
          <a:p>
            <a:pPr lvl="1"/>
            <a:r>
              <a:rPr lang="en-US" dirty="0" err="1" smtClean="0"/>
              <a:t>Silvopasture</a:t>
            </a:r>
            <a:endParaRPr lang="en-US" dirty="0" smtClean="0"/>
          </a:p>
          <a:p>
            <a:pPr lvl="1"/>
            <a:r>
              <a:rPr lang="en-US" dirty="0" smtClean="0"/>
              <a:t>Windbreaks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r>
              <a:rPr lang="en-US" i="1" dirty="0" smtClean="0"/>
              <a:t>+ Food forests / “home gardens”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2467429" cy="6858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640496" y="846776"/>
            <a:ext cx="1499378" cy="14465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640496" y="2293350"/>
            <a:ext cx="1499378" cy="529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640496" y="3387102"/>
            <a:ext cx="1499378" cy="529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640496" y="3828131"/>
            <a:ext cx="1499378" cy="8467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640496" y="4410289"/>
            <a:ext cx="1658135" cy="1533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0707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0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EBF1DE"/>
                </a:solidFill>
              </a:rPr>
              <a:t>Eastern </a:t>
            </a:r>
            <a:r>
              <a:rPr lang="en-US" dirty="0" err="1" smtClean="0">
                <a:solidFill>
                  <a:srgbClr val="EBF1DE"/>
                </a:solidFill>
              </a:rPr>
              <a:t>redcedar</a:t>
            </a:r>
            <a:r>
              <a:rPr lang="en-US" dirty="0" smtClean="0">
                <a:solidFill>
                  <a:srgbClr val="EBF1DE"/>
                </a:solidFill>
              </a:rPr>
              <a:t>: </a:t>
            </a:r>
            <a:r>
              <a:rPr lang="en-US" i="1" dirty="0" err="1" smtClean="0">
                <a:solidFill>
                  <a:srgbClr val="EBF1DE"/>
                </a:solidFill>
              </a:rPr>
              <a:t>Juniperus</a:t>
            </a:r>
            <a:r>
              <a:rPr lang="en-US" i="1" dirty="0" smtClean="0">
                <a:solidFill>
                  <a:srgbClr val="EBF1DE"/>
                </a:solidFill>
              </a:rPr>
              <a:t> </a:t>
            </a:r>
            <a:r>
              <a:rPr lang="en-US" i="1" dirty="0" err="1" smtClean="0">
                <a:solidFill>
                  <a:srgbClr val="EBF1DE"/>
                </a:solidFill>
              </a:rPr>
              <a:t>virginiana</a:t>
            </a:r>
            <a:endParaRPr lang="en-US" i="1" dirty="0">
              <a:solidFill>
                <a:srgbClr val="EBF1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4678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Missouri native</a:t>
            </a:r>
          </a:p>
          <a:p>
            <a:r>
              <a:rPr lang="en-US" sz="2400" dirty="0"/>
              <a:t>Spreads/ naturalizes easily</a:t>
            </a:r>
          </a:p>
          <a:p>
            <a:r>
              <a:rPr lang="en-US" sz="2400" dirty="0" smtClean="0"/>
              <a:t>Wildlife </a:t>
            </a:r>
            <a:r>
              <a:rPr lang="en-US" sz="2400" dirty="0"/>
              <a:t>benefit, Low- and High-value wood </a:t>
            </a:r>
            <a:r>
              <a:rPr lang="en-US" sz="2400" dirty="0" smtClean="0"/>
              <a:t>products, windbreaks</a:t>
            </a:r>
            <a:endParaRPr lang="en-US" sz="2400" dirty="0"/>
          </a:p>
          <a:p>
            <a:r>
              <a:rPr lang="en-US" sz="2400" dirty="0"/>
              <a:t>Tolerates thin, alkaline soils</a:t>
            </a:r>
          </a:p>
          <a:p>
            <a:r>
              <a:rPr lang="en-US" sz="2400" dirty="0"/>
              <a:t>Slow, moderate growth rate</a:t>
            </a:r>
          </a:p>
          <a:p>
            <a:r>
              <a:rPr lang="en-US" sz="2400" dirty="0"/>
              <a:t>&lt;50ft</a:t>
            </a:r>
          </a:p>
          <a:p>
            <a:endParaRPr lang="en-US" dirty="0"/>
          </a:p>
        </p:txBody>
      </p:sp>
      <p:pic>
        <p:nvPicPr>
          <p:cNvPr id="4" name="Picture 3" descr="Screen Shot 2017-06-02 at 12.11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540" y="2476944"/>
            <a:ext cx="4487049" cy="438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4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2 at 12.22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3149600"/>
            <a:ext cx="4508500" cy="3708400"/>
          </a:xfrm>
          <a:prstGeom prst="rect">
            <a:avLst/>
          </a:prstGeom>
        </p:spPr>
      </p:pic>
      <p:pic>
        <p:nvPicPr>
          <p:cNvPr id="3" name="Picture 2" descr="Screen Shot 2017-06-02 at 12.21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0"/>
            <a:ext cx="3251200" cy="3467100"/>
          </a:xfrm>
          <a:prstGeom prst="rect">
            <a:avLst/>
          </a:prstGeom>
        </p:spPr>
      </p:pic>
      <p:pic>
        <p:nvPicPr>
          <p:cNvPr id="4" name="Picture 3" descr="Screen Shot 2017-06-02 at 12.21.00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2044"/>
            <a:ext cx="4077617" cy="3165955"/>
          </a:xfrm>
          <a:prstGeom prst="rect">
            <a:avLst/>
          </a:prstGeom>
        </p:spPr>
      </p:pic>
      <p:pic>
        <p:nvPicPr>
          <p:cNvPr id="5" name="Picture 4" descr="Screen Shot 2017-06-02 at 12.20.1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73920" cy="396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941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506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BF1DE"/>
                </a:solidFill>
              </a:rPr>
              <a:t>Persimmon: </a:t>
            </a:r>
            <a:r>
              <a:rPr lang="en-US" i="1" dirty="0" err="1" smtClean="0">
                <a:solidFill>
                  <a:srgbClr val="EBF1DE"/>
                </a:solidFill>
              </a:rPr>
              <a:t>Diospyros</a:t>
            </a:r>
            <a:r>
              <a:rPr lang="en-US" i="1" dirty="0" smtClean="0">
                <a:solidFill>
                  <a:srgbClr val="EBF1DE"/>
                </a:solidFill>
              </a:rPr>
              <a:t> </a:t>
            </a:r>
            <a:r>
              <a:rPr lang="en-US" i="1" dirty="0" err="1" smtClean="0">
                <a:solidFill>
                  <a:srgbClr val="EBF1DE"/>
                </a:solidFill>
              </a:rPr>
              <a:t>virginiana</a:t>
            </a:r>
            <a:endParaRPr lang="en-US" i="1" dirty="0">
              <a:solidFill>
                <a:srgbClr val="EBF1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57" y="993549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Missouri native</a:t>
            </a:r>
          </a:p>
          <a:p>
            <a:r>
              <a:rPr lang="en-US" sz="2400" dirty="0" smtClean="0"/>
              <a:t>Wildlife</a:t>
            </a:r>
            <a:r>
              <a:rPr lang="en-US" sz="2400" dirty="0"/>
              <a:t>, Fruit, Low- and High-value wood </a:t>
            </a:r>
            <a:r>
              <a:rPr lang="en-US" sz="2400" dirty="0" smtClean="0"/>
              <a:t>products</a:t>
            </a:r>
            <a:endParaRPr lang="en-US" sz="2400" dirty="0"/>
          </a:p>
          <a:p>
            <a:r>
              <a:rPr lang="en-US" sz="2400" dirty="0"/>
              <a:t>Hardy to diverse soil types, prefers soil pH 6-6.5</a:t>
            </a:r>
          </a:p>
          <a:p>
            <a:r>
              <a:rPr lang="en-US" sz="2400" dirty="0"/>
              <a:t>Slow growth rate</a:t>
            </a:r>
          </a:p>
          <a:p>
            <a:r>
              <a:rPr lang="en-US" sz="2400" dirty="0"/>
              <a:t>30-50ft</a:t>
            </a:r>
          </a:p>
          <a:p>
            <a:endParaRPr lang="en-US" dirty="0"/>
          </a:p>
        </p:txBody>
      </p:sp>
      <p:pic>
        <p:nvPicPr>
          <p:cNvPr id="4" name="Picture 3" descr="Screen Shot 2017-06-02 at 12.23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54" y="2347616"/>
            <a:ext cx="3929998" cy="442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424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2 at 12.24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78600" cy="4279900"/>
          </a:xfrm>
          <a:prstGeom prst="rect">
            <a:avLst/>
          </a:prstGeom>
        </p:spPr>
      </p:pic>
      <p:pic>
        <p:nvPicPr>
          <p:cNvPr id="3" name="Picture 2" descr="Screen Shot 2017-06-02 at 12.26.0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99"/>
          <a:stretch/>
        </p:blipFill>
        <p:spPr>
          <a:xfrm>
            <a:off x="6578600" y="0"/>
            <a:ext cx="2588375" cy="2997200"/>
          </a:xfrm>
          <a:prstGeom prst="rect">
            <a:avLst/>
          </a:prstGeom>
        </p:spPr>
      </p:pic>
      <p:pic>
        <p:nvPicPr>
          <p:cNvPr id="4" name="Picture 3" descr="Screen Shot 2017-06-02 at 12.26.3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75" y="2931657"/>
            <a:ext cx="2755900" cy="4064000"/>
          </a:xfrm>
          <a:prstGeom prst="rect">
            <a:avLst/>
          </a:prstGeom>
        </p:spPr>
      </p:pic>
      <p:pic>
        <p:nvPicPr>
          <p:cNvPr id="5" name="Picture 4" descr="Screen Shot 2017-06-02 at 12.25.31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40" y="4138696"/>
            <a:ext cx="4661662" cy="271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111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660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BF1DE"/>
                </a:solidFill>
              </a:rPr>
              <a:t>Silver maple: </a:t>
            </a:r>
            <a:r>
              <a:rPr lang="en-US" i="1" dirty="0" smtClean="0">
                <a:solidFill>
                  <a:srgbClr val="EBF1DE"/>
                </a:solidFill>
              </a:rPr>
              <a:t>Acer </a:t>
            </a:r>
            <a:r>
              <a:rPr lang="en-US" i="1" dirty="0" err="1" smtClean="0">
                <a:solidFill>
                  <a:srgbClr val="EBF1DE"/>
                </a:solidFill>
              </a:rPr>
              <a:t>saccharinum</a:t>
            </a:r>
            <a:endParaRPr lang="en-US" i="1" dirty="0">
              <a:solidFill>
                <a:srgbClr val="EBF1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772" y="974586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Missouri native</a:t>
            </a:r>
          </a:p>
          <a:p>
            <a:r>
              <a:rPr lang="en-US" sz="2400" dirty="0"/>
              <a:t>Prone to ice/wind damage</a:t>
            </a:r>
          </a:p>
          <a:p>
            <a:r>
              <a:rPr lang="en-US" sz="2400" dirty="0" smtClean="0"/>
              <a:t>Low</a:t>
            </a:r>
            <a:r>
              <a:rPr lang="en-US" sz="2400" dirty="0"/>
              <a:t>-value wood products,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     biomass</a:t>
            </a:r>
            <a:r>
              <a:rPr lang="en-US" sz="2400" dirty="0"/>
              <a:t>, </a:t>
            </a:r>
            <a:r>
              <a:rPr lang="en-US" sz="2400" dirty="0" smtClean="0"/>
              <a:t>ornamental</a:t>
            </a:r>
            <a:endParaRPr lang="en-US" sz="2400" dirty="0"/>
          </a:p>
          <a:p>
            <a:r>
              <a:rPr lang="en-US" sz="2400" dirty="0"/>
              <a:t>Widely adaptable pioneer,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tolerates </a:t>
            </a:r>
            <a:r>
              <a:rPr lang="en-US" sz="2400" dirty="0"/>
              <a:t>moist,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poorly</a:t>
            </a:r>
            <a:r>
              <a:rPr lang="en-US" sz="2400" dirty="0"/>
              <a:t>-drained soils</a:t>
            </a:r>
          </a:p>
          <a:p>
            <a:endParaRPr lang="en-US" dirty="0"/>
          </a:p>
        </p:txBody>
      </p:sp>
      <p:pic>
        <p:nvPicPr>
          <p:cNvPr id="4" name="Picture 3" descr="Screen Shot 2017-06-02 at 12.28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412" y="1566222"/>
            <a:ext cx="4553896" cy="518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018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2 at 12.30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856" y="99168"/>
            <a:ext cx="5474699" cy="2976072"/>
          </a:xfrm>
          <a:prstGeom prst="rect">
            <a:avLst/>
          </a:prstGeom>
        </p:spPr>
      </p:pic>
      <p:pic>
        <p:nvPicPr>
          <p:cNvPr id="3" name="Picture 2" descr="Screen Shot 2017-06-02 at 12.30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646"/>
            <a:ext cx="5615079" cy="3730366"/>
          </a:xfrm>
          <a:prstGeom prst="rect">
            <a:avLst/>
          </a:prstGeom>
        </p:spPr>
      </p:pic>
      <p:pic>
        <p:nvPicPr>
          <p:cNvPr id="4" name="Picture 3" descr="Screen Shot 2017-06-02 at 12.32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14" y="3298080"/>
            <a:ext cx="3907385" cy="3369178"/>
          </a:xfrm>
          <a:prstGeom prst="rect">
            <a:avLst/>
          </a:prstGeom>
        </p:spPr>
      </p:pic>
      <p:pic>
        <p:nvPicPr>
          <p:cNvPr id="5" name="Picture 4" descr="Screen Shot 2017-06-02 at 12.32.1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6" y="121452"/>
            <a:ext cx="27305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3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326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BF1DE"/>
                </a:solidFill>
              </a:rPr>
              <a:t>Red mulberry: </a:t>
            </a:r>
            <a:r>
              <a:rPr lang="en-US" i="1" dirty="0" err="1" smtClean="0">
                <a:solidFill>
                  <a:srgbClr val="EBF1DE"/>
                </a:solidFill>
              </a:rPr>
              <a:t>Morus</a:t>
            </a:r>
            <a:r>
              <a:rPr lang="en-US" i="1" dirty="0" smtClean="0">
                <a:solidFill>
                  <a:srgbClr val="EBF1DE"/>
                </a:solidFill>
              </a:rPr>
              <a:t> </a:t>
            </a:r>
            <a:r>
              <a:rPr lang="en-US" i="1" dirty="0" err="1" smtClean="0">
                <a:solidFill>
                  <a:srgbClr val="EBF1DE"/>
                </a:solidFill>
              </a:rPr>
              <a:t>rubra</a:t>
            </a:r>
            <a:endParaRPr lang="en-US" i="1" dirty="0">
              <a:solidFill>
                <a:srgbClr val="EBF1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240" y="1176832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Missouri native</a:t>
            </a:r>
          </a:p>
          <a:p>
            <a:r>
              <a:rPr lang="en-US" sz="2400" dirty="0" smtClean="0"/>
              <a:t>Fruit</a:t>
            </a:r>
            <a:r>
              <a:rPr lang="en-US" sz="2400" dirty="0"/>
              <a:t>, </a:t>
            </a:r>
            <a:r>
              <a:rPr lang="en-US" sz="2400" dirty="0" smtClean="0"/>
              <a:t>Wildlife</a:t>
            </a:r>
            <a:endParaRPr lang="en-US" sz="2400" dirty="0"/>
          </a:p>
          <a:p>
            <a:r>
              <a:rPr lang="en-US" sz="2400" dirty="0"/>
              <a:t>Moist, well-drained,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bottomland </a:t>
            </a:r>
            <a:r>
              <a:rPr lang="en-US" sz="2400" dirty="0"/>
              <a:t>sites</a:t>
            </a:r>
          </a:p>
          <a:p>
            <a:r>
              <a:rPr lang="en-US" sz="2400" dirty="0"/>
              <a:t>Intermediate growth rate</a:t>
            </a:r>
          </a:p>
          <a:p>
            <a:r>
              <a:rPr lang="en-US" sz="2400" dirty="0"/>
              <a:t>40-50ft</a:t>
            </a:r>
          </a:p>
          <a:p>
            <a:endParaRPr lang="en-US" dirty="0"/>
          </a:p>
        </p:txBody>
      </p:sp>
      <p:pic>
        <p:nvPicPr>
          <p:cNvPr id="4" name="Picture 3" descr="Screen Shot 2017-06-02 at 12.34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181" y="2008667"/>
            <a:ext cx="4816229" cy="471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058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2 at 12.39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73" y="3855188"/>
            <a:ext cx="4865573" cy="3002812"/>
          </a:xfrm>
          <a:prstGeom prst="rect">
            <a:avLst/>
          </a:prstGeom>
        </p:spPr>
      </p:pic>
      <p:pic>
        <p:nvPicPr>
          <p:cNvPr id="3" name="Picture 2" descr="Screen Shot 2017-06-02 at 12.38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65" y="111865"/>
            <a:ext cx="2832100" cy="2717800"/>
          </a:xfrm>
          <a:prstGeom prst="rect">
            <a:avLst/>
          </a:prstGeom>
        </p:spPr>
      </p:pic>
      <p:pic>
        <p:nvPicPr>
          <p:cNvPr id="4" name="Picture 3" descr="Screen Shot 2017-06-02 at 12.38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99" y="0"/>
            <a:ext cx="5308600" cy="4749800"/>
          </a:xfrm>
          <a:prstGeom prst="rect">
            <a:avLst/>
          </a:prstGeom>
        </p:spPr>
      </p:pic>
      <p:pic>
        <p:nvPicPr>
          <p:cNvPr id="5" name="Picture 4" descr="Screen Shot 2017-06-02 at 12.36.4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899" y="2919102"/>
            <a:ext cx="3016434" cy="393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580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80" y="-7175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BF1DE"/>
                </a:solidFill>
              </a:rPr>
              <a:t>River birch: </a:t>
            </a:r>
            <a:r>
              <a:rPr lang="en-US" i="1" dirty="0" err="1" smtClean="0">
                <a:solidFill>
                  <a:srgbClr val="EBF1DE"/>
                </a:solidFill>
              </a:rPr>
              <a:t>Betula</a:t>
            </a:r>
            <a:r>
              <a:rPr lang="en-US" i="1" dirty="0" smtClean="0">
                <a:solidFill>
                  <a:srgbClr val="EBF1DE"/>
                </a:solidFill>
              </a:rPr>
              <a:t> </a:t>
            </a:r>
            <a:r>
              <a:rPr lang="en-US" i="1" dirty="0" err="1" smtClean="0">
                <a:solidFill>
                  <a:srgbClr val="EBF1DE"/>
                </a:solidFill>
              </a:rPr>
              <a:t>nigra</a:t>
            </a:r>
            <a:r>
              <a:rPr lang="en-US" i="1" dirty="0" smtClean="0">
                <a:solidFill>
                  <a:srgbClr val="EBF1DE"/>
                </a:solidFill>
              </a:rPr>
              <a:t>	</a:t>
            </a:r>
            <a:endParaRPr lang="en-US" i="1" dirty="0">
              <a:solidFill>
                <a:srgbClr val="EBF1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392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Missouri native</a:t>
            </a:r>
          </a:p>
          <a:p>
            <a:r>
              <a:rPr lang="en-US" sz="2400" dirty="0" smtClean="0"/>
              <a:t>Low</a:t>
            </a:r>
            <a:r>
              <a:rPr lang="en-US" sz="2400" dirty="0"/>
              <a:t>-value wood products, ornamental, environmental </a:t>
            </a:r>
            <a:r>
              <a:rPr lang="en-US" sz="2400" dirty="0" smtClean="0"/>
              <a:t>services</a:t>
            </a:r>
            <a:endParaRPr lang="en-US" sz="2400" dirty="0"/>
          </a:p>
          <a:p>
            <a:r>
              <a:rPr lang="en-US" sz="2400" dirty="0"/>
              <a:t>Tolerant of very wet soils</a:t>
            </a:r>
          </a:p>
          <a:p>
            <a:r>
              <a:rPr lang="en-US" sz="2400" dirty="0"/>
              <a:t>Intermediate growth rate</a:t>
            </a:r>
          </a:p>
          <a:p>
            <a:r>
              <a:rPr lang="en-US" sz="2400" dirty="0"/>
              <a:t>50ft</a:t>
            </a:r>
          </a:p>
          <a:p>
            <a:endParaRPr lang="en-US" dirty="0"/>
          </a:p>
        </p:txBody>
      </p:sp>
      <p:pic>
        <p:nvPicPr>
          <p:cNvPr id="4" name="Picture 3" descr="Screen Shot 2017-06-02 at 12.40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412" y="1882352"/>
            <a:ext cx="4331075" cy="497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801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2 at 11.41.3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71"/>
          <a:stretch/>
        </p:blipFill>
        <p:spPr>
          <a:xfrm>
            <a:off x="4368829" y="0"/>
            <a:ext cx="4732867" cy="4914900"/>
          </a:xfrm>
          <a:prstGeom prst="rect">
            <a:avLst/>
          </a:prstGeom>
        </p:spPr>
      </p:pic>
      <p:pic>
        <p:nvPicPr>
          <p:cNvPr id="3" name="Picture 2" descr="Screen Shot 2017-06-02 at 11.41.09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93360"/>
            <a:ext cx="4995333" cy="2964640"/>
          </a:xfrm>
          <a:prstGeom prst="rect">
            <a:avLst/>
          </a:prstGeom>
        </p:spPr>
      </p:pic>
      <p:pic>
        <p:nvPicPr>
          <p:cNvPr id="4" name="Picture 3" descr="Screen Shot 2017-06-02 at 11.40.3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14703" cy="3259667"/>
          </a:xfrm>
          <a:prstGeom prst="rect">
            <a:avLst/>
          </a:prstGeom>
        </p:spPr>
      </p:pic>
      <p:pic>
        <p:nvPicPr>
          <p:cNvPr id="5" name="Picture 4" descr="Screen Shot 2017-06-02 at 11.43.45 A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32" y="3510878"/>
            <a:ext cx="4148668" cy="334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14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1041" y="509020"/>
            <a:ext cx="7772400" cy="1470025"/>
          </a:xfrm>
        </p:spPr>
        <p:txBody>
          <a:bodyPr/>
          <a:lstStyle/>
          <a:p>
            <a:r>
              <a:rPr lang="en-US" dirty="0" smtClean="0"/>
              <a:t>Agroforestry in Action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0495" y="2244144"/>
            <a:ext cx="7073535" cy="17526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D7E4BD"/>
                </a:solidFill>
              </a:rPr>
              <a:t>Module 1: </a:t>
            </a:r>
          </a:p>
          <a:p>
            <a:r>
              <a:rPr lang="en-US" sz="3600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What is Agroforestry?  </a:t>
            </a:r>
          </a:p>
          <a:p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Practices and Pathways for Diversified farms</a:t>
            </a: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99378" cy="6858000"/>
          </a:xfrm>
          <a:prstGeom prst="rect">
            <a:avLst/>
          </a:prstGeom>
        </p:spPr>
      </p:pic>
      <p:pic>
        <p:nvPicPr>
          <p:cNvPr id="5" name="Picture 4" descr="Screen Shot 2016-05-15 at 7.46.38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7619"/>
            <a:ext cx="9144000" cy="1238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618" y="5654826"/>
            <a:ext cx="1367823" cy="115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202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22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BF1DE"/>
                </a:solidFill>
              </a:rPr>
              <a:t>Bur oak: </a:t>
            </a:r>
            <a:r>
              <a:rPr lang="en-US" i="1" dirty="0" err="1" smtClean="0">
                <a:solidFill>
                  <a:srgbClr val="EBF1DE"/>
                </a:solidFill>
              </a:rPr>
              <a:t>Quercus</a:t>
            </a:r>
            <a:r>
              <a:rPr lang="en-US" i="1" dirty="0" smtClean="0">
                <a:solidFill>
                  <a:srgbClr val="EBF1DE"/>
                </a:solidFill>
              </a:rPr>
              <a:t> </a:t>
            </a:r>
            <a:r>
              <a:rPr lang="en-US" i="1" dirty="0" err="1" smtClean="0">
                <a:solidFill>
                  <a:srgbClr val="EBF1DE"/>
                </a:solidFill>
              </a:rPr>
              <a:t>macrocarpa</a:t>
            </a:r>
            <a:endParaRPr lang="en-US" i="1" dirty="0">
              <a:solidFill>
                <a:srgbClr val="EBF1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733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Missouri native</a:t>
            </a:r>
          </a:p>
          <a:p>
            <a:r>
              <a:rPr lang="en-US" sz="2400" dirty="0"/>
              <a:t>Commonly used in </a:t>
            </a:r>
            <a:r>
              <a:rPr lang="en-US" sz="2400" dirty="0" smtClean="0"/>
              <a:t>CRP</a:t>
            </a:r>
            <a:endParaRPr lang="en-US" sz="2400" dirty="0"/>
          </a:p>
          <a:p>
            <a:r>
              <a:rPr lang="en-US" sz="2400" dirty="0" smtClean="0"/>
              <a:t>High</a:t>
            </a:r>
            <a:r>
              <a:rPr lang="en-US" sz="2400" dirty="0"/>
              <a:t>-value wood products, wildlife </a:t>
            </a:r>
            <a:r>
              <a:rPr lang="en-US" sz="2400" dirty="0" smtClean="0"/>
              <a:t>benefit</a:t>
            </a:r>
            <a:endParaRPr lang="en-US" sz="2400" dirty="0"/>
          </a:p>
          <a:p>
            <a:r>
              <a:rPr lang="en-US" sz="2400" dirty="0"/>
              <a:t>Hardy to diverse soil conditions</a:t>
            </a:r>
          </a:p>
          <a:p>
            <a:r>
              <a:rPr lang="en-US" sz="2400" dirty="0"/>
              <a:t>Slow, moderate growth rate        </a:t>
            </a:r>
            <a:endParaRPr lang="en-US" sz="2400" dirty="0" smtClean="0"/>
          </a:p>
          <a:p>
            <a:r>
              <a:rPr lang="en-US" sz="2400" dirty="0" smtClean="0"/>
              <a:t>70</a:t>
            </a:r>
            <a:r>
              <a:rPr lang="en-US" sz="2400" dirty="0"/>
              <a:t>-80ft</a:t>
            </a:r>
          </a:p>
          <a:p>
            <a:endParaRPr lang="en-US" dirty="0"/>
          </a:p>
        </p:txBody>
      </p:sp>
      <p:pic>
        <p:nvPicPr>
          <p:cNvPr id="4" name="Picture 3" descr="Screen Shot 2017-06-02 at 11.44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771" y="2630460"/>
            <a:ext cx="4170051" cy="409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373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2 at 12.14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48" y="2616200"/>
            <a:ext cx="4330700" cy="4241800"/>
          </a:xfrm>
          <a:prstGeom prst="rect">
            <a:avLst/>
          </a:prstGeom>
        </p:spPr>
      </p:pic>
      <p:pic>
        <p:nvPicPr>
          <p:cNvPr id="3" name="Picture 2" descr="Screen Shot 2017-06-02 at 12.13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32" y="0"/>
            <a:ext cx="2910167" cy="3832903"/>
          </a:xfrm>
          <a:prstGeom prst="rect">
            <a:avLst/>
          </a:prstGeom>
        </p:spPr>
      </p:pic>
      <p:pic>
        <p:nvPicPr>
          <p:cNvPr id="4" name="Picture 3" descr="Screen Shot 2017-06-02 at 12.12.4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782993" cy="4383141"/>
          </a:xfrm>
          <a:prstGeom prst="rect">
            <a:avLst/>
          </a:prstGeom>
        </p:spPr>
      </p:pic>
      <p:pic>
        <p:nvPicPr>
          <p:cNvPr id="5" name="Picture 4" descr="Screen Shot 2017-06-02 at 12.13.0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15" y="4383141"/>
            <a:ext cx="2960433" cy="247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040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BF1DE"/>
                </a:solidFill>
              </a:rPr>
              <a:t>Osage orange: </a:t>
            </a:r>
            <a:r>
              <a:rPr lang="en-US" i="1" dirty="0" err="1" smtClean="0">
                <a:solidFill>
                  <a:srgbClr val="EBF1DE"/>
                </a:solidFill>
              </a:rPr>
              <a:t>Maclura</a:t>
            </a:r>
            <a:r>
              <a:rPr lang="en-US" i="1" dirty="0" smtClean="0">
                <a:solidFill>
                  <a:srgbClr val="EBF1DE"/>
                </a:solidFill>
              </a:rPr>
              <a:t> </a:t>
            </a:r>
            <a:r>
              <a:rPr lang="en-US" i="1" dirty="0" err="1" smtClean="0">
                <a:solidFill>
                  <a:srgbClr val="EBF1DE"/>
                </a:solidFill>
              </a:rPr>
              <a:t>pomifera</a:t>
            </a:r>
            <a:endParaRPr lang="en-US" i="1" dirty="0">
              <a:solidFill>
                <a:srgbClr val="EBF1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445" y="927939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“Hedge apple” </a:t>
            </a:r>
          </a:p>
          <a:p>
            <a:r>
              <a:rPr lang="en-US" sz="2400" dirty="0" smtClean="0"/>
              <a:t>Low</a:t>
            </a:r>
            <a:r>
              <a:rPr lang="en-US" sz="2400" dirty="0"/>
              <a:t>- and high-value wood products, wildlife </a:t>
            </a:r>
            <a:r>
              <a:rPr lang="en-US" sz="2400" dirty="0" smtClean="0"/>
              <a:t>benefit, hedgerows</a:t>
            </a:r>
            <a:endParaRPr lang="en-US" sz="2400" dirty="0"/>
          </a:p>
          <a:p>
            <a:r>
              <a:rPr lang="en-US" sz="2400" dirty="0"/>
              <a:t>Hardy to diverse soil conditions, tolerates draught and wide pH range</a:t>
            </a:r>
          </a:p>
          <a:p>
            <a:r>
              <a:rPr lang="en-US" sz="2400" dirty="0"/>
              <a:t>Intermediate/fast growth rate</a:t>
            </a:r>
          </a:p>
          <a:p>
            <a:r>
              <a:rPr lang="en-US" sz="2400" dirty="0"/>
              <a:t>10-40ft</a:t>
            </a:r>
          </a:p>
          <a:p>
            <a:endParaRPr lang="en-US" dirty="0"/>
          </a:p>
        </p:txBody>
      </p:sp>
      <p:pic>
        <p:nvPicPr>
          <p:cNvPr id="4" name="Picture 3" descr="Screen Shot 2017-06-02 at 12.1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771" y="2816782"/>
            <a:ext cx="4063691" cy="381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562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2 at 12.18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4902200"/>
            <a:ext cx="3073400" cy="1955800"/>
          </a:xfrm>
          <a:prstGeom prst="rect">
            <a:avLst/>
          </a:prstGeom>
        </p:spPr>
      </p:pic>
      <p:pic>
        <p:nvPicPr>
          <p:cNvPr id="3" name="Picture 2" descr="Screen Shot 2017-06-02 at 12.18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5000" cy="4203700"/>
          </a:xfrm>
          <a:prstGeom prst="rect">
            <a:avLst/>
          </a:prstGeom>
        </p:spPr>
      </p:pic>
      <p:pic>
        <p:nvPicPr>
          <p:cNvPr id="4" name="Picture 3" descr="Screen Shot 2017-06-02 at 12.17.3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0" y="0"/>
            <a:ext cx="5118100" cy="4660900"/>
          </a:xfrm>
          <a:prstGeom prst="rect">
            <a:avLst/>
          </a:prstGeom>
        </p:spPr>
      </p:pic>
      <p:pic>
        <p:nvPicPr>
          <p:cNvPr id="5" name="Picture 4" descr="Screen Shot 2017-06-02 at 12.17.18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53510"/>
            <a:ext cx="5231130" cy="360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819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4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BF1DE"/>
                </a:solidFill>
              </a:rPr>
              <a:t>Pecan: </a:t>
            </a:r>
            <a:r>
              <a:rPr lang="en-US" i="1" dirty="0" err="1" smtClean="0">
                <a:solidFill>
                  <a:srgbClr val="EBF1DE"/>
                </a:solidFill>
              </a:rPr>
              <a:t>Carya</a:t>
            </a:r>
            <a:r>
              <a:rPr lang="en-US" i="1" dirty="0" smtClean="0">
                <a:solidFill>
                  <a:srgbClr val="EBF1DE"/>
                </a:solidFill>
              </a:rPr>
              <a:t> </a:t>
            </a:r>
            <a:r>
              <a:rPr lang="en-US" i="1" dirty="0" err="1" smtClean="0">
                <a:solidFill>
                  <a:srgbClr val="EBF1DE"/>
                </a:solidFill>
              </a:rPr>
              <a:t>illinoensis</a:t>
            </a:r>
            <a:endParaRPr lang="en-US" i="1" dirty="0">
              <a:solidFill>
                <a:srgbClr val="EBF1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8048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Missouri native</a:t>
            </a:r>
          </a:p>
          <a:p>
            <a:r>
              <a:rPr lang="en-US" sz="2400" dirty="0"/>
              <a:t>Use cultivars for nut production</a:t>
            </a:r>
          </a:p>
          <a:p>
            <a:r>
              <a:rPr lang="en-US" sz="2400" dirty="0" smtClean="0"/>
              <a:t>Wildlife</a:t>
            </a:r>
            <a:r>
              <a:rPr lang="en-US" sz="2400" dirty="0"/>
              <a:t>, High-value wood products, </a:t>
            </a:r>
            <a:r>
              <a:rPr lang="en-US" sz="2400" dirty="0" smtClean="0"/>
              <a:t>Nuts</a:t>
            </a:r>
            <a:endParaRPr lang="en-US" sz="2400" dirty="0"/>
          </a:p>
          <a:p>
            <a:r>
              <a:rPr lang="en-US" sz="2400" dirty="0"/>
              <a:t>Deep, </a:t>
            </a:r>
            <a:r>
              <a:rPr lang="en-US" sz="2400" dirty="0" smtClean="0"/>
              <a:t>bottomland, moist </a:t>
            </a:r>
            <a:r>
              <a:rPr lang="en-US" sz="2400" dirty="0"/>
              <a:t>soils</a:t>
            </a:r>
          </a:p>
          <a:p>
            <a:r>
              <a:rPr lang="en-US" sz="2400" dirty="0"/>
              <a:t>Intermediate growth rate</a:t>
            </a:r>
          </a:p>
          <a:p>
            <a:r>
              <a:rPr lang="en-US" sz="2400" dirty="0"/>
              <a:t>110-140ft</a:t>
            </a:r>
          </a:p>
          <a:p>
            <a:endParaRPr lang="en-US" dirty="0"/>
          </a:p>
        </p:txBody>
      </p:sp>
      <p:pic>
        <p:nvPicPr>
          <p:cNvPr id="4" name="Picture 3" descr="Screen Shot 2017-06-02 at 12.19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436" y="3038180"/>
            <a:ext cx="49530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228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3 at 6.4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00" y="2235200"/>
            <a:ext cx="3327400" cy="4622800"/>
          </a:xfrm>
          <a:prstGeom prst="rect">
            <a:avLst/>
          </a:prstGeom>
        </p:spPr>
      </p:pic>
      <p:pic>
        <p:nvPicPr>
          <p:cNvPr id="4" name="Picture 3" descr="Screen Shot 2017-06-03 at 6.43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34585" cy="3988894"/>
          </a:xfrm>
          <a:prstGeom prst="rect">
            <a:avLst/>
          </a:prstGeom>
        </p:spPr>
      </p:pic>
      <p:pic>
        <p:nvPicPr>
          <p:cNvPr id="5" name="Picture 4" descr="Screen Shot 2017-06-03 at 6.44.24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54" y="0"/>
            <a:ext cx="4060445" cy="2629550"/>
          </a:xfrm>
          <a:prstGeom prst="rect">
            <a:avLst/>
          </a:prstGeom>
        </p:spPr>
      </p:pic>
      <p:pic>
        <p:nvPicPr>
          <p:cNvPr id="6" name="Picture 5" descr="Screen Shot 2017-06-03 at 6.42.22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2" y="5197957"/>
            <a:ext cx="5436822" cy="1660043"/>
          </a:xfrm>
          <a:prstGeom prst="rect">
            <a:avLst/>
          </a:prstGeom>
        </p:spPr>
      </p:pic>
      <p:pic>
        <p:nvPicPr>
          <p:cNvPr id="3" name="Picture 2" descr="Screen Shot 2017-06-03 at 6.43.05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167" y="3231226"/>
            <a:ext cx="3015825" cy="192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497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5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EBF1DE"/>
                </a:solidFill>
              </a:rPr>
              <a:t>Chinese chestnut: </a:t>
            </a:r>
            <a:r>
              <a:rPr lang="en-US" i="1" dirty="0" err="1" smtClean="0">
                <a:solidFill>
                  <a:srgbClr val="EBF1DE"/>
                </a:solidFill>
              </a:rPr>
              <a:t>Castanea</a:t>
            </a:r>
            <a:r>
              <a:rPr lang="en-US" i="1" dirty="0" smtClean="0">
                <a:solidFill>
                  <a:srgbClr val="EBF1DE"/>
                </a:solidFill>
              </a:rPr>
              <a:t> </a:t>
            </a:r>
            <a:r>
              <a:rPr lang="en-US" i="1" dirty="0" err="1" smtClean="0">
                <a:solidFill>
                  <a:srgbClr val="EBF1DE"/>
                </a:solidFill>
              </a:rPr>
              <a:t>mollissima</a:t>
            </a:r>
            <a:endParaRPr lang="en-US" i="1" dirty="0">
              <a:solidFill>
                <a:srgbClr val="EBF1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6004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Best adapted for Midwest nut production</a:t>
            </a:r>
          </a:p>
          <a:p>
            <a:r>
              <a:rPr lang="en-US" sz="2400" dirty="0" smtClean="0"/>
              <a:t>Alley cropping, </a:t>
            </a:r>
            <a:r>
              <a:rPr lang="en-US" sz="2400" dirty="0"/>
              <a:t>High-value </a:t>
            </a:r>
            <a:r>
              <a:rPr lang="en-US" sz="2400" dirty="0" smtClean="0"/>
              <a:t>nuts, specialty timber products</a:t>
            </a:r>
            <a:endParaRPr lang="en-US" sz="2400" dirty="0"/>
          </a:p>
          <a:p>
            <a:r>
              <a:rPr lang="en-US" sz="2400" dirty="0"/>
              <a:t>Well-drained upland, can be slightly acidic pH </a:t>
            </a:r>
            <a:r>
              <a:rPr lang="en-US" sz="2400" dirty="0" smtClean="0"/>
              <a:t>soils</a:t>
            </a:r>
            <a:endParaRPr lang="en-US" sz="2400" dirty="0"/>
          </a:p>
          <a:p>
            <a:r>
              <a:rPr lang="en-US" sz="2400" dirty="0"/>
              <a:t>Intermediate growth rate</a:t>
            </a:r>
          </a:p>
          <a:p>
            <a:r>
              <a:rPr lang="en-US" sz="2400" dirty="0"/>
              <a:t>30-40 </a:t>
            </a:r>
            <a:r>
              <a:rPr lang="en-US" sz="2400" dirty="0" err="1"/>
              <a:t>ft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3" descr="Screen Shot 2017-06-03 at 6.46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310" y="2886787"/>
            <a:ext cx="3297744" cy="347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47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06-02 at 1.43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745" y="3263857"/>
            <a:ext cx="4977255" cy="3594143"/>
          </a:xfrm>
          <a:prstGeom prst="rect">
            <a:avLst/>
          </a:prstGeom>
        </p:spPr>
      </p:pic>
      <p:pic>
        <p:nvPicPr>
          <p:cNvPr id="2" name="Picture 1" descr="Screen Shot 2017-06-02 at 1.42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52544" cy="4345443"/>
          </a:xfrm>
          <a:prstGeom prst="rect">
            <a:avLst/>
          </a:prstGeom>
        </p:spPr>
      </p:pic>
      <p:pic>
        <p:nvPicPr>
          <p:cNvPr id="3" name="Picture 2" descr="Screen Shot 2017-06-02 at 1.44.0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45443"/>
            <a:ext cx="3922189" cy="2499857"/>
          </a:xfrm>
          <a:prstGeom prst="rect">
            <a:avLst/>
          </a:prstGeom>
        </p:spPr>
      </p:pic>
      <p:pic>
        <p:nvPicPr>
          <p:cNvPr id="4" name="Picture 3" descr="Screen Shot 2017-06-02 at 1.41.3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068" y="0"/>
            <a:ext cx="5701931" cy="3275795"/>
          </a:xfrm>
          <a:prstGeom prst="rect">
            <a:avLst/>
          </a:prstGeom>
        </p:spPr>
      </p:pic>
      <p:pic>
        <p:nvPicPr>
          <p:cNvPr id="5" name="Picture 4" descr="Screen Shot 2017-06-02 at 1.44.4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940" y="2917690"/>
            <a:ext cx="3146217" cy="394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486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BF1DE"/>
                </a:solidFill>
              </a:rPr>
              <a:t>Pawpaw: </a:t>
            </a:r>
            <a:r>
              <a:rPr lang="en-US" i="1" dirty="0" err="1" smtClean="0">
                <a:solidFill>
                  <a:srgbClr val="EBF1DE"/>
                </a:solidFill>
              </a:rPr>
              <a:t>Asimina</a:t>
            </a:r>
            <a:r>
              <a:rPr lang="en-US" i="1" dirty="0" smtClean="0">
                <a:solidFill>
                  <a:srgbClr val="EBF1DE"/>
                </a:solidFill>
              </a:rPr>
              <a:t> </a:t>
            </a:r>
            <a:r>
              <a:rPr lang="en-US" i="1" dirty="0" err="1" smtClean="0">
                <a:solidFill>
                  <a:srgbClr val="EBF1DE"/>
                </a:solidFill>
              </a:rPr>
              <a:t>triloba</a:t>
            </a:r>
            <a:endParaRPr lang="en-US" i="1" dirty="0">
              <a:solidFill>
                <a:srgbClr val="EBF1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796" y="107733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Missouri native</a:t>
            </a:r>
          </a:p>
          <a:p>
            <a:r>
              <a:rPr lang="en-US" sz="2400" dirty="0"/>
              <a:t>Site specific</a:t>
            </a:r>
          </a:p>
          <a:p>
            <a:r>
              <a:rPr lang="en-US" sz="2400" dirty="0" smtClean="0"/>
              <a:t>Wildlife</a:t>
            </a:r>
            <a:r>
              <a:rPr lang="en-US" sz="2400" dirty="0"/>
              <a:t>, fruit </a:t>
            </a:r>
            <a:r>
              <a:rPr lang="en-US" sz="2400" dirty="0" smtClean="0"/>
              <a:t>product</a:t>
            </a:r>
            <a:endParaRPr lang="en-US" sz="2400" dirty="0"/>
          </a:p>
          <a:p>
            <a:r>
              <a:rPr lang="en-US" sz="2400" dirty="0"/>
              <a:t>Moist, fertile, slightly acidic soils</a:t>
            </a:r>
          </a:p>
          <a:p>
            <a:r>
              <a:rPr lang="en-US" sz="2400" dirty="0"/>
              <a:t>Moderate growth rate</a:t>
            </a:r>
          </a:p>
          <a:p>
            <a:r>
              <a:rPr lang="en-US" sz="2400" dirty="0"/>
              <a:t>15-30ft</a:t>
            </a:r>
          </a:p>
          <a:p>
            <a:endParaRPr lang="en-US" dirty="0"/>
          </a:p>
        </p:txBody>
      </p:sp>
      <p:pic>
        <p:nvPicPr>
          <p:cNvPr id="4" name="Picture 3" descr="Screen Shot 2017-06-02 at 1.46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14" y="2837140"/>
            <a:ext cx="4442485" cy="402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6636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6-03 at 6.48.41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5442"/>
            <a:ext cx="6313140" cy="2512557"/>
          </a:xfrm>
          <a:prstGeom prst="rect">
            <a:avLst/>
          </a:prstGeom>
        </p:spPr>
      </p:pic>
      <p:pic>
        <p:nvPicPr>
          <p:cNvPr id="2" name="Picture 1" descr="Screen Shot 2017-06-03 at 6.48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04" y="2629550"/>
            <a:ext cx="4096996" cy="4228450"/>
          </a:xfrm>
          <a:prstGeom prst="rect">
            <a:avLst/>
          </a:prstGeom>
        </p:spPr>
      </p:pic>
      <p:pic>
        <p:nvPicPr>
          <p:cNvPr id="4" name="Picture 3" descr="Screen Shot 2017-06-03 at 6.47.5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46720" cy="4100315"/>
          </a:xfrm>
          <a:prstGeom prst="rect">
            <a:avLst/>
          </a:prstGeom>
        </p:spPr>
      </p:pic>
      <p:pic>
        <p:nvPicPr>
          <p:cNvPr id="5" name="Picture 4" descr="Screen Shot 2017-06-03 at 6.49.18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908" y="200556"/>
            <a:ext cx="3967091" cy="21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41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378" y="85058"/>
            <a:ext cx="7187422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Module 1: What is Agroforestry?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5304" y="1068778"/>
            <a:ext cx="7180865" cy="567640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Enabling objectives </a:t>
            </a:r>
          </a:p>
          <a:p>
            <a:pPr marL="0" indent="0">
              <a:buNone/>
            </a:pPr>
            <a:r>
              <a:rPr lang="en-US" dirty="0" smtClean="0"/>
              <a:t>Students will be able to...</a:t>
            </a:r>
          </a:p>
          <a:p>
            <a:pPr marL="0" indent="0">
              <a:buNone/>
            </a:pPr>
            <a:endParaRPr lang="en-US" sz="1200" dirty="0" smtClean="0"/>
          </a:p>
          <a:p>
            <a:r>
              <a:rPr lang="en-US" i="1" dirty="0" smtClean="0"/>
              <a:t>Recognize </a:t>
            </a:r>
            <a:r>
              <a:rPr lang="en-US" i="1" dirty="0"/>
              <a:t>attributes of canopy and understory trees, shrubs and herbaceous plants common </a:t>
            </a:r>
            <a:r>
              <a:rPr lang="en-US" i="1" dirty="0" smtClean="0"/>
              <a:t>to </a:t>
            </a:r>
            <a:r>
              <a:rPr lang="en-US" i="1" dirty="0"/>
              <a:t>Missouri agroforestry systems </a:t>
            </a:r>
          </a:p>
          <a:p>
            <a:pPr lvl="1"/>
            <a:r>
              <a:rPr lang="en-US" sz="2300" i="1" dirty="0" smtClean="0">
                <a:solidFill>
                  <a:srgbClr val="D7E4BD"/>
                </a:solidFill>
              </a:rPr>
              <a:t>Plant Bio Cards activities</a:t>
            </a:r>
          </a:p>
          <a:p>
            <a:pPr lvl="1"/>
            <a:r>
              <a:rPr lang="en-US" sz="2300" i="1" dirty="0" smtClean="0">
                <a:solidFill>
                  <a:srgbClr val="D7E4BD"/>
                </a:solidFill>
              </a:rPr>
              <a:t>“Meet and Greet” plant interactions above and below ground</a:t>
            </a:r>
          </a:p>
          <a:p>
            <a:pPr lvl="1"/>
            <a:r>
              <a:rPr lang="en-US" sz="2300" i="1" dirty="0" smtClean="0">
                <a:solidFill>
                  <a:srgbClr val="D7E4BD"/>
                </a:solidFill>
              </a:rPr>
              <a:t>Regional tree products lab</a:t>
            </a:r>
          </a:p>
          <a:p>
            <a:pPr marL="457200" lvl="1" indent="0">
              <a:buNone/>
            </a:pPr>
            <a:endParaRPr lang="en-US" sz="1400" i="1" dirty="0" smtClean="0">
              <a:solidFill>
                <a:srgbClr val="D7E4BD"/>
              </a:solidFill>
            </a:endParaRPr>
          </a:p>
          <a:p>
            <a:r>
              <a:rPr lang="en-US" i="1" dirty="0"/>
              <a:t>Describe each of the recognized agroforestry practices in a professional presentation or </a:t>
            </a:r>
            <a:r>
              <a:rPr lang="en-US" i="1" dirty="0" smtClean="0"/>
              <a:t>report</a:t>
            </a:r>
          </a:p>
          <a:p>
            <a:pPr lvl="1"/>
            <a:r>
              <a:rPr lang="en-US" sz="23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Agroforestry in Action worksheets</a:t>
            </a:r>
          </a:p>
          <a:p>
            <a:pPr lvl="1"/>
            <a:r>
              <a:rPr lang="en-US" sz="23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Professional presentation or report</a:t>
            </a:r>
          </a:p>
          <a:p>
            <a:pPr lvl="1"/>
            <a:r>
              <a:rPr lang="en-US" sz="23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Invite a professional to class</a:t>
            </a:r>
          </a:p>
          <a:p>
            <a:pPr marL="457200" lvl="1" indent="0">
              <a:buNone/>
            </a:pPr>
            <a:endParaRPr lang="en-US" sz="1400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en-US" i="1" dirty="0"/>
              <a:t>Connect agroforestry concepts in a hierarchical model of understanding</a:t>
            </a:r>
          </a:p>
          <a:p>
            <a:pPr lvl="1"/>
            <a:r>
              <a:rPr lang="en-US" sz="2300" i="1" dirty="0" smtClean="0">
                <a:solidFill>
                  <a:srgbClr val="D7E4BD"/>
                </a:solidFill>
              </a:rPr>
              <a:t>Concept map creation, review, reflection</a:t>
            </a:r>
            <a:endParaRPr lang="en-US" sz="2300" i="1" dirty="0">
              <a:solidFill>
                <a:srgbClr val="D7E4B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99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402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EBF1DE"/>
                </a:solidFill>
              </a:rPr>
              <a:t>Redosier</a:t>
            </a:r>
            <a:r>
              <a:rPr lang="en-US" dirty="0" smtClean="0">
                <a:solidFill>
                  <a:srgbClr val="EBF1DE"/>
                </a:solidFill>
              </a:rPr>
              <a:t> dogwood: </a:t>
            </a:r>
            <a:r>
              <a:rPr lang="en-US" i="1" dirty="0" err="1" smtClean="0">
                <a:solidFill>
                  <a:srgbClr val="EBF1DE"/>
                </a:solidFill>
              </a:rPr>
              <a:t>Cornus</a:t>
            </a:r>
            <a:r>
              <a:rPr lang="en-US" i="1" dirty="0" smtClean="0">
                <a:solidFill>
                  <a:srgbClr val="EBF1DE"/>
                </a:solidFill>
              </a:rPr>
              <a:t> </a:t>
            </a:r>
            <a:r>
              <a:rPr lang="en-US" i="1" dirty="0" err="1" smtClean="0">
                <a:solidFill>
                  <a:srgbClr val="EBF1DE"/>
                </a:solidFill>
              </a:rPr>
              <a:t>stolonifera</a:t>
            </a:r>
            <a:endParaRPr lang="en-US" i="1" dirty="0">
              <a:solidFill>
                <a:srgbClr val="EBF1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240" y="11191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Thicket forming</a:t>
            </a:r>
          </a:p>
          <a:p>
            <a:r>
              <a:rPr lang="en-US" sz="2400" dirty="0" smtClean="0"/>
              <a:t>Wildlife, Non-timber forest products, ornamental floral</a:t>
            </a:r>
            <a:endParaRPr lang="en-US" sz="2400" dirty="0"/>
          </a:p>
          <a:p>
            <a:r>
              <a:rPr lang="en-US" sz="2400" dirty="0"/>
              <a:t>Moist, bottomland sites</a:t>
            </a:r>
          </a:p>
          <a:p>
            <a:r>
              <a:rPr lang="en-US" sz="2400" dirty="0"/>
              <a:t>Intermediate growth rate</a:t>
            </a:r>
          </a:p>
          <a:p>
            <a:r>
              <a:rPr lang="en-US" sz="2400" dirty="0"/>
              <a:t>6-10ft</a:t>
            </a:r>
          </a:p>
          <a:p>
            <a:endParaRPr lang="en-US" dirty="0"/>
          </a:p>
        </p:txBody>
      </p:sp>
      <p:pic>
        <p:nvPicPr>
          <p:cNvPr id="4" name="Picture 3" descr="Screen Shot 2017-06-03 at 6.50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99" y="2474003"/>
            <a:ext cx="3246639" cy="337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855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6-03 at 9.24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3095"/>
            <a:ext cx="5399425" cy="4054904"/>
          </a:xfrm>
          <a:prstGeom prst="rect">
            <a:avLst/>
          </a:prstGeom>
        </p:spPr>
      </p:pic>
      <p:pic>
        <p:nvPicPr>
          <p:cNvPr id="4" name="Picture 3" descr="Screen Shot 2017-06-03 at 9.26.33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" y="0"/>
            <a:ext cx="3936832" cy="3052414"/>
          </a:xfrm>
          <a:prstGeom prst="rect">
            <a:avLst/>
          </a:prstGeom>
        </p:spPr>
      </p:pic>
      <p:pic>
        <p:nvPicPr>
          <p:cNvPr id="5" name="Picture 4" descr="Screen Shot 2017-06-03 at 9.25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842" y="3147573"/>
            <a:ext cx="3561157" cy="3710427"/>
          </a:xfrm>
          <a:prstGeom prst="rect">
            <a:avLst/>
          </a:prstGeom>
        </p:spPr>
      </p:pic>
      <p:pic>
        <p:nvPicPr>
          <p:cNvPr id="6" name="Picture 5" descr="Screen Shot 2017-06-03 at 9.29.13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640" y="0"/>
            <a:ext cx="3043360" cy="2803095"/>
          </a:xfrm>
          <a:prstGeom prst="rect">
            <a:avLst/>
          </a:prstGeom>
        </p:spPr>
      </p:pic>
      <p:pic>
        <p:nvPicPr>
          <p:cNvPr id="2" name="Picture 1" descr="Screen Shot 2017-06-03 at 9.23.4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498" y="0"/>
            <a:ext cx="2986102" cy="375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031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760" y="-5251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Gooseberry: </a:t>
            </a:r>
            <a:r>
              <a:rPr lang="en-US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Ribes</a:t>
            </a: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spp.</a:t>
            </a: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9856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Missouri native</a:t>
            </a:r>
          </a:p>
          <a:p>
            <a:r>
              <a:rPr lang="en-US" sz="2400" dirty="0"/>
              <a:t>Thicket forming</a:t>
            </a:r>
          </a:p>
          <a:p>
            <a:r>
              <a:rPr lang="en-US" sz="2400" dirty="0" smtClean="0"/>
              <a:t>Moist</a:t>
            </a:r>
            <a:r>
              <a:rPr lang="en-US" sz="2400" dirty="0"/>
              <a:t>, well-drained soils, tolerates shade</a:t>
            </a:r>
          </a:p>
          <a:p>
            <a:r>
              <a:rPr lang="en-US" sz="2400" dirty="0"/>
              <a:t>Fast growth rate</a:t>
            </a:r>
          </a:p>
          <a:p>
            <a:r>
              <a:rPr lang="en-US" sz="2400" dirty="0"/>
              <a:t>3ft</a:t>
            </a:r>
          </a:p>
          <a:p>
            <a:endParaRPr lang="en-US" dirty="0"/>
          </a:p>
        </p:txBody>
      </p:sp>
      <p:pic>
        <p:nvPicPr>
          <p:cNvPr id="5" name="Picture 4" descr="Screen Shot 2017-06-03 at 9.32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784" y="2725660"/>
            <a:ext cx="3282615" cy="391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280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3 at 6.54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3060700"/>
            <a:ext cx="3162300" cy="3797300"/>
          </a:xfrm>
          <a:prstGeom prst="rect">
            <a:avLst/>
          </a:prstGeom>
        </p:spPr>
      </p:pic>
      <p:pic>
        <p:nvPicPr>
          <p:cNvPr id="3" name="Picture 2" descr="Screen Shot 2017-06-03 at 6.52.38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475"/>
            <a:ext cx="3442770" cy="2326535"/>
          </a:xfrm>
          <a:prstGeom prst="rect">
            <a:avLst/>
          </a:prstGeom>
        </p:spPr>
      </p:pic>
      <p:pic>
        <p:nvPicPr>
          <p:cNvPr id="4" name="Picture 3" descr="Screen Shot 2017-06-03 at 6.52.56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79271" cy="2257247"/>
          </a:xfrm>
          <a:prstGeom prst="rect">
            <a:avLst/>
          </a:prstGeom>
        </p:spPr>
      </p:pic>
      <p:pic>
        <p:nvPicPr>
          <p:cNvPr id="5" name="Picture 4" descr="Screen Shot 2017-06-03 at 6.51.51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34020"/>
            <a:ext cx="4860481" cy="2623980"/>
          </a:xfrm>
          <a:prstGeom prst="rect">
            <a:avLst/>
          </a:prstGeom>
        </p:spPr>
      </p:pic>
      <p:pic>
        <p:nvPicPr>
          <p:cNvPr id="6" name="Picture 5" descr="Screen Shot 2017-06-03 at 6.52.08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10" y="-155991"/>
            <a:ext cx="5224758" cy="3498639"/>
          </a:xfrm>
          <a:prstGeom prst="rect">
            <a:avLst/>
          </a:prstGeom>
        </p:spPr>
      </p:pic>
      <p:pic>
        <p:nvPicPr>
          <p:cNvPr id="7" name="Picture 6" descr="Screen Shot 2017-06-03 at 6.53.19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700" y="2257247"/>
            <a:ext cx="3781559" cy="242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648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02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BF1DE"/>
                </a:solidFill>
              </a:rPr>
              <a:t>Hazelnut: </a:t>
            </a:r>
            <a:r>
              <a:rPr lang="en-US" i="1" dirty="0" err="1" smtClean="0">
                <a:solidFill>
                  <a:srgbClr val="EBF1DE"/>
                </a:solidFill>
              </a:rPr>
              <a:t>Corylus</a:t>
            </a:r>
            <a:r>
              <a:rPr lang="en-US" i="1" dirty="0" smtClean="0">
                <a:solidFill>
                  <a:srgbClr val="EBF1DE"/>
                </a:solidFill>
              </a:rPr>
              <a:t> </a:t>
            </a:r>
            <a:r>
              <a:rPr lang="en-US" i="1" dirty="0" err="1" smtClean="0">
                <a:solidFill>
                  <a:srgbClr val="EBF1DE"/>
                </a:solidFill>
              </a:rPr>
              <a:t>americana</a:t>
            </a:r>
            <a:endParaRPr lang="en-US" i="1" dirty="0">
              <a:solidFill>
                <a:srgbClr val="EBF1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2124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Missouri native</a:t>
            </a:r>
          </a:p>
          <a:p>
            <a:r>
              <a:rPr lang="en-US" sz="2400" dirty="0"/>
              <a:t>Difficult to establish from seed</a:t>
            </a:r>
          </a:p>
          <a:p>
            <a:r>
              <a:rPr lang="en-US" sz="2400" dirty="0" smtClean="0"/>
              <a:t>Wildlife</a:t>
            </a:r>
            <a:r>
              <a:rPr lang="en-US" sz="2400" dirty="0"/>
              <a:t>, </a:t>
            </a:r>
            <a:r>
              <a:rPr lang="en-US" sz="2400" dirty="0" smtClean="0"/>
              <a:t>ornamental</a:t>
            </a:r>
            <a:r>
              <a:rPr lang="en-US" sz="2400" dirty="0"/>
              <a:t>, </a:t>
            </a:r>
            <a:r>
              <a:rPr lang="en-US" sz="2400" dirty="0" smtClean="0"/>
              <a:t>nut products</a:t>
            </a:r>
            <a:endParaRPr lang="en-US" sz="2400" dirty="0"/>
          </a:p>
          <a:p>
            <a:r>
              <a:rPr lang="en-US" sz="2400" dirty="0"/>
              <a:t>Full sun, well-drained soils, draught tolerant</a:t>
            </a:r>
          </a:p>
          <a:p>
            <a:r>
              <a:rPr lang="en-US" sz="2400" dirty="0"/>
              <a:t>Fast growth rate</a:t>
            </a:r>
          </a:p>
          <a:p>
            <a:r>
              <a:rPr lang="en-US" sz="2400" dirty="0"/>
              <a:t>7-15ft</a:t>
            </a:r>
          </a:p>
          <a:p>
            <a:endParaRPr lang="en-US" dirty="0"/>
          </a:p>
        </p:txBody>
      </p:sp>
      <p:pic>
        <p:nvPicPr>
          <p:cNvPr id="4" name="Picture 3" descr="Screen Shot 2017-06-03 at 6.56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540" y="3091266"/>
            <a:ext cx="2766587" cy="332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211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3 at 7.06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146860" cy="2943574"/>
          </a:xfrm>
          <a:prstGeom prst="rect">
            <a:avLst/>
          </a:prstGeom>
        </p:spPr>
      </p:pic>
      <p:pic>
        <p:nvPicPr>
          <p:cNvPr id="3" name="Picture 2" descr="Screen Shot 2017-06-03 at 7.05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60" y="2949612"/>
            <a:ext cx="4694887" cy="3969941"/>
          </a:xfrm>
          <a:prstGeom prst="rect">
            <a:avLst/>
          </a:prstGeom>
        </p:spPr>
      </p:pic>
      <p:pic>
        <p:nvPicPr>
          <p:cNvPr id="4" name="Picture 3" descr="Screen Shot 2017-06-03 at 7.05.28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556" y="0"/>
            <a:ext cx="4226444" cy="2943574"/>
          </a:xfrm>
          <a:prstGeom prst="rect">
            <a:avLst/>
          </a:prstGeom>
        </p:spPr>
      </p:pic>
      <p:pic>
        <p:nvPicPr>
          <p:cNvPr id="5" name="Picture 4" descr="Screen Shot 2017-06-03 at 7.04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6404"/>
            <a:ext cx="3860514" cy="329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389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251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BF1DE"/>
                </a:solidFill>
              </a:rPr>
              <a:t>Serviceberry: </a:t>
            </a:r>
            <a:r>
              <a:rPr lang="en-US" i="1" dirty="0" err="1" smtClean="0">
                <a:solidFill>
                  <a:srgbClr val="EBF1DE"/>
                </a:solidFill>
              </a:rPr>
              <a:t>Amelanchier</a:t>
            </a:r>
            <a:r>
              <a:rPr lang="en-US" dirty="0" smtClean="0">
                <a:solidFill>
                  <a:srgbClr val="EBF1DE"/>
                </a:solidFill>
              </a:rPr>
              <a:t> spp.</a:t>
            </a:r>
            <a:endParaRPr lang="en-US" dirty="0">
              <a:solidFill>
                <a:srgbClr val="EBF1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3052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Missouri native</a:t>
            </a:r>
          </a:p>
          <a:p>
            <a:r>
              <a:rPr lang="en-US" sz="2400" dirty="0" smtClean="0"/>
              <a:t>Wildlife</a:t>
            </a:r>
            <a:r>
              <a:rPr lang="en-US" sz="2400" dirty="0"/>
              <a:t>, Ornamental, Fruit </a:t>
            </a:r>
            <a:r>
              <a:rPr lang="en-US" sz="2400" dirty="0" smtClean="0"/>
              <a:t>products</a:t>
            </a:r>
            <a:endParaRPr lang="en-US" sz="2400" dirty="0"/>
          </a:p>
          <a:p>
            <a:r>
              <a:rPr lang="en-US" sz="2400" dirty="0"/>
              <a:t>Hardy to diverse soil types, tolerates some shade</a:t>
            </a:r>
          </a:p>
          <a:p>
            <a:r>
              <a:rPr lang="en-US" sz="2400" dirty="0"/>
              <a:t>Intermediate/Fast growth rate</a:t>
            </a:r>
          </a:p>
          <a:p>
            <a:r>
              <a:rPr lang="en-US" sz="2400" dirty="0"/>
              <a:t>&lt;30ft</a:t>
            </a:r>
          </a:p>
          <a:p>
            <a:endParaRPr lang="en-US" dirty="0"/>
          </a:p>
        </p:txBody>
      </p:sp>
      <p:pic>
        <p:nvPicPr>
          <p:cNvPr id="4" name="Picture 3" descr="Screen Shot 2017-06-03 at 7.08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710" y="2697657"/>
            <a:ext cx="3016855" cy="376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521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3 at 7.11.41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21650" cy="3224420"/>
          </a:xfrm>
          <a:prstGeom prst="rect">
            <a:avLst/>
          </a:prstGeom>
        </p:spPr>
      </p:pic>
      <p:pic>
        <p:nvPicPr>
          <p:cNvPr id="3" name="Picture 2" descr="Screen Shot 2017-06-03 at 7.10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6" y="3493122"/>
            <a:ext cx="4127329" cy="3149425"/>
          </a:xfrm>
          <a:prstGeom prst="rect">
            <a:avLst/>
          </a:prstGeom>
        </p:spPr>
      </p:pic>
      <p:pic>
        <p:nvPicPr>
          <p:cNvPr id="4" name="Picture 3" descr="Screen Shot 2017-06-03 at 7.09.5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726" y="0"/>
            <a:ext cx="5171273" cy="3835106"/>
          </a:xfrm>
          <a:prstGeom prst="rect">
            <a:avLst/>
          </a:prstGeom>
        </p:spPr>
      </p:pic>
      <p:pic>
        <p:nvPicPr>
          <p:cNvPr id="5" name="Picture 4" descr="Screen Shot 2017-06-03 at 7.11.55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710" y="3896580"/>
            <a:ext cx="3449566" cy="2961420"/>
          </a:xfrm>
          <a:prstGeom prst="rect">
            <a:avLst/>
          </a:prstGeom>
        </p:spPr>
      </p:pic>
      <p:pic>
        <p:nvPicPr>
          <p:cNvPr id="6" name="Picture 5" descr="Screen Shot 2017-06-03 at 7.13.5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6" y="3485053"/>
            <a:ext cx="4364942" cy="320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6289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6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BF1DE"/>
                </a:solidFill>
              </a:rPr>
              <a:t>Ninebark: </a:t>
            </a:r>
            <a:r>
              <a:rPr lang="en-US" i="1" dirty="0" err="1" smtClean="0">
                <a:solidFill>
                  <a:srgbClr val="EBF1DE"/>
                </a:solidFill>
              </a:rPr>
              <a:t>Physocarpus</a:t>
            </a:r>
            <a:r>
              <a:rPr lang="en-US" i="1" dirty="0" smtClean="0">
                <a:solidFill>
                  <a:srgbClr val="EBF1DE"/>
                </a:solidFill>
              </a:rPr>
              <a:t> </a:t>
            </a:r>
            <a:r>
              <a:rPr lang="en-US" i="1" dirty="0" err="1" smtClean="0">
                <a:solidFill>
                  <a:srgbClr val="EBF1DE"/>
                </a:solidFill>
              </a:rPr>
              <a:t>opulifolius</a:t>
            </a:r>
            <a:endParaRPr lang="en-US" i="1" dirty="0">
              <a:solidFill>
                <a:srgbClr val="EBF1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000" y="1157588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Missouri native</a:t>
            </a:r>
          </a:p>
          <a:p>
            <a:r>
              <a:rPr lang="en-US" sz="2400" dirty="0" smtClean="0"/>
              <a:t>Wildlife</a:t>
            </a:r>
            <a:r>
              <a:rPr lang="en-US" sz="2400" dirty="0"/>
              <a:t>, </a:t>
            </a:r>
            <a:r>
              <a:rPr lang="en-US" sz="2400" dirty="0" err="1"/>
              <a:t>Env</a:t>
            </a:r>
            <a:r>
              <a:rPr lang="en-US" sz="2400" dirty="0"/>
              <a:t>. </a:t>
            </a:r>
            <a:r>
              <a:rPr lang="en-US" sz="2400" dirty="0" smtClean="0"/>
              <a:t>Services</a:t>
            </a:r>
            <a:endParaRPr lang="en-US" sz="2400" dirty="0"/>
          </a:p>
          <a:p>
            <a:r>
              <a:rPr lang="en-US" sz="2400" dirty="0"/>
              <a:t>Hardy to diverse conditions, tolerates shade</a:t>
            </a:r>
          </a:p>
          <a:p>
            <a:r>
              <a:rPr lang="en-US" sz="2400" dirty="0"/>
              <a:t>Fast growth rate</a:t>
            </a:r>
          </a:p>
          <a:p>
            <a:r>
              <a:rPr lang="en-US" sz="2400" dirty="0"/>
              <a:t>10ft</a:t>
            </a:r>
          </a:p>
          <a:p>
            <a:endParaRPr lang="en-US" dirty="0"/>
          </a:p>
        </p:txBody>
      </p:sp>
      <p:pic>
        <p:nvPicPr>
          <p:cNvPr id="4" name="Picture 3" descr="Screen Shot 2017-06-03 at 7.14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10" y="2614018"/>
            <a:ext cx="3279176" cy="40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799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3 at 7.29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09" y="0"/>
            <a:ext cx="3633163" cy="3226249"/>
          </a:xfrm>
          <a:prstGeom prst="rect">
            <a:avLst/>
          </a:prstGeom>
        </p:spPr>
      </p:pic>
      <p:pic>
        <p:nvPicPr>
          <p:cNvPr id="3" name="Picture 2" descr="Screen Shot 2017-06-03 at 7.30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666" y="0"/>
            <a:ext cx="4064333" cy="3817111"/>
          </a:xfrm>
          <a:prstGeom prst="rect">
            <a:avLst/>
          </a:prstGeom>
        </p:spPr>
      </p:pic>
      <p:pic>
        <p:nvPicPr>
          <p:cNvPr id="4" name="Picture 3" descr="Screen Shot 2017-06-03 at 9.21.1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06" y="4642110"/>
            <a:ext cx="3417394" cy="2215889"/>
          </a:xfrm>
          <a:prstGeom prst="rect">
            <a:avLst/>
          </a:prstGeom>
        </p:spPr>
      </p:pic>
      <p:pic>
        <p:nvPicPr>
          <p:cNvPr id="5" name="Picture 4" descr="Screen Shot 2017-06-03 at 9.20.5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0"/>
            <a:ext cx="59309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1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0664" y="523291"/>
            <a:ext cx="6657535" cy="1470025"/>
          </a:xfrm>
        </p:spPr>
        <p:txBody>
          <a:bodyPr/>
          <a:lstStyle/>
          <a:p>
            <a:r>
              <a:rPr lang="en-US" dirty="0" smtClean="0"/>
              <a:t>Agroforestry in Action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5661" y="2174036"/>
            <a:ext cx="6527410" cy="215440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Module 2:</a:t>
            </a:r>
          </a:p>
          <a:p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Agroforestry Applications </a:t>
            </a:r>
          </a:p>
          <a:p>
            <a:r>
              <a:rPr lang="en-US" sz="26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Planning and Design for Sustainable Systems</a:t>
            </a:r>
            <a:endParaRPr lang="en-US" sz="26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99378" cy="6858000"/>
          </a:xfrm>
          <a:prstGeom prst="rect">
            <a:avLst/>
          </a:prstGeom>
        </p:spPr>
      </p:pic>
      <p:pic>
        <p:nvPicPr>
          <p:cNvPr id="5" name="Picture 4" descr="Screen Shot 2016-05-15 at 7.46.38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348"/>
            <a:ext cx="9144000" cy="1238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618" y="5654826"/>
            <a:ext cx="1367823" cy="115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097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60" y="-1402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EBF1DE"/>
                </a:solidFill>
              </a:rPr>
              <a:t>Blackberry, raspberry: </a:t>
            </a:r>
            <a:r>
              <a:rPr lang="en-US" i="1" dirty="0" err="1" smtClean="0">
                <a:solidFill>
                  <a:srgbClr val="EBF1DE"/>
                </a:solidFill>
              </a:rPr>
              <a:t>Rubus</a:t>
            </a:r>
            <a:r>
              <a:rPr lang="en-US" dirty="0" smtClean="0">
                <a:solidFill>
                  <a:srgbClr val="EBF1DE"/>
                </a:solidFill>
              </a:rPr>
              <a:t> spp.</a:t>
            </a:r>
            <a:endParaRPr lang="en-US" dirty="0">
              <a:solidFill>
                <a:srgbClr val="EBF1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000" y="1003636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Missouri native</a:t>
            </a:r>
          </a:p>
          <a:p>
            <a:r>
              <a:rPr lang="en-US" sz="2400" dirty="0"/>
              <a:t>Thicket forming</a:t>
            </a:r>
          </a:p>
          <a:p>
            <a:r>
              <a:rPr lang="en-US" sz="2400" dirty="0" smtClean="0"/>
              <a:t>Wildlife</a:t>
            </a:r>
            <a:r>
              <a:rPr lang="en-US" sz="2400" dirty="0"/>
              <a:t>, </a:t>
            </a:r>
            <a:r>
              <a:rPr lang="en-US" sz="2400" dirty="0" smtClean="0"/>
              <a:t>Fruit</a:t>
            </a:r>
            <a:endParaRPr lang="en-US" sz="2400" dirty="0"/>
          </a:p>
          <a:p>
            <a:r>
              <a:rPr lang="en-US" sz="2400" dirty="0"/>
              <a:t>Hardy to diverse conditions, prefers well-drained soils</a:t>
            </a:r>
          </a:p>
          <a:p>
            <a:r>
              <a:rPr lang="en-US" sz="2400" dirty="0"/>
              <a:t>Fast growth rate</a:t>
            </a:r>
          </a:p>
          <a:p>
            <a:r>
              <a:rPr lang="en-US" sz="2400" dirty="0"/>
              <a:t>6-10ft</a:t>
            </a:r>
          </a:p>
          <a:p>
            <a:endParaRPr lang="en-US" dirty="0"/>
          </a:p>
        </p:txBody>
      </p:sp>
      <p:pic>
        <p:nvPicPr>
          <p:cNvPr id="4" name="Picture 3" descr="Screen Shot 2017-06-03 at 9.22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04" y="2948512"/>
            <a:ext cx="4580637" cy="384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4249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3 at 7.15.42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46795" cy="3346557"/>
          </a:xfrm>
          <a:prstGeom prst="rect">
            <a:avLst/>
          </a:prstGeom>
        </p:spPr>
      </p:pic>
      <p:pic>
        <p:nvPicPr>
          <p:cNvPr id="3" name="Picture 2" descr="Screen Shot 2017-06-03 at 7.16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164" y="90268"/>
            <a:ext cx="3917836" cy="3524991"/>
          </a:xfrm>
          <a:prstGeom prst="rect">
            <a:avLst/>
          </a:prstGeom>
        </p:spPr>
      </p:pic>
      <p:pic>
        <p:nvPicPr>
          <p:cNvPr id="4" name="Picture 3" descr="Screen Shot 2017-06-03 at 7.16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6556"/>
            <a:ext cx="2546880" cy="3511443"/>
          </a:xfrm>
          <a:prstGeom prst="rect">
            <a:avLst/>
          </a:prstGeom>
        </p:spPr>
      </p:pic>
      <p:pic>
        <p:nvPicPr>
          <p:cNvPr id="5" name="Picture 4" descr="Screen Shot 2017-06-03 at 7.16.3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880" y="2369459"/>
            <a:ext cx="3177813" cy="3780144"/>
          </a:xfrm>
          <a:prstGeom prst="rect">
            <a:avLst/>
          </a:prstGeom>
        </p:spPr>
      </p:pic>
      <p:pic>
        <p:nvPicPr>
          <p:cNvPr id="6" name="Picture 5" descr="Screen Shot 2017-06-03 at 7.16.05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906" y="3810679"/>
            <a:ext cx="4063093" cy="304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052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EBF1DE"/>
                </a:solidFill>
              </a:rPr>
              <a:t>Common elderberry: </a:t>
            </a:r>
            <a:r>
              <a:rPr lang="en-US" sz="3600" i="1" dirty="0" err="1" smtClean="0">
                <a:solidFill>
                  <a:srgbClr val="EBF1DE"/>
                </a:solidFill>
              </a:rPr>
              <a:t>Sambucus</a:t>
            </a:r>
            <a:r>
              <a:rPr lang="en-US" sz="3600" i="1" dirty="0" smtClean="0">
                <a:solidFill>
                  <a:srgbClr val="EBF1DE"/>
                </a:solidFill>
              </a:rPr>
              <a:t> </a:t>
            </a:r>
            <a:r>
              <a:rPr lang="en-US" sz="3600" i="1" dirty="0" err="1" smtClean="0">
                <a:solidFill>
                  <a:srgbClr val="EBF1DE"/>
                </a:solidFill>
              </a:rPr>
              <a:t>canadensis</a:t>
            </a:r>
            <a:endParaRPr lang="en-US" sz="3600" i="1" dirty="0">
              <a:solidFill>
                <a:srgbClr val="EBF1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374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Missouri native, shrub</a:t>
            </a:r>
          </a:p>
          <a:p>
            <a:r>
              <a:rPr lang="en-US" sz="2400" dirty="0" smtClean="0"/>
              <a:t>Edible</a:t>
            </a:r>
            <a:r>
              <a:rPr lang="en-US" sz="2400" dirty="0"/>
              <a:t>, good wildlife </a:t>
            </a:r>
            <a:r>
              <a:rPr lang="en-US" sz="2400" dirty="0" smtClean="0"/>
              <a:t>food source</a:t>
            </a:r>
            <a:endParaRPr lang="en-US" sz="2400" dirty="0"/>
          </a:p>
          <a:p>
            <a:r>
              <a:rPr lang="en-US" sz="2400" dirty="0" smtClean="0"/>
              <a:t>Forest buffers, </a:t>
            </a:r>
            <a:r>
              <a:rPr lang="en-US" sz="2400" dirty="0"/>
              <a:t>Diversity, Wildlife, </a:t>
            </a:r>
            <a:r>
              <a:rPr lang="en-US" sz="2400" dirty="0" smtClean="0"/>
              <a:t>Fruit, </a:t>
            </a:r>
            <a:r>
              <a:rPr lang="en-US" sz="2400" dirty="0" err="1" smtClean="0"/>
              <a:t>Medicinals</a:t>
            </a:r>
            <a:endParaRPr lang="en-US" sz="2400" dirty="0"/>
          </a:p>
          <a:p>
            <a:r>
              <a:rPr lang="en-US" sz="2400" dirty="0"/>
              <a:t>Hardy in diverse conditions</a:t>
            </a:r>
          </a:p>
          <a:p>
            <a:r>
              <a:rPr lang="en-US" sz="2400" dirty="0"/>
              <a:t>Moist, well-drained bottomland or upland </a:t>
            </a:r>
            <a:r>
              <a:rPr lang="en-US" sz="2400" dirty="0" smtClean="0"/>
              <a:t>soils</a:t>
            </a:r>
            <a:endParaRPr lang="en-US" sz="2400" dirty="0"/>
          </a:p>
          <a:p>
            <a:r>
              <a:rPr lang="en-US" sz="2400" dirty="0"/>
              <a:t>Fast growth rate</a:t>
            </a:r>
          </a:p>
          <a:p>
            <a:r>
              <a:rPr lang="en-US" sz="2400" dirty="0"/>
              <a:t>Less than 10ft - shrub</a:t>
            </a:r>
          </a:p>
          <a:p>
            <a:endParaRPr lang="en-US" dirty="0"/>
          </a:p>
        </p:txBody>
      </p:sp>
      <p:pic>
        <p:nvPicPr>
          <p:cNvPr id="4" name="Picture 3" descr="Screen Shot 2017-06-03 at 7.18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318" y="3507194"/>
            <a:ext cx="3304481" cy="335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9370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Reflect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0" y="1600200"/>
            <a:ext cx="69088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Why is it important to know the </a:t>
            </a:r>
            <a:r>
              <a:rPr lang="en-US" i="1" dirty="0" smtClean="0"/>
              <a:t>native</a:t>
            </a:r>
            <a:r>
              <a:rPr lang="en-US" dirty="0" smtClean="0"/>
              <a:t> range of trees used in agroforestry and forestry systems?</a:t>
            </a:r>
          </a:p>
          <a:p>
            <a:endParaRPr lang="en-US" sz="1800" dirty="0"/>
          </a:p>
          <a:p>
            <a:r>
              <a:rPr lang="en-US" dirty="0" smtClean="0"/>
              <a:t>What species presented here do you think have the most </a:t>
            </a:r>
            <a:r>
              <a:rPr lang="en-US" i="1" dirty="0" smtClean="0"/>
              <a:t>marketability</a:t>
            </a:r>
            <a:r>
              <a:rPr lang="en-US" dirty="0" smtClean="0"/>
              <a:t>?  </a:t>
            </a:r>
          </a:p>
          <a:p>
            <a:endParaRPr lang="en-US" sz="1200" dirty="0" smtClean="0"/>
          </a:p>
          <a:p>
            <a:pPr marL="0" indent="0">
              <a:buNone/>
            </a:pPr>
            <a:r>
              <a:rPr lang="en-US" sz="2800" dirty="0" smtClean="0"/>
              <a:t>Research this questions to understand what trees a landowner might be most interested in selecting for a given management objective.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99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311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Tree and Shrub Resources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Missouri Dept. of Conservation</a:t>
            </a:r>
          </a:p>
          <a:p>
            <a:pPr marL="0" indent="0">
              <a:buNone/>
            </a:pPr>
            <a:r>
              <a:rPr lang="en-US" sz="2600" dirty="0">
                <a:hlinkClick r:id="rId2"/>
              </a:rPr>
              <a:t>https://www.treeswork.org</a:t>
            </a:r>
            <a:r>
              <a:rPr lang="en-US" sz="2600" dirty="0" smtClean="0">
                <a:hlinkClick r:id="rId2"/>
              </a:rPr>
              <a:t>/</a:t>
            </a:r>
            <a:endParaRPr lang="en-US" sz="2600" dirty="0" smtClean="0"/>
          </a:p>
          <a:p>
            <a:pPr marL="0" indent="0">
              <a:buNone/>
            </a:pPr>
            <a:r>
              <a:rPr lang="en-US" sz="2400" dirty="0">
                <a:hlinkClick r:id="rId3"/>
              </a:rPr>
              <a:t>https://</a:t>
            </a:r>
            <a:r>
              <a:rPr lang="en-US" sz="2400" dirty="0" smtClean="0">
                <a:hlinkClick r:id="rId3"/>
              </a:rPr>
              <a:t>nature.mdc.mo.gov/discover-nature/field-guide/search</a:t>
            </a:r>
            <a:r>
              <a:rPr lang="en-US" sz="2400" dirty="0" smtClean="0"/>
              <a:t> </a:t>
            </a:r>
          </a:p>
          <a:p>
            <a:r>
              <a:rPr lang="en-US" dirty="0" smtClean="0"/>
              <a:t>USDA Forest Service</a:t>
            </a:r>
          </a:p>
          <a:p>
            <a:pPr marL="0" indent="0">
              <a:buNone/>
            </a:pPr>
            <a:r>
              <a:rPr lang="en-US" sz="2000" dirty="0">
                <a:hlinkClick r:id="rId4"/>
              </a:rPr>
              <a:t>https://</a:t>
            </a:r>
            <a:r>
              <a:rPr lang="en-US" sz="2000" dirty="0" smtClean="0">
                <a:hlinkClick r:id="rId4"/>
              </a:rPr>
              <a:t>www.srs.fs.usda.gov/pubs/misc/ag_654/table_of_contents.htm</a:t>
            </a:r>
            <a:r>
              <a:rPr lang="en-US" sz="2000" dirty="0" smtClean="0"/>
              <a:t> </a:t>
            </a:r>
          </a:p>
          <a:p>
            <a:r>
              <a:rPr lang="en-US" dirty="0" smtClean="0"/>
              <a:t>Center for Agroforestry</a:t>
            </a:r>
          </a:p>
          <a:p>
            <a:pPr marL="0" indent="0">
              <a:buNone/>
            </a:pPr>
            <a:r>
              <a:rPr lang="en-US" sz="2600" dirty="0">
                <a:hlinkClick r:id="rId5"/>
              </a:rPr>
              <a:t>http://www.centerforagroforestry.org/pubs</a:t>
            </a:r>
            <a:r>
              <a:rPr lang="en-US" sz="2600" dirty="0" smtClean="0">
                <a:hlinkClick r:id="rId5"/>
              </a:rPr>
              <a:t>/</a:t>
            </a:r>
            <a:r>
              <a:rPr lang="en-US" sz="2600" dirty="0" smtClean="0"/>
              <a:t> </a:t>
            </a:r>
          </a:p>
          <a:p>
            <a:r>
              <a:rPr lang="en-US" dirty="0" smtClean="0"/>
              <a:t>Cornell Woody Plants Database</a:t>
            </a:r>
          </a:p>
          <a:p>
            <a:pPr marL="0" indent="0">
              <a:buNone/>
            </a:pPr>
            <a:r>
              <a:rPr lang="en-US" sz="2600" dirty="0">
                <a:hlinkClick r:id="rId6"/>
              </a:rPr>
              <a:t>http://</a:t>
            </a:r>
            <a:r>
              <a:rPr lang="en-US" sz="2600" dirty="0" smtClean="0">
                <a:hlinkClick r:id="rId6"/>
              </a:rPr>
              <a:t>woodyplants.cals.cornell.edu/plant/search</a:t>
            </a:r>
            <a:r>
              <a:rPr lang="en-US" sz="2600" dirty="0" smtClean="0"/>
              <a:t> </a:t>
            </a:r>
          </a:p>
          <a:p>
            <a:r>
              <a:rPr lang="en-US" dirty="0" smtClean="0"/>
              <a:t>USDA Plant Database</a:t>
            </a:r>
          </a:p>
          <a:p>
            <a:pPr marL="0" indent="0">
              <a:buNone/>
            </a:pPr>
            <a:r>
              <a:rPr lang="en-US" sz="2600" dirty="0">
                <a:hlinkClick r:id="rId7"/>
              </a:rPr>
              <a:t>https://plants.sc.egov.usda.gov/java</a:t>
            </a:r>
            <a:r>
              <a:rPr lang="en-US" sz="2600" dirty="0" smtClean="0">
                <a:hlinkClick r:id="rId7"/>
              </a:rPr>
              <a:t>/</a:t>
            </a:r>
            <a:r>
              <a:rPr lang="en-US" sz="2600" dirty="0" smtClean="0"/>
              <a:t>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23958446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0664" y="869656"/>
            <a:ext cx="6657535" cy="1470025"/>
          </a:xfrm>
        </p:spPr>
        <p:txBody>
          <a:bodyPr/>
          <a:lstStyle/>
          <a:p>
            <a:r>
              <a:rPr lang="en-US" dirty="0" smtClean="0"/>
              <a:t>Agroforestry in Action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5661" y="2266400"/>
            <a:ext cx="6527410" cy="215440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Module 2:</a:t>
            </a:r>
          </a:p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Agroforestry Applications: </a:t>
            </a:r>
          </a:p>
          <a:p>
            <a:r>
              <a:rPr lang="en-US" sz="26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Planning and Design for Sustainable Systems</a:t>
            </a:r>
            <a:endParaRPr lang="en-US" sz="2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99378" cy="6858000"/>
          </a:xfrm>
          <a:prstGeom prst="rect">
            <a:avLst/>
          </a:prstGeom>
        </p:spPr>
      </p:pic>
      <p:pic>
        <p:nvPicPr>
          <p:cNvPr id="5" name="Picture 4" descr="Screen Shot 2016-05-15 at 7.46.38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1531"/>
            <a:ext cx="9144000" cy="123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9641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774" y="274638"/>
            <a:ext cx="7011026" cy="1143000"/>
          </a:xfrm>
        </p:spPr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5774" y="1417638"/>
            <a:ext cx="7011025" cy="51625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rgbClr val="D7E4BD"/>
              </a:solidFill>
            </a:endParaRPr>
          </a:p>
          <a:p>
            <a:pPr marL="0" indent="0">
              <a:buNone/>
            </a:pPr>
            <a:endParaRPr lang="en-US" sz="1100" dirty="0"/>
          </a:p>
          <a:p>
            <a:pPr marL="514350" indent="-514350">
              <a:buAutoNum type="arabicPeriod"/>
            </a:pPr>
            <a:r>
              <a:rPr lang="en-US" dirty="0" smtClean="0"/>
              <a:t>Identify biophysical components of plant interactions </a:t>
            </a:r>
            <a:r>
              <a:rPr lang="en-US" dirty="0"/>
              <a:t>typical </a:t>
            </a:r>
            <a:r>
              <a:rPr lang="en-US" dirty="0" smtClean="0"/>
              <a:t>in </a:t>
            </a:r>
            <a:r>
              <a:rPr lang="en-US" dirty="0"/>
              <a:t>agroforestry systems</a:t>
            </a:r>
            <a:r>
              <a:rPr lang="en-US" dirty="0" smtClean="0"/>
              <a:t>.</a:t>
            </a:r>
          </a:p>
          <a:p>
            <a:pPr marL="514350" indent="-514350">
              <a:buAutoNum type="arabicPeriod"/>
            </a:pPr>
            <a:endParaRPr lang="en-US" sz="1800" dirty="0" smtClean="0"/>
          </a:p>
          <a:p>
            <a:pPr marL="514350" indent="-514350">
              <a:buAutoNum type="arabicPeriod"/>
            </a:pPr>
            <a:r>
              <a:rPr lang="en-US" dirty="0" smtClean="0"/>
              <a:t>Evaluate landowner objectives for agroforestry design opportunities.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499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6816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81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Agroforestry “Bio” Cards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06-21 at 8.52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0164"/>
            <a:ext cx="9144000" cy="503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6154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974" y="501710"/>
            <a:ext cx="6922826" cy="88967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Agroforestry Plant Interactions </a:t>
            </a:r>
            <a:br>
              <a:rPr lang="en-US" sz="3600" dirty="0" smtClean="0"/>
            </a:br>
            <a:r>
              <a:rPr lang="en-US" sz="3600" dirty="0" smtClean="0"/>
              <a:t>Meet and Greet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974" y="1428934"/>
            <a:ext cx="6922826" cy="5292347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dirty="0" smtClean="0"/>
              <a:t>   </a:t>
            </a:r>
            <a:r>
              <a:rPr lang="en-US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How well do we get along?</a:t>
            </a:r>
          </a:p>
          <a:p>
            <a:r>
              <a:rPr lang="en-US" dirty="0" smtClean="0"/>
              <a:t>Space (above and below ground)</a:t>
            </a:r>
          </a:p>
          <a:p>
            <a:pPr lvl="1"/>
            <a:r>
              <a:rPr lang="en-US" dirty="0" smtClean="0"/>
              <a:t>Plant height and radius</a:t>
            </a:r>
          </a:p>
          <a:p>
            <a:pPr lvl="1"/>
            <a:r>
              <a:rPr lang="en-US" dirty="0" smtClean="0"/>
              <a:t>Foliage density/ deciduous or coniferous</a:t>
            </a:r>
          </a:p>
          <a:p>
            <a:pPr lvl="1"/>
            <a:r>
              <a:rPr lang="en-US" dirty="0" smtClean="0"/>
              <a:t>Root depth and growth pattern</a:t>
            </a:r>
          </a:p>
          <a:p>
            <a:r>
              <a:rPr lang="en-US" dirty="0" smtClean="0"/>
              <a:t>Light</a:t>
            </a:r>
          </a:p>
          <a:p>
            <a:pPr lvl="1"/>
            <a:r>
              <a:rPr lang="en-US" dirty="0" smtClean="0"/>
              <a:t>Shade tolerant or full sun</a:t>
            </a:r>
          </a:p>
          <a:p>
            <a:pPr lvl="1"/>
            <a:r>
              <a:rPr lang="en-US" dirty="0" smtClean="0"/>
              <a:t>C3/ C4 plants</a:t>
            </a:r>
          </a:p>
          <a:p>
            <a:r>
              <a:rPr lang="en-US" dirty="0" smtClean="0"/>
              <a:t>Soil moisture and nutrients</a:t>
            </a:r>
          </a:p>
          <a:p>
            <a:pPr lvl="1"/>
            <a:r>
              <a:rPr lang="en-US" dirty="0" smtClean="0"/>
              <a:t>Bottomland or upland site preference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499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9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7-06-13 at 3.47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7293"/>
            <a:ext cx="8332154" cy="652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2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13072</TotalTime>
  <Words>2850</Words>
  <Application>Microsoft Office PowerPoint</Application>
  <PresentationFormat>On-screen Show (4:3)</PresentationFormat>
  <Paragraphs>552</Paragraphs>
  <Slides>111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6" baseType="lpstr">
      <vt:lpstr>Arial</vt:lpstr>
      <vt:lpstr>Calibri</vt:lpstr>
      <vt:lpstr>Times</vt:lpstr>
      <vt:lpstr>Wingdings</vt:lpstr>
      <vt:lpstr> Black </vt:lpstr>
      <vt:lpstr>Why Teach Agroforestry?</vt:lpstr>
      <vt:lpstr>Goals of the Agroforestry Modules are to </vt:lpstr>
      <vt:lpstr>What is Agroforestry?</vt:lpstr>
      <vt:lpstr>What is Agroforestry?</vt:lpstr>
      <vt:lpstr>What is Agroforestry? Think of the Four “I”s</vt:lpstr>
      <vt:lpstr>Key terms</vt:lpstr>
      <vt:lpstr>Agroforestry in Action</vt:lpstr>
      <vt:lpstr>Module 1: What is Agroforestry?</vt:lpstr>
      <vt:lpstr>Agroforestry in Action</vt:lpstr>
      <vt:lpstr>Module 2: Agroforestry Applications</vt:lpstr>
      <vt:lpstr>PowerPoint Presentation</vt:lpstr>
      <vt:lpstr>Agroforestry “Bio” Cards</vt:lpstr>
      <vt:lpstr>Working Trees   make your own list based on the trees you know</vt:lpstr>
      <vt:lpstr>Key terms</vt:lpstr>
      <vt:lpstr>Alley cropping</vt:lpstr>
      <vt:lpstr>Alley Cropping</vt:lpstr>
      <vt:lpstr>Forest farming</vt:lpstr>
      <vt:lpstr>Forest Farming</vt:lpstr>
      <vt:lpstr>Riparian forest buffers</vt:lpstr>
      <vt:lpstr>Riparian Forest Buffers</vt:lpstr>
      <vt:lpstr>Silvopasture</vt:lpstr>
      <vt:lpstr>Silvopasture</vt:lpstr>
      <vt:lpstr>Windbreaks</vt:lpstr>
      <vt:lpstr>Windbreaks</vt:lpstr>
      <vt:lpstr>Agroforestry Conference</vt:lpstr>
      <vt:lpstr>Role of the Audience</vt:lpstr>
      <vt:lpstr>PowerPoint Presentation</vt:lpstr>
      <vt:lpstr>Alley cropping</vt:lpstr>
      <vt:lpstr>Silvopasture</vt:lpstr>
      <vt:lpstr>Riparian forest buffers</vt:lpstr>
      <vt:lpstr>Windbreaks</vt:lpstr>
      <vt:lpstr>Forest farming</vt:lpstr>
      <vt:lpstr>Review</vt:lpstr>
      <vt:lpstr>Classroom-Ready Resources</vt:lpstr>
      <vt:lpstr>PowerPoint Presentation</vt:lpstr>
      <vt:lpstr>Working Trees 0.1</vt:lpstr>
      <vt:lpstr>Forest structure and composition</vt:lpstr>
      <vt:lpstr>Test your Tree and Shrub ID skills  with this slide series</vt:lpstr>
      <vt:lpstr>PowerPoint Presentation</vt:lpstr>
      <vt:lpstr>Eastern cottonwood: Populous deltoides</vt:lpstr>
      <vt:lpstr>PowerPoint Presentation</vt:lpstr>
      <vt:lpstr>Black walnut: Juglans nigra</vt:lpstr>
      <vt:lpstr>PowerPoint Presentation</vt:lpstr>
      <vt:lpstr>Honeylocust: Gleditsia triacanthos </vt:lpstr>
      <vt:lpstr>PowerPoint Presentation</vt:lpstr>
      <vt:lpstr>White Oak:   Quercus alba</vt:lpstr>
      <vt:lpstr>PowerPoint Presentation</vt:lpstr>
      <vt:lpstr>Sweetgum:  Liquidambar styraciflua</vt:lpstr>
      <vt:lpstr>PowerPoint Presentation</vt:lpstr>
      <vt:lpstr>Shellbark hickory: Carya laciniosa </vt:lpstr>
      <vt:lpstr>PowerPoint Presentation</vt:lpstr>
      <vt:lpstr>American sycamore: Platanus occidentalis</vt:lpstr>
      <vt:lpstr>PowerPoint Presentation</vt:lpstr>
      <vt:lpstr>Common hackberry: Celtis occidentalis</vt:lpstr>
      <vt:lpstr>PowerPoint Presentation</vt:lpstr>
      <vt:lpstr>Kentucky coffeetree: Gymocladus dioicus</vt:lpstr>
      <vt:lpstr>PowerPoint Presentation</vt:lpstr>
      <vt:lpstr>Northern red oak: Quercus rubra</vt:lpstr>
      <vt:lpstr>PowerPoint Presentation</vt:lpstr>
      <vt:lpstr>Eastern redcedar: Juniperus virginiana</vt:lpstr>
      <vt:lpstr>PowerPoint Presentation</vt:lpstr>
      <vt:lpstr>Persimmon: Diospyros virginiana</vt:lpstr>
      <vt:lpstr>PowerPoint Presentation</vt:lpstr>
      <vt:lpstr>Silver maple: Acer saccharinum</vt:lpstr>
      <vt:lpstr>PowerPoint Presentation</vt:lpstr>
      <vt:lpstr>Red mulberry: Morus rubra</vt:lpstr>
      <vt:lpstr>PowerPoint Presentation</vt:lpstr>
      <vt:lpstr>River birch: Betula nigra </vt:lpstr>
      <vt:lpstr>PowerPoint Presentation</vt:lpstr>
      <vt:lpstr>Bur oak: Quercus macrocarpa</vt:lpstr>
      <vt:lpstr>PowerPoint Presentation</vt:lpstr>
      <vt:lpstr>Osage orange: Maclura pomifera</vt:lpstr>
      <vt:lpstr>PowerPoint Presentation</vt:lpstr>
      <vt:lpstr>Pecan: Carya illinoensis</vt:lpstr>
      <vt:lpstr>PowerPoint Presentation</vt:lpstr>
      <vt:lpstr>Chinese chestnut: Castanea mollissima</vt:lpstr>
      <vt:lpstr>PowerPoint Presentation</vt:lpstr>
      <vt:lpstr>Pawpaw: Asimina triloba</vt:lpstr>
      <vt:lpstr>PowerPoint Presentation</vt:lpstr>
      <vt:lpstr>Redosier dogwood: Cornus stolonifera</vt:lpstr>
      <vt:lpstr>PowerPoint Presentation</vt:lpstr>
      <vt:lpstr>Gooseberry: Ribes spp.</vt:lpstr>
      <vt:lpstr>PowerPoint Presentation</vt:lpstr>
      <vt:lpstr>Hazelnut: Corylus americana</vt:lpstr>
      <vt:lpstr>PowerPoint Presentation</vt:lpstr>
      <vt:lpstr>Serviceberry: Amelanchier spp.</vt:lpstr>
      <vt:lpstr>PowerPoint Presentation</vt:lpstr>
      <vt:lpstr>Ninebark: Physocarpus opulifolius</vt:lpstr>
      <vt:lpstr>PowerPoint Presentation</vt:lpstr>
      <vt:lpstr>Blackberry, raspberry: Rubus spp.</vt:lpstr>
      <vt:lpstr>PowerPoint Presentation</vt:lpstr>
      <vt:lpstr>Common elderberry: Sambucus canadensis</vt:lpstr>
      <vt:lpstr>Reflect</vt:lpstr>
      <vt:lpstr>Tree and Shrub Resources</vt:lpstr>
      <vt:lpstr>Agroforestry in Action</vt:lpstr>
      <vt:lpstr>Objectives</vt:lpstr>
      <vt:lpstr>Agroforestry “Bio” Cards</vt:lpstr>
      <vt:lpstr>Agroforestry Plant Interactions  Meet and Greet  </vt:lpstr>
      <vt:lpstr>PowerPoint Presentation</vt:lpstr>
      <vt:lpstr>PowerPoint Presentation</vt:lpstr>
      <vt:lpstr>PowerPoint Presentation</vt:lpstr>
      <vt:lpstr>The Concept of Overyielding</vt:lpstr>
      <vt:lpstr>PowerPoint Presentation</vt:lpstr>
      <vt:lpstr>PowerPoint Presentation</vt:lpstr>
      <vt:lpstr>PowerPoint Presentation</vt:lpstr>
      <vt:lpstr>PowerPoint Presentation</vt:lpstr>
      <vt:lpstr>Individual Agroforestry Site Design</vt:lpstr>
      <vt:lpstr>Consider an Advanced Design and Implementation Project</vt:lpstr>
      <vt:lpstr>Trial agroforestry practices to consider at your farm or school</vt:lpstr>
      <vt:lpstr>Reflect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Hemmelgarn</dc:creator>
  <cp:lastModifiedBy>Hemmelgarn, Hannah</cp:lastModifiedBy>
  <cp:revision>76</cp:revision>
  <cp:lastPrinted>2018-06-20T15:46:14Z</cp:lastPrinted>
  <dcterms:created xsi:type="dcterms:W3CDTF">2016-05-09T19:23:37Z</dcterms:created>
  <dcterms:modified xsi:type="dcterms:W3CDTF">2020-05-01T14:48:47Z</dcterms:modified>
</cp:coreProperties>
</file>