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22"/>
  </p:handoutMasterIdLst>
  <p:sldIdLst>
    <p:sldId id="256" r:id="rId2"/>
    <p:sldId id="271" r:id="rId3"/>
    <p:sldId id="272" r:id="rId4"/>
    <p:sldId id="273" r:id="rId5"/>
    <p:sldId id="285" r:id="rId6"/>
    <p:sldId id="274" r:id="rId7"/>
    <p:sldId id="275" r:id="rId8"/>
    <p:sldId id="286" r:id="rId9"/>
    <p:sldId id="277" r:id="rId10"/>
    <p:sldId id="278" r:id="rId11"/>
    <p:sldId id="279" r:id="rId12"/>
    <p:sldId id="280" r:id="rId13"/>
    <p:sldId id="287" r:id="rId14"/>
    <p:sldId id="300" r:id="rId15"/>
    <p:sldId id="298" r:id="rId16"/>
    <p:sldId id="281" r:id="rId17"/>
    <p:sldId id="299" r:id="rId18"/>
    <p:sldId id="282" r:id="rId19"/>
    <p:sldId id="283" r:id="rId20"/>
    <p:sldId id="284" r:id="rId2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2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4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6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Trial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Bird droppings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Untreated</c:v>
                </c:pt>
                <c:pt idx="1">
                  <c:v>Avian</c:v>
                </c:pt>
                <c:pt idx="2">
                  <c:v>Balloon</c:v>
                </c:pt>
                <c:pt idx="3">
                  <c:v>Air-dancer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</c:v>
                </c:pt>
                <c:pt idx="1">
                  <c:v>7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Ear Damage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Untreated</c:v>
                </c:pt>
                <c:pt idx="1">
                  <c:v>Avian</c:v>
                </c:pt>
                <c:pt idx="2">
                  <c:v>Balloon</c:v>
                </c:pt>
                <c:pt idx="3">
                  <c:v>Air-dancer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</c:v>
                </c:pt>
                <c:pt idx="1">
                  <c:v>0.5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87327432"/>
        <c:axId val="487327824"/>
      </c:barChart>
      <c:catAx>
        <c:axId val="487327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7327824"/>
        <c:crosses val="autoZero"/>
        <c:auto val="1"/>
        <c:lblAlgn val="ctr"/>
        <c:lblOffset val="100"/>
        <c:noMultiLvlLbl val="0"/>
      </c:catAx>
      <c:valAx>
        <c:axId val="4873278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87327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Trial 2         </a:t>
            </a:r>
            <a:r>
              <a:rPr lang="en-US" dirty="0" smtClean="0"/>
              <a:t>	    </a:t>
            </a:r>
            <a:r>
              <a:rPr lang="en-US" dirty="0"/>
              <a:t>Trial 3</a:t>
            </a:r>
          </a:p>
        </c:rich>
      </c:tx>
      <c:layout>
        <c:manualLayout>
          <c:xMode val="edge"/>
          <c:yMode val="edge"/>
          <c:x val="0.18497332437976149"/>
          <c:y val="6.20422147605105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Bird droppings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Untreated</c:v>
                </c:pt>
                <c:pt idx="1">
                  <c:v>Avian</c:v>
                </c:pt>
                <c:pt idx="2">
                  <c:v>Untreated</c:v>
                </c:pt>
                <c:pt idx="3">
                  <c:v>Avian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7</c:v>
                </c:pt>
                <c:pt idx="2">
                  <c:v>18.5</c:v>
                </c:pt>
                <c:pt idx="3">
                  <c:v>37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Ear Damage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Untreated</c:v>
                </c:pt>
                <c:pt idx="1">
                  <c:v>Avian</c:v>
                </c:pt>
                <c:pt idx="2">
                  <c:v>Untreated</c:v>
                </c:pt>
                <c:pt idx="3">
                  <c:v>Avian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</c:v>
                </c:pt>
                <c:pt idx="1">
                  <c:v>2</c:v>
                </c:pt>
                <c:pt idx="2">
                  <c:v>6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Untreated</c:v>
                </c:pt>
                <c:pt idx="1">
                  <c:v>Avian</c:v>
                </c:pt>
                <c:pt idx="2">
                  <c:v>Untreated</c:v>
                </c:pt>
                <c:pt idx="3">
                  <c:v>Avian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92703344"/>
        <c:axId val="492703736"/>
      </c:barChart>
      <c:catAx>
        <c:axId val="49270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2703736"/>
        <c:crosses val="autoZero"/>
        <c:auto val="1"/>
        <c:lblAlgn val="ctr"/>
        <c:lblOffset val="100"/>
        <c:noMultiLvlLbl val="0"/>
      </c:catAx>
      <c:valAx>
        <c:axId val="49270373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270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Trial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Bird droppings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Untreated</c:v>
                </c:pt>
                <c:pt idx="1">
                  <c:v>Avian</c:v>
                </c:pt>
                <c:pt idx="2">
                  <c:v>Balloon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24</c:v>
                </c:pt>
                <c:pt idx="1">
                  <c:v>22</c:v>
                </c:pt>
                <c:pt idx="2">
                  <c:v>13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Ear Damage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Untreated</c:v>
                </c:pt>
                <c:pt idx="1">
                  <c:v>Avian</c:v>
                </c:pt>
                <c:pt idx="2">
                  <c:v>Balloon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92704520"/>
        <c:axId val="492704912"/>
      </c:barChart>
      <c:catAx>
        <c:axId val="492704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2704912"/>
        <c:crosses val="autoZero"/>
        <c:auto val="1"/>
        <c:lblAlgn val="ctr"/>
        <c:lblOffset val="100"/>
        <c:noMultiLvlLbl val="0"/>
      </c:catAx>
      <c:valAx>
        <c:axId val="49270491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2704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Trial 1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16902684231001"/>
          <c:w val="0.9625515954307049"/>
          <c:h val="0.647015396216381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Bird droppings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Untreated</c:v>
                </c:pt>
                <c:pt idx="1">
                  <c:v>Avian</c:v>
                </c:pt>
                <c:pt idx="2">
                  <c:v>Air-dancer</c:v>
                </c:pt>
                <c:pt idx="3">
                  <c:v>Balloons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13.5</c:v>
                </c:pt>
                <c:pt idx="1">
                  <c:v>14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Ear Damage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Untreated</c:v>
                </c:pt>
                <c:pt idx="1">
                  <c:v>Avian</c:v>
                </c:pt>
                <c:pt idx="2">
                  <c:v>Air-dancer</c:v>
                </c:pt>
                <c:pt idx="3">
                  <c:v>Balloons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6</c:v>
                </c:pt>
                <c:pt idx="1">
                  <c:v>20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92705696"/>
        <c:axId val="492706088"/>
      </c:barChart>
      <c:catAx>
        <c:axId val="49270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2706088"/>
        <c:crosses val="autoZero"/>
        <c:auto val="1"/>
        <c:lblAlgn val="ctr"/>
        <c:lblOffset val="100"/>
        <c:noMultiLvlLbl val="0"/>
      </c:catAx>
      <c:valAx>
        <c:axId val="49270608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2705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Trial 2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Bird droppings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Untreated</c:v>
                </c:pt>
                <c:pt idx="1">
                  <c:v>Avian</c:v>
                </c:pt>
                <c:pt idx="2">
                  <c:v>Air-dancer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39</c:v>
                </c:pt>
                <c:pt idx="1">
                  <c:v>29</c:v>
                </c:pt>
                <c:pt idx="2">
                  <c:v>26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Ear Damage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Untreated</c:v>
                </c:pt>
                <c:pt idx="1">
                  <c:v>Avian</c:v>
                </c:pt>
                <c:pt idx="2">
                  <c:v>Air-dancer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30</c:v>
                </c:pt>
                <c:pt idx="1">
                  <c:v>13</c:v>
                </c:pt>
                <c:pt idx="2">
                  <c:v>11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30021904"/>
        <c:axId val="430022296"/>
      </c:barChart>
      <c:catAx>
        <c:axId val="430021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022296"/>
        <c:crosses val="autoZero"/>
        <c:auto val="1"/>
        <c:lblAlgn val="ctr"/>
        <c:lblOffset val="100"/>
        <c:noMultiLvlLbl val="0"/>
      </c:catAx>
      <c:valAx>
        <c:axId val="43002229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30021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Trial 1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16902684231001"/>
          <c:w val="0.9625515954307049"/>
          <c:h val="0.647015396216381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Bird droppings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Untreated</c:v>
                </c:pt>
                <c:pt idx="1">
                  <c:v>Avian</c:v>
                </c:pt>
                <c:pt idx="2">
                  <c:v>Balloons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268</c:v>
                </c:pt>
                <c:pt idx="1">
                  <c:v>289</c:v>
                </c:pt>
                <c:pt idx="2">
                  <c:v>176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Untreated</c:v>
                </c:pt>
                <c:pt idx="1">
                  <c:v>Avian</c:v>
                </c:pt>
                <c:pt idx="2">
                  <c:v>Balloons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30023080"/>
        <c:axId val="430023472"/>
      </c:barChart>
      <c:catAx>
        <c:axId val="430023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023472"/>
        <c:crosses val="autoZero"/>
        <c:auto val="1"/>
        <c:lblAlgn val="ctr"/>
        <c:lblOffset val="100"/>
        <c:noMultiLvlLbl val="0"/>
      </c:catAx>
      <c:valAx>
        <c:axId val="43002347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30023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6902684231001"/>
          <c:w val="0.9625515954307049"/>
          <c:h val="0.647015396216381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Bird droppings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Untreated</c:v>
                </c:pt>
                <c:pt idx="1">
                  <c:v>Avian</c:v>
                </c:pt>
                <c:pt idx="2">
                  <c:v>Balloons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Ear Damage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Untreated</c:v>
                </c:pt>
                <c:pt idx="1">
                  <c:v>Avian</c:v>
                </c:pt>
                <c:pt idx="2">
                  <c:v>Balloons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8.6999999999999993</c:v>
                </c:pt>
                <c:pt idx="1">
                  <c:v>7.5</c:v>
                </c:pt>
                <c:pt idx="2">
                  <c:v>6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30024256"/>
        <c:axId val="430024648"/>
      </c:barChart>
      <c:catAx>
        <c:axId val="43002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024648"/>
        <c:crosses val="autoZero"/>
        <c:auto val="1"/>
        <c:lblAlgn val="ctr"/>
        <c:lblOffset val="100"/>
        <c:noMultiLvlLbl val="0"/>
      </c:catAx>
      <c:valAx>
        <c:axId val="430024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30024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538935896910259"/>
          <c:y val="0.90189079484599077"/>
          <c:w val="0.48416579127854698"/>
          <c:h val="7.053488748267106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32634E-E693-414D-BC9D-D32E798AD9B3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004518D-EFAB-4606-8AFF-CF1EB3B8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18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3/8/2016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3/8/2016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3/8/2016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3/8/2016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3/8/2016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3/8/2016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3/8/2016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3/8/2016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3/8/2016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3/8/2016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3/8/2016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3/8/2016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3/8/2016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3/8/2016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3/8/2016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3/8/2016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3/8/2016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3/8/2016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799" y="2428242"/>
            <a:ext cx="9144000" cy="1641490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Evaluating Novel Techniques for Bird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Management </a:t>
            </a:r>
            <a:r>
              <a:rPr lang="en-US" sz="6000" dirty="0"/>
              <a:t>in Sweet </a:t>
            </a:r>
            <a:r>
              <a:rPr lang="en-US" sz="6000" dirty="0" smtClean="0"/>
              <a:t>Corn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4194889"/>
            <a:ext cx="9144000" cy="1215376"/>
          </a:xfrm>
        </p:spPr>
        <p:txBody>
          <a:bodyPr>
            <a:normAutofit/>
          </a:bodyPr>
          <a:lstStyle/>
          <a:p>
            <a:r>
              <a:rPr lang="en-US" dirty="0" smtClean="0"/>
              <a:t>Darcy E. P. Telenko and Robert Hadad</a:t>
            </a:r>
          </a:p>
          <a:p>
            <a:r>
              <a:rPr lang="en-US" dirty="0" smtClean="0"/>
              <a:t>CCE Cornell Vegetable Program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914047" y="6369506"/>
            <a:ext cx="6363906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en-US" sz="1000" i="1" dirty="0"/>
              <a:t>Cornell Cooperative Extension is an employer and educator recognized for valuing AA/EEO, Protected Veterans, and Individuals with Disabilities and provides equal program and employment opportunities.</a:t>
            </a:r>
            <a:endParaRPr lang="en-US" sz="1000" dirty="0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4325"/>
            <a:ext cx="47625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229070" y="6026135"/>
            <a:ext cx="387614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Building Strong and Vibrant New York Communities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North East SARE: Sustainable Agriculture Research and Educ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470" y="-481"/>
            <a:ext cx="1673639" cy="167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61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2" t="37397" r="6582"/>
          <a:stretch/>
        </p:blipFill>
        <p:spPr>
          <a:xfrm>
            <a:off x="7382108" y="2447692"/>
            <a:ext cx="2378927" cy="3383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454" y="2447692"/>
            <a:ext cx="1903095" cy="338328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Bird Droppings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9" t="21897" r="25121" b="44281"/>
          <a:stretch/>
        </p:blipFill>
        <p:spPr>
          <a:xfrm>
            <a:off x="4403472" y="2447692"/>
            <a:ext cx="2797713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4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13" y="2474642"/>
            <a:ext cx="1800225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40" y="2474642"/>
            <a:ext cx="1800225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85" y="2444904"/>
            <a:ext cx="1800225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57" y="2474642"/>
            <a:ext cx="18002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5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– Erie County Farm 1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53519617"/>
              </p:ext>
            </p:extLst>
          </p:nvPr>
        </p:nvGraphicFramePr>
        <p:xfrm>
          <a:off x="1120775" y="2505075"/>
          <a:ext cx="5024438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Birds moved in over night and cause 86% damage in one location on first picking of sweet corn prior to treatment application 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All treatments reduced damage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Balloons and air-dancer are only effective in limited area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Two application of Avian Control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1.5 to 2% increase in harvestable ears over untreated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20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– Erie County Farm 1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3" name="Content Placeholder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31181628"/>
              </p:ext>
            </p:extLst>
          </p:nvPr>
        </p:nvGraphicFramePr>
        <p:xfrm>
          <a:off x="1120775" y="2505075"/>
          <a:ext cx="5024438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Grower excited about Avian keeping birds out of troublesome fields, test in two other locations</a:t>
            </a:r>
          </a:p>
          <a:p>
            <a:r>
              <a:rPr lang="en-US" dirty="0" smtClean="0"/>
              <a:t>Avian Control reduced bird damage in both additional sites</a:t>
            </a:r>
          </a:p>
          <a:p>
            <a:r>
              <a:rPr lang="en-US" dirty="0" smtClean="0"/>
              <a:t>2 and 6% increase in harvestable ears</a:t>
            </a:r>
          </a:p>
          <a:p>
            <a:r>
              <a:rPr lang="en-US" dirty="0" smtClean="0"/>
              <a:t>Air-dancer moved 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3484345" y="2505075"/>
            <a:ext cx="601" cy="33309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44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– Erie County Farm 2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34213391"/>
              </p:ext>
            </p:extLst>
          </p:nvPr>
        </p:nvGraphicFramePr>
        <p:xfrm>
          <a:off x="1120775" y="2505075"/>
          <a:ext cx="5024438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All treatments reduced damage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Balloons and air-dancer are only effective in limited area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Two application of Avian Control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 to 2.5% increase in harvestable ears over untreated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It was noted that the birds flew across trial site and into another field where 10% damage was noted by grower employing gas-canon and </a:t>
            </a:r>
            <a:r>
              <a:rPr lang="en-US" dirty="0"/>
              <a:t>nuisance permit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38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– Niagara County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2237572"/>
              </p:ext>
            </p:extLst>
          </p:nvPr>
        </p:nvGraphicFramePr>
        <p:xfrm>
          <a:off x="1120775" y="2505075"/>
          <a:ext cx="5024438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Only 1 application of Avian Control less than 1 week prior to harvest</a:t>
            </a:r>
          </a:p>
          <a:p>
            <a:r>
              <a:rPr lang="en-US" dirty="0" smtClean="0"/>
              <a:t>Avian Control treatment near farm pond </a:t>
            </a:r>
          </a:p>
          <a:p>
            <a:r>
              <a:rPr lang="en-US" dirty="0" smtClean="0"/>
              <a:t>14% decrease in yield with Avian Control, believe application wasn’t applied in time to inhibit the birds</a:t>
            </a:r>
          </a:p>
          <a:p>
            <a:r>
              <a:rPr lang="en-US" dirty="0" smtClean="0"/>
              <a:t>Both the air-dancer and balloon treatments increased yield 6%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8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– Niagara County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33323892"/>
              </p:ext>
            </p:extLst>
          </p:nvPr>
        </p:nvGraphicFramePr>
        <p:xfrm>
          <a:off x="1120775" y="2505075"/>
          <a:ext cx="5024438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Two application of Avian Control applied prior to harvest</a:t>
            </a:r>
          </a:p>
          <a:p>
            <a:r>
              <a:rPr lang="en-US" dirty="0" smtClean="0"/>
              <a:t>Avian Control increased harvestable ears 17%</a:t>
            </a:r>
          </a:p>
          <a:p>
            <a:r>
              <a:rPr lang="en-US" dirty="0" smtClean="0"/>
              <a:t>Air-dancer 19% increase in harvestable ears</a:t>
            </a:r>
          </a:p>
          <a:p>
            <a:r>
              <a:rPr lang="en-US" dirty="0" smtClean="0"/>
              <a:t>Timely applications of Avian Control important to deter birds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6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– Allegany County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94972119"/>
              </p:ext>
            </p:extLst>
          </p:nvPr>
        </p:nvGraphicFramePr>
        <p:xfrm>
          <a:off x="1120775" y="2505075"/>
          <a:ext cx="5024438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Small scale farm – lost 25% of harvest in an untreated field</a:t>
            </a:r>
          </a:p>
          <a:p>
            <a:r>
              <a:rPr lang="en-US" dirty="0" smtClean="0"/>
              <a:t>At this location a small group of birds perched above site (sparrows, black birds)~30</a:t>
            </a:r>
          </a:p>
          <a:p>
            <a:r>
              <a:rPr lang="en-US" dirty="0" smtClean="0"/>
              <a:t>1.4 to 3.3% increase in yield with Avian Control and Balloons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graphicFrame>
        <p:nvGraphicFramePr>
          <p:cNvPr id="7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3050761"/>
              </p:ext>
            </p:extLst>
          </p:nvPr>
        </p:nvGraphicFramePr>
        <p:xfrm>
          <a:off x="1120000" y="2505075"/>
          <a:ext cx="5024438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0063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0000" y="1394460"/>
            <a:ext cx="10233800" cy="4994910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Initial bird damage was high 86% damaged ears in one location – migration happened over night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10% damage where other tactics were being deployed – air cannon and nuisance permit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Bird flew over research site to other ripe fields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Untreated plots experience 2 to 30% damage</a:t>
            </a:r>
          </a:p>
          <a:p>
            <a:pPr>
              <a:spcAft>
                <a:spcPts val="600"/>
              </a:spcAft>
            </a:pPr>
            <a:r>
              <a:rPr lang="en-US" dirty="0"/>
              <a:t>Average harvestable ears were increased 4.2% with two applications of Avian Control 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Air-dancer will work on small scale 9% increased yield compared to untreated plots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Avian Control and the </a:t>
            </a:r>
            <a:r>
              <a:rPr lang="en-US" dirty="0"/>
              <a:t>“air-dancer” successfully dissuaded birds at all farms increasing yield 1 to 19% </a:t>
            </a:r>
            <a:r>
              <a:rPr lang="en-US" dirty="0" smtClean="0"/>
              <a:t>at $22-</a:t>
            </a:r>
            <a:r>
              <a:rPr lang="en-US" dirty="0"/>
              <a:t>$</a:t>
            </a:r>
            <a:r>
              <a:rPr lang="en-US" dirty="0" smtClean="0"/>
              <a:t>418/A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Success </a:t>
            </a:r>
            <a:r>
              <a:rPr lang="en-US" dirty="0"/>
              <a:t>was highly dependent on application timing, placement, and crop </a:t>
            </a:r>
            <a:r>
              <a:rPr lang="en-US" dirty="0" smtClean="0"/>
              <a:t>maturity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Growers will be implementing one or a few techniques in future seasons</a:t>
            </a:r>
          </a:p>
        </p:txBody>
      </p:sp>
    </p:spTree>
    <p:extLst>
      <p:ext uri="{BB962C8B-B14F-4D97-AF65-F5344CB8AC3E}">
        <p14:creationId xmlns:p14="http://schemas.microsoft.com/office/powerpoint/2010/main" val="288038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Research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Refine BMP’s for Avian Control – best timing and number of applications for optimum deterrence</a:t>
            </a:r>
          </a:p>
          <a:p>
            <a:r>
              <a:rPr lang="en-US" dirty="0" smtClean="0"/>
              <a:t>Avian Control has an expanded label to now include root and tuber vegetables, leafy vegetables, brassica leafy vegetables, legumes including soybean, cucurbits and many others</a:t>
            </a:r>
          </a:p>
          <a:p>
            <a:r>
              <a:rPr lang="en-US" dirty="0" smtClean="0"/>
              <a:t>Determine best location for air-dancer – middle of field vs. edge’s where wildlife movement in may occur</a:t>
            </a:r>
          </a:p>
          <a:p>
            <a:r>
              <a:rPr lang="en-US" dirty="0" smtClean="0"/>
              <a:t>Look to see if these can be used for other wildlife to deter damage after planting or reduce impacts on contamination for new FSMA and GAP’s regulations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1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Bird damage continues to be persistent problem for vegetable growers</a:t>
            </a:r>
          </a:p>
          <a:p>
            <a:r>
              <a:rPr lang="en-US" dirty="0" smtClean="0"/>
              <a:t>Wildlife damage leads to yield loss and potential for microbial contamination</a:t>
            </a:r>
          </a:p>
          <a:p>
            <a:r>
              <a:rPr lang="en-US" dirty="0" smtClean="0"/>
              <a:t>In 2014 survey of sweet corn growers 84% reported bird damage with an average loss of 16% in yield</a:t>
            </a:r>
          </a:p>
          <a:p>
            <a:r>
              <a:rPr lang="en-US" dirty="0" smtClean="0"/>
              <a:t>Single farm with 20 acres could have &gt;$10,000 loss in revenue</a:t>
            </a:r>
          </a:p>
          <a:p>
            <a:r>
              <a:rPr lang="en-US" dirty="0" smtClean="0"/>
              <a:t>Many proactive measures being deployed have had mixed results</a:t>
            </a:r>
          </a:p>
          <a:p>
            <a:r>
              <a:rPr lang="en-US" dirty="0" smtClean="0"/>
              <a:t>A grower stated “had problems from the day seed hit the ground”</a:t>
            </a:r>
          </a:p>
          <a:p>
            <a:r>
              <a:rPr lang="en-US" dirty="0" smtClean="0"/>
              <a:t>Single farm reported a loss of over 5,000 ears even with multiple tactics being utilized (nuisance permits </a:t>
            </a:r>
            <a:r>
              <a:rPr lang="en-US" smtClean="0"/>
              <a:t>and </a:t>
            </a:r>
            <a:r>
              <a:rPr lang="en-US" smtClean="0"/>
              <a:t>gas-fired </a:t>
            </a:r>
            <a:r>
              <a:rPr lang="en-US" dirty="0" smtClean="0"/>
              <a:t>canons)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8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" y="543025"/>
            <a:ext cx="10595609" cy="596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2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New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6970396" cy="4351338"/>
          </a:xfrm>
        </p:spPr>
        <p:txBody>
          <a:bodyPr/>
          <a:lstStyle/>
          <a:p>
            <a:r>
              <a:rPr lang="en-US" dirty="0" smtClean="0"/>
              <a:t>Avian control (</a:t>
            </a:r>
            <a:r>
              <a:rPr lang="en-US" dirty="0"/>
              <a:t>methyl </a:t>
            </a:r>
            <a:r>
              <a:rPr lang="en-US" dirty="0" smtClean="0"/>
              <a:t>anthranilate) registered for unrestricted use in NY</a:t>
            </a:r>
          </a:p>
          <a:p>
            <a:endParaRPr lang="en-US" dirty="0" smtClean="0"/>
          </a:p>
          <a:p>
            <a:r>
              <a:rPr lang="en-US" dirty="0" smtClean="0"/>
              <a:t>A novel “air-dancer”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7" t="18753" r="7318" b="48441"/>
          <a:stretch/>
        </p:blipFill>
        <p:spPr>
          <a:xfrm>
            <a:off x="2046540" y="3923825"/>
            <a:ext cx="1895707" cy="1739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6" t="29919" r="38293" b="40054"/>
          <a:stretch/>
        </p:blipFill>
        <p:spPr>
          <a:xfrm>
            <a:off x="4299340" y="3923825"/>
            <a:ext cx="1937560" cy="1736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24560"/>
          <a:stretch/>
        </p:blipFill>
        <p:spPr>
          <a:xfrm>
            <a:off x="7466895" y="1690688"/>
            <a:ext cx="2697576" cy="1191575"/>
          </a:xfrm>
          <a:prstGeom prst="rect">
            <a:avLst/>
          </a:prstGeom>
        </p:spPr>
      </p:pic>
      <p:pic>
        <p:nvPicPr>
          <p:cNvPr id="6" name="Picture 5" descr="F:\DCIM\106___07\IMG_054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2" t="35885" r="25439" b="39693"/>
          <a:stretch/>
        </p:blipFill>
        <p:spPr bwMode="auto">
          <a:xfrm>
            <a:off x="7466894" y="2362554"/>
            <a:ext cx="2697575" cy="164603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342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16632" cy="1460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 these bird repellants reduce damage? Are they economical?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Evaluation in multiple locations (4 farms)</a:t>
            </a:r>
          </a:p>
          <a:p>
            <a:pPr marL="0" indent="0">
              <a:buNone/>
            </a:pPr>
            <a:r>
              <a:rPr lang="en-US" dirty="0" smtClean="0"/>
              <a:t>Treatments:</a:t>
            </a:r>
          </a:p>
          <a:p>
            <a:pPr lvl="1" indent="-174625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Avian Control (methyl anthranilate)- 32 </a:t>
            </a:r>
            <a:r>
              <a:rPr lang="en-US" dirty="0" err="1" smtClean="0"/>
              <a:t>oz</a:t>
            </a:r>
            <a:r>
              <a:rPr lang="en-US" dirty="0" smtClean="0"/>
              <a:t>/A - $36/application</a:t>
            </a:r>
          </a:p>
          <a:p>
            <a:pPr lvl="1" indent="-174625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Mylar hawk-eye balloons ($10/balloon) – 3 per location</a:t>
            </a:r>
          </a:p>
          <a:p>
            <a:pPr lvl="1" indent="-174625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“Air-dancer” – ($200 for fan and dancer, plus $400 for generator) ~$862 to set-up and run</a:t>
            </a:r>
          </a:p>
          <a:p>
            <a:pPr lvl="1" indent="-174625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Untreated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88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351338"/>
          </a:xfrm>
        </p:spPr>
        <p:txBody>
          <a:bodyPr>
            <a:normAutofit/>
          </a:bodyPr>
          <a:lstStyle/>
          <a:p>
            <a:pPr lvl="1" indent="-174625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Monitor crop maturity starting at </a:t>
            </a:r>
            <a:r>
              <a:rPr lang="en-US" dirty="0" err="1" smtClean="0"/>
              <a:t>silking</a:t>
            </a:r>
            <a:endParaRPr lang="en-US" dirty="0" smtClean="0"/>
          </a:p>
          <a:p>
            <a:pPr lvl="1" indent="-174625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Monitor bird activity – counts</a:t>
            </a:r>
          </a:p>
          <a:p>
            <a:pPr lvl="1" indent="-174625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Determine crop maturity –100 plants determine number with brown silk </a:t>
            </a:r>
          </a:p>
          <a:p>
            <a:pPr lvl="1" indent="-174625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Index bird activity – counts of bird droppings (20 locations) on ground and in plants, number of ears damaged and extent of damage (# </a:t>
            </a:r>
            <a:r>
              <a:rPr lang="en-US" dirty="0" err="1" smtClean="0"/>
              <a:t>kernals</a:t>
            </a:r>
            <a:r>
              <a:rPr lang="en-US" dirty="0" smtClean="0"/>
              <a:t>)</a:t>
            </a:r>
          </a:p>
          <a:p>
            <a:pPr lvl="1" indent="-174625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Number of harvestable ears</a:t>
            </a:r>
          </a:p>
          <a:p>
            <a:pPr lvl="1" indent="-174625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Post trial survey with cooperators on their thoughts of utility of treatments, perceived effectiveness and future uses.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4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10" y="769435"/>
            <a:ext cx="6921190" cy="5190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6" t="11995" r="16930" b="14965"/>
          <a:stretch/>
        </p:blipFill>
        <p:spPr>
          <a:xfrm>
            <a:off x="3605562" y="1442225"/>
            <a:ext cx="4951141" cy="404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7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92" y="1486829"/>
            <a:ext cx="54864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92" y="1486829"/>
            <a:ext cx="5486400" cy="411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92" y="1486829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71600"/>
            <a:ext cx="5486400" cy="411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71600"/>
            <a:ext cx="5486400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71600"/>
            <a:ext cx="5486400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71600"/>
            <a:ext cx="548640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71600"/>
            <a:ext cx="5486400" cy="411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71600"/>
            <a:ext cx="5486400" cy="411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71600"/>
            <a:ext cx="5486400" cy="411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716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5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831" y="1237703"/>
            <a:ext cx="7338085" cy="412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0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2123</TotalTime>
  <Words>841</Words>
  <Application>Microsoft Office PowerPoint</Application>
  <PresentationFormat>Widescreen</PresentationFormat>
  <Paragraphs>85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Corbel</vt:lpstr>
      <vt:lpstr>Times New Roman</vt:lpstr>
      <vt:lpstr>Depth</vt:lpstr>
      <vt:lpstr>Evaluating Novel Techniques for Bird  Management in Sweet Corn </vt:lpstr>
      <vt:lpstr>Background</vt:lpstr>
      <vt:lpstr>Evaluating New Techniques</vt:lpstr>
      <vt:lpstr>Can these bird repellants reduce damage? Are they economical?</vt:lpstr>
      <vt:lpstr>Data collection</vt:lpstr>
      <vt:lpstr>PowerPoint Presentation</vt:lpstr>
      <vt:lpstr>PowerPoint Presentation</vt:lpstr>
      <vt:lpstr>PowerPoint Presentation</vt:lpstr>
      <vt:lpstr>PowerPoint Presentation</vt:lpstr>
      <vt:lpstr>Bird Droppings</vt:lpstr>
      <vt:lpstr>Damage</vt:lpstr>
      <vt:lpstr>Results – Erie County Farm 1</vt:lpstr>
      <vt:lpstr>Results – Erie County Farm 1</vt:lpstr>
      <vt:lpstr>Results – Erie County Farm 2</vt:lpstr>
      <vt:lpstr>Results – Niagara County</vt:lpstr>
      <vt:lpstr>Results – Niagara County</vt:lpstr>
      <vt:lpstr>Results – Allegany County</vt:lpstr>
      <vt:lpstr>Summary</vt:lpstr>
      <vt:lpstr>Future Research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herbicide programs in  fresh market sweet corn</dc:title>
  <dc:creator>Darcy E. P. Telenko</dc:creator>
  <cp:lastModifiedBy>Darcy E. P. Telenko</cp:lastModifiedBy>
  <cp:revision>87</cp:revision>
  <cp:lastPrinted>2016-01-12T15:47:32Z</cp:lastPrinted>
  <dcterms:created xsi:type="dcterms:W3CDTF">2015-12-18T16:59:42Z</dcterms:created>
  <dcterms:modified xsi:type="dcterms:W3CDTF">2016-03-08T15:04:51Z</dcterms:modified>
</cp:coreProperties>
</file>