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5B89FE80-B82F-48FC-84AB-C3C61DF2F11C}"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89FE80-B82F-48FC-84AB-C3C61DF2F11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89FE80-B82F-48FC-84AB-C3C61DF2F11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89FE80-B82F-48FC-84AB-C3C61DF2F11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5B89FE80-B82F-48FC-84AB-C3C61DF2F11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89FE80-B82F-48FC-84AB-C3C61DF2F11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89FE80-B82F-48FC-84AB-C3C61DF2F11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89FE80-B82F-48FC-84AB-C3C61DF2F11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89FE80-B82F-48FC-84AB-C3C61DF2F11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89FE80-B82F-48FC-84AB-C3C61DF2F11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12D9622-A972-442F-AFA1-FBA4007B94A6}" type="datetimeFigureOut">
              <a:rPr lang="en-US" smtClean="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89FE80-B82F-48FC-84AB-C3C61DF2F11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12D9622-A972-442F-AFA1-FBA4007B94A6}" type="datetimeFigureOut">
              <a:rPr lang="en-US" smtClean="0"/>
              <a:t>3/15/2020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B89FE80-B82F-48FC-84AB-C3C61DF2F11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dpi="0" rotWithShape="1">
            <a:blip r:embed="rId3">
              <a:alphaModFix amt="25000"/>
            </a:blip>
            <a:srcRect/>
            <a:tile tx="0" ty="0" sx="100000" sy="100000" flip="none" algn="tl"/>
          </a:blipFill>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838200" y="1828800"/>
            <a:ext cx="7772400" cy="2819400"/>
          </a:xfrm>
        </p:spPr>
        <p:txBody>
          <a:bodyPr>
            <a:noAutofit/>
          </a:bodyPr>
          <a:lstStyle/>
          <a:p>
            <a:r>
              <a:rPr lang="en-US" sz="3600" dirty="0">
                <a:solidFill>
                  <a:srgbClr val="C0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 use of goat herding techniques to reduce the effects of predation while improving rangeland health in the high plains of New Mexico</a:t>
            </a:r>
          </a:p>
        </p:txBody>
      </p:sp>
      <p:sp>
        <p:nvSpPr>
          <p:cNvPr id="3" name="Subtitle 2"/>
          <p:cNvSpPr>
            <a:spLocks noGrp="1"/>
          </p:cNvSpPr>
          <p:nvPr>
            <p:ph type="subTitle" idx="1"/>
          </p:nvPr>
        </p:nvSpPr>
        <p:spPr>
          <a:xfrm>
            <a:off x="1384912" y="5181600"/>
            <a:ext cx="6400800" cy="838200"/>
          </a:xfrm>
        </p:spPr>
        <p:txBody>
          <a:bodyPr>
            <a:normAutofit fontScale="85000" lnSpcReduction="20000"/>
          </a:bodyPr>
          <a:lstStyle/>
          <a:p>
            <a:r>
              <a:rPr lang="en-US" sz="2000" dirty="0">
                <a:solidFill>
                  <a:schemeClr val="tx1"/>
                </a:solidFill>
                <a:latin typeface="MV Boli" panose="02000500030200090000" pitchFamily="2" charset="0"/>
                <a:cs typeface="MV Boli" panose="02000500030200090000" pitchFamily="2" charset="0"/>
              </a:rPr>
              <a:t>Or</a:t>
            </a:r>
          </a:p>
          <a:p>
            <a:r>
              <a:rPr lang="en-US" sz="2000" dirty="0">
                <a:solidFill>
                  <a:schemeClr val="tx1"/>
                </a:solidFill>
                <a:latin typeface="MV Boli" panose="02000500030200090000" pitchFamily="2" charset="0"/>
                <a:cs typeface="MV Boli" panose="02000500030200090000" pitchFamily="2" charset="0"/>
              </a:rPr>
              <a:t>How to reintroduce Multi-Species Grazing</a:t>
            </a:r>
          </a:p>
          <a:p>
            <a:r>
              <a:rPr lang="en-US" sz="2000" dirty="0">
                <a:solidFill>
                  <a:schemeClr val="tx1"/>
                </a:solidFill>
                <a:latin typeface="MV Boli" panose="02000500030200090000" pitchFamily="2" charset="0"/>
                <a:cs typeface="MV Boli" panose="02000500030200090000" pitchFamily="2" charset="0"/>
              </a:rPr>
              <a:t> in North East New Mexico</a:t>
            </a:r>
          </a:p>
        </p:txBody>
      </p:sp>
    </p:spTree>
    <p:extLst>
      <p:ext uri="{BB962C8B-B14F-4D97-AF65-F5344CB8AC3E}">
        <p14:creationId xmlns:p14="http://schemas.microsoft.com/office/powerpoint/2010/main" val="885325533"/>
      </p:ext>
    </p:extLst>
  </p:cSld>
  <p:clrMapOvr>
    <a:masterClrMapping/>
  </p:clrMapOvr>
  <mc:AlternateContent xmlns:mc="http://schemas.openxmlformats.org/markup-compatibility/2006" xmlns:p14="http://schemas.microsoft.com/office/powerpoint/2010/main">
    <mc:Choice Requires="p14">
      <p:transition spd="med" p14:dur="700" advTm="3467">
        <p:fade/>
      </p:transition>
    </mc:Choice>
    <mc:Fallback xmlns="">
      <p:transition spd="med" advTm="346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836" y="0"/>
            <a:ext cx="5789364" cy="6858000"/>
          </a:xfrm>
          <a:prstGeom prst="rect">
            <a:avLst/>
          </a:prstGeom>
        </p:spPr>
      </p:pic>
      <p:sp>
        <p:nvSpPr>
          <p:cNvPr id="3" name="TextBox 2"/>
          <p:cNvSpPr txBox="1"/>
          <p:nvPr/>
        </p:nvSpPr>
        <p:spPr>
          <a:xfrm>
            <a:off x="6019800" y="103004"/>
            <a:ext cx="2971800" cy="6740307"/>
          </a:xfrm>
          <a:prstGeom prst="rect">
            <a:avLst/>
          </a:prstGeom>
          <a:noFill/>
        </p:spPr>
        <p:txBody>
          <a:bodyPr wrap="square" rtlCol="0">
            <a:spAutoFit/>
          </a:bodyPr>
          <a:lstStyle/>
          <a:p>
            <a:r>
              <a:rPr lang="en-US" dirty="0"/>
              <a:t>This project, funded by a Western Sustainable Agriculture Research and </a:t>
            </a:r>
            <a:r>
              <a:rPr lang="en-US" dirty="0" err="1"/>
              <a:t>Eductional</a:t>
            </a:r>
            <a:r>
              <a:rPr lang="en-US" dirty="0"/>
              <a:t> Grant, is supplying Land Owners, Livestock Producers and Professional Grazers with information and multiple options that will enable them to enlist the use of Multi-Species Grazing into their ranching operations. Producing a sustainable, marketable product from forage not used by cattle can increase revenues, job opportunities as well as reducing the woody species encroachments of pasture lands throughout NE New Mexico. Come join us as we work to make a better way and better land.</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val="0"/>
              </a:ext>
            </a:extLst>
          </a:blip>
          <a:stretch>
            <a:fillRect/>
          </a:stretch>
        </p:blipFill>
        <p:spPr>
          <a:xfrm>
            <a:off x="4030337" y="5050912"/>
            <a:ext cx="1752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3424745"/>
      </p:ext>
    </p:extLst>
  </p:cSld>
  <p:clrMapOvr>
    <a:masterClrMapping/>
  </p:clrMapOvr>
  <mc:AlternateContent xmlns:mc="http://schemas.openxmlformats.org/markup-compatibility/2006" xmlns:p14="http://schemas.microsoft.com/office/powerpoint/2010/main">
    <mc:Choice Requires="p14">
      <p:transition spd="med" p14:dur="700" advTm="13260">
        <p:fade/>
      </p:transition>
    </mc:Choice>
    <mc:Fallback xmlns="">
      <p:transition spd="med" advTm="1326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81000" y="457200"/>
            <a:ext cx="5562600" cy="2308324"/>
          </a:xfrm>
          <a:prstGeom prst="rect">
            <a:avLst/>
          </a:prstGeom>
          <a:noFill/>
        </p:spPr>
        <p:txBody>
          <a:bodyPr wrap="square" rtlCol="0">
            <a:spAutoFit/>
          </a:bodyPr>
          <a:lstStyle/>
          <a:p>
            <a:r>
              <a:rPr lang="en-US" dirty="0">
                <a:solidFill>
                  <a:schemeClr val="accent6">
                    <a:lumMod val="20000"/>
                    <a:lumOff val="80000"/>
                  </a:schemeClr>
                </a:solidFill>
              </a:rPr>
              <a:t>Years of drought and the abuse the lands of NE New Mexico suffered from farming during the early 1900’s have facilitated the encroachment of invasive woody plant species throughout the high plains of New Mexico. This increase of Juniper, Snakeweed, Oak Brush and other woody plant life in pastures that were previously fertile grasslands has reduced the carrying capacity of many pastures.</a:t>
            </a:r>
          </a:p>
        </p:txBody>
      </p:sp>
    </p:spTree>
    <p:extLst>
      <p:ext uri="{BB962C8B-B14F-4D97-AF65-F5344CB8AC3E}">
        <p14:creationId xmlns:p14="http://schemas.microsoft.com/office/powerpoint/2010/main" val="181612846"/>
      </p:ext>
    </p:extLst>
  </p:cSld>
  <p:clrMapOvr>
    <a:masterClrMapping/>
  </p:clrMapOvr>
  <mc:AlternateContent xmlns:mc="http://schemas.openxmlformats.org/markup-compatibility/2006" xmlns:p14="http://schemas.microsoft.com/office/powerpoint/2010/main">
    <mc:Choice Requires="p14">
      <p:transition spd="med" p14:dur="700" advTm="7437">
        <p:fade/>
      </p:transition>
    </mc:Choice>
    <mc:Fallback xmlns="">
      <p:transition spd="med" advTm="7437">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4" name="TextBox 3"/>
          <p:cNvSpPr txBox="1"/>
          <p:nvPr/>
        </p:nvSpPr>
        <p:spPr>
          <a:xfrm>
            <a:off x="7010400" y="0"/>
            <a:ext cx="2133600" cy="6740307"/>
          </a:xfrm>
          <a:prstGeom prst="rect">
            <a:avLst/>
          </a:prstGeom>
          <a:noFill/>
        </p:spPr>
        <p:txBody>
          <a:bodyPr wrap="square" rtlCol="0">
            <a:spAutoFit/>
          </a:bodyPr>
          <a:lstStyle/>
          <a:p>
            <a:r>
              <a:rPr lang="en-US" sz="1600" dirty="0"/>
              <a:t>Remnants of homesteads scattered through the countryside testify to farming operations in the area during the early 1900’s. Homes and land were abandoned to the elements. Precious top soils blew or washed away facilitating the encroachment of woody species such as Juniper, Broom Weed (Snakeweed) Oak Brush and other invasive woody species. High Plains Prairie grasses were no longer the dominant species and the carrying capacity of pasturelands diminished.</a:t>
            </a:r>
          </a:p>
        </p:txBody>
      </p:sp>
    </p:spTree>
    <p:extLst>
      <p:ext uri="{BB962C8B-B14F-4D97-AF65-F5344CB8AC3E}">
        <p14:creationId xmlns:p14="http://schemas.microsoft.com/office/powerpoint/2010/main" val="3385085743"/>
      </p:ext>
    </p:extLst>
  </p:cSld>
  <p:clrMapOvr>
    <a:masterClrMapping/>
  </p:clrMapOvr>
  <mc:AlternateContent xmlns:mc="http://schemas.openxmlformats.org/markup-compatibility/2006" xmlns:p14="http://schemas.microsoft.com/office/powerpoint/2010/main">
    <mc:Choice Requires="p14">
      <p:transition spd="med" p14:dur="700" advTm="12765">
        <p:fade/>
      </p:transition>
    </mc:Choice>
    <mc:Fallback xmlns="">
      <p:transition spd="med" advTm="1276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76200"/>
            <a:ext cx="6400800" cy="6781800"/>
          </a:xfrm>
          <a:prstGeom prst="rect">
            <a:avLst/>
          </a:prstGeom>
        </p:spPr>
      </p:pic>
      <p:sp>
        <p:nvSpPr>
          <p:cNvPr id="3" name="TextBox 2"/>
          <p:cNvSpPr txBox="1"/>
          <p:nvPr/>
        </p:nvSpPr>
        <p:spPr>
          <a:xfrm>
            <a:off x="152400" y="304800"/>
            <a:ext cx="2590800" cy="4801314"/>
          </a:xfrm>
          <a:prstGeom prst="rect">
            <a:avLst/>
          </a:prstGeom>
          <a:noFill/>
        </p:spPr>
        <p:txBody>
          <a:bodyPr wrap="square" rtlCol="0">
            <a:spAutoFit/>
          </a:bodyPr>
          <a:lstStyle/>
          <a:p>
            <a:r>
              <a:rPr lang="en-US" dirty="0"/>
              <a:t>In 2014, Turner Ranch of Wagon Mound, NM partnered with K&amp;C Boer Goats of Texas in an effort to introduce multi-species grazing back into NE New Mexico. Goats were determined to be the small ruminant to best address and reduce the weeds/woody species on the ranch. Also, the market for Goats was high and holding strong offering another source of income.</a:t>
            </a:r>
          </a:p>
        </p:txBody>
      </p:sp>
    </p:spTree>
    <p:extLst>
      <p:ext uri="{BB962C8B-B14F-4D97-AF65-F5344CB8AC3E}">
        <p14:creationId xmlns:p14="http://schemas.microsoft.com/office/powerpoint/2010/main" val="1205354808"/>
      </p:ext>
    </p:extLst>
  </p:cSld>
  <p:clrMapOvr>
    <a:masterClrMapping/>
  </p:clrMapOvr>
  <mc:AlternateContent xmlns:mc="http://schemas.openxmlformats.org/markup-compatibility/2006" xmlns:p14="http://schemas.microsoft.com/office/powerpoint/2010/main">
    <mc:Choice Requires="p14">
      <p:transition spd="med" p14:dur="700" advTm="9863">
        <p:fade/>
      </p:transition>
    </mc:Choice>
    <mc:Fallback xmlns="">
      <p:transition spd="med" advTm="9863">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117773"/>
            <a:ext cx="38862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105400" y="228600"/>
            <a:ext cx="38862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2362200"/>
            <a:ext cx="46482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2400" y="228600"/>
            <a:ext cx="5372100" cy="584775"/>
          </a:xfrm>
          <a:prstGeom prst="rect">
            <a:avLst/>
          </a:prstGeom>
          <a:noFill/>
        </p:spPr>
        <p:txBody>
          <a:bodyPr wrap="square" rtlCol="0">
            <a:spAutoFit/>
          </a:bodyPr>
          <a:lstStyle/>
          <a:p>
            <a:r>
              <a:rPr lang="en-US" sz="3200" dirty="0"/>
              <a:t>Livestock Guardian Dogs</a:t>
            </a:r>
          </a:p>
        </p:txBody>
      </p:sp>
      <p:sp>
        <p:nvSpPr>
          <p:cNvPr id="7" name="TextBox 6"/>
          <p:cNvSpPr txBox="1"/>
          <p:nvPr/>
        </p:nvSpPr>
        <p:spPr>
          <a:xfrm>
            <a:off x="340605" y="889462"/>
            <a:ext cx="4419600" cy="1477328"/>
          </a:xfrm>
          <a:prstGeom prst="rect">
            <a:avLst/>
          </a:prstGeom>
          <a:noFill/>
        </p:spPr>
        <p:txBody>
          <a:bodyPr wrap="square" rtlCol="0">
            <a:spAutoFit/>
          </a:bodyPr>
          <a:lstStyle/>
          <a:p>
            <a:r>
              <a:rPr lang="en-US" dirty="0"/>
              <a:t>To keep the herd safe, LGD’s were brought in with the goats. The pastures ranged from one thousand to three thousand acres and were free range accessed. Seven dogs are currently being used.</a:t>
            </a:r>
          </a:p>
        </p:txBody>
      </p:sp>
      <p:sp>
        <p:nvSpPr>
          <p:cNvPr id="8" name="TextBox 7"/>
          <p:cNvSpPr txBox="1"/>
          <p:nvPr/>
        </p:nvSpPr>
        <p:spPr>
          <a:xfrm>
            <a:off x="4495800" y="6066613"/>
            <a:ext cx="4419600" cy="646331"/>
          </a:xfrm>
          <a:prstGeom prst="rect">
            <a:avLst/>
          </a:prstGeom>
          <a:noFill/>
        </p:spPr>
        <p:txBody>
          <a:bodyPr wrap="square" rtlCol="0">
            <a:spAutoFit/>
          </a:bodyPr>
          <a:lstStyle/>
          <a:p>
            <a:r>
              <a:rPr lang="en-US" i="1" dirty="0"/>
              <a:t>Kangal, Great Pyrenees and Anatolian Shephard dogs were used for herd protection </a:t>
            </a:r>
          </a:p>
        </p:txBody>
      </p:sp>
    </p:spTree>
    <p:custDataLst>
      <p:tags r:id="rId1"/>
    </p:custDataLst>
    <p:extLst>
      <p:ext uri="{BB962C8B-B14F-4D97-AF65-F5344CB8AC3E}">
        <p14:creationId xmlns:p14="http://schemas.microsoft.com/office/powerpoint/2010/main" val="949195850"/>
      </p:ext>
    </p:extLst>
  </p:cSld>
  <p:clrMapOvr>
    <a:masterClrMapping/>
  </p:clrMapOvr>
  <mc:AlternateContent xmlns:mc="http://schemas.openxmlformats.org/markup-compatibility/2006" xmlns:p14="http://schemas.microsoft.com/office/powerpoint/2010/main">
    <mc:Choice Requires="p14">
      <p:transition spd="med" p14:dur="700" advTm="9699">
        <p:fade/>
      </p:transition>
    </mc:Choice>
    <mc:Fallback xmlns="">
      <p:transition spd="med" advTm="96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85800"/>
            <a:ext cx="44577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896" y="685800"/>
            <a:ext cx="399288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692" y="3200400"/>
            <a:ext cx="52578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8600" y="228600"/>
            <a:ext cx="8763000" cy="369332"/>
          </a:xfrm>
          <a:prstGeom prst="rect">
            <a:avLst/>
          </a:prstGeom>
          <a:noFill/>
        </p:spPr>
        <p:txBody>
          <a:bodyPr wrap="square" rtlCol="0">
            <a:spAutoFit/>
          </a:bodyPr>
          <a:lstStyle/>
          <a:p>
            <a:r>
              <a:rPr lang="en-US" dirty="0"/>
              <a:t>While the goats did a great job of reducing woody species/browse, unfortunately….</a:t>
            </a:r>
          </a:p>
        </p:txBody>
      </p:sp>
      <p:sp>
        <p:nvSpPr>
          <p:cNvPr id="6" name="TextBox 5"/>
          <p:cNvSpPr txBox="1"/>
          <p:nvPr/>
        </p:nvSpPr>
        <p:spPr>
          <a:xfrm>
            <a:off x="5943600" y="3886200"/>
            <a:ext cx="3048000" cy="2308324"/>
          </a:xfrm>
          <a:prstGeom prst="rect">
            <a:avLst/>
          </a:prstGeom>
          <a:noFill/>
        </p:spPr>
        <p:txBody>
          <a:bodyPr wrap="square" rtlCol="0">
            <a:spAutoFit/>
          </a:bodyPr>
          <a:lstStyle/>
          <a:p>
            <a:r>
              <a:rPr lang="en-US" dirty="0"/>
              <a:t>the herd started splitting into smaller groups going in different directions making it difficult for the LGD’s to do their job. </a:t>
            </a:r>
          </a:p>
          <a:p>
            <a:r>
              <a:rPr lang="en-US" dirty="0"/>
              <a:t>Groups that did not have a dog fell prey to Mt. Lions and Coyotes in the area.</a:t>
            </a:r>
          </a:p>
        </p:txBody>
      </p:sp>
    </p:spTree>
    <p:custDataLst>
      <p:tags r:id="rId1"/>
    </p:custDataLst>
    <p:extLst>
      <p:ext uri="{BB962C8B-B14F-4D97-AF65-F5344CB8AC3E}">
        <p14:creationId xmlns:p14="http://schemas.microsoft.com/office/powerpoint/2010/main" val="3142494384"/>
      </p:ext>
    </p:extLst>
  </p:cSld>
  <p:clrMapOvr>
    <a:masterClrMapping/>
  </p:clrMapOvr>
  <mc:AlternateContent xmlns:mc="http://schemas.openxmlformats.org/markup-compatibility/2006" xmlns:p14="http://schemas.microsoft.com/office/powerpoint/2010/main">
    <mc:Choice Requires="p14">
      <p:transition spd="med" p14:dur="700" advTm="9803">
        <p:fade/>
      </p:transition>
    </mc:Choice>
    <mc:Fallback xmlns="">
      <p:transition spd="med" advTm="98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ppt_x</p:attrName>
                                        </p:attrNameLst>
                                      </p:cBhvr>
                                      <p:tavLst>
                                        <p:tav tm="0">
                                          <p:val>
                                            <p:strVal val="#ppt_x"/>
                                          </p:val>
                                        </p:tav>
                                        <p:tav tm="100000">
                                          <p:val>
                                            <p:strVal val="#ppt_x"/>
                                          </p:val>
                                        </p:tav>
                                      </p:tavLst>
                                    </p:anim>
                                    <p:anim calcmode="lin" valueType="num">
                                      <p:cBhvr>
                                        <p:cTn id="15"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 y="3243549"/>
            <a:ext cx="4038600" cy="3581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371600"/>
            <a:ext cx="4038600" cy="43017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56028"/>
            <a:ext cx="1706880" cy="170688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143000"/>
            <a:ext cx="1706880" cy="170688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186920"/>
            <a:ext cx="3886200" cy="3335540"/>
          </a:xfrm>
          <a:prstGeom prst="rect">
            <a:avLst/>
          </a:prstGeom>
        </p:spPr>
      </p:pic>
      <p:sp>
        <p:nvSpPr>
          <p:cNvPr id="8" name="TextBox 7"/>
          <p:cNvSpPr txBox="1"/>
          <p:nvPr/>
        </p:nvSpPr>
        <p:spPr>
          <a:xfrm>
            <a:off x="2148840" y="186920"/>
            <a:ext cx="2537460" cy="523220"/>
          </a:xfrm>
          <a:prstGeom prst="rect">
            <a:avLst/>
          </a:prstGeom>
          <a:noFill/>
        </p:spPr>
        <p:txBody>
          <a:bodyPr wrap="square" rtlCol="0">
            <a:spAutoFit/>
          </a:bodyPr>
          <a:lstStyle/>
          <a:p>
            <a:r>
              <a:rPr lang="en-US" sz="2800" dirty="0"/>
              <a:t>Resulting in….</a:t>
            </a:r>
          </a:p>
        </p:txBody>
      </p:sp>
      <p:sp>
        <p:nvSpPr>
          <p:cNvPr id="9" name="TextBox 8"/>
          <p:cNvSpPr txBox="1"/>
          <p:nvPr/>
        </p:nvSpPr>
        <p:spPr>
          <a:xfrm>
            <a:off x="4495800" y="5943600"/>
            <a:ext cx="4495800" cy="707886"/>
          </a:xfrm>
          <a:prstGeom prst="rect">
            <a:avLst/>
          </a:prstGeom>
          <a:noFill/>
        </p:spPr>
        <p:txBody>
          <a:bodyPr wrap="square" rtlCol="0">
            <a:spAutoFit/>
          </a:bodyPr>
          <a:lstStyle/>
          <a:p>
            <a:r>
              <a:rPr lang="en-US" sz="4000" dirty="0"/>
              <a:t>Devastation…</a:t>
            </a:r>
          </a:p>
        </p:txBody>
      </p:sp>
    </p:spTree>
    <p:extLst>
      <p:ext uri="{BB962C8B-B14F-4D97-AF65-F5344CB8AC3E}">
        <p14:creationId xmlns:p14="http://schemas.microsoft.com/office/powerpoint/2010/main" val="3471259079"/>
      </p:ext>
    </p:extLst>
  </p:cSld>
  <p:clrMapOvr>
    <a:masterClrMapping/>
  </p:clrMapOvr>
  <mc:AlternateContent xmlns:mc="http://schemas.openxmlformats.org/markup-compatibility/2006" xmlns:p14="http://schemas.microsoft.com/office/powerpoint/2010/main">
    <mc:Choice Requires="p14">
      <p:transition spd="med" p14:dur="700" advTm="4537">
        <p:fade/>
      </p:transition>
    </mc:Choice>
    <mc:Fallback xmlns="">
      <p:transition spd="med" advTm="453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4038600"/>
            <a:ext cx="8382000" cy="2123658"/>
          </a:xfrm>
          <a:prstGeom prst="rect">
            <a:avLst/>
          </a:prstGeom>
          <a:noFill/>
        </p:spPr>
        <p:txBody>
          <a:bodyPr wrap="square" rtlCol="0">
            <a:spAutoFit/>
          </a:bodyPr>
          <a:lstStyle/>
          <a:p>
            <a:r>
              <a:rPr lang="en-US" sz="2200" dirty="0">
                <a:solidFill>
                  <a:schemeClr val="tx1">
                    <a:lumMod val="95000"/>
                    <a:lumOff val="5000"/>
                  </a:schemeClr>
                </a:solidFill>
                <a:effectLst>
                  <a:outerShdw blurRad="38100" dist="38100" dir="2700000" algn="tl">
                    <a:srgbClr val="000000">
                      <a:alpha val="43137"/>
                    </a:srgbClr>
                  </a:outerShdw>
                </a:effectLst>
              </a:rPr>
              <a:t>In 2017, Emily Cornell realized the benefits of using rotational Multi-Species Grazing in NE New Mexico. Emily, Syd Franz (K&amp;C Boer Goats) and Sarah Banghert applied for and received a WSARE grant to hire a herder in an effort to reduce the predation rate of the goats to a sustainable number thus allowing for the use of small ruminants in a multi-species grazing operation.</a:t>
            </a:r>
          </a:p>
        </p:txBody>
      </p:sp>
    </p:spTree>
    <p:extLst>
      <p:ext uri="{BB962C8B-B14F-4D97-AF65-F5344CB8AC3E}">
        <p14:creationId xmlns:p14="http://schemas.microsoft.com/office/powerpoint/2010/main" val="174803859"/>
      </p:ext>
    </p:extLst>
  </p:cSld>
  <p:clrMapOvr>
    <a:masterClrMapping/>
  </p:clrMapOvr>
  <mc:AlternateContent xmlns:mc="http://schemas.openxmlformats.org/markup-compatibility/2006" xmlns:p14="http://schemas.microsoft.com/office/powerpoint/2010/main">
    <mc:Choice Requires="p14">
      <p:transition spd="med" p14:dur="700" advTm="8320">
        <p:fade/>
      </p:transition>
    </mc:Choice>
    <mc:Fallback xmlns="">
      <p:transition spd="med" advTm="832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3657600" cy="226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27" y="3512545"/>
            <a:ext cx="39624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762000"/>
            <a:ext cx="3307080" cy="3307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3237123"/>
            <a:ext cx="3507954" cy="3087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41912" y="2476500"/>
            <a:ext cx="3644288" cy="381000"/>
          </a:xfrm>
          <a:prstGeom prst="rect">
            <a:avLst/>
          </a:prstGeom>
          <a:noFill/>
        </p:spPr>
        <p:txBody>
          <a:bodyPr wrap="square" rtlCol="0">
            <a:spAutoFit/>
          </a:bodyPr>
          <a:lstStyle/>
          <a:p>
            <a:pPr algn="ctr"/>
            <a:r>
              <a:rPr lang="en-US" dirty="0"/>
              <a:t>Setting up night pen</a:t>
            </a:r>
          </a:p>
        </p:txBody>
      </p:sp>
      <p:sp>
        <p:nvSpPr>
          <p:cNvPr id="8" name="TextBox 7"/>
          <p:cNvSpPr txBox="1"/>
          <p:nvPr/>
        </p:nvSpPr>
        <p:spPr>
          <a:xfrm>
            <a:off x="4419600" y="152400"/>
            <a:ext cx="3307080" cy="646331"/>
          </a:xfrm>
          <a:prstGeom prst="rect">
            <a:avLst/>
          </a:prstGeom>
          <a:noFill/>
        </p:spPr>
        <p:txBody>
          <a:bodyPr wrap="square" rtlCol="0">
            <a:spAutoFit/>
          </a:bodyPr>
          <a:lstStyle/>
          <a:p>
            <a:pPr algn="ctr"/>
            <a:r>
              <a:rPr lang="en-US" dirty="0"/>
              <a:t>Herder managing browsing of the herd</a:t>
            </a:r>
          </a:p>
        </p:txBody>
      </p:sp>
      <p:sp>
        <p:nvSpPr>
          <p:cNvPr id="9" name="TextBox 8"/>
          <p:cNvSpPr txBox="1"/>
          <p:nvPr/>
        </p:nvSpPr>
        <p:spPr>
          <a:xfrm>
            <a:off x="381000" y="3048000"/>
            <a:ext cx="3886200" cy="381000"/>
          </a:xfrm>
          <a:prstGeom prst="rect">
            <a:avLst/>
          </a:prstGeom>
          <a:noFill/>
        </p:spPr>
        <p:txBody>
          <a:bodyPr wrap="square" rtlCol="0">
            <a:spAutoFit/>
          </a:bodyPr>
          <a:lstStyle/>
          <a:p>
            <a:r>
              <a:rPr lang="en-US" dirty="0"/>
              <a:t>First group of test goats and LGD</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2760" y="4868905"/>
            <a:ext cx="1706880" cy="1706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181600" y="6400800"/>
            <a:ext cx="3507954" cy="369332"/>
          </a:xfrm>
          <a:prstGeom prst="rect">
            <a:avLst/>
          </a:prstGeom>
          <a:noFill/>
        </p:spPr>
        <p:txBody>
          <a:bodyPr wrap="square" rtlCol="0">
            <a:spAutoFit/>
          </a:bodyPr>
          <a:lstStyle/>
          <a:p>
            <a:pPr algn="ctr"/>
            <a:r>
              <a:rPr lang="en-US" dirty="0"/>
              <a:t>Hitting the Juniper</a:t>
            </a:r>
          </a:p>
        </p:txBody>
      </p:sp>
      <p:sp>
        <p:nvSpPr>
          <p:cNvPr id="12" name="TextBox 11"/>
          <p:cNvSpPr txBox="1"/>
          <p:nvPr/>
        </p:nvSpPr>
        <p:spPr>
          <a:xfrm>
            <a:off x="533400" y="5825686"/>
            <a:ext cx="2653688" cy="923330"/>
          </a:xfrm>
          <a:prstGeom prst="rect">
            <a:avLst/>
          </a:prstGeom>
          <a:noFill/>
        </p:spPr>
        <p:txBody>
          <a:bodyPr wrap="square" rtlCol="0">
            <a:spAutoFit/>
          </a:bodyPr>
          <a:lstStyle/>
          <a:p>
            <a:r>
              <a:rPr lang="en-US" dirty="0"/>
              <a:t>Happy Land Owner, Goat producer and Herding Professional</a:t>
            </a:r>
          </a:p>
        </p:txBody>
      </p:sp>
    </p:spTree>
    <p:extLst>
      <p:ext uri="{BB962C8B-B14F-4D97-AF65-F5344CB8AC3E}">
        <p14:creationId xmlns:p14="http://schemas.microsoft.com/office/powerpoint/2010/main" val="3521473781"/>
      </p:ext>
    </p:extLst>
  </p:cSld>
  <p:clrMapOvr>
    <a:masterClrMapping/>
  </p:clrMapOvr>
  <mc:AlternateContent xmlns:mc="http://schemas.openxmlformats.org/markup-compatibility/2006" xmlns:p14="http://schemas.microsoft.com/office/powerpoint/2010/main">
    <mc:Choice Requires="p14">
      <p:transition spd="med" p14:dur="700" advTm="10004">
        <p:fade/>
      </p:transition>
    </mc:Choice>
    <mc:Fallback xmlns="">
      <p:transition spd="med" advTm="10004">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1.9|1.3"/>
</p:tagLst>
</file>

<file path=ppt/tags/tag2.xml><?xml version="1.0" encoding="utf-8"?>
<p:tagLst xmlns:a="http://schemas.openxmlformats.org/drawingml/2006/main" xmlns:r="http://schemas.openxmlformats.org/officeDocument/2006/relationships" xmlns:p="http://schemas.openxmlformats.org/presentationml/2006/main">
  <p:tag name="TIMING" val="|5.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1420</TotalTime>
  <Words>558</Words>
  <Application>Microsoft Office PowerPoint</Application>
  <PresentationFormat>On-screen Show (4:3)</PresentationFormat>
  <Paragraphs>22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Book Antiqua</vt:lpstr>
      <vt:lpstr>Lucida Sans</vt:lpstr>
      <vt:lpstr>MV Boli</vt:lpstr>
      <vt:lpstr>Wingdings</vt:lpstr>
      <vt:lpstr>Wingdings 2</vt:lpstr>
      <vt:lpstr>Wingdings 3</vt:lpstr>
      <vt:lpstr>Apex</vt:lpstr>
      <vt:lpstr>The use of goat herding techniques to reduce the effects of predation while improving rangeland health in the high plains of New Mexico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goat herding techniques to reduce the effects of predation while improving rangeland health in the high plains of New Mexico</dc:title>
  <dc:creator>Syd</dc:creator>
  <cp:lastModifiedBy>Sarah</cp:lastModifiedBy>
  <cp:revision>20</cp:revision>
  <dcterms:created xsi:type="dcterms:W3CDTF">2020-03-14T23:08:00Z</dcterms:created>
  <dcterms:modified xsi:type="dcterms:W3CDTF">2020-03-16T00:36:38Z</dcterms:modified>
</cp:coreProperties>
</file>