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326" r:id="rId4"/>
    <p:sldId id="292" r:id="rId5"/>
    <p:sldId id="301" r:id="rId6"/>
    <p:sldId id="302" r:id="rId7"/>
    <p:sldId id="304" r:id="rId8"/>
    <p:sldId id="303" r:id="rId9"/>
    <p:sldId id="299" r:id="rId10"/>
    <p:sldId id="294" r:id="rId11"/>
    <p:sldId id="296" r:id="rId12"/>
    <p:sldId id="300" r:id="rId13"/>
    <p:sldId id="298" r:id="rId14"/>
    <p:sldId id="267" r:id="rId15"/>
    <p:sldId id="269" r:id="rId16"/>
    <p:sldId id="272" r:id="rId17"/>
    <p:sldId id="271" r:id="rId18"/>
    <p:sldId id="270" r:id="rId19"/>
    <p:sldId id="319" r:id="rId20"/>
    <p:sldId id="260" r:id="rId21"/>
    <p:sldId id="273" r:id="rId22"/>
    <p:sldId id="325" r:id="rId23"/>
    <p:sldId id="297" r:id="rId24"/>
    <p:sldId id="280" r:id="rId25"/>
    <p:sldId id="281" r:id="rId26"/>
    <p:sldId id="277" r:id="rId27"/>
    <p:sldId id="321" r:id="rId28"/>
    <p:sldId id="278" r:id="rId29"/>
    <p:sldId id="261" r:id="rId30"/>
    <p:sldId id="285" r:id="rId31"/>
    <p:sldId id="286" r:id="rId32"/>
    <p:sldId id="311" r:id="rId33"/>
    <p:sldId id="262" r:id="rId34"/>
    <p:sldId id="322" r:id="rId35"/>
    <p:sldId id="287" r:id="rId36"/>
    <p:sldId id="288" r:id="rId37"/>
    <p:sldId id="263" r:id="rId38"/>
    <p:sldId id="289" r:id="rId39"/>
    <p:sldId id="290" r:id="rId40"/>
    <p:sldId id="323" r:id="rId41"/>
    <p:sldId id="305" r:id="rId42"/>
    <p:sldId id="264" r:id="rId43"/>
    <p:sldId id="265" r:id="rId44"/>
    <p:sldId id="293" r:id="rId45"/>
    <p:sldId id="306" r:id="rId46"/>
    <p:sldId id="327" r:id="rId47"/>
    <p:sldId id="315"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a Hoffelmeyer" initials="MH" lastIdx="1" clrIdx="0">
    <p:extLst>
      <p:ext uri="{19B8F6BF-5375-455C-9EA6-DF929625EA0E}">
        <p15:presenceInfo xmlns:p15="http://schemas.microsoft.com/office/powerpoint/2012/main" userId="a475b10d75cfbb3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3817" autoAdjust="0"/>
  </p:normalViewPr>
  <p:slideViewPr>
    <p:cSldViewPr snapToGrid="0">
      <p:cViewPr>
        <p:scale>
          <a:sx n="31" d="100"/>
          <a:sy n="31" d="100"/>
        </p:scale>
        <p:origin x="296" y="6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7.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7C9EF3-BFAC-4090-A1AF-D18F7D856574}" type="doc">
      <dgm:prSet loTypeId="urn:microsoft.com/office/officeart/2005/8/layout/venn1" loCatId="relationship" qsTypeId="urn:microsoft.com/office/officeart/2005/8/quickstyle/simple1" qsCatId="simple" csTypeId="urn:microsoft.com/office/officeart/2005/8/colors/colorful5" csCatId="colorful" phldr="1"/>
      <dgm:spPr/>
    </dgm:pt>
    <dgm:pt modelId="{4DCA5C16-9F2C-498F-BB20-7AF918EEB99B}">
      <dgm:prSet phldrT="[Text]"/>
      <dgm:spPr/>
      <dgm:t>
        <a:bodyPr/>
        <a:lstStyle/>
        <a:p>
          <a:r>
            <a:rPr lang="en-US" dirty="0"/>
            <a:t>Sustainable Agriculture</a:t>
          </a:r>
        </a:p>
      </dgm:t>
    </dgm:pt>
    <dgm:pt modelId="{FB649C8C-8AF4-40E8-80E5-5698FDD54574}" type="parTrans" cxnId="{385660D5-0952-4392-A607-95C23DEA8219}">
      <dgm:prSet/>
      <dgm:spPr/>
      <dgm:t>
        <a:bodyPr/>
        <a:lstStyle/>
        <a:p>
          <a:endParaRPr lang="en-US"/>
        </a:p>
      </dgm:t>
    </dgm:pt>
    <dgm:pt modelId="{62BEE246-09CA-4FE5-8EAB-34826B9E2AFA}" type="sibTrans" cxnId="{385660D5-0952-4392-A607-95C23DEA8219}">
      <dgm:prSet/>
      <dgm:spPr/>
      <dgm:t>
        <a:bodyPr/>
        <a:lstStyle/>
        <a:p>
          <a:endParaRPr lang="en-US"/>
        </a:p>
      </dgm:t>
    </dgm:pt>
    <dgm:pt modelId="{9118D3DE-D6B9-4BC0-8DA5-E07D779E05C0}">
      <dgm:prSet phldrT="[Text]"/>
      <dgm:spPr/>
      <dgm:t>
        <a:bodyPr/>
        <a:lstStyle/>
        <a:p>
          <a:r>
            <a:rPr lang="en-US" dirty="0"/>
            <a:t>Gender &amp; Agriculture</a:t>
          </a:r>
        </a:p>
      </dgm:t>
    </dgm:pt>
    <dgm:pt modelId="{D292D8AA-7C6B-42B7-B504-F4450CEB8977}" type="parTrans" cxnId="{29F84D83-F97D-43DB-9FA8-97DB2EB1FB81}">
      <dgm:prSet/>
      <dgm:spPr/>
      <dgm:t>
        <a:bodyPr/>
        <a:lstStyle/>
        <a:p>
          <a:endParaRPr lang="en-US"/>
        </a:p>
      </dgm:t>
    </dgm:pt>
    <dgm:pt modelId="{B3AA76FA-9BAF-44A4-9B98-87B7D554F745}" type="sibTrans" cxnId="{29F84D83-F97D-43DB-9FA8-97DB2EB1FB81}">
      <dgm:prSet/>
      <dgm:spPr/>
      <dgm:t>
        <a:bodyPr/>
        <a:lstStyle/>
        <a:p>
          <a:endParaRPr lang="en-US"/>
        </a:p>
      </dgm:t>
    </dgm:pt>
    <dgm:pt modelId="{65183FF8-0F98-49DD-BE81-3BA6C3AA917F}">
      <dgm:prSet phldrT="[Text]"/>
      <dgm:spPr/>
      <dgm:t>
        <a:bodyPr/>
        <a:lstStyle/>
        <a:p>
          <a:r>
            <a:rPr lang="en-US" dirty="0"/>
            <a:t>Queer Scholarship</a:t>
          </a:r>
        </a:p>
      </dgm:t>
    </dgm:pt>
    <dgm:pt modelId="{BA33F60B-0F1C-41C8-9497-4B727DDC2E67}" type="parTrans" cxnId="{6AAB948D-8B09-4ED1-9FCC-E52E0229A7D6}">
      <dgm:prSet/>
      <dgm:spPr/>
      <dgm:t>
        <a:bodyPr/>
        <a:lstStyle/>
        <a:p>
          <a:endParaRPr lang="en-US"/>
        </a:p>
      </dgm:t>
    </dgm:pt>
    <dgm:pt modelId="{B61CA988-AB0A-4588-869D-A018844A387A}" type="sibTrans" cxnId="{6AAB948D-8B09-4ED1-9FCC-E52E0229A7D6}">
      <dgm:prSet/>
      <dgm:spPr/>
      <dgm:t>
        <a:bodyPr/>
        <a:lstStyle/>
        <a:p>
          <a:endParaRPr lang="en-US"/>
        </a:p>
      </dgm:t>
    </dgm:pt>
    <dgm:pt modelId="{023CCF62-F8A8-4CF4-B680-A4187CADE9B2}" type="pres">
      <dgm:prSet presAssocID="{657C9EF3-BFAC-4090-A1AF-D18F7D856574}" presName="compositeShape" presStyleCnt="0">
        <dgm:presLayoutVars>
          <dgm:chMax val="7"/>
          <dgm:dir/>
          <dgm:resizeHandles val="exact"/>
        </dgm:presLayoutVars>
      </dgm:prSet>
      <dgm:spPr/>
    </dgm:pt>
    <dgm:pt modelId="{9E608B64-E237-4F3A-8220-E0FA614899B3}" type="pres">
      <dgm:prSet presAssocID="{4DCA5C16-9F2C-498F-BB20-7AF918EEB99B}" presName="circ1" presStyleLbl="vennNode1" presStyleIdx="0" presStyleCnt="3"/>
      <dgm:spPr/>
    </dgm:pt>
    <dgm:pt modelId="{6AAF3FCA-3D9D-47FF-98F5-B5B2C0F3AC9F}" type="pres">
      <dgm:prSet presAssocID="{4DCA5C16-9F2C-498F-BB20-7AF918EEB99B}" presName="circ1Tx" presStyleLbl="revTx" presStyleIdx="0" presStyleCnt="0">
        <dgm:presLayoutVars>
          <dgm:chMax val="0"/>
          <dgm:chPref val="0"/>
          <dgm:bulletEnabled val="1"/>
        </dgm:presLayoutVars>
      </dgm:prSet>
      <dgm:spPr/>
    </dgm:pt>
    <dgm:pt modelId="{1825A5B1-894C-4B81-93BB-1675AA36E6A1}" type="pres">
      <dgm:prSet presAssocID="{9118D3DE-D6B9-4BC0-8DA5-E07D779E05C0}" presName="circ2" presStyleLbl="vennNode1" presStyleIdx="1" presStyleCnt="3"/>
      <dgm:spPr/>
    </dgm:pt>
    <dgm:pt modelId="{9D298F2C-C8B1-4836-895E-55CAC9DC49FD}" type="pres">
      <dgm:prSet presAssocID="{9118D3DE-D6B9-4BC0-8DA5-E07D779E05C0}" presName="circ2Tx" presStyleLbl="revTx" presStyleIdx="0" presStyleCnt="0">
        <dgm:presLayoutVars>
          <dgm:chMax val="0"/>
          <dgm:chPref val="0"/>
          <dgm:bulletEnabled val="1"/>
        </dgm:presLayoutVars>
      </dgm:prSet>
      <dgm:spPr/>
    </dgm:pt>
    <dgm:pt modelId="{A7A6C323-5637-4FC9-B2A5-7BDFD52E6A9E}" type="pres">
      <dgm:prSet presAssocID="{65183FF8-0F98-49DD-BE81-3BA6C3AA917F}" presName="circ3" presStyleLbl="vennNode1" presStyleIdx="2" presStyleCnt="3"/>
      <dgm:spPr/>
    </dgm:pt>
    <dgm:pt modelId="{AC8E85F6-8B85-468E-B8E2-01A0A5EBDA31}" type="pres">
      <dgm:prSet presAssocID="{65183FF8-0F98-49DD-BE81-3BA6C3AA917F}" presName="circ3Tx" presStyleLbl="revTx" presStyleIdx="0" presStyleCnt="0">
        <dgm:presLayoutVars>
          <dgm:chMax val="0"/>
          <dgm:chPref val="0"/>
          <dgm:bulletEnabled val="1"/>
        </dgm:presLayoutVars>
      </dgm:prSet>
      <dgm:spPr/>
    </dgm:pt>
  </dgm:ptLst>
  <dgm:cxnLst>
    <dgm:cxn modelId="{655E4A19-BCC0-42B9-9755-918B6228C4A4}" type="presOf" srcId="{9118D3DE-D6B9-4BC0-8DA5-E07D779E05C0}" destId="{9D298F2C-C8B1-4836-895E-55CAC9DC49FD}" srcOrd="1" destOrd="0" presId="urn:microsoft.com/office/officeart/2005/8/layout/venn1"/>
    <dgm:cxn modelId="{23B05229-EABE-4EF1-9EEC-E67C161918C6}" type="presOf" srcId="{4DCA5C16-9F2C-498F-BB20-7AF918EEB99B}" destId="{9E608B64-E237-4F3A-8220-E0FA614899B3}" srcOrd="0" destOrd="0" presId="urn:microsoft.com/office/officeart/2005/8/layout/venn1"/>
    <dgm:cxn modelId="{9659E930-BD3D-45E4-823C-3B35B344B571}" type="presOf" srcId="{657C9EF3-BFAC-4090-A1AF-D18F7D856574}" destId="{023CCF62-F8A8-4CF4-B680-A4187CADE9B2}" srcOrd="0" destOrd="0" presId="urn:microsoft.com/office/officeart/2005/8/layout/venn1"/>
    <dgm:cxn modelId="{4B67A341-9969-4B94-80B6-910DC5D82302}" type="presOf" srcId="{65183FF8-0F98-49DD-BE81-3BA6C3AA917F}" destId="{A7A6C323-5637-4FC9-B2A5-7BDFD52E6A9E}" srcOrd="0" destOrd="0" presId="urn:microsoft.com/office/officeart/2005/8/layout/venn1"/>
    <dgm:cxn modelId="{499BA37E-33FA-4B5B-B0C0-082851AA06FB}" type="presOf" srcId="{4DCA5C16-9F2C-498F-BB20-7AF918EEB99B}" destId="{6AAF3FCA-3D9D-47FF-98F5-B5B2C0F3AC9F}" srcOrd="1" destOrd="0" presId="urn:microsoft.com/office/officeart/2005/8/layout/venn1"/>
    <dgm:cxn modelId="{29F84D83-F97D-43DB-9FA8-97DB2EB1FB81}" srcId="{657C9EF3-BFAC-4090-A1AF-D18F7D856574}" destId="{9118D3DE-D6B9-4BC0-8DA5-E07D779E05C0}" srcOrd="1" destOrd="0" parTransId="{D292D8AA-7C6B-42B7-B504-F4450CEB8977}" sibTransId="{B3AA76FA-9BAF-44A4-9B98-87B7D554F745}"/>
    <dgm:cxn modelId="{ADA50D86-8347-4D89-8B3B-F35FC45362E3}" type="presOf" srcId="{65183FF8-0F98-49DD-BE81-3BA6C3AA917F}" destId="{AC8E85F6-8B85-468E-B8E2-01A0A5EBDA31}" srcOrd="1" destOrd="0" presId="urn:microsoft.com/office/officeart/2005/8/layout/venn1"/>
    <dgm:cxn modelId="{6AAB948D-8B09-4ED1-9FCC-E52E0229A7D6}" srcId="{657C9EF3-BFAC-4090-A1AF-D18F7D856574}" destId="{65183FF8-0F98-49DD-BE81-3BA6C3AA917F}" srcOrd="2" destOrd="0" parTransId="{BA33F60B-0F1C-41C8-9497-4B727DDC2E67}" sibTransId="{B61CA988-AB0A-4588-869D-A018844A387A}"/>
    <dgm:cxn modelId="{67FAB38F-0AD0-49B0-BBC5-62C823BF5B36}" type="presOf" srcId="{9118D3DE-D6B9-4BC0-8DA5-E07D779E05C0}" destId="{1825A5B1-894C-4B81-93BB-1675AA36E6A1}" srcOrd="0" destOrd="0" presId="urn:microsoft.com/office/officeart/2005/8/layout/venn1"/>
    <dgm:cxn modelId="{385660D5-0952-4392-A607-95C23DEA8219}" srcId="{657C9EF3-BFAC-4090-A1AF-D18F7D856574}" destId="{4DCA5C16-9F2C-498F-BB20-7AF918EEB99B}" srcOrd="0" destOrd="0" parTransId="{FB649C8C-8AF4-40E8-80E5-5698FDD54574}" sibTransId="{62BEE246-09CA-4FE5-8EAB-34826B9E2AFA}"/>
    <dgm:cxn modelId="{B5AFA7E5-AA1F-4EE8-8369-ABD76C8D569C}" type="presParOf" srcId="{023CCF62-F8A8-4CF4-B680-A4187CADE9B2}" destId="{9E608B64-E237-4F3A-8220-E0FA614899B3}" srcOrd="0" destOrd="0" presId="urn:microsoft.com/office/officeart/2005/8/layout/venn1"/>
    <dgm:cxn modelId="{F16C100F-8F1E-4B72-BD44-64016AD7EB57}" type="presParOf" srcId="{023CCF62-F8A8-4CF4-B680-A4187CADE9B2}" destId="{6AAF3FCA-3D9D-47FF-98F5-B5B2C0F3AC9F}" srcOrd="1" destOrd="0" presId="urn:microsoft.com/office/officeart/2005/8/layout/venn1"/>
    <dgm:cxn modelId="{2F7A9EAE-59D6-4B43-A659-E5DFA8D337E6}" type="presParOf" srcId="{023CCF62-F8A8-4CF4-B680-A4187CADE9B2}" destId="{1825A5B1-894C-4B81-93BB-1675AA36E6A1}" srcOrd="2" destOrd="0" presId="urn:microsoft.com/office/officeart/2005/8/layout/venn1"/>
    <dgm:cxn modelId="{CA19F3E8-9F1C-4F71-8078-7949B9AB1182}" type="presParOf" srcId="{023CCF62-F8A8-4CF4-B680-A4187CADE9B2}" destId="{9D298F2C-C8B1-4836-895E-55CAC9DC49FD}" srcOrd="3" destOrd="0" presId="urn:microsoft.com/office/officeart/2005/8/layout/venn1"/>
    <dgm:cxn modelId="{3D88D5D6-BB8D-43B7-ADF9-7C6E200C8816}" type="presParOf" srcId="{023CCF62-F8A8-4CF4-B680-A4187CADE9B2}" destId="{A7A6C323-5637-4FC9-B2A5-7BDFD52E6A9E}" srcOrd="4" destOrd="0" presId="urn:microsoft.com/office/officeart/2005/8/layout/venn1"/>
    <dgm:cxn modelId="{A8BF9C6A-714B-48EE-924B-75DA06594CAF}" type="presParOf" srcId="{023CCF62-F8A8-4CF4-B680-A4187CADE9B2}" destId="{AC8E85F6-8B85-468E-B8E2-01A0A5EBDA31}"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97FE1A-BE74-4A47-B25B-C0F16AC5880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774E57C-498F-488F-A2C5-221FB65C1BCD}">
      <dgm:prSet/>
      <dgm:spPr/>
      <dgm:t>
        <a:bodyPr/>
        <a:lstStyle/>
        <a:p>
          <a:r>
            <a:rPr lang="en-US" dirty="0"/>
            <a:t>Sustainable Agriculture</a:t>
          </a:r>
        </a:p>
      </dgm:t>
    </dgm:pt>
    <dgm:pt modelId="{06152C38-0329-40EC-BDDB-3555868BFC2E}" type="parTrans" cxnId="{5333E48F-5481-4690-A558-A1BB577D3B4F}">
      <dgm:prSet/>
      <dgm:spPr/>
      <dgm:t>
        <a:bodyPr/>
        <a:lstStyle/>
        <a:p>
          <a:endParaRPr lang="en-US"/>
        </a:p>
      </dgm:t>
    </dgm:pt>
    <dgm:pt modelId="{5F0B84F8-2CD2-4D32-89B0-70166EAB948F}" type="sibTrans" cxnId="{5333E48F-5481-4690-A558-A1BB577D3B4F}">
      <dgm:prSet/>
      <dgm:spPr/>
      <dgm:t>
        <a:bodyPr/>
        <a:lstStyle/>
        <a:p>
          <a:endParaRPr lang="en-US"/>
        </a:p>
      </dgm:t>
    </dgm:pt>
    <dgm:pt modelId="{4BA8B37F-C9EB-44DF-A493-BA2F8C453FEE}">
      <dgm:prSet custT="1"/>
      <dgm:spPr/>
      <dgm:t>
        <a:bodyPr/>
        <a:lstStyle/>
        <a:p>
          <a:r>
            <a:rPr lang="en-US" sz="2100" dirty="0"/>
            <a:t>Foundation of environmental, economic &amp; social </a:t>
          </a:r>
          <a:r>
            <a:rPr lang="en-US" sz="1800" dirty="0"/>
            <a:t>(Madden 2007)</a:t>
          </a:r>
        </a:p>
      </dgm:t>
    </dgm:pt>
    <dgm:pt modelId="{DC56FC27-E5B6-4F13-88D2-07ECD9492793}" type="parTrans" cxnId="{F1F7F0C9-DCF5-40EA-B953-DF0481B9534F}">
      <dgm:prSet/>
      <dgm:spPr/>
      <dgm:t>
        <a:bodyPr/>
        <a:lstStyle/>
        <a:p>
          <a:endParaRPr lang="en-US"/>
        </a:p>
      </dgm:t>
    </dgm:pt>
    <dgm:pt modelId="{7A27ECB7-F613-488F-B1A2-EE5AE5012F27}" type="sibTrans" cxnId="{F1F7F0C9-DCF5-40EA-B953-DF0481B9534F}">
      <dgm:prSet/>
      <dgm:spPr/>
      <dgm:t>
        <a:bodyPr/>
        <a:lstStyle/>
        <a:p>
          <a:endParaRPr lang="en-US"/>
        </a:p>
      </dgm:t>
    </dgm:pt>
    <dgm:pt modelId="{EEB34328-8C5B-4959-A433-9C590A904190}">
      <dgm:prSet custT="1"/>
      <dgm:spPr/>
      <dgm:t>
        <a:bodyPr/>
        <a:lstStyle/>
        <a:p>
          <a:r>
            <a:rPr lang="en-US" sz="2100" dirty="0"/>
            <a:t>Critiqued for continued inequality based on identity </a:t>
          </a:r>
          <a:r>
            <a:rPr lang="en-US" sz="1800" dirty="0"/>
            <a:t>(Leslie and White 2018)</a:t>
          </a:r>
          <a:endParaRPr lang="en-US" sz="2100" dirty="0"/>
        </a:p>
      </dgm:t>
    </dgm:pt>
    <dgm:pt modelId="{3015CCB9-7A5F-4385-AA96-49A0D4499450}" type="parTrans" cxnId="{B4839772-70B7-477A-82E0-22F76078509E}">
      <dgm:prSet/>
      <dgm:spPr/>
      <dgm:t>
        <a:bodyPr/>
        <a:lstStyle/>
        <a:p>
          <a:endParaRPr lang="en-US"/>
        </a:p>
      </dgm:t>
    </dgm:pt>
    <dgm:pt modelId="{361E7EF0-B1E8-4416-A670-F14D1D1A3A8F}" type="sibTrans" cxnId="{B4839772-70B7-477A-82E0-22F76078509E}">
      <dgm:prSet/>
      <dgm:spPr/>
      <dgm:t>
        <a:bodyPr/>
        <a:lstStyle/>
        <a:p>
          <a:endParaRPr lang="en-US"/>
        </a:p>
      </dgm:t>
    </dgm:pt>
    <dgm:pt modelId="{E34F5BCA-15BA-4BA8-AC5C-577D5F01EB20}">
      <dgm:prSet/>
      <dgm:spPr/>
      <dgm:t>
        <a:bodyPr/>
        <a:lstStyle/>
        <a:p>
          <a:r>
            <a:rPr lang="en-US" dirty="0"/>
            <a:t>Gender &amp; Agriculture</a:t>
          </a:r>
        </a:p>
      </dgm:t>
    </dgm:pt>
    <dgm:pt modelId="{15C5C099-0804-49B8-B016-943A88F6633F}" type="parTrans" cxnId="{32336168-4A5C-48C5-9F80-A9980B3D6215}">
      <dgm:prSet/>
      <dgm:spPr/>
      <dgm:t>
        <a:bodyPr/>
        <a:lstStyle/>
        <a:p>
          <a:endParaRPr lang="en-US"/>
        </a:p>
      </dgm:t>
    </dgm:pt>
    <dgm:pt modelId="{6AD2A443-80B8-4AE9-9966-F75E5961E9CB}" type="sibTrans" cxnId="{32336168-4A5C-48C5-9F80-A9980B3D6215}">
      <dgm:prSet/>
      <dgm:spPr/>
      <dgm:t>
        <a:bodyPr/>
        <a:lstStyle/>
        <a:p>
          <a:endParaRPr lang="en-US"/>
        </a:p>
      </dgm:t>
    </dgm:pt>
    <dgm:pt modelId="{9BA1ACF1-0C00-4C21-97C5-C3FC77F75758}">
      <dgm:prSet custT="1"/>
      <dgm:spPr/>
      <dgm:t>
        <a:bodyPr/>
        <a:lstStyle/>
        <a:p>
          <a:r>
            <a:rPr lang="en-US" sz="2100" dirty="0"/>
            <a:t>Gendered barriers in farming </a:t>
          </a:r>
          <a:r>
            <a:rPr lang="en-US" sz="1800" dirty="0"/>
            <a:t>(Sachs et al. 2016)</a:t>
          </a:r>
        </a:p>
      </dgm:t>
    </dgm:pt>
    <dgm:pt modelId="{6E47956F-DB16-42FD-BAD9-C42BA8140686}" type="parTrans" cxnId="{3AD2C0AD-0F51-45B3-ACDC-2124BDB255BA}">
      <dgm:prSet/>
      <dgm:spPr/>
      <dgm:t>
        <a:bodyPr/>
        <a:lstStyle/>
        <a:p>
          <a:endParaRPr lang="en-US"/>
        </a:p>
      </dgm:t>
    </dgm:pt>
    <dgm:pt modelId="{50ECD16D-A60A-4AA5-B18F-24FEFB1DEE1B}" type="sibTrans" cxnId="{3AD2C0AD-0F51-45B3-ACDC-2124BDB255BA}">
      <dgm:prSet/>
      <dgm:spPr/>
      <dgm:t>
        <a:bodyPr/>
        <a:lstStyle/>
        <a:p>
          <a:endParaRPr lang="en-US"/>
        </a:p>
      </dgm:t>
    </dgm:pt>
    <dgm:pt modelId="{13DA537B-84EE-4BDB-902B-694B64B30557}">
      <dgm:prSet custT="1"/>
      <dgm:spPr/>
      <dgm:t>
        <a:bodyPr/>
        <a:lstStyle/>
        <a:p>
          <a:r>
            <a:rPr lang="en-US" sz="2100" dirty="0"/>
            <a:t>Gender and sexuality intricately related, but sexuality undertheorized </a:t>
          </a:r>
          <a:r>
            <a:rPr lang="en-US" sz="1800" dirty="0"/>
            <a:t>(Gaard 1997)</a:t>
          </a:r>
          <a:endParaRPr lang="en-US" sz="2100" dirty="0"/>
        </a:p>
      </dgm:t>
    </dgm:pt>
    <dgm:pt modelId="{F96C0D95-BE03-4101-A917-5C3CE4A00A40}" type="parTrans" cxnId="{C13928C0-3AF6-4EB0-A008-A31FFB62B751}">
      <dgm:prSet/>
      <dgm:spPr/>
      <dgm:t>
        <a:bodyPr/>
        <a:lstStyle/>
        <a:p>
          <a:endParaRPr lang="en-US"/>
        </a:p>
      </dgm:t>
    </dgm:pt>
    <dgm:pt modelId="{86EEB320-56DB-4852-9A6D-8543CAE09BA2}" type="sibTrans" cxnId="{C13928C0-3AF6-4EB0-A008-A31FFB62B751}">
      <dgm:prSet/>
      <dgm:spPr/>
      <dgm:t>
        <a:bodyPr/>
        <a:lstStyle/>
        <a:p>
          <a:endParaRPr lang="en-US"/>
        </a:p>
      </dgm:t>
    </dgm:pt>
    <dgm:pt modelId="{76DA9A31-F504-412D-A0A2-1AC6AA978D7B}">
      <dgm:prSet/>
      <dgm:spPr/>
      <dgm:t>
        <a:bodyPr/>
        <a:lstStyle/>
        <a:p>
          <a:r>
            <a:rPr lang="en-US" dirty="0"/>
            <a:t>Queer Scholarship</a:t>
          </a:r>
        </a:p>
      </dgm:t>
    </dgm:pt>
    <dgm:pt modelId="{C7E78871-7E5E-44CF-ACD4-3B7DD8C5DBCE}" type="parTrans" cxnId="{E12BAE52-C57A-4823-B903-8035DF5BC6EB}">
      <dgm:prSet/>
      <dgm:spPr/>
      <dgm:t>
        <a:bodyPr/>
        <a:lstStyle/>
        <a:p>
          <a:endParaRPr lang="en-US"/>
        </a:p>
      </dgm:t>
    </dgm:pt>
    <dgm:pt modelId="{2C777C28-AFA5-46F0-B155-DEA79BE4E79E}" type="sibTrans" cxnId="{E12BAE52-C57A-4823-B903-8035DF5BC6EB}">
      <dgm:prSet/>
      <dgm:spPr/>
      <dgm:t>
        <a:bodyPr/>
        <a:lstStyle/>
        <a:p>
          <a:endParaRPr lang="en-US"/>
        </a:p>
      </dgm:t>
    </dgm:pt>
    <dgm:pt modelId="{C07A6980-D207-4FA4-977B-3484E6EF4283}">
      <dgm:prSet custT="1"/>
      <dgm:spPr/>
      <dgm:t>
        <a:bodyPr/>
        <a:lstStyle/>
        <a:p>
          <a:r>
            <a:rPr lang="en-US" sz="2100" dirty="0"/>
            <a:t>Challenges power structures </a:t>
          </a:r>
          <a:r>
            <a:rPr lang="en-US" sz="1800" dirty="0"/>
            <a:t>(Seidman 1996)</a:t>
          </a:r>
        </a:p>
      </dgm:t>
    </dgm:pt>
    <dgm:pt modelId="{ABBA93C5-86F5-4DEB-8E18-60A57BF5698B}" type="parTrans" cxnId="{AB1ACDA2-E613-471F-B502-FF39234E303D}">
      <dgm:prSet/>
      <dgm:spPr/>
      <dgm:t>
        <a:bodyPr/>
        <a:lstStyle/>
        <a:p>
          <a:endParaRPr lang="en-US"/>
        </a:p>
      </dgm:t>
    </dgm:pt>
    <dgm:pt modelId="{C69129E9-4533-4FE7-A251-F1BAC00E3F16}" type="sibTrans" cxnId="{AB1ACDA2-E613-471F-B502-FF39234E303D}">
      <dgm:prSet/>
      <dgm:spPr/>
      <dgm:t>
        <a:bodyPr/>
        <a:lstStyle/>
        <a:p>
          <a:endParaRPr lang="en-US"/>
        </a:p>
      </dgm:t>
    </dgm:pt>
    <dgm:pt modelId="{20E0E4D0-8010-446B-9566-A318D426BE71}">
      <dgm:prSet custT="1"/>
      <dgm:spPr/>
      <dgm:t>
        <a:bodyPr/>
        <a:lstStyle/>
        <a:p>
          <a:r>
            <a:rPr lang="en-US" sz="2100" dirty="0"/>
            <a:t>Maintains “anti-ruralist” position </a:t>
          </a:r>
          <a:r>
            <a:rPr lang="en-US" sz="1800" dirty="0"/>
            <a:t>(Herring 2010)</a:t>
          </a:r>
          <a:r>
            <a:rPr lang="en-US" sz="2100" dirty="0"/>
            <a:t> called “metronormativity” </a:t>
          </a:r>
          <a:r>
            <a:rPr lang="en-US" sz="1800" dirty="0"/>
            <a:t>(</a:t>
          </a:r>
          <a:r>
            <a:rPr lang="en-US" sz="1800" dirty="0" err="1"/>
            <a:t>Halbersam</a:t>
          </a:r>
          <a:r>
            <a:rPr lang="en-US" sz="1800" dirty="0"/>
            <a:t> 2005)</a:t>
          </a:r>
          <a:endParaRPr lang="en-US" sz="2100" dirty="0"/>
        </a:p>
      </dgm:t>
    </dgm:pt>
    <dgm:pt modelId="{F3B9B6A6-7C34-4E3C-919F-D1C562E0F172}" type="parTrans" cxnId="{C561F165-BAC7-4F7B-8836-D8F484404156}">
      <dgm:prSet/>
      <dgm:spPr/>
      <dgm:t>
        <a:bodyPr/>
        <a:lstStyle/>
        <a:p>
          <a:endParaRPr lang="en-US"/>
        </a:p>
      </dgm:t>
    </dgm:pt>
    <dgm:pt modelId="{2ABA14A7-58FF-490A-969F-68A3520C8FFB}" type="sibTrans" cxnId="{C561F165-BAC7-4F7B-8836-D8F484404156}">
      <dgm:prSet/>
      <dgm:spPr/>
      <dgm:t>
        <a:bodyPr/>
        <a:lstStyle/>
        <a:p>
          <a:endParaRPr lang="en-US"/>
        </a:p>
      </dgm:t>
    </dgm:pt>
    <dgm:pt modelId="{A037C09E-29A6-4688-89A2-9B044B86B794}" type="pres">
      <dgm:prSet presAssocID="{C097FE1A-BE74-4A47-B25B-C0F16AC58802}" presName="linear" presStyleCnt="0">
        <dgm:presLayoutVars>
          <dgm:animLvl val="lvl"/>
          <dgm:resizeHandles val="exact"/>
        </dgm:presLayoutVars>
      </dgm:prSet>
      <dgm:spPr/>
    </dgm:pt>
    <dgm:pt modelId="{CC6A9CE1-F5B3-4311-A981-6543293958AA}" type="pres">
      <dgm:prSet presAssocID="{D774E57C-498F-488F-A2C5-221FB65C1BCD}" presName="parentText" presStyleLbl="node1" presStyleIdx="0" presStyleCnt="3" custLinFactNeighborX="-153" custLinFactNeighborY="-3107">
        <dgm:presLayoutVars>
          <dgm:chMax val="0"/>
          <dgm:bulletEnabled val="1"/>
        </dgm:presLayoutVars>
      </dgm:prSet>
      <dgm:spPr/>
    </dgm:pt>
    <dgm:pt modelId="{3B923062-9957-4612-9341-321334C0931F}" type="pres">
      <dgm:prSet presAssocID="{D774E57C-498F-488F-A2C5-221FB65C1BCD}" presName="childText" presStyleLbl="revTx" presStyleIdx="0" presStyleCnt="3">
        <dgm:presLayoutVars>
          <dgm:bulletEnabled val="1"/>
        </dgm:presLayoutVars>
      </dgm:prSet>
      <dgm:spPr/>
    </dgm:pt>
    <dgm:pt modelId="{065C4573-64C9-4094-890C-8E13070D95DA}" type="pres">
      <dgm:prSet presAssocID="{E34F5BCA-15BA-4BA8-AC5C-577D5F01EB20}" presName="parentText" presStyleLbl="node1" presStyleIdx="1" presStyleCnt="3">
        <dgm:presLayoutVars>
          <dgm:chMax val="0"/>
          <dgm:bulletEnabled val="1"/>
        </dgm:presLayoutVars>
      </dgm:prSet>
      <dgm:spPr/>
    </dgm:pt>
    <dgm:pt modelId="{1972F83D-2179-4862-8C12-CBA455804545}" type="pres">
      <dgm:prSet presAssocID="{E34F5BCA-15BA-4BA8-AC5C-577D5F01EB20}" presName="childText" presStyleLbl="revTx" presStyleIdx="1" presStyleCnt="3">
        <dgm:presLayoutVars>
          <dgm:bulletEnabled val="1"/>
        </dgm:presLayoutVars>
      </dgm:prSet>
      <dgm:spPr/>
    </dgm:pt>
    <dgm:pt modelId="{CC6D4305-EB08-492A-9135-04056F823520}" type="pres">
      <dgm:prSet presAssocID="{76DA9A31-F504-412D-A0A2-1AC6AA978D7B}" presName="parentText" presStyleLbl="node1" presStyleIdx="2" presStyleCnt="3">
        <dgm:presLayoutVars>
          <dgm:chMax val="0"/>
          <dgm:bulletEnabled val="1"/>
        </dgm:presLayoutVars>
      </dgm:prSet>
      <dgm:spPr/>
    </dgm:pt>
    <dgm:pt modelId="{B9E52F75-EB5C-45F9-85C3-F18C5D570417}" type="pres">
      <dgm:prSet presAssocID="{76DA9A31-F504-412D-A0A2-1AC6AA978D7B}" presName="childText" presStyleLbl="revTx" presStyleIdx="2" presStyleCnt="3">
        <dgm:presLayoutVars>
          <dgm:bulletEnabled val="1"/>
        </dgm:presLayoutVars>
      </dgm:prSet>
      <dgm:spPr/>
    </dgm:pt>
  </dgm:ptLst>
  <dgm:cxnLst>
    <dgm:cxn modelId="{C561F165-BAC7-4F7B-8836-D8F484404156}" srcId="{76DA9A31-F504-412D-A0A2-1AC6AA978D7B}" destId="{20E0E4D0-8010-446B-9566-A318D426BE71}" srcOrd="1" destOrd="0" parTransId="{F3B9B6A6-7C34-4E3C-919F-D1C562E0F172}" sibTransId="{2ABA14A7-58FF-490A-969F-68A3520C8FFB}"/>
    <dgm:cxn modelId="{32336168-4A5C-48C5-9F80-A9980B3D6215}" srcId="{C097FE1A-BE74-4A47-B25B-C0F16AC58802}" destId="{E34F5BCA-15BA-4BA8-AC5C-577D5F01EB20}" srcOrd="1" destOrd="0" parTransId="{15C5C099-0804-49B8-B016-943A88F6633F}" sibTransId="{6AD2A443-80B8-4AE9-9966-F75E5961E9CB}"/>
    <dgm:cxn modelId="{471D6749-6FF5-4E4F-9EB8-7D4B11AABFB2}" type="presOf" srcId="{E34F5BCA-15BA-4BA8-AC5C-577D5F01EB20}" destId="{065C4573-64C9-4094-890C-8E13070D95DA}" srcOrd="0" destOrd="0" presId="urn:microsoft.com/office/officeart/2005/8/layout/vList2"/>
    <dgm:cxn modelId="{438EB56A-C5A6-4DCA-811D-A51218559059}" type="presOf" srcId="{C07A6980-D207-4FA4-977B-3484E6EF4283}" destId="{B9E52F75-EB5C-45F9-85C3-F18C5D570417}" srcOrd="0" destOrd="0" presId="urn:microsoft.com/office/officeart/2005/8/layout/vList2"/>
    <dgm:cxn modelId="{B4839772-70B7-477A-82E0-22F76078509E}" srcId="{D774E57C-498F-488F-A2C5-221FB65C1BCD}" destId="{EEB34328-8C5B-4959-A433-9C590A904190}" srcOrd="1" destOrd="0" parTransId="{3015CCB9-7A5F-4385-AA96-49A0D4499450}" sibTransId="{361E7EF0-B1E8-4416-A670-F14D1D1A3A8F}"/>
    <dgm:cxn modelId="{E12BAE52-C57A-4823-B903-8035DF5BC6EB}" srcId="{C097FE1A-BE74-4A47-B25B-C0F16AC58802}" destId="{76DA9A31-F504-412D-A0A2-1AC6AA978D7B}" srcOrd="2" destOrd="0" parTransId="{C7E78871-7E5E-44CF-ACD4-3B7DD8C5DBCE}" sibTransId="{2C777C28-AFA5-46F0-B155-DEA79BE4E79E}"/>
    <dgm:cxn modelId="{2184B283-430A-4BB0-A037-217351E985D5}" type="presOf" srcId="{EEB34328-8C5B-4959-A433-9C590A904190}" destId="{3B923062-9957-4612-9341-321334C0931F}" srcOrd="0" destOrd="1" presId="urn:microsoft.com/office/officeart/2005/8/layout/vList2"/>
    <dgm:cxn modelId="{0832608B-E4FB-43CF-9340-8189C8C1F40E}" type="presOf" srcId="{76DA9A31-F504-412D-A0A2-1AC6AA978D7B}" destId="{CC6D4305-EB08-492A-9135-04056F823520}" srcOrd="0" destOrd="0" presId="urn:microsoft.com/office/officeart/2005/8/layout/vList2"/>
    <dgm:cxn modelId="{5333E48F-5481-4690-A558-A1BB577D3B4F}" srcId="{C097FE1A-BE74-4A47-B25B-C0F16AC58802}" destId="{D774E57C-498F-488F-A2C5-221FB65C1BCD}" srcOrd="0" destOrd="0" parTransId="{06152C38-0329-40EC-BDDB-3555868BFC2E}" sibTransId="{5F0B84F8-2CD2-4D32-89B0-70166EAB948F}"/>
    <dgm:cxn modelId="{AB1ACDA2-E613-471F-B502-FF39234E303D}" srcId="{76DA9A31-F504-412D-A0A2-1AC6AA978D7B}" destId="{C07A6980-D207-4FA4-977B-3484E6EF4283}" srcOrd="0" destOrd="0" parTransId="{ABBA93C5-86F5-4DEB-8E18-60A57BF5698B}" sibTransId="{C69129E9-4533-4FE7-A251-F1BAC00E3F16}"/>
    <dgm:cxn modelId="{3AD2C0AD-0F51-45B3-ACDC-2124BDB255BA}" srcId="{E34F5BCA-15BA-4BA8-AC5C-577D5F01EB20}" destId="{9BA1ACF1-0C00-4C21-97C5-C3FC77F75758}" srcOrd="0" destOrd="0" parTransId="{6E47956F-DB16-42FD-BAD9-C42BA8140686}" sibTransId="{50ECD16D-A60A-4AA5-B18F-24FEFB1DEE1B}"/>
    <dgm:cxn modelId="{29382BBD-3ABA-487F-B272-E90750A8FD4B}" type="presOf" srcId="{D774E57C-498F-488F-A2C5-221FB65C1BCD}" destId="{CC6A9CE1-F5B3-4311-A981-6543293958AA}" srcOrd="0" destOrd="0" presId="urn:microsoft.com/office/officeart/2005/8/layout/vList2"/>
    <dgm:cxn modelId="{C13928C0-3AF6-4EB0-A008-A31FFB62B751}" srcId="{E34F5BCA-15BA-4BA8-AC5C-577D5F01EB20}" destId="{13DA537B-84EE-4BDB-902B-694B64B30557}" srcOrd="1" destOrd="0" parTransId="{F96C0D95-BE03-4101-A917-5C3CE4A00A40}" sibTransId="{86EEB320-56DB-4852-9A6D-8543CAE09BA2}"/>
    <dgm:cxn modelId="{1A8E08C3-8713-4746-9910-00F0CF02D5FF}" type="presOf" srcId="{20E0E4D0-8010-446B-9566-A318D426BE71}" destId="{B9E52F75-EB5C-45F9-85C3-F18C5D570417}" srcOrd="0" destOrd="1" presId="urn:microsoft.com/office/officeart/2005/8/layout/vList2"/>
    <dgm:cxn modelId="{F1F7F0C9-DCF5-40EA-B953-DF0481B9534F}" srcId="{D774E57C-498F-488F-A2C5-221FB65C1BCD}" destId="{4BA8B37F-C9EB-44DF-A493-BA2F8C453FEE}" srcOrd="0" destOrd="0" parTransId="{DC56FC27-E5B6-4F13-88D2-07ECD9492793}" sibTransId="{7A27ECB7-F613-488F-B1A2-EE5AE5012F27}"/>
    <dgm:cxn modelId="{A52716D5-1FEC-4778-B4CF-D909A392E039}" type="presOf" srcId="{C097FE1A-BE74-4A47-B25B-C0F16AC58802}" destId="{A037C09E-29A6-4688-89A2-9B044B86B794}" srcOrd="0" destOrd="0" presId="urn:microsoft.com/office/officeart/2005/8/layout/vList2"/>
    <dgm:cxn modelId="{5AD466DB-2C74-4796-BD40-1B3E09F687A4}" type="presOf" srcId="{9BA1ACF1-0C00-4C21-97C5-C3FC77F75758}" destId="{1972F83D-2179-4862-8C12-CBA455804545}" srcOrd="0" destOrd="0" presId="urn:microsoft.com/office/officeart/2005/8/layout/vList2"/>
    <dgm:cxn modelId="{08F8DFE3-C8AE-4CAB-A098-F2B2354A8386}" type="presOf" srcId="{13DA537B-84EE-4BDB-902B-694B64B30557}" destId="{1972F83D-2179-4862-8C12-CBA455804545}" srcOrd="0" destOrd="1" presId="urn:microsoft.com/office/officeart/2005/8/layout/vList2"/>
    <dgm:cxn modelId="{97590BFD-E93B-48B1-AD22-D991324C9DA9}" type="presOf" srcId="{4BA8B37F-C9EB-44DF-A493-BA2F8C453FEE}" destId="{3B923062-9957-4612-9341-321334C0931F}" srcOrd="0" destOrd="0" presId="urn:microsoft.com/office/officeart/2005/8/layout/vList2"/>
    <dgm:cxn modelId="{16260F51-79E6-454E-ADBA-ECD313F1B85E}" type="presParOf" srcId="{A037C09E-29A6-4688-89A2-9B044B86B794}" destId="{CC6A9CE1-F5B3-4311-A981-6543293958AA}" srcOrd="0" destOrd="0" presId="urn:microsoft.com/office/officeart/2005/8/layout/vList2"/>
    <dgm:cxn modelId="{21EB8EFD-8848-469A-9C0A-9158451DB277}" type="presParOf" srcId="{A037C09E-29A6-4688-89A2-9B044B86B794}" destId="{3B923062-9957-4612-9341-321334C0931F}" srcOrd="1" destOrd="0" presId="urn:microsoft.com/office/officeart/2005/8/layout/vList2"/>
    <dgm:cxn modelId="{0171C8E8-5641-4BC5-A46E-EC471A54819C}" type="presParOf" srcId="{A037C09E-29A6-4688-89A2-9B044B86B794}" destId="{065C4573-64C9-4094-890C-8E13070D95DA}" srcOrd="2" destOrd="0" presId="urn:microsoft.com/office/officeart/2005/8/layout/vList2"/>
    <dgm:cxn modelId="{35C5B87A-557B-4D34-A74E-9DE9DB7E2446}" type="presParOf" srcId="{A037C09E-29A6-4688-89A2-9B044B86B794}" destId="{1972F83D-2179-4862-8C12-CBA455804545}" srcOrd="3" destOrd="0" presId="urn:microsoft.com/office/officeart/2005/8/layout/vList2"/>
    <dgm:cxn modelId="{94B211EE-BD64-4D37-AA64-2B4D4EE04101}" type="presParOf" srcId="{A037C09E-29A6-4688-89A2-9B044B86B794}" destId="{CC6D4305-EB08-492A-9135-04056F823520}" srcOrd="4" destOrd="0" presId="urn:microsoft.com/office/officeart/2005/8/layout/vList2"/>
    <dgm:cxn modelId="{B5FC5C17-54C6-4D45-8562-148F67FF75BC}" type="presParOf" srcId="{A037C09E-29A6-4688-89A2-9B044B86B794}" destId="{B9E52F75-EB5C-45F9-85C3-F18C5D570417}"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623490-4FC0-43BE-AA6D-2AFED9B9B9AC}"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0776C522-877A-459A-A29D-8C359D3B589C}">
      <dgm:prSet/>
      <dgm:spPr/>
      <dgm:t>
        <a:bodyPr/>
        <a:lstStyle/>
        <a:p>
          <a:pPr>
            <a:lnSpc>
              <a:spcPct val="100000"/>
            </a:lnSpc>
          </a:pPr>
          <a:r>
            <a:rPr lang="en-US" dirty="0"/>
            <a:t>Interviews (18) with 20 farmers, representing 17 farms</a:t>
          </a:r>
        </a:p>
      </dgm:t>
    </dgm:pt>
    <dgm:pt modelId="{786A7B8D-240A-4CDC-A44E-7208067BD1A5}" type="parTrans" cxnId="{144A345F-1830-4ECE-9EFE-6B2FEA0C2E33}">
      <dgm:prSet/>
      <dgm:spPr/>
      <dgm:t>
        <a:bodyPr/>
        <a:lstStyle/>
        <a:p>
          <a:endParaRPr lang="en-US"/>
        </a:p>
      </dgm:t>
    </dgm:pt>
    <dgm:pt modelId="{3189B46D-46FE-4EE1-BCA9-6210B14BB347}" type="sibTrans" cxnId="{144A345F-1830-4ECE-9EFE-6B2FEA0C2E33}">
      <dgm:prSet/>
      <dgm:spPr/>
      <dgm:t>
        <a:bodyPr/>
        <a:lstStyle/>
        <a:p>
          <a:pPr>
            <a:lnSpc>
              <a:spcPct val="100000"/>
            </a:lnSpc>
          </a:pPr>
          <a:endParaRPr lang="en-US"/>
        </a:p>
      </dgm:t>
    </dgm:pt>
    <dgm:pt modelId="{5CD90A58-6B3A-48E8-85B7-D14AB96EE241}">
      <dgm:prSet/>
      <dgm:spPr/>
      <dgm:t>
        <a:bodyPr/>
        <a:lstStyle/>
        <a:p>
          <a:pPr>
            <a:lnSpc>
              <a:spcPct val="100000"/>
            </a:lnSpc>
          </a:pPr>
          <a:r>
            <a:rPr lang="en-US" dirty="0"/>
            <a:t>Location: Rural (16), Suburban (2), Urban (2)</a:t>
          </a:r>
        </a:p>
      </dgm:t>
    </dgm:pt>
    <dgm:pt modelId="{BD92C360-9F37-449D-A555-E208123CC01C}" type="parTrans" cxnId="{D5E04BEC-2205-4D76-97E3-F6FAB0947A87}">
      <dgm:prSet/>
      <dgm:spPr/>
      <dgm:t>
        <a:bodyPr/>
        <a:lstStyle/>
        <a:p>
          <a:endParaRPr lang="en-US"/>
        </a:p>
      </dgm:t>
    </dgm:pt>
    <dgm:pt modelId="{6BC661D1-0104-45A1-83B1-4058804770BB}" type="sibTrans" cxnId="{D5E04BEC-2205-4D76-97E3-F6FAB0947A87}">
      <dgm:prSet/>
      <dgm:spPr/>
      <dgm:t>
        <a:bodyPr/>
        <a:lstStyle/>
        <a:p>
          <a:pPr>
            <a:lnSpc>
              <a:spcPct val="100000"/>
            </a:lnSpc>
          </a:pPr>
          <a:endParaRPr lang="en-US"/>
        </a:p>
      </dgm:t>
    </dgm:pt>
    <dgm:pt modelId="{48F9504E-132B-4D23-AF87-AF3D2FC81B5D}">
      <dgm:prSet/>
      <dgm:spPr/>
      <dgm:t>
        <a:bodyPr/>
        <a:lstStyle/>
        <a:p>
          <a:pPr>
            <a:lnSpc>
              <a:spcPct val="100000"/>
            </a:lnSpc>
          </a:pPr>
          <a:r>
            <a:rPr lang="en-US" dirty="0"/>
            <a:t>Race/Ethnicity: White (19), Latinx (1)</a:t>
          </a:r>
        </a:p>
      </dgm:t>
    </dgm:pt>
    <dgm:pt modelId="{036E2A28-F6B9-4614-AC1D-38211D591739}" type="parTrans" cxnId="{CCC04816-BAE3-42FD-AEA6-8B937CB54E84}">
      <dgm:prSet/>
      <dgm:spPr/>
      <dgm:t>
        <a:bodyPr/>
        <a:lstStyle/>
        <a:p>
          <a:endParaRPr lang="en-US"/>
        </a:p>
      </dgm:t>
    </dgm:pt>
    <dgm:pt modelId="{83985980-57F8-4A59-8BC6-CEBD1121AB17}" type="sibTrans" cxnId="{CCC04816-BAE3-42FD-AEA6-8B937CB54E84}">
      <dgm:prSet/>
      <dgm:spPr/>
      <dgm:t>
        <a:bodyPr/>
        <a:lstStyle/>
        <a:p>
          <a:pPr>
            <a:lnSpc>
              <a:spcPct val="100000"/>
            </a:lnSpc>
          </a:pPr>
          <a:endParaRPr lang="en-US"/>
        </a:p>
      </dgm:t>
    </dgm:pt>
    <dgm:pt modelId="{7F2D6400-4BD3-4A84-B04A-407EBFA2612F}">
      <dgm:prSet/>
      <dgm:spPr/>
      <dgm:t>
        <a:bodyPr/>
        <a:lstStyle/>
        <a:p>
          <a:pPr>
            <a:lnSpc>
              <a:spcPct val="100000"/>
            </a:lnSpc>
          </a:pPr>
          <a:r>
            <a:rPr lang="en-US" dirty="0"/>
            <a:t>Farm owner (12) Farm employee (8)</a:t>
          </a:r>
        </a:p>
      </dgm:t>
    </dgm:pt>
    <dgm:pt modelId="{2B90E1B9-6165-466B-886D-12CE3FB9E861}" type="parTrans" cxnId="{7BD899CA-5BA8-4561-9F1E-F8B567F30E48}">
      <dgm:prSet/>
      <dgm:spPr/>
      <dgm:t>
        <a:bodyPr/>
        <a:lstStyle/>
        <a:p>
          <a:endParaRPr lang="en-US"/>
        </a:p>
      </dgm:t>
    </dgm:pt>
    <dgm:pt modelId="{1CFF5D3C-4B11-40D8-BC98-9BEE778BC5AF}" type="sibTrans" cxnId="{7BD899CA-5BA8-4561-9F1E-F8B567F30E48}">
      <dgm:prSet/>
      <dgm:spPr/>
      <dgm:t>
        <a:bodyPr/>
        <a:lstStyle/>
        <a:p>
          <a:endParaRPr lang="en-US"/>
        </a:p>
      </dgm:t>
    </dgm:pt>
    <dgm:pt modelId="{C37335A2-3171-4458-A109-02769762EF3E}">
      <dgm:prSet/>
      <dgm:spPr/>
      <dgm:t>
        <a:bodyPr/>
        <a:lstStyle/>
        <a:p>
          <a:pPr>
            <a:lnSpc>
              <a:spcPct val="100000"/>
            </a:lnSpc>
          </a:pPr>
          <a:endParaRPr lang="en-US" dirty="0"/>
        </a:p>
      </dgm:t>
    </dgm:pt>
    <dgm:pt modelId="{7987DA57-C2BD-4B63-825F-E7C4F9D1F507}" type="parTrans" cxnId="{86C06889-EE30-4A2B-A6F7-4E8A603B0210}">
      <dgm:prSet/>
      <dgm:spPr/>
      <dgm:t>
        <a:bodyPr/>
        <a:lstStyle/>
        <a:p>
          <a:endParaRPr lang="en-US"/>
        </a:p>
      </dgm:t>
    </dgm:pt>
    <dgm:pt modelId="{0F10333E-42F2-4EDC-BB34-CB5B7E9AEC95}" type="sibTrans" cxnId="{86C06889-EE30-4A2B-A6F7-4E8A603B0210}">
      <dgm:prSet/>
      <dgm:spPr/>
      <dgm:t>
        <a:bodyPr/>
        <a:lstStyle/>
        <a:p>
          <a:endParaRPr lang="en-US"/>
        </a:p>
      </dgm:t>
    </dgm:pt>
    <dgm:pt modelId="{37CC3358-3EFE-4F6C-A1C3-DE4C3B722BFF}">
      <dgm:prSet/>
      <dgm:spPr/>
      <dgm:t>
        <a:bodyPr/>
        <a:lstStyle/>
        <a:p>
          <a:pPr>
            <a:lnSpc>
              <a:spcPct val="100000"/>
            </a:lnSpc>
          </a:pPr>
          <a:r>
            <a:rPr lang="en-US" dirty="0"/>
            <a:t>Gender: Cis-women (12), Non-binary (4) Cis-men (2), Transgender woman (1), Transgender men (1)</a:t>
          </a:r>
        </a:p>
      </dgm:t>
    </dgm:pt>
    <dgm:pt modelId="{D0DC311E-B447-4CE5-9B05-4936DBBE8466}" type="parTrans" cxnId="{A2B7CEFE-48CE-43AF-B64B-43ADC203978C}">
      <dgm:prSet/>
      <dgm:spPr/>
      <dgm:t>
        <a:bodyPr/>
        <a:lstStyle/>
        <a:p>
          <a:endParaRPr lang="en-US"/>
        </a:p>
      </dgm:t>
    </dgm:pt>
    <dgm:pt modelId="{E55BC11C-8D8B-45B0-BF1E-EADD1C928396}" type="sibTrans" cxnId="{A2B7CEFE-48CE-43AF-B64B-43ADC203978C}">
      <dgm:prSet/>
      <dgm:spPr/>
      <dgm:t>
        <a:bodyPr/>
        <a:lstStyle/>
        <a:p>
          <a:endParaRPr lang="en-US"/>
        </a:p>
      </dgm:t>
    </dgm:pt>
    <dgm:pt modelId="{14645759-DB0F-4FD9-9A67-F073FB42888B}">
      <dgm:prSet/>
      <dgm:spPr/>
      <dgm:t>
        <a:bodyPr/>
        <a:lstStyle/>
        <a:p>
          <a:pPr>
            <a:lnSpc>
              <a:spcPct val="100000"/>
            </a:lnSpc>
          </a:pPr>
          <a:r>
            <a:rPr lang="en-US" dirty="0"/>
            <a:t>Sexuality: Queer (7), Lesbian (6), Bisexual/Pansexual (4), Gay (3)</a:t>
          </a:r>
        </a:p>
      </dgm:t>
    </dgm:pt>
    <dgm:pt modelId="{3927D0B1-3798-41F3-BA6B-C1D0F11AF991}" type="parTrans" cxnId="{C0848B15-ACB4-42D3-BC6C-F28FD8990F7F}">
      <dgm:prSet/>
      <dgm:spPr/>
      <dgm:t>
        <a:bodyPr/>
        <a:lstStyle/>
        <a:p>
          <a:endParaRPr lang="en-US"/>
        </a:p>
      </dgm:t>
    </dgm:pt>
    <dgm:pt modelId="{B1D46E61-7D2B-4069-86F3-6B0EB046F040}" type="sibTrans" cxnId="{C0848B15-ACB4-42D3-BC6C-F28FD8990F7F}">
      <dgm:prSet/>
      <dgm:spPr/>
      <dgm:t>
        <a:bodyPr/>
        <a:lstStyle/>
        <a:p>
          <a:endParaRPr lang="en-US"/>
        </a:p>
      </dgm:t>
    </dgm:pt>
    <dgm:pt modelId="{A7179B87-0DE6-4A61-AC93-E5C2E1A780D1}" type="pres">
      <dgm:prSet presAssocID="{B4623490-4FC0-43BE-AA6D-2AFED9B9B9AC}" presName="root" presStyleCnt="0">
        <dgm:presLayoutVars>
          <dgm:dir/>
          <dgm:resizeHandles val="exact"/>
        </dgm:presLayoutVars>
      </dgm:prSet>
      <dgm:spPr/>
    </dgm:pt>
    <dgm:pt modelId="{E6A9E669-BF5C-4553-8848-E92C40CBC2B6}" type="pres">
      <dgm:prSet presAssocID="{0776C522-877A-459A-A29D-8C359D3B589C}" presName="compNode" presStyleCnt="0"/>
      <dgm:spPr/>
    </dgm:pt>
    <dgm:pt modelId="{03E4B1DF-CD3C-47FD-9B0A-BA8365EBB672}" type="pres">
      <dgm:prSet presAssocID="{0776C522-877A-459A-A29D-8C359D3B589C}" presName="bgRect" presStyleLbl="bgShp" presStyleIdx="0" presStyleCnt="6" custLinFactNeighborY="-805"/>
      <dgm:spPr/>
    </dgm:pt>
    <dgm:pt modelId="{6380651E-0FBF-4841-9C53-0C2C19D082CD}" type="pres">
      <dgm:prSet presAssocID="{0776C522-877A-459A-A29D-8C359D3B589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rm scene"/>
        </a:ext>
      </dgm:extLst>
    </dgm:pt>
    <dgm:pt modelId="{A3328FF5-0697-47A3-AD62-4E4C9115B368}" type="pres">
      <dgm:prSet presAssocID="{0776C522-877A-459A-A29D-8C359D3B589C}" presName="spaceRect" presStyleCnt="0"/>
      <dgm:spPr/>
    </dgm:pt>
    <dgm:pt modelId="{39ABED43-CA63-4ADA-8B41-9A602A470BDA}" type="pres">
      <dgm:prSet presAssocID="{0776C522-877A-459A-A29D-8C359D3B589C}" presName="parTx" presStyleLbl="revTx" presStyleIdx="0" presStyleCnt="7" custScaleX="101218">
        <dgm:presLayoutVars>
          <dgm:chMax val="0"/>
          <dgm:chPref val="0"/>
        </dgm:presLayoutVars>
      </dgm:prSet>
      <dgm:spPr/>
    </dgm:pt>
    <dgm:pt modelId="{84AD3394-3BB5-47A1-91E5-C9DBDD220BFC}" type="pres">
      <dgm:prSet presAssocID="{3189B46D-46FE-4EE1-BCA9-6210B14BB347}" presName="sibTrans" presStyleCnt="0"/>
      <dgm:spPr/>
    </dgm:pt>
    <dgm:pt modelId="{FC0F71C4-44B0-4F26-9CE3-CED7D92478C8}" type="pres">
      <dgm:prSet presAssocID="{5CD90A58-6B3A-48E8-85B7-D14AB96EE241}" presName="compNode" presStyleCnt="0"/>
      <dgm:spPr/>
    </dgm:pt>
    <dgm:pt modelId="{22C6F4E7-947D-4C13-9AE3-E5AFEBDB7522}" type="pres">
      <dgm:prSet presAssocID="{5CD90A58-6B3A-48E8-85B7-D14AB96EE241}" presName="bgRect" presStyleLbl="bgShp" presStyleIdx="1" presStyleCnt="6"/>
      <dgm:spPr/>
    </dgm:pt>
    <dgm:pt modelId="{42A42C91-924B-4539-A9DB-4E1D5F4E8D3C}" type="pres">
      <dgm:prSet presAssocID="{5CD90A58-6B3A-48E8-85B7-D14AB96EE24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rection"/>
        </a:ext>
      </dgm:extLst>
    </dgm:pt>
    <dgm:pt modelId="{FBAEA019-FA99-4C9F-B972-20648E4E4224}" type="pres">
      <dgm:prSet presAssocID="{5CD90A58-6B3A-48E8-85B7-D14AB96EE241}" presName="spaceRect" presStyleCnt="0"/>
      <dgm:spPr/>
    </dgm:pt>
    <dgm:pt modelId="{57B60EF0-5CA7-448F-8428-C9EA4F682EF1}" type="pres">
      <dgm:prSet presAssocID="{5CD90A58-6B3A-48E8-85B7-D14AB96EE241}" presName="parTx" presStyleLbl="revTx" presStyleIdx="1" presStyleCnt="7" custScaleX="109132">
        <dgm:presLayoutVars>
          <dgm:chMax val="0"/>
          <dgm:chPref val="0"/>
        </dgm:presLayoutVars>
      </dgm:prSet>
      <dgm:spPr/>
    </dgm:pt>
    <dgm:pt modelId="{F090C9A1-1FF7-4862-9849-A41C230E5FDC}" type="pres">
      <dgm:prSet presAssocID="{6BC661D1-0104-45A1-83B1-4058804770BB}" presName="sibTrans" presStyleCnt="0"/>
      <dgm:spPr/>
    </dgm:pt>
    <dgm:pt modelId="{4767F6C7-60BB-42D6-AD0D-FBC710493EB8}" type="pres">
      <dgm:prSet presAssocID="{48F9504E-132B-4D23-AF87-AF3D2FC81B5D}" presName="compNode" presStyleCnt="0"/>
      <dgm:spPr/>
    </dgm:pt>
    <dgm:pt modelId="{82AC5BC6-5958-4A83-9B19-BE6761CF4F65}" type="pres">
      <dgm:prSet presAssocID="{48F9504E-132B-4D23-AF87-AF3D2FC81B5D}" presName="bgRect" presStyleLbl="bgShp" presStyleIdx="2" presStyleCnt="6"/>
      <dgm:spPr/>
    </dgm:pt>
    <dgm:pt modelId="{14CD3FA5-74A9-477D-8521-BE7BD0FC75CD}" type="pres">
      <dgm:prSet presAssocID="{48F9504E-132B-4D23-AF87-AF3D2FC81B5D}" presName="iconRect" presStyleLbl="nod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List"/>
        </a:ext>
      </dgm:extLst>
    </dgm:pt>
    <dgm:pt modelId="{4504139E-9422-4E33-B8EF-138682FC6138}" type="pres">
      <dgm:prSet presAssocID="{48F9504E-132B-4D23-AF87-AF3D2FC81B5D}" presName="spaceRect" presStyleCnt="0"/>
      <dgm:spPr/>
    </dgm:pt>
    <dgm:pt modelId="{B261EEB6-45C0-4FEA-835D-C4AFF5C9F5E6}" type="pres">
      <dgm:prSet presAssocID="{48F9504E-132B-4D23-AF87-AF3D2FC81B5D}" presName="parTx" presStyleLbl="revTx" presStyleIdx="2" presStyleCnt="7">
        <dgm:presLayoutVars>
          <dgm:chMax val="0"/>
          <dgm:chPref val="0"/>
        </dgm:presLayoutVars>
      </dgm:prSet>
      <dgm:spPr/>
    </dgm:pt>
    <dgm:pt modelId="{616B96A5-1F50-4FB3-B8BC-7ED1F4BAEB3A}" type="pres">
      <dgm:prSet presAssocID="{83985980-57F8-4A59-8BC6-CEBD1121AB17}" presName="sibTrans" presStyleCnt="0"/>
      <dgm:spPr/>
    </dgm:pt>
    <dgm:pt modelId="{FACBC114-FCA5-4BB5-A2D5-002FD3DEBDEA}" type="pres">
      <dgm:prSet presAssocID="{7F2D6400-4BD3-4A84-B04A-407EBFA2612F}" presName="compNode" presStyleCnt="0"/>
      <dgm:spPr/>
    </dgm:pt>
    <dgm:pt modelId="{1E62AAAE-A185-4CD1-832E-EE2EB12FCD22}" type="pres">
      <dgm:prSet presAssocID="{7F2D6400-4BD3-4A84-B04A-407EBFA2612F}" presName="bgRect" presStyleLbl="bgShp" presStyleIdx="3" presStyleCnt="6" custLinFactNeighborY="7491"/>
      <dgm:spPr/>
    </dgm:pt>
    <dgm:pt modelId="{95CFC3C2-92F4-45BC-B840-1E1CFF6E7732}" type="pres">
      <dgm:prSet presAssocID="{7F2D6400-4BD3-4A84-B04A-407EBFA2612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Farmer"/>
        </a:ext>
      </dgm:extLst>
    </dgm:pt>
    <dgm:pt modelId="{87D255EB-6271-4DA5-A1D6-44FC586FC088}" type="pres">
      <dgm:prSet presAssocID="{7F2D6400-4BD3-4A84-B04A-407EBFA2612F}" presName="spaceRect" presStyleCnt="0"/>
      <dgm:spPr/>
    </dgm:pt>
    <dgm:pt modelId="{CB2B5A0B-B87B-415F-B6B1-2C59A9361083}" type="pres">
      <dgm:prSet presAssocID="{7F2D6400-4BD3-4A84-B04A-407EBFA2612F}" presName="parTx" presStyleLbl="revTx" presStyleIdx="3" presStyleCnt="7" custScaleX="123952" custLinFactNeighborX="9464" custLinFactNeighborY="-1270">
        <dgm:presLayoutVars>
          <dgm:chMax val="0"/>
          <dgm:chPref val="0"/>
        </dgm:presLayoutVars>
      </dgm:prSet>
      <dgm:spPr/>
    </dgm:pt>
    <dgm:pt modelId="{FFD4988A-1D85-425E-A9CA-8D92E5D1909F}" type="pres">
      <dgm:prSet presAssocID="{7F2D6400-4BD3-4A84-B04A-407EBFA2612F}" presName="desTx" presStyleLbl="revTx" presStyleIdx="4" presStyleCnt="7">
        <dgm:presLayoutVars/>
      </dgm:prSet>
      <dgm:spPr/>
    </dgm:pt>
    <dgm:pt modelId="{7F883E99-BF59-433E-8C13-9732A1437641}" type="pres">
      <dgm:prSet presAssocID="{1CFF5D3C-4B11-40D8-BC98-9BEE778BC5AF}" presName="sibTrans" presStyleCnt="0"/>
      <dgm:spPr/>
    </dgm:pt>
    <dgm:pt modelId="{2DB03F07-F40D-454F-82AD-27FD09247BA3}" type="pres">
      <dgm:prSet presAssocID="{37CC3358-3EFE-4F6C-A1C3-DE4C3B722BFF}" presName="compNode" presStyleCnt="0"/>
      <dgm:spPr/>
    </dgm:pt>
    <dgm:pt modelId="{3B4F487D-2CD0-4407-B628-784CFFDBF15E}" type="pres">
      <dgm:prSet presAssocID="{37CC3358-3EFE-4F6C-A1C3-DE4C3B722BFF}" presName="bgRect" presStyleLbl="bgShp" presStyleIdx="4" presStyleCnt="6" custLinFactNeighborY="7365"/>
      <dgm:spPr/>
    </dgm:pt>
    <dgm:pt modelId="{69108F88-2106-4EEA-9FD2-71E670CF287C}" type="pres">
      <dgm:prSet presAssocID="{37CC3358-3EFE-4F6C-A1C3-DE4C3B722BF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ustomer review RTL"/>
        </a:ext>
      </dgm:extLst>
    </dgm:pt>
    <dgm:pt modelId="{BEBEC62D-F07E-4200-A32A-6C4CFA66F252}" type="pres">
      <dgm:prSet presAssocID="{37CC3358-3EFE-4F6C-A1C3-DE4C3B722BFF}" presName="spaceRect" presStyleCnt="0"/>
      <dgm:spPr/>
    </dgm:pt>
    <dgm:pt modelId="{F331BED6-9976-419F-A6F7-E44E26111E5D}" type="pres">
      <dgm:prSet presAssocID="{37CC3358-3EFE-4F6C-A1C3-DE4C3B722BFF}" presName="parTx" presStyleLbl="revTx" presStyleIdx="5" presStyleCnt="7">
        <dgm:presLayoutVars>
          <dgm:chMax val="0"/>
          <dgm:chPref val="0"/>
        </dgm:presLayoutVars>
      </dgm:prSet>
      <dgm:spPr/>
    </dgm:pt>
    <dgm:pt modelId="{EEE32D15-7604-4326-9FCC-CF28041F9ADE}" type="pres">
      <dgm:prSet presAssocID="{E55BC11C-8D8B-45B0-BF1E-EADD1C928396}" presName="sibTrans" presStyleCnt="0"/>
      <dgm:spPr/>
    </dgm:pt>
    <dgm:pt modelId="{599D12CC-067E-45A2-95A3-556E2CE98C56}" type="pres">
      <dgm:prSet presAssocID="{14645759-DB0F-4FD9-9A67-F073FB42888B}" presName="compNode" presStyleCnt="0"/>
      <dgm:spPr/>
    </dgm:pt>
    <dgm:pt modelId="{3E72359D-703A-4C25-8E9B-85A03EF3AE63}" type="pres">
      <dgm:prSet presAssocID="{14645759-DB0F-4FD9-9A67-F073FB42888B}" presName="bgRect" presStyleLbl="bgShp" presStyleIdx="5" presStyleCnt="6"/>
      <dgm:spPr/>
    </dgm:pt>
    <dgm:pt modelId="{FD0B7845-C744-4A45-8DFA-3D4AE755C1C2}" type="pres">
      <dgm:prSet presAssocID="{14645759-DB0F-4FD9-9A67-F073FB42888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onnections"/>
        </a:ext>
      </dgm:extLst>
    </dgm:pt>
    <dgm:pt modelId="{E2833BD1-05EB-42AB-B272-38E5FAC5AE25}" type="pres">
      <dgm:prSet presAssocID="{14645759-DB0F-4FD9-9A67-F073FB42888B}" presName="spaceRect" presStyleCnt="0"/>
      <dgm:spPr/>
    </dgm:pt>
    <dgm:pt modelId="{523213E0-6987-4BD0-80FA-7472B2A3C7D6}" type="pres">
      <dgm:prSet presAssocID="{14645759-DB0F-4FD9-9A67-F073FB42888B}" presName="parTx" presStyleLbl="revTx" presStyleIdx="6" presStyleCnt="7">
        <dgm:presLayoutVars>
          <dgm:chMax val="0"/>
          <dgm:chPref val="0"/>
        </dgm:presLayoutVars>
      </dgm:prSet>
      <dgm:spPr/>
    </dgm:pt>
  </dgm:ptLst>
  <dgm:cxnLst>
    <dgm:cxn modelId="{C0848B15-ACB4-42D3-BC6C-F28FD8990F7F}" srcId="{B4623490-4FC0-43BE-AA6D-2AFED9B9B9AC}" destId="{14645759-DB0F-4FD9-9A67-F073FB42888B}" srcOrd="5" destOrd="0" parTransId="{3927D0B1-3798-41F3-BA6B-C1D0F11AF991}" sibTransId="{B1D46E61-7D2B-4069-86F3-6B0EB046F040}"/>
    <dgm:cxn modelId="{CCC04816-BAE3-42FD-AEA6-8B937CB54E84}" srcId="{B4623490-4FC0-43BE-AA6D-2AFED9B9B9AC}" destId="{48F9504E-132B-4D23-AF87-AF3D2FC81B5D}" srcOrd="2" destOrd="0" parTransId="{036E2A28-F6B9-4614-AC1D-38211D591739}" sibTransId="{83985980-57F8-4A59-8BC6-CEBD1121AB17}"/>
    <dgm:cxn modelId="{07C7A13C-A46A-4128-9EAD-9DF3ED40EF35}" type="presOf" srcId="{7F2D6400-4BD3-4A84-B04A-407EBFA2612F}" destId="{CB2B5A0B-B87B-415F-B6B1-2C59A9361083}" srcOrd="0" destOrd="0" presId="urn:microsoft.com/office/officeart/2018/2/layout/IconVerticalSolidList"/>
    <dgm:cxn modelId="{144A345F-1830-4ECE-9EFE-6B2FEA0C2E33}" srcId="{B4623490-4FC0-43BE-AA6D-2AFED9B9B9AC}" destId="{0776C522-877A-459A-A29D-8C359D3B589C}" srcOrd="0" destOrd="0" parTransId="{786A7B8D-240A-4CDC-A44E-7208067BD1A5}" sibTransId="{3189B46D-46FE-4EE1-BCA9-6210B14BB347}"/>
    <dgm:cxn modelId="{5E7DB248-CB6B-41F9-A59B-EB171077F952}" type="presOf" srcId="{5CD90A58-6B3A-48E8-85B7-D14AB96EE241}" destId="{57B60EF0-5CA7-448F-8428-C9EA4F682EF1}" srcOrd="0" destOrd="0" presId="urn:microsoft.com/office/officeart/2018/2/layout/IconVerticalSolidList"/>
    <dgm:cxn modelId="{B05A5872-513B-4C50-9E86-B5C668767FE1}" type="presOf" srcId="{48F9504E-132B-4D23-AF87-AF3D2FC81B5D}" destId="{B261EEB6-45C0-4FEA-835D-C4AFF5C9F5E6}" srcOrd="0" destOrd="0" presId="urn:microsoft.com/office/officeart/2018/2/layout/IconVerticalSolidList"/>
    <dgm:cxn modelId="{0A6F3F79-48EB-4B9D-9B0A-53A6F541479A}" type="presOf" srcId="{0776C522-877A-459A-A29D-8C359D3B589C}" destId="{39ABED43-CA63-4ADA-8B41-9A602A470BDA}" srcOrd="0" destOrd="0" presId="urn:microsoft.com/office/officeart/2018/2/layout/IconVerticalSolidList"/>
    <dgm:cxn modelId="{86C06889-EE30-4A2B-A6F7-4E8A603B0210}" srcId="{7F2D6400-4BD3-4A84-B04A-407EBFA2612F}" destId="{C37335A2-3171-4458-A109-02769762EF3E}" srcOrd="0" destOrd="0" parTransId="{7987DA57-C2BD-4B63-825F-E7C4F9D1F507}" sibTransId="{0F10333E-42F2-4EDC-BB34-CB5B7E9AEC95}"/>
    <dgm:cxn modelId="{B4A4338F-0BC0-4CCB-A522-C0D2D4EC529C}" type="presOf" srcId="{B4623490-4FC0-43BE-AA6D-2AFED9B9B9AC}" destId="{A7179B87-0DE6-4A61-AC93-E5C2E1A780D1}" srcOrd="0" destOrd="0" presId="urn:microsoft.com/office/officeart/2018/2/layout/IconVerticalSolidList"/>
    <dgm:cxn modelId="{2AC50899-8957-44D5-B970-A084618ACF5A}" type="presOf" srcId="{37CC3358-3EFE-4F6C-A1C3-DE4C3B722BFF}" destId="{F331BED6-9976-419F-A6F7-E44E26111E5D}" srcOrd="0" destOrd="0" presId="urn:microsoft.com/office/officeart/2018/2/layout/IconVerticalSolidList"/>
    <dgm:cxn modelId="{7BD899CA-5BA8-4561-9F1E-F8B567F30E48}" srcId="{B4623490-4FC0-43BE-AA6D-2AFED9B9B9AC}" destId="{7F2D6400-4BD3-4A84-B04A-407EBFA2612F}" srcOrd="3" destOrd="0" parTransId="{2B90E1B9-6165-466B-886D-12CE3FB9E861}" sibTransId="{1CFF5D3C-4B11-40D8-BC98-9BEE778BC5AF}"/>
    <dgm:cxn modelId="{F6872CD8-7DDF-48BD-85FB-2F03C02EAA3E}" type="presOf" srcId="{14645759-DB0F-4FD9-9A67-F073FB42888B}" destId="{523213E0-6987-4BD0-80FA-7472B2A3C7D6}" srcOrd="0" destOrd="0" presId="urn:microsoft.com/office/officeart/2018/2/layout/IconVerticalSolidList"/>
    <dgm:cxn modelId="{D5E04BEC-2205-4D76-97E3-F6FAB0947A87}" srcId="{B4623490-4FC0-43BE-AA6D-2AFED9B9B9AC}" destId="{5CD90A58-6B3A-48E8-85B7-D14AB96EE241}" srcOrd="1" destOrd="0" parTransId="{BD92C360-9F37-449D-A555-E208123CC01C}" sibTransId="{6BC661D1-0104-45A1-83B1-4058804770BB}"/>
    <dgm:cxn modelId="{A0745EF8-B61E-4F4C-B13F-29E20D54C5C7}" type="presOf" srcId="{C37335A2-3171-4458-A109-02769762EF3E}" destId="{FFD4988A-1D85-425E-A9CA-8D92E5D1909F}" srcOrd="0" destOrd="0" presId="urn:microsoft.com/office/officeart/2018/2/layout/IconVerticalSolidList"/>
    <dgm:cxn modelId="{A2B7CEFE-48CE-43AF-B64B-43ADC203978C}" srcId="{B4623490-4FC0-43BE-AA6D-2AFED9B9B9AC}" destId="{37CC3358-3EFE-4F6C-A1C3-DE4C3B722BFF}" srcOrd="4" destOrd="0" parTransId="{D0DC311E-B447-4CE5-9B05-4936DBBE8466}" sibTransId="{E55BC11C-8D8B-45B0-BF1E-EADD1C928396}"/>
    <dgm:cxn modelId="{509D4BD2-6F5B-4BD6-ADE8-68DF2C593D7C}" type="presParOf" srcId="{A7179B87-0DE6-4A61-AC93-E5C2E1A780D1}" destId="{E6A9E669-BF5C-4553-8848-E92C40CBC2B6}" srcOrd="0" destOrd="0" presId="urn:microsoft.com/office/officeart/2018/2/layout/IconVerticalSolidList"/>
    <dgm:cxn modelId="{42E5D111-1463-4959-8F7F-E11BF93C0731}" type="presParOf" srcId="{E6A9E669-BF5C-4553-8848-E92C40CBC2B6}" destId="{03E4B1DF-CD3C-47FD-9B0A-BA8365EBB672}" srcOrd="0" destOrd="0" presId="urn:microsoft.com/office/officeart/2018/2/layout/IconVerticalSolidList"/>
    <dgm:cxn modelId="{9DEEDC37-9C50-43E0-99ED-AD3B57F731BD}" type="presParOf" srcId="{E6A9E669-BF5C-4553-8848-E92C40CBC2B6}" destId="{6380651E-0FBF-4841-9C53-0C2C19D082CD}" srcOrd="1" destOrd="0" presId="urn:microsoft.com/office/officeart/2018/2/layout/IconVerticalSolidList"/>
    <dgm:cxn modelId="{BCA269F4-486C-489C-B4E9-D3CFE7EFE526}" type="presParOf" srcId="{E6A9E669-BF5C-4553-8848-E92C40CBC2B6}" destId="{A3328FF5-0697-47A3-AD62-4E4C9115B368}" srcOrd="2" destOrd="0" presId="urn:microsoft.com/office/officeart/2018/2/layout/IconVerticalSolidList"/>
    <dgm:cxn modelId="{608E96B0-215F-464D-AE35-8AB8D5830EA1}" type="presParOf" srcId="{E6A9E669-BF5C-4553-8848-E92C40CBC2B6}" destId="{39ABED43-CA63-4ADA-8B41-9A602A470BDA}" srcOrd="3" destOrd="0" presId="urn:microsoft.com/office/officeart/2018/2/layout/IconVerticalSolidList"/>
    <dgm:cxn modelId="{8034F16C-BD27-4E68-901C-9F093E1D5F49}" type="presParOf" srcId="{A7179B87-0DE6-4A61-AC93-E5C2E1A780D1}" destId="{84AD3394-3BB5-47A1-91E5-C9DBDD220BFC}" srcOrd="1" destOrd="0" presId="urn:microsoft.com/office/officeart/2018/2/layout/IconVerticalSolidList"/>
    <dgm:cxn modelId="{644F4636-0F89-464A-850B-8787C686999F}" type="presParOf" srcId="{A7179B87-0DE6-4A61-AC93-E5C2E1A780D1}" destId="{FC0F71C4-44B0-4F26-9CE3-CED7D92478C8}" srcOrd="2" destOrd="0" presId="urn:microsoft.com/office/officeart/2018/2/layout/IconVerticalSolidList"/>
    <dgm:cxn modelId="{A6E0D606-4FFC-4B50-BE38-523F7A1693C6}" type="presParOf" srcId="{FC0F71C4-44B0-4F26-9CE3-CED7D92478C8}" destId="{22C6F4E7-947D-4C13-9AE3-E5AFEBDB7522}" srcOrd="0" destOrd="0" presId="urn:microsoft.com/office/officeart/2018/2/layout/IconVerticalSolidList"/>
    <dgm:cxn modelId="{A059BD92-7F1B-4445-8530-4A41C2CF2BBB}" type="presParOf" srcId="{FC0F71C4-44B0-4F26-9CE3-CED7D92478C8}" destId="{42A42C91-924B-4539-A9DB-4E1D5F4E8D3C}" srcOrd="1" destOrd="0" presId="urn:microsoft.com/office/officeart/2018/2/layout/IconVerticalSolidList"/>
    <dgm:cxn modelId="{57912A87-1BA9-4AC3-ACDB-A87DFEDF278F}" type="presParOf" srcId="{FC0F71C4-44B0-4F26-9CE3-CED7D92478C8}" destId="{FBAEA019-FA99-4C9F-B972-20648E4E4224}" srcOrd="2" destOrd="0" presId="urn:microsoft.com/office/officeart/2018/2/layout/IconVerticalSolidList"/>
    <dgm:cxn modelId="{E75DA8C6-4E17-4906-BDB2-329BE013E0FB}" type="presParOf" srcId="{FC0F71C4-44B0-4F26-9CE3-CED7D92478C8}" destId="{57B60EF0-5CA7-448F-8428-C9EA4F682EF1}" srcOrd="3" destOrd="0" presId="urn:microsoft.com/office/officeart/2018/2/layout/IconVerticalSolidList"/>
    <dgm:cxn modelId="{0800B4D6-FB12-4921-9E0D-18695911ACC1}" type="presParOf" srcId="{A7179B87-0DE6-4A61-AC93-E5C2E1A780D1}" destId="{F090C9A1-1FF7-4862-9849-A41C230E5FDC}" srcOrd="3" destOrd="0" presId="urn:microsoft.com/office/officeart/2018/2/layout/IconVerticalSolidList"/>
    <dgm:cxn modelId="{75BB5C26-A7F3-45CA-ABDF-9395D736A538}" type="presParOf" srcId="{A7179B87-0DE6-4A61-AC93-E5C2E1A780D1}" destId="{4767F6C7-60BB-42D6-AD0D-FBC710493EB8}" srcOrd="4" destOrd="0" presId="urn:microsoft.com/office/officeart/2018/2/layout/IconVerticalSolidList"/>
    <dgm:cxn modelId="{6D641CB3-2915-4261-9E5F-2B2D7E5A8512}" type="presParOf" srcId="{4767F6C7-60BB-42D6-AD0D-FBC710493EB8}" destId="{82AC5BC6-5958-4A83-9B19-BE6761CF4F65}" srcOrd="0" destOrd="0" presId="urn:microsoft.com/office/officeart/2018/2/layout/IconVerticalSolidList"/>
    <dgm:cxn modelId="{F1081456-756F-4F9A-9666-BC57583E8375}" type="presParOf" srcId="{4767F6C7-60BB-42D6-AD0D-FBC710493EB8}" destId="{14CD3FA5-74A9-477D-8521-BE7BD0FC75CD}" srcOrd="1" destOrd="0" presId="urn:microsoft.com/office/officeart/2018/2/layout/IconVerticalSolidList"/>
    <dgm:cxn modelId="{8D6A8DD5-98FE-4C05-A472-524A1B159CDD}" type="presParOf" srcId="{4767F6C7-60BB-42D6-AD0D-FBC710493EB8}" destId="{4504139E-9422-4E33-B8EF-138682FC6138}" srcOrd="2" destOrd="0" presId="urn:microsoft.com/office/officeart/2018/2/layout/IconVerticalSolidList"/>
    <dgm:cxn modelId="{DF07E45F-3838-4303-A7EB-C443A051E619}" type="presParOf" srcId="{4767F6C7-60BB-42D6-AD0D-FBC710493EB8}" destId="{B261EEB6-45C0-4FEA-835D-C4AFF5C9F5E6}" srcOrd="3" destOrd="0" presId="urn:microsoft.com/office/officeart/2018/2/layout/IconVerticalSolidList"/>
    <dgm:cxn modelId="{615B35C5-8FFE-4FEB-88BB-CE5C415C3C74}" type="presParOf" srcId="{A7179B87-0DE6-4A61-AC93-E5C2E1A780D1}" destId="{616B96A5-1F50-4FB3-B8BC-7ED1F4BAEB3A}" srcOrd="5" destOrd="0" presId="urn:microsoft.com/office/officeart/2018/2/layout/IconVerticalSolidList"/>
    <dgm:cxn modelId="{526923D8-4B2E-44CB-B94A-3DA17904585D}" type="presParOf" srcId="{A7179B87-0DE6-4A61-AC93-E5C2E1A780D1}" destId="{FACBC114-FCA5-4BB5-A2D5-002FD3DEBDEA}" srcOrd="6" destOrd="0" presId="urn:microsoft.com/office/officeart/2018/2/layout/IconVerticalSolidList"/>
    <dgm:cxn modelId="{D16FED3F-F2C8-4B0A-B58F-900C209BEB1E}" type="presParOf" srcId="{FACBC114-FCA5-4BB5-A2D5-002FD3DEBDEA}" destId="{1E62AAAE-A185-4CD1-832E-EE2EB12FCD22}" srcOrd="0" destOrd="0" presId="urn:microsoft.com/office/officeart/2018/2/layout/IconVerticalSolidList"/>
    <dgm:cxn modelId="{90FEFD9B-91AB-4D4D-B243-9B447236C86D}" type="presParOf" srcId="{FACBC114-FCA5-4BB5-A2D5-002FD3DEBDEA}" destId="{95CFC3C2-92F4-45BC-B840-1E1CFF6E7732}" srcOrd="1" destOrd="0" presId="urn:microsoft.com/office/officeart/2018/2/layout/IconVerticalSolidList"/>
    <dgm:cxn modelId="{FCCBB0E9-F8D0-488C-87F4-3E505DF845B6}" type="presParOf" srcId="{FACBC114-FCA5-4BB5-A2D5-002FD3DEBDEA}" destId="{87D255EB-6271-4DA5-A1D6-44FC586FC088}" srcOrd="2" destOrd="0" presId="urn:microsoft.com/office/officeart/2018/2/layout/IconVerticalSolidList"/>
    <dgm:cxn modelId="{A80DE2D6-1DCB-46F9-A693-9BE2FE8522FF}" type="presParOf" srcId="{FACBC114-FCA5-4BB5-A2D5-002FD3DEBDEA}" destId="{CB2B5A0B-B87B-415F-B6B1-2C59A9361083}" srcOrd="3" destOrd="0" presId="urn:microsoft.com/office/officeart/2018/2/layout/IconVerticalSolidList"/>
    <dgm:cxn modelId="{2C5F49ED-ABB3-4EC6-93BD-3C330CD040BB}" type="presParOf" srcId="{FACBC114-FCA5-4BB5-A2D5-002FD3DEBDEA}" destId="{FFD4988A-1D85-425E-A9CA-8D92E5D1909F}" srcOrd="4" destOrd="0" presId="urn:microsoft.com/office/officeart/2018/2/layout/IconVerticalSolidList"/>
    <dgm:cxn modelId="{1348F470-5B6B-4B4B-BD4C-71B5CCBF1B2F}" type="presParOf" srcId="{A7179B87-0DE6-4A61-AC93-E5C2E1A780D1}" destId="{7F883E99-BF59-433E-8C13-9732A1437641}" srcOrd="7" destOrd="0" presId="urn:microsoft.com/office/officeart/2018/2/layout/IconVerticalSolidList"/>
    <dgm:cxn modelId="{6AC40134-09FC-4803-90A6-73636FF7944B}" type="presParOf" srcId="{A7179B87-0DE6-4A61-AC93-E5C2E1A780D1}" destId="{2DB03F07-F40D-454F-82AD-27FD09247BA3}" srcOrd="8" destOrd="0" presId="urn:microsoft.com/office/officeart/2018/2/layout/IconVerticalSolidList"/>
    <dgm:cxn modelId="{AD9667CF-C77E-448A-81EC-F3A9F185AC7C}" type="presParOf" srcId="{2DB03F07-F40D-454F-82AD-27FD09247BA3}" destId="{3B4F487D-2CD0-4407-B628-784CFFDBF15E}" srcOrd="0" destOrd="0" presId="urn:microsoft.com/office/officeart/2018/2/layout/IconVerticalSolidList"/>
    <dgm:cxn modelId="{A8A4C108-5A7F-4614-A3B9-EF93AE8B3047}" type="presParOf" srcId="{2DB03F07-F40D-454F-82AD-27FD09247BA3}" destId="{69108F88-2106-4EEA-9FD2-71E670CF287C}" srcOrd="1" destOrd="0" presId="urn:microsoft.com/office/officeart/2018/2/layout/IconVerticalSolidList"/>
    <dgm:cxn modelId="{84CFD9B2-0C6A-42FB-B025-515BA7C82797}" type="presParOf" srcId="{2DB03F07-F40D-454F-82AD-27FD09247BA3}" destId="{BEBEC62D-F07E-4200-A32A-6C4CFA66F252}" srcOrd="2" destOrd="0" presId="urn:microsoft.com/office/officeart/2018/2/layout/IconVerticalSolidList"/>
    <dgm:cxn modelId="{A0CAAA9C-4B13-44CE-9B48-47733BA66B5D}" type="presParOf" srcId="{2DB03F07-F40D-454F-82AD-27FD09247BA3}" destId="{F331BED6-9976-419F-A6F7-E44E26111E5D}" srcOrd="3" destOrd="0" presId="urn:microsoft.com/office/officeart/2018/2/layout/IconVerticalSolidList"/>
    <dgm:cxn modelId="{C9687542-BB09-4D2C-A296-FE4F06E2EA13}" type="presParOf" srcId="{A7179B87-0DE6-4A61-AC93-E5C2E1A780D1}" destId="{EEE32D15-7604-4326-9FCC-CF28041F9ADE}" srcOrd="9" destOrd="0" presId="urn:microsoft.com/office/officeart/2018/2/layout/IconVerticalSolidList"/>
    <dgm:cxn modelId="{C216991D-069A-40C5-81E8-3FE7E16A1A88}" type="presParOf" srcId="{A7179B87-0DE6-4A61-AC93-E5C2E1A780D1}" destId="{599D12CC-067E-45A2-95A3-556E2CE98C56}" srcOrd="10" destOrd="0" presId="urn:microsoft.com/office/officeart/2018/2/layout/IconVerticalSolidList"/>
    <dgm:cxn modelId="{D6172816-C41F-4317-A4B0-629168B3430B}" type="presParOf" srcId="{599D12CC-067E-45A2-95A3-556E2CE98C56}" destId="{3E72359D-703A-4C25-8E9B-85A03EF3AE63}" srcOrd="0" destOrd="0" presId="urn:microsoft.com/office/officeart/2018/2/layout/IconVerticalSolidList"/>
    <dgm:cxn modelId="{B14CBE2C-0E59-41DB-AE5D-BCAD53E89873}" type="presParOf" srcId="{599D12CC-067E-45A2-95A3-556E2CE98C56}" destId="{FD0B7845-C744-4A45-8DFA-3D4AE755C1C2}" srcOrd="1" destOrd="0" presId="urn:microsoft.com/office/officeart/2018/2/layout/IconVerticalSolidList"/>
    <dgm:cxn modelId="{B533C1F1-FB3D-425B-909A-7FDF2EC73873}" type="presParOf" srcId="{599D12CC-067E-45A2-95A3-556E2CE98C56}" destId="{E2833BD1-05EB-42AB-B272-38E5FAC5AE25}" srcOrd="2" destOrd="0" presId="urn:microsoft.com/office/officeart/2018/2/layout/IconVerticalSolidList"/>
    <dgm:cxn modelId="{143FF947-DA35-48DE-A372-18C3C5902F03}" type="presParOf" srcId="{599D12CC-067E-45A2-95A3-556E2CE98C56}" destId="{523213E0-6987-4BD0-80FA-7472B2A3C7D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B3173F-16B6-443F-8313-1F44EFB5C26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5DBDC29-78BC-4C13-BDEE-0FE2972CFB28}">
      <dgm:prSet/>
      <dgm:spPr/>
      <dgm:t>
        <a:bodyPr/>
        <a:lstStyle/>
        <a:p>
          <a:r>
            <a:rPr lang="en-US" dirty="0"/>
            <a:t>Constructing and implementing sustainable agriculture</a:t>
          </a:r>
        </a:p>
      </dgm:t>
    </dgm:pt>
    <dgm:pt modelId="{47B0DC38-FC0B-418C-965A-65029B1FE8FB}" type="parTrans" cxnId="{4843CF85-E130-4203-A4F3-F4BB38A02FA4}">
      <dgm:prSet/>
      <dgm:spPr/>
      <dgm:t>
        <a:bodyPr/>
        <a:lstStyle/>
        <a:p>
          <a:endParaRPr lang="en-US"/>
        </a:p>
      </dgm:t>
    </dgm:pt>
    <dgm:pt modelId="{DC7F989D-33A7-4EE7-9739-B12A2046B0CF}" type="sibTrans" cxnId="{4843CF85-E130-4203-A4F3-F4BB38A02FA4}">
      <dgm:prSet/>
      <dgm:spPr/>
      <dgm:t>
        <a:bodyPr/>
        <a:lstStyle/>
        <a:p>
          <a:endParaRPr lang="en-US"/>
        </a:p>
      </dgm:t>
    </dgm:pt>
    <dgm:pt modelId="{436FE25C-A36A-4840-AF4D-75D107BC7398}">
      <dgm:prSet/>
      <dgm:spPr/>
      <dgm:t>
        <a:bodyPr/>
        <a:lstStyle/>
        <a:p>
          <a:r>
            <a:rPr lang="en-US"/>
            <a:t>Socio-Spatial Relations</a:t>
          </a:r>
        </a:p>
      </dgm:t>
    </dgm:pt>
    <dgm:pt modelId="{4A24BB28-D149-444C-826E-5ADB8FD333E5}" type="parTrans" cxnId="{69A473B2-2A64-40D7-9E68-35074EF5205F}">
      <dgm:prSet/>
      <dgm:spPr/>
      <dgm:t>
        <a:bodyPr/>
        <a:lstStyle/>
        <a:p>
          <a:endParaRPr lang="en-US"/>
        </a:p>
      </dgm:t>
    </dgm:pt>
    <dgm:pt modelId="{6B9F1859-0A55-4649-904B-8EE169E6A072}" type="sibTrans" cxnId="{69A473B2-2A64-40D7-9E68-35074EF5205F}">
      <dgm:prSet/>
      <dgm:spPr/>
      <dgm:t>
        <a:bodyPr/>
        <a:lstStyle/>
        <a:p>
          <a:endParaRPr lang="en-US"/>
        </a:p>
      </dgm:t>
    </dgm:pt>
    <dgm:pt modelId="{890287DD-EC6A-444D-ABA7-716FB28152C4}">
      <dgm:prSet/>
      <dgm:spPr/>
      <dgm:t>
        <a:bodyPr/>
        <a:lstStyle/>
        <a:p>
          <a:r>
            <a:rPr lang="en-US"/>
            <a:t>Heterosexism in Agriculture</a:t>
          </a:r>
        </a:p>
      </dgm:t>
    </dgm:pt>
    <dgm:pt modelId="{197C1A15-BC8C-4B4C-AEA0-B19CF940B86D}" type="parTrans" cxnId="{EFD2411E-D402-49E0-8818-C42143BC4452}">
      <dgm:prSet/>
      <dgm:spPr/>
      <dgm:t>
        <a:bodyPr/>
        <a:lstStyle/>
        <a:p>
          <a:endParaRPr lang="en-US"/>
        </a:p>
      </dgm:t>
    </dgm:pt>
    <dgm:pt modelId="{3B91A4C5-98D4-4A9B-A8A4-079E6B4AEBE0}" type="sibTrans" cxnId="{EFD2411E-D402-49E0-8818-C42143BC4452}">
      <dgm:prSet/>
      <dgm:spPr/>
      <dgm:t>
        <a:bodyPr/>
        <a:lstStyle/>
        <a:p>
          <a:endParaRPr lang="en-US"/>
        </a:p>
      </dgm:t>
    </dgm:pt>
    <dgm:pt modelId="{F4DA3594-D4A8-4B30-85B9-BF589601070C}">
      <dgm:prSet/>
      <dgm:spPr/>
      <dgm:t>
        <a:bodyPr/>
        <a:lstStyle/>
        <a:p>
          <a:r>
            <a:rPr lang="en-US"/>
            <a:t>Gender, Sexuality, &amp; Performance</a:t>
          </a:r>
        </a:p>
      </dgm:t>
    </dgm:pt>
    <dgm:pt modelId="{78F35774-EF9B-46AC-8C22-B00BFD44C972}" type="parTrans" cxnId="{1A764C7C-6D36-44B7-8358-366E5448FE47}">
      <dgm:prSet/>
      <dgm:spPr/>
      <dgm:t>
        <a:bodyPr/>
        <a:lstStyle/>
        <a:p>
          <a:endParaRPr lang="en-US"/>
        </a:p>
      </dgm:t>
    </dgm:pt>
    <dgm:pt modelId="{20E00B05-3359-4602-9181-53272C3B9555}" type="sibTrans" cxnId="{1A764C7C-6D36-44B7-8358-366E5448FE47}">
      <dgm:prSet/>
      <dgm:spPr/>
      <dgm:t>
        <a:bodyPr/>
        <a:lstStyle/>
        <a:p>
          <a:endParaRPr lang="en-US"/>
        </a:p>
      </dgm:t>
    </dgm:pt>
    <dgm:pt modelId="{F12056E1-3936-483B-B5E4-C679E27296FD}">
      <dgm:prSet/>
      <dgm:spPr/>
      <dgm:t>
        <a:bodyPr/>
        <a:lstStyle/>
        <a:p>
          <a:r>
            <a:rPr lang="en-US" dirty="0"/>
            <a:t>Race, Social Justice, &amp; Sexuality</a:t>
          </a:r>
        </a:p>
      </dgm:t>
    </dgm:pt>
    <dgm:pt modelId="{88AF5145-3BCC-476B-B684-A7B5F384201A}" type="parTrans" cxnId="{4318CADD-FE18-421A-817B-1C9B0A18179A}">
      <dgm:prSet/>
      <dgm:spPr/>
      <dgm:t>
        <a:bodyPr/>
        <a:lstStyle/>
        <a:p>
          <a:endParaRPr lang="en-US"/>
        </a:p>
      </dgm:t>
    </dgm:pt>
    <dgm:pt modelId="{C0B2413C-EC61-48AF-A5FB-5C40CE91F1D2}" type="sibTrans" cxnId="{4318CADD-FE18-421A-817B-1C9B0A18179A}">
      <dgm:prSet/>
      <dgm:spPr/>
      <dgm:t>
        <a:bodyPr/>
        <a:lstStyle/>
        <a:p>
          <a:endParaRPr lang="en-US"/>
        </a:p>
      </dgm:t>
    </dgm:pt>
    <dgm:pt modelId="{FFB17AA0-EDF0-4E71-B249-2B22F5A173A4}" type="pres">
      <dgm:prSet presAssocID="{FEB3173F-16B6-443F-8313-1F44EFB5C26E}" presName="linear" presStyleCnt="0">
        <dgm:presLayoutVars>
          <dgm:animLvl val="lvl"/>
          <dgm:resizeHandles val="exact"/>
        </dgm:presLayoutVars>
      </dgm:prSet>
      <dgm:spPr/>
    </dgm:pt>
    <dgm:pt modelId="{B0CE9321-46EB-4F03-9B60-370F8D99ACC8}" type="pres">
      <dgm:prSet presAssocID="{E5DBDC29-78BC-4C13-BDEE-0FE2972CFB28}" presName="parentText" presStyleLbl="node1" presStyleIdx="0" presStyleCnt="5">
        <dgm:presLayoutVars>
          <dgm:chMax val="0"/>
          <dgm:bulletEnabled val="1"/>
        </dgm:presLayoutVars>
      </dgm:prSet>
      <dgm:spPr/>
    </dgm:pt>
    <dgm:pt modelId="{A38D3F9B-4C88-4859-AFB2-2BAFB7C62E9C}" type="pres">
      <dgm:prSet presAssocID="{DC7F989D-33A7-4EE7-9739-B12A2046B0CF}" presName="spacer" presStyleCnt="0"/>
      <dgm:spPr/>
    </dgm:pt>
    <dgm:pt modelId="{758DF79F-66AA-484C-9C8E-223520AA0BA5}" type="pres">
      <dgm:prSet presAssocID="{436FE25C-A36A-4840-AF4D-75D107BC7398}" presName="parentText" presStyleLbl="node1" presStyleIdx="1" presStyleCnt="5">
        <dgm:presLayoutVars>
          <dgm:chMax val="0"/>
          <dgm:bulletEnabled val="1"/>
        </dgm:presLayoutVars>
      </dgm:prSet>
      <dgm:spPr/>
    </dgm:pt>
    <dgm:pt modelId="{98358797-24D4-4D42-BD4B-F3C835786BD3}" type="pres">
      <dgm:prSet presAssocID="{6B9F1859-0A55-4649-904B-8EE169E6A072}" presName="spacer" presStyleCnt="0"/>
      <dgm:spPr/>
    </dgm:pt>
    <dgm:pt modelId="{B1EF597D-376F-415C-AF12-17BF57E24F26}" type="pres">
      <dgm:prSet presAssocID="{890287DD-EC6A-444D-ABA7-716FB28152C4}" presName="parentText" presStyleLbl="node1" presStyleIdx="2" presStyleCnt="5">
        <dgm:presLayoutVars>
          <dgm:chMax val="0"/>
          <dgm:bulletEnabled val="1"/>
        </dgm:presLayoutVars>
      </dgm:prSet>
      <dgm:spPr/>
    </dgm:pt>
    <dgm:pt modelId="{5504A31B-A3FC-48A5-9BE6-B3ABF126809A}" type="pres">
      <dgm:prSet presAssocID="{3B91A4C5-98D4-4A9B-A8A4-079E6B4AEBE0}" presName="spacer" presStyleCnt="0"/>
      <dgm:spPr/>
    </dgm:pt>
    <dgm:pt modelId="{023CC0C3-7CCC-417D-8AAD-A9501959D474}" type="pres">
      <dgm:prSet presAssocID="{F4DA3594-D4A8-4B30-85B9-BF589601070C}" presName="parentText" presStyleLbl="node1" presStyleIdx="3" presStyleCnt="5">
        <dgm:presLayoutVars>
          <dgm:chMax val="0"/>
          <dgm:bulletEnabled val="1"/>
        </dgm:presLayoutVars>
      </dgm:prSet>
      <dgm:spPr/>
    </dgm:pt>
    <dgm:pt modelId="{91E6F25E-6ECD-4C09-88E6-04476D5EC98D}" type="pres">
      <dgm:prSet presAssocID="{20E00B05-3359-4602-9181-53272C3B9555}" presName="spacer" presStyleCnt="0"/>
      <dgm:spPr/>
    </dgm:pt>
    <dgm:pt modelId="{E028A179-AF73-44C8-8F86-ED82F91AC6B0}" type="pres">
      <dgm:prSet presAssocID="{F12056E1-3936-483B-B5E4-C679E27296FD}" presName="parentText" presStyleLbl="node1" presStyleIdx="4" presStyleCnt="5">
        <dgm:presLayoutVars>
          <dgm:chMax val="0"/>
          <dgm:bulletEnabled val="1"/>
        </dgm:presLayoutVars>
      </dgm:prSet>
      <dgm:spPr/>
    </dgm:pt>
  </dgm:ptLst>
  <dgm:cxnLst>
    <dgm:cxn modelId="{EFD2411E-D402-49E0-8818-C42143BC4452}" srcId="{FEB3173F-16B6-443F-8313-1F44EFB5C26E}" destId="{890287DD-EC6A-444D-ABA7-716FB28152C4}" srcOrd="2" destOrd="0" parTransId="{197C1A15-BC8C-4B4C-AEA0-B19CF940B86D}" sibTransId="{3B91A4C5-98D4-4A9B-A8A4-079E6B4AEBE0}"/>
    <dgm:cxn modelId="{37FE322F-8344-44C6-9DFE-2BD825388433}" type="presOf" srcId="{FEB3173F-16B6-443F-8313-1F44EFB5C26E}" destId="{FFB17AA0-EDF0-4E71-B249-2B22F5A173A4}" srcOrd="0" destOrd="0" presId="urn:microsoft.com/office/officeart/2005/8/layout/vList2"/>
    <dgm:cxn modelId="{B3AA0039-859B-4662-8268-557655E9EEA7}" type="presOf" srcId="{890287DD-EC6A-444D-ABA7-716FB28152C4}" destId="{B1EF597D-376F-415C-AF12-17BF57E24F26}" srcOrd="0" destOrd="0" presId="urn:microsoft.com/office/officeart/2005/8/layout/vList2"/>
    <dgm:cxn modelId="{6999AC3F-CFF1-41DE-A277-4FA5F2C008BB}" type="presOf" srcId="{436FE25C-A36A-4840-AF4D-75D107BC7398}" destId="{758DF79F-66AA-484C-9C8E-223520AA0BA5}" srcOrd="0" destOrd="0" presId="urn:microsoft.com/office/officeart/2005/8/layout/vList2"/>
    <dgm:cxn modelId="{26B6FB5E-9261-41C0-8AAF-A13BFE2FADB9}" type="presOf" srcId="{F4DA3594-D4A8-4B30-85B9-BF589601070C}" destId="{023CC0C3-7CCC-417D-8AAD-A9501959D474}" srcOrd="0" destOrd="0" presId="urn:microsoft.com/office/officeart/2005/8/layout/vList2"/>
    <dgm:cxn modelId="{1A764C7C-6D36-44B7-8358-366E5448FE47}" srcId="{FEB3173F-16B6-443F-8313-1F44EFB5C26E}" destId="{F4DA3594-D4A8-4B30-85B9-BF589601070C}" srcOrd="3" destOrd="0" parTransId="{78F35774-EF9B-46AC-8C22-B00BFD44C972}" sibTransId="{20E00B05-3359-4602-9181-53272C3B9555}"/>
    <dgm:cxn modelId="{4843CF85-E130-4203-A4F3-F4BB38A02FA4}" srcId="{FEB3173F-16B6-443F-8313-1F44EFB5C26E}" destId="{E5DBDC29-78BC-4C13-BDEE-0FE2972CFB28}" srcOrd="0" destOrd="0" parTransId="{47B0DC38-FC0B-418C-965A-65029B1FE8FB}" sibTransId="{DC7F989D-33A7-4EE7-9739-B12A2046B0CF}"/>
    <dgm:cxn modelId="{69A473B2-2A64-40D7-9E68-35074EF5205F}" srcId="{FEB3173F-16B6-443F-8313-1F44EFB5C26E}" destId="{436FE25C-A36A-4840-AF4D-75D107BC7398}" srcOrd="1" destOrd="0" parTransId="{4A24BB28-D149-444C-826E-5ADB8FD333E5}" sibTransId="{6B9F1859-0A55-4649-904B-8EE169E6A072}"/>
    <dgm:cxn modelId="{4318CADD-FE18-421A-817B-1C9B0A18179A}" srcId="{FEB3173F-16B6-443F-8313-1F44EFB5C26E}" destId="{F12056E1-3936-483B-B5E4-C679E27296FD}" srcOrd="4" destOrd="0" parTransId="{88AF5145-3BCC-476B-B684-A7B5F384201A}" sibTransId="{C0B2413C-EC61-48AF-A5FB-5C40CE91F1D2}"/>
    <dgm:cxn modelId="{D09ADCFC-C5B5-45F1-B886-D4994AB78858}" type="presOf" srcId="{E5DBDC29-78BC-4C13-BDEE-0FE2972CFB28}" destId="{B0CE9321-46EB-4F03-9B60-370F8D99ACC8}" srcOrd="0" destOrd="0" presId="urn:microsoft.com/office/officeart/2005/8/layout/vList2"/>
    <dgm:cxn modelId="{DD5543FD-D295-4585-AF9E-3D4910A74FEA}" type="presOf" srcId="{F12056E1-3936-483B-B5E4-C679E27296FD}" destId="{E028A179-AF73-44C8-8F86-ED82F91AC6B0}" srcOrd="0" destOrd="0" presId="urn:microsoft.com/office/officeart/2005/8/layout/vList2"/>
    <dgm:cxn modelId="{4478AAEA-C1BF-4906-A194-96405FC84B50}" type="presParOf" srcId="{FFB17AA0-EDF0-4E71-B249-2B22F5A173A4}" destId="{B0CE9321-46EB-4F03-9B60-370F8D99ACC8}" srcOrd="0" destOrd="0" presId="urn:microsoft.com/office/officeart/2005/8/layout/vList2"/>
    <dgm:cxn modelId="{D86D1415-0356-46E5-84E3-B2B26862D253}" type="presParOf" srcId="{FFB17AA0-EDF0-4E71-B249-2B22F5A173A4}" destId="{A38D3F9B-4C88-4859-AFB2-2BAFB7C62E9C}" srcOrd="1" destOrd="0" presId="urn:microsoft.com/office/officeart/2005/8/layout/vList2"/>
    <dgm:cxn modelId="{1B948B0F-DD82-42EF-95AD-C0794A877D48}" type="presParOf" srcId="{FFB17AA0-EDF0-4E71-B249-2B22F5A173A4}" destId="{758DF79F-66AA-484C-9C8E-223520AA0BA5}" srcOrd="2" destOrd="0" presId="urn:microsoft.com/office/officeart/2005/8/layout/vList2"/>
    <dgm:cxn modelId="{7D13D831-09EE-4D42-B196-35F7F4ACD389}" type="presParOf" srcId="{FFB17AA0-EDF0-4E71-B249-2B22F5A173A4}" destId="{98358797-24D4-4D42-BD4B-F3C835786BD3}" srcOrd="3" destOrd="0" presId="urn:microsoft.com/office/officeart/2005/8/layout/vList2"/>
    <dgm:cxn modelId="{594CBCD2-17CE-495B-8094-8F21CD10F7ED}" type="presParOf" srcId="{FFB17AA0-EDF0-4E71-B249-2B22F5A173A4}" destId="{B1EF597D-376F-415C-AF12-17BF57E24F26}" srcOrd="4" destOrd="0" presId="urn:microsoft.com/office/officeart/2005/8/layout/vList2"/>
    <dgm:cxn modelId="{35BDE438-AC83-4138-9F02-7253410D6035}" type="presParOf" srcId="{FFB17AA0-EDF0-4E71-B249-2B22F5A173A4}" destId="{5504A31B-A3FC-48A5-9BE6-B3ABF126809A}" srcOrd="5" destOrd="0" presId="urn:microsoft.com/office/officeart/2005/8/layout/vList2"/>
    <dgm:cxn modelId="{B9CA08E6-6043-424E-A378-2C73F1603B36}" type="presParOf" srcId="{FFB17AA0-EDF0-4E71-B249-2B22F5A173A4}" destId="{023CC0C3-7CCC-417D-8AAD-A9501959D474}" srcOrd="6" destOrd="0" presId="urn:microsoft.com/office/officeart/2005/8/layout/vList2"/>
    <dgm:cxn modelId="{7DBBA92C-3C2E-451D-B105-1BDF5092179D}" type="presParOf" srcId="{FFB17AA0-EDF0-4E71-B249-2B22F5A173A4}" destId="{91E6F25E-6ECD-4C09-88E6-04476D5EC98D}" srcOrd="7" destOrd="0" presId="urn:microsoft.com/office/officeart/2005/8/layout/vList2"/>
    <dgm:cxn modelId="{FBEA0207-1EF1-48F6-9B64-96B88E1FADEC}" type="presParOf" srcId="{FFB17AA0-EDF0-4E71-B249-2B22F5A173A4}" destId="{E028A179-AF73-44C8-8F86-ED82F91AC6B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BB9B1D-A145-4B7C-BEA4-C1D28CD13AD4}"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US"/>
        </a:p>
      </dgm:t>
    </dgm:pt>
    <dgm:pt modelId="{B90C47D2-6687-4D5E-8366-BB11756B98B7}">
      <dgm:prSet phldrT="[Text]" custT="1"/>
      <dgm:spPr/>
      <dgm:t>
        <a:bodyPr/>
        <a:lstStyle/>
        <a:p>
          <a:pPr>
            <a:lnSpc>
              <a:spcPct val="100000"/>
            </a:lnSpc>
            <a:spcAft>
              <a:spcPts val="0"/>
            </a:spcAft>
          </a:pPr>
          <a:r>
            <a:rPr lang="en-US" sz="2300" u="sng" dirty="0"/>
            <a:t>Queer Imaginary</a:t>
          </a:r>
        </a:p>
        <a:p>
          <a:pPr>
            <a:lnSpc>
              <a:spcPct val="100000"/>
            </a:lnSpc>
            <a:spcAft>
              <a:spcPts val="0"/>
            </a:spcAft>
          </a:pPr>
          <a:endParaRPr lang="en-US" sz="2300" u="sng" dirty="0"/>
        </a:p>
        <a:p>
          <a:pPr>
            <a:lnSpc>
              <a:spcPct val="100000"/>
            </a:lnSpc>
            <a:spcAft>
              <a:spcPts val="0"/>
            </a:spcAft>
          </a:pPr>
          <a:r>
            <a:rPr lang="en-US" sz="2300" dirty="0"/>
            <a:t>“Metronormativity” </a:t>
          </a:r>
          <a:r>
            <a:rPr lang="en-US" sz="1800" dirty="0"/>
            <a:t>(Halberstam 2005) </a:t>
          </a:r>
        </a:p>
        <a:p>
          <a:pPr>
            <a:lnSpc>
              <a:spcPct val="100000"/>
            </a:lnSpc>
            <a:spcAft>
              <a:spcPts val="0"/>
            </a:spcAft>
          </a:pPr>
          <a:endParaRPr lang="en-US" sz="2300" dirty="0"/>
        </a:p>
        <a:p>
          <a:pPr>
            <a:lnSpc>
              <a:spcPct val="100000"/>
            </a:lnSpc>
            <a:spcAft>
              <a:spcPts val="0"/>
            </a:spcAft>
          </a:pPr>
          <a:r>
            <a:rPr lang="en-US" sz="2300" dirty="0"/>
            <a:t>Rural dangerous &amp; inhospitable </a:t>
          </a:r>
          <a:r>
            <a:rPr lang="en-US" sz="1800" dirty="0"/>
            <a:t>(Weston 1995)</a:t>
          </a:r>
        </a:p>
        <a:p>
          <a:pPr>
            <a:lnSpc>
              <a:spcPct val="100000"/>
            </a:lnSpc>
            <a:spcAft>
              <a:spcPts val="0"/>
            </a:spcAft>
          </a:pPr>
          <a:endParaRPr lang="en-US" sz="2300" dirty="0"/>
        </a:p>
        <a:p>
          <a:pPr>
            <a:lnSpc>
              <a:spcPct val="100000"/>
            </a:lnSpc>
            <a:spcAft>
              <a:spcPts val="0"/>
            </a:spcAft>
          </a:pPr>
          <a:r>
            <a:rPr lang="en-US" sz="2300" dirty="0"/>
            <a:t>Urban is authentic</a:t>
          </a:r>
        </a:p>
      </dgm:t>
    </dgm:pt>
    <dgm:pt modelId="{CE19199D-A3D4-492B-8D1E-517818173F4B}" type="parTrans" cxnId="{7C7F3833-231E-46A7-9E15-49E57FA21850}">
      <dgm:prSet/>
      <dgm:spPr/>
      <dgm:t>
        <a:bodyPr/>
        <a:lstStyle/>
        <a:p>
          <a:endParaRPr lang="en-US"/>
        </a:p>
      </dgm:t>
    </dgm:pt>
    <dgm:pt modelId="{2F8DD1B7-8B26-40A4-A068-AD6119B05CDE}" type="sibTrans" cxnId="{7C7F3833-231E-46A7-9E15-49E57FA21850}">
      <dgm:prSet/>
      <dgm:spPr/>
      <dgm:t>
        <a:bodyPr/>
        <a:lstStyle/>
        <a:p>
          <a:endParaRPr lang="en-US"/>
        </a:p>
      </dgm:t>
    </dgm:pt>
    <dgm:pt modelId="{2DDD38FE-C437-4CF4-8C79-215111CDCE19}">
      <dgm:prSet phldrT="[Text]" custT="1"/>
      <dgm:spPr/>
      <dgm:t>
        <a:bodyPr/>
        <a:lstStyle/>
        <a:p>
          <a:r>
            <a:rPr lang="en-US" sz="4000" dirty="0"/>
            <a:t>Queer Farmers</a:t>
          </a:r>
        </a:p>
      </dgm:t>
    </dgm:pt>
    <dgm:pt modelId="{95DC9047-CA70-4842-B1F7-3F4975D3AC5E}" type="parTrans" cxnId="{6BD7358B-E210-4BB9-B5C3-7F28FE374856}">
      <dgm:prSet/>
      <dgm:spPr/>
      <dgm:t>
        <a:bodyPr/>
        <a:lstStyle/>
        <a:p>
          <a:endParaRPr lang="en-US"/>
        </a:p>
      </dgm:t>
    </dgm:pt>
    <dgm:pt modelId="{103AA069-FE5E-40E8-83E7-2155A39191A8}" type="sibTrans" cxnId="{6BD7358B-E210-4BB9-B5C3-7F28FE374856}">
      <dgm:prSet/>
      <dgm:spPr/>
      <dgm:t>
        <a:bodyPr/>
        <a:lstStyle/>
        <a:p>
          <a:endParaRPr lang="en-US"/>
        </a:p>
      </dgm:t>
    </dgm:pt>
    <dgm:pt modelId="{8B0AA4DC-60E1-449A-B7D2-CE555747A0DA}">
      <dgm:prSet phldrT="[Text]" custT="1"/>
      <dgm:spPr/>
      <dgm:t>
        <a:bodyPr/>
        <a:lstStyle/>
        <a:p>
          <a:pPr>
            <a:lnSpc>
              <a:spcPct val="90000"/>
            </a:lnSpc>
            <a:spcAft>
              <a:spcPct val="35000"/>
            </a:spcAft>
          </a:pPr>
          <a:r>
            <a:rPr lang="en-US" sz="2300" u="sng" dirty="0"/>
            <a:t>Farming Imaginary</a:t>
          </a:r>
        </a:p>
        <a:p>
          <a:pPr>
            <a:lnSpc>
              <a:spcPct val="100000"/>
            </a:lnSpc>
            <a:spcAft>
              <a:spcPts val="0"/>
            </a:spcAft>
          </a:pPr>
          <a:r>
            <a:rPr lang="en-US" sz="2300" dirty="0"/>
            <a:t>“Rural Idyll” </a:t>
          </a:r>
        </a:p>
        <a:p>
          <a:pPr>
            <a:lnSpc>
              <a:spcPct val="100000"/>
            </a:lnSpc>
            <a:spcAft>
              <a:spcPts val="0"/>
            </a:spcAft>
          </a:pPr>
          <a:r>
            <a:rPr lang="en-US" sz="1800" dirty="0"/>
            <a:t>(Bell 2006)</a:t>
          </a:r>
        </a:p>
        <a:p>
          <a:pPr>
            <a:lnSpc>
              <a:spcPct val="100000"/>
            </a:lnSpc>
            <a:spcAft>
              <a:spcPts val="0"/>
            </a:spcAft>
          </a:pPr>
          <a:endParaRPr lang="en-US" sz="1800" dirty="0"/>
        </a:p>
        <a:p>
          <a:pPr>
            <a:lnSpc>
              <a:spcPct val="100000"/>
            </a:lnSpc>
            <a:spcAft>
              <a:spcPts val="0"/>
            </a:spcAft>
          </a:pPr>
          <a:r>
            <a:rPr lang="en-US" sz="2300" dirty="0"/>
            <a:t>Repository of traditional norms</a:t>
          </a:r>
        </a:p>
        <a:p>
          <a:pPr>
            <a:lnSpc>
              <a:spcPct val="100000"/>
            </a:lnSpc>
            <a:spcAft>
              <a:spcPts val="0"/>
            </a:spcAft>
          </a:pPr>
          <a:endParaRPr lang="en-US" sz="2400" dirty="0"/>
        </a:p>
        <a:p>
          <a:pPr>
            <a:lnSpc>
              <a:spcPct val="100000"/>
            </a:lnSpc>
            <a:spcAft>
              <a:spcPts val="0"/>
            </a:spcAft>
          </a:pPr>
          <a:r>
            <a:rPr lang="en-US" sz="2300" dirty="0"/>
            <a:t>Creates rural “others”</a:t>
          </a:r>
        </a:p>
      </dgm:t>
    </dgm:pt>
    <dgm:pt modelId="{0FF71C8D-1168-4A34-921A-22776971E369}" type="parTrans" cxnId="{F62B44CB-7C2A-443B-8536-F5B36CC3DA9C}">
      <dgm:prSet/>
      <dgm:spPr/>
      <dgm:t>
        <a:bodyPr/>
        <a:lstStyle/>
        <a:p>
          <a:endParaRPr lang="en-US"/>
        </a:p>
      </dgm:t>
    </dgm:pt>
    <dgm:pt modelId="{44C18918-3921-4D23-B9C3-F5B5023BBB39}" type="sibTrans" cxnId="{F62B44CB-7C2A-443B-8536-F5B36CC3DA9C}">
      <dgm:prSet/>
      <dgm:spPr/>
      <dgm:t>
        <a:bodyPr/>
        <a:lstStyle/>
        <a:p>
          <a:endParaRPr lang="en-US"/>
        </a:p>
      </dgm:t>
    </dgm:pt>
    <dgm:pt modelId="{258A0E0E-BDF0-4A2C-B6E3-0DC967FBCC28}" type="pres">
      <dgm:prSet presAssocID="{90BB9B1D-A145-4B7C-BEA4-C1D28CD13AD4}" presName="Name0" presStyleCnt="0">
        <dgm:presLayoutVars>
          <dgm:dir/>
          <dgm:resizeHandles val="exact"/>
        </dgm:presLayoutVars>
      </dgm:prSet>
      <dgm:spPr/>
    </dgm:pt>
    <dgm:pt modelId="{FC5DDF73-21F5-42AA-BFE0-6280ECFA7249}" type="pres">
      <dgm:prSet presAssocID="{B90C47D2-6687-4D5E-8366-BB11756B98B7}" presName="Name5" presStyleLbl="vennNode1" presStyleIdx="0" presStyleCnt="3" custLinFactNeighborY="-812">
        <dgm:presLayoutVars>
          <dgm:bulletEnabled val="1"/>
        </dgm:presLayoutVars>
      </dgm:prSet>
      <dgm:spPr/>
    </dgm:pt>
    <dgm:pt modelId="{4F84A93F-A78E-49C8-992B-A1DC91C2690C}" type="pres">
      <dgm:prSet presAssocID="{2F8DD1B7-8B26-40A4-A068-AD6119B05CDE}" presName="space" presStyleCnt="0"/>
      <dgm:spPr/>
    </dgm:pt>
    <dgm:pt modelId="{A45E6DB9-A99F-43C7-B3C8-F93F056E4A9F}" type="pres">
      <dgm:prSet presAssocID="{2DDD38FE-C437-4CF4-8C79-215111CDCE19}" presName="Name5" presStyleLbl="vennNode1" presStyleIdx="1" presStyleCnt="3">
        <dgm:presLayoutVars>
          <dgm:bulletEnabled val="1"/>
        </dgm:presLayoutVars>
      </dgm:prSet>
      <dgm:spPr/>
    </dgm:pt>
    <dgm:pt modelId="{9B8563DA-9D24-4BEC-ACEA-69BC2D116FA7}" type="pres">
      <dgm:prSet presAssocID="{103AA069-FE5E-40E8-83E7-2155A39191A8}" presName="space" presStyleCnt="0"/>
      <dgm:spPr/>
    </dgm:pt>
    <dgm:pt modelId="{CF9A5F60-C46E-48C9-A37B-6B065C16C8AF}" type="pres">
      <dgm:prSet presAssocID="{8B0AA4DC-60E1-449A-B7D2-CE555747A0DA}" presName="Name5" presStyleLbl="vennNode1" presStyleIdx="2" presStyleCnt="3" custLinFactNeighborY="-244">
        <dgm:presLayoutVars>
          <dgm:bulletEnabled val="1"/>
        </dgm:presLayoutVars>
      </dgm:prSet>
      <dgm:spPr/>
    </dgm:pt>
  </dgm:ptLst>
  <dgm:cxnLst>
    <dgm:cxn modelId="{7C7F3833-231E-46A7-9E15-49E57FA21850}" srcId="{90BB9B1D-A145-4B7C-BEA4-C1D28CD13AD4}" destId="{B90C47D2-6687-4D5E-8366-BB11756B98B7}" srcOrd="0" destOrd="0" parTransId="{CE19199D-A3D4-492B-8D1E-517818173F4B}" sibTransId="{2F8DD1B7-8B26-40A4-A068-AD6119B05CDE}"/>
    <dgm:cxn modelId="{8C81E33C-BEE1-4022-8F96-75643D29B9C3}" type="presOf" srcId="{90BB9B1D-A145-4B7C-BEA4-C1D28CD13AD4}" destId="{258A0E0E-BDF0-4A2C-B6E3-0DC967FBCC28}" srcOrd="0" destOrd="0" presId="urn:microsoft.com/office/officeart/2005/8/layout/venn3"/>
    <dgm:cxn modelId="{6BD7358B-E210-4BB9-B5C3-7F28FE374856}" srcId="{90BB9B1D-A145-4B7C-BEA4-C1D28CD13AD4}" destId="{2DDD38FE-C437-4CF4-8C79-215111CDCE19}" srcOrd="1" destOrd="0" parTransId="{95DC9047-CA70-4842-B1F7-3F4975D3AC5E}" sibTransId="{103AA069-FE5E-40E8-83E7-2155A39191A8}"/>
    <dgm:cxn modelId="{6986339E-6CD8-4AB2-9061-4E59EF40FDED}" type="presOf" srcId="{B90C47D2-6687-4D5E-8366-BB11756B98B7}" destId="{FC5DDF73-21F5-42AA-BFE0-6280ECFA7249}" srcOrd="0" destOrd="0" presId="urn:microsoft.com/office/officeart/2005/8/layout/venn3"/>
    <dgm:cxn modelId="{BD8CC4BD-2BCA-4F24-AE69-37C89AF0E41D}" type="presOf" srcId="{8B0AA4DC-60E1-449A-B7D2-CE555747A0DA}" destId="{CF9A5F60-C46E-48C9-A37B-6B065C16C8AF}" srcOrd="0" destOrd="0" presId="urn:microsoft.com/office/officeart/2005/8/layout/venn3"/>
    <dgm:cxn modelId="{F62B44CB-7C2A-443B-8536-F5B36CC3DA9C}" srcId="{90BB9B1D-A145-4B7C-BEA4-C1D28CD13AD4}" destId="{8B0AA4DC-60E1-449A-B7D2-CE555747A0DA}" srcOrd="2" destOrd="0" parTransId="{0FF71C8D-1168-4A34-921A-22776971E369}" sibTransId="{44C18918-3921-4D23-B9C3-F5B5023BBB39}"/>
    <dgm:cxn modelId="{8148F5F6-5801-42C5-8E4D-5CB0D5607F7E}" type="presOf" srcId="{2DDD38FE-C437-4CF4-8C79-215111CDCE19}" destId="{A45E6DB9-A99F-43C7-B3C8-F93F056E4A9F}" srcOrd="0" destOrd="0" presId="urn:microsoft.com/office/officeart/2005/8/layout/venn3"/>
    <dgm:cxn modelId="{009B6B3D-5581-4797-BB1E-E732A65E9B81}" type="presParOf" srcId="{258A0E0E-BDF0-4A2C-B6E3-0DC967FBCC28}" destId="{FC5DDF73-21F5-42AA-BFE0-6280ECFA7249}" srcOrd="0" destOrd="0" presId="urn:microsoft.com/office/officeart/2005/8/layout/venn3"/>
    <dgm:cxn modelId="{B2EDCC1E-6B44-4014-961A-F38AEEFCB7DF}" type="presParOf" srcId="{258A0E0E-BDF0-4A2C-B6E3-0DC967FBCC28}" destId="{4F84A93F-A78E-49C8-992B-A1DC91C2690C}" srcOrd="1" destOrd="0" presId="urn:microsoft.com/office/officeart/2005/8/layout/venn3"/>
    <dgm:cxn modelId="{D297CDA9-8DF7-4D47-92A8-334201BBAAA5}" type="presParOf" srcId="{258A0E0E-BDF0-4A2C-B6E3-0DC967FBCC28}" destId="{A45E6DB9-A99F-43C7-B3C8-F93F056E4A9F}" srcOrd="2" destOrd="0" presId="urn:microsoft.com/office/officeart/2005/8/layout/venn3"/>
    <dgm:cxn modelId="{7AC2483E-29B5-4E08-B9D2-7E0E0D72C4BA}" type="presParOf" srcId="{258A0E0E-BDF0-4A2C-B6E3-0DC967FBCC28}" destId="{9B8563DA-9D24-4BEC-ACEA-69BC2D116FA7}" srcOrd="3" destOrd="0" presId="urn:microsoft.com/office/officeart/2005/8/layout/venn3"/>
    <dgm:cxn modelId="{CADB8992-8588-419B-B594-53D3FCE73FB0}" type="presParOf" srcId="{258A0E0E-BDF0-4A2C-B6E3-0DC967FBCC28}" destId="{CF9A5F60-C46E-48C9-A37B-6B065C16C8AF}"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F0EAD4-5A74-4876-9757-52D0C770F737}"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F9ED5BB1-A0A0-4977-A61D-4115E2A20212}">
      <dgm:prSet/>
      <dgm:spPr/>
      <dgm:t>
        <a:bodyPr/>
        <a:lstStyle/>
        <a:p>
          <a:r>
            <a:rPr lang="en-US" dirty="0"/>
            <a:t>Most farmers were not facing obvert discrimination, but this mitigated by relationship building and identity concealing</a:t>
          </a:r>
        </a:p>
      </dgm:t>
    </dgm:pt>
    <dgm:pt modelId="{EE467626-5D42-476F-BAA3-156751EA3ACB}" type="parTrans" cxnId="{5D3FAE42-A8E5-4D3F-AC15-6096F539A0C9}">
      <dgm:prSet/>
      <dgm:spPr/>
      <dgm:t>
        <a:bodyPr/>
        <a:lstStyle/>
        <a:p>
          <a:endParaRPr lang="en-US"/>
        </a:p>
      </dgm:t>
    </dgm:pt>
    <dgm:pt modelId="{B54A970C-8DE1-450B-B0FC-455943549287}" type="sibTrans" cxnId="{5D3FAE42-A8E5-4D3F-AC15-6096F539A0C9}">
      <dgm:prSet/>
      <dgm:spPr/>
      <dgm:t>
        <a:bodyPr/>
        <a:lstStyle/>
        <a:p>
          <a:endParaRPr lang="en-US"/>
        </a:p>
      </dgm:t>
    </dgm:pt>
    <dgm:pt modelId="{A57026EB-45D7-4D37-920A-61B9E34E02AD}">
      <dgm:prSet/>
      <dgm:spPr/>
      <dgm:t>
        <a:bodyPr/>
        <a:lstStyle/>
        <a:p>
          <a:r>
            <a:rPr lang="en-US" dirty="0"/>
            <a:t>Heterosexism present in agriculture</a:t>
          </a:r>
        </a:p>
      </dgm:t>
    </dgm:pt>
    <dgm:pt modelId="{D53A84E0-5A40-4F6E-87B2-DEA2D0E4868C}" type="parTrans" cxnId="{83C58D4E-C3D3-43C4-BC52-123BBA734EA3}">
      <dgm:prSet/>
      <dgm:spPr/>
      <dgm:t>
        <a:bodyPr/>
        <a:lstStyle/>
        <a:p>
          <a:endParaRPr lang="en-US"/>
        </a:p>
      </dgm:t>
    </dgm:pt>
    <dgm:pt modelId="{DD903DE2-B5E4-4AB4-B004-E59066E98FF7}" type="sibTrans" cxnId="{83C58D4E-C3D3-43C4-BC52-123BBA734EA3}">
      <dgm:prSet/>
      <dgm:spPr/>
      <dgm:t>
        <a:bodyPr/>
        <a:lstStyle/>
        <a:p>
          <a:endParaRPr lang="en-US"/>
        </a:p>
      </dgm:t>
    </dgm:pt>
    <dgm:pt modelId="{CAE7A70A-F10A-4621-ABA1-0CAAA43EDE41}">
      <dgm:prSet/>
      <dgm:spPr/>
      <dgm:t>
        <a:bodyPr/>
        <a:lstStyle/>
        <a:p>
          <a:r>
            <a:rPr lang="en-US" dirty="0"/>
            <a:t>Non-cisgender farmers experienced the most obvert forms of heterosexism</a:t>
          </a:r>
        </a:p>
      </dgm:t>
    </dgm:pt>
    <dgm:pt modelId="{FEEAFAD9-BC01-49CB-A4E8-3A9CFE0B9947}" type="sibTrans" cxnId="{7F9D257A-26F4-42CD-A01F-B8912C713367}">
      <dgm:prSet/>
      <dgm:spPr/>
      <dgm:t>
        <a:bodyPr/>
        <a:lstStyle/>
        <a:p>
          <a:endParaRPr lang="en-US"/>
        </a:p>
      </dgm:t>
    </dgm:pt>
    <dgm:pt modelId="{661ABA87-653C-4781-BC95-182F45444C18}" type="parTrans" cxnId="{7F9D257A-26F4-42CD-A01F-B8912C713367}">
      <dgm:prSet/>
      <dgm:spPr/>
      <dgm:t>
        <a:bodyPr/>
        <a:lstStyle/>
        <a:p>
          <a:endParaRPr lang="en-US"/>
        </a:p>
      </dgm:t>
    </dgm:pt>
    <dgm:pt modelId="{AD8CF81D-8D6D-4804-8B71-BA2A4B878272}" type="pres">
      <dgm:prSet presAssocID="{DEF0EAD4-5A74-4876-9757-52D0C770F737}" presName="outerComposite" presStyleCnt="0">
        <dgm:presLayoutVars>
          <dgm:chMax val="5"/>
          <dgm:dir/>
          <dgm:resizeHandles val="exact"/>
        </dgm:presLayoutVars>
      </dgm:prSet>
      <dgm:spPr/>
    </dgm:pt>
    <dgm:pt modelId="{FBDB695D-D03D-4068-B337-C7093DE4C9E9}" type="pres">
      <dgm:prSet presAssocID="{DEF0EAD4-5A74-4876-9757-52D0C770F737}" presName="dummyMaxCanvas" presStyleCnt="0">
        <dgm:presLayoutVars/>
      </dgm:prSet>
      <dgm:spPr/>
    </dgm:pt>
    <dgm:pt modelId="{10969033-589A-46A8-9CDD-9E2002CBC2B0}" type="pres">
      <dgm:prSet presAssocID="{DEF0EAD4-5A74-4876-9757-52D0C770F737}" presName="ThreeNodes_1" presStyleLbl="node1" presStyleIdx="0" presStyleCnt="3">
        <dgm:presLayoutVars>
          <dgm:bulletEnabled val="1"/>
        </dgm:presLayoutVars>
      </dgm:prSet>
      <dgm:spPr/>
    </dgm:pt>
    <dgm:pt modelId="{C2DE3B94-1722-4173-9AE2-CB63C8461910}" type="pres">
      <dgm:prSet presAssocID="{DEF0EAD4-5A74-4876-9757-52D0C770F737}" presName="ThreeNodes_2" presStyleLbl="node1" presStyleIdx="1" presStyleCnt="3">
        <dgm:presLayoutVars>
          <dgm:bulletEnabled val="1"/>
        </dgm:presLayoutVars>
      </dgm:prSet>
      <dgm:spPr/>
    </dgm:pt>
    <dgm:pt modelId="{8CF19825-DB77-4D1C-991F-4EB05DAFEBCE}" type="pres">
      <dgm:prSet presAssocID="{DEF0EAD4-5A74-4876-9757-52D0C770F737}" presName="ThreeNodes_3" presStyleLbl="node1" presStyleIdx="2" presStyleCnt="3">
        <dgm:presLayoutVars>
          <dgm:bulletEnabled val="1"/>
        </dgm:presLayoutVars>
      </dgm:prSet>
      <dgm:spPr/>
    </dgm:pt>
    <dgm:pt modelId="{074B2242-CBFE-4269-933E-12588A88BAF8}" type="pres">
      <dgm:prSet presAssocID="{DEF0EAD4-5A74-4876-9757-52D0C770F737}" presName="ThreeConn_1-2" presStyleLbl="fgAccFollowNode1" presStyleIdx="0" presStyleCnt="2">
        <dgm:presLayoutVars>
          <dgm:bulletEnabled val="1"/>
        </dgm:presLayoutVars>
      </dgm:prSet>
      <dgm:spPr/>
    </dgm:pt>
    <dgm:pt modelId="{11A2231A-FA73-4169-8CE3-4309FA6496CC}" type="pres">
      <dgm:prSet presAssocID="{DEF0EAD4-5A74-4876-9757-52D0C770F737}" presName="ThreeConn_2-3" presStyleLbl="fgAccFollowNode1" presStyleIdx="1" presStyleCnt="2">
        <dgm:presLayoutVars>
          <dgm:bulletEnabled val="1"/>
        </dgm:presLayoutVars>
      </dgm:prSet>
      <dgm:spPr/>
    </dgm:pt>
    <dgm:pt modelId="{7A432696-EDA5-4E5F-96A7-6D476993346A}" type="pres">
      <dgm:prSet presAssocID="{DEF0EAD4-5A74-4876-9757-52D0C770F737}" presName="ThreeNodes_1_text" presStyleLbl="node1" presStyleIdx="2" presStyleCnt="3">
        <dgm:presLayoutVars>
          <dgm:bulletEnabled val="1"/>
        </dgm:presLayoutVars>
      </dgm:prSet>
      <dgm:spPr/>
    </dgm:pt>
    <dgm:pt modelId="{5A9CE317-F6C9-44D9-9748-FAE9D9962D54}" type="pres">
      <dgm:prSet presAssocID="{DEF0EAD4-5A74-4876-9757-52D0C770F737}" presName="ThreeNodes_2_text" presStyleLbl="node1" presStyleIdx="2" presStyleCnt="3">
        <dgm:presLayoutVars>
          <dgm:bulletEnabled val="1"/>
        </dgm:presLayoutVars>
      </dgm:prSet>
      <dgm:spPr/>
    </dgm:pt>
    <dgm:pt modelId="{32B113DB-7E36-400A-AE59-ACDD80BCFBCF}" type="pres">
      <dgm:prSet presAssocID="{DEF0EAD4-5A74-4876-9757-52D0C770F737}" presName="ThreeNodes_3_text" presStyleLbl="node1" presStyleIdx="2" presStyleCnt="3">
        <dgm:presLayoutVars>
          <dgm:bulletEnabled val="1"/>
        </dgm:presLayoutVars>
      </dgm:prSet>
      <dgm:spPr/>
    </dgm:pt>
  </dgm:ptLst>
  <dgm:cxnLst>
    <dgm:cxn modelId="{7C069423-3D08-4DF5-B1E5-4CDDE2A031E8}" type="presOf" srcId="{DEF0EAD4-5A74-4876-9757-52D0C770F737}" destId="{AD8CF81D-8D6D-4804-8B71-BA2A4B878272}" srcOrd="0" destOrd="0" presId="urn:microsoft.com/office/officeart/2005/8/layout/vProcess5"/>
    <dgm:cxn modelId="{1E751342-FC6D-4F86-A7D0-11C65A5BD2C0}" type="presOf" srcId="{A57026EB-45D7-4D37-920A-61B9E34E02AD}" destId="{8CF19825-DB77-4D1C-991F-4EB05DAFEBCE}" srcOrd="0" destOrd="0" presId="urn:microsoft.com/office/officeart/2005/8/layout/vProcess5"/>
    <dgm:cxn modelId="{5D3FAE42-A8E5-4D3F-AC15-6096F539A0C9}" srcId="{DEF0EAD4-5A74-4876-9757-52D0C770F737}" destId="{F9ED5BB1-A0A0-4977-A61D-4115E2A20212}" srcOrd="0" destOrd="0" parTransId="{EE467626-5D42-476F-BAA3-156751EA3ACB}" sibTransId="{B54A970C-8DE1-450B-B0FC-455943549287}"/>
    <dgm:cxn modelId="{41A4F046-8A45-41CD-8897-4223E6FF7D48}" type="presOf" srcId="{CAE7A70A-F10A-4621-ABA1-0CAAA43EDE41}" destId="{C2DE3B94-1722-4173-9AE2-CB63C8461910}" srcOrd="0" destOrd="0" presId="urn:microsoft.com/office/officeart/2005/8/layout/vProcess5"/>
    <dgm:cxn modelId="{34E02A69-9CEC-4E66-99B8-1287CDE67B77}" type="presOf" srcId="{F9ED5BB1-A0A0-4977-A61D-4115E2A20212}" destId="{10969033-589A-46A8-9CDD-9E2002CBC2B0}" srcOrd="0" destOrd="0" presId="urn:microsoft.com/office/officeart/2005/8/layout/vProcess5"/>
    <dgm:cxn modelId="{83C58D4E-C3D3-43C4-BC52-123BBA734EA3}" srcId="{DEF0EAD4-5A74-4876-9757-52D0C770F737}" destId="{A57026EB-45D7-4D37-920A-61B9E34E02AD}" srcOrd="2" destOrd="0" parTransId="{D53A84E0-5A40-4F6E-87B2-DEA2D0E4868C}" sibTransId="{DD903DE2-B5E4-4AB4-B004-E59066E98FF7}"/>
    <dgm:cxn modelId="{02C0B44F-8644-4514-AAAD-5C139091C766}" type="presOf" srcId="{B54A970C-8DE1-450B-B0FC-455943549287}" destId="{074B2242-CBFE-4269-933E-12588A88BAF8}" srcOrd="0" destOrd="0" presId="urn:microsoft.com/office/officeart/2005/8/layout/vProcess5"/>
    <dgm:cxn modelId="{7F9D257A-26F4-42CD-A01F-B8912C713367}" srcId="{DEF0EAD4-5A74-4876-9757-52D0C770F737}" destId="{CAE7A70A-F10A-4621-ABA1-0CAAA43EDE41}" srcOrd="1" destOrd="0" parTransId="{661ABA87-653C-4781-BC95-182F45444C18}" sibTransId="{FEEAFAD9-BC01-49CB-A4E8-3A9CFE0B9947}"/>
    <dgm:cxn modelId="{F47D5A87-BA19-4FDA-966E-0E6E8350A67E}" type="presOf" srcId="{CAE7A70A-F10A-4621-ABA1-0CAAA43EDE41}" destId="{5A9CE317-F6C9-44D9-9748-FAE9D9962D54}" srcOrd="1" destOrd="0" presId="urn:microsoft.com/office/officeart/2005/8/layout/vProcess5"/>
    <dgm:cxn modelId="{629308B0-0CFA-4777-9B7F-370816CC78CC}" type="presOf" srcId="{FEEAFAD9-BC01-49CB-A4E8-3A9CFE0B9947}" destId="{11A2231A-FA73-4169-8CE3-4309FA6496CC}" srcOrd="0" destOrd="0" presId="urn:microsoft.com/office/officeart/2005/8/layout/vProcess5"/>
    <dgm:cxn modelId="{521B28C6-2E96-463D-B84D-93F690C4DCA1}" type="presOf" srcId="{A57026EB-45D7-4D37-920A-61B9E34E02AD}" destId="{32B113DB-7E36-400A-AE59-ACDD80BCFBCF}" srcOrd="1" destOrd="0" presId="urn:microsoft.com/office/officeart/2005/8/layout/vProcess5"/>
    <dgm:cxn modelId="{749A7CD6-64B9-41C6-BE8F-430A11AA31D6}" type="presOf" srcId="{F9ED5BB1-A0A0-4977-A61D-4115E2A20212}" destId="{7A432696-EDA5-4E5F-96A7-6D476993346A}" srcOrd="1" destOrd="0" presId="urn:microsoft.com/office/officeart/2005/8/layout/vProcess5"/>
    <dgm:cxn modelId="{3485BB0A-BEE9-4011-8D92-659AE4DB10FF}" type="presParOf" srcId="{AD8CF81D-8D6D-4804-8B71-BA2A4B878272}" destId="{FBDB695D-D03D-4068-B337-C7093DE4C9E9}" srcOrd="0" destOrd="0" presId="urn:microsoft.com/office/officeart/2005/8/layout/vProcess5"/>
    <dgm:cxn modelId="{19D1EAD7-D6F9-46AC-B7CE-C2E070703B5E}" type="presParOf" srcId="{AD8CF81D-8D6D-4804-8B71-BA2A4B878272}" destId="{10969033-589A-46A8-9CDD-9E2002CBC2B0}" srcOrd="1" destOrd="0" presId="urn:microsoft.com/office/officeart/2005/8/layout/vProcess5"/>
    <dgm:cxn modelId="{CF0A1B02-357C-4363-AB21-A6C6401B1F3C}" type="presParOf" srcId="{AD8CF81D-8D6D-4804-8B71-BA2A4B878272}" destId="{C2DE3B94-1722-4173-9AE2-CB63C8461910}" srcOrd="2" destOrd="0" presId="urn:microsoft.com/office/officeart/2005/8/layout/vProcess5"/>
    <dgm:cxn modelId="{1F96173D-9040-44B6-A652-D10CA9BE0380}" type="presParOf" srcId="{AD8CF81D-8D6D-4804-8B71-BA2A4B878272}" destId="{8CF19825-DB77-4D1C-991F-4EB05DAFEBCE}" srcOrd="3" destOrd="0" presId="urn:microsoft.com/office/officeart/2005/8/layout/vProcess5"/>
    <dgm:cxn modelId="{594859F9-6F51-4196-8BE1-9921CB50BE52}" type="presParOf" srcId="{AD8CF81D-8D6D-4804-8B71-BA2A4B878272}" destId="{074B2242-CBFE-4269-933E-12588A88BAF8}" srcOrd="4" destOrd="0" presId="urn:microsoft.com/office/officeart/2005/8/layout/vProcess5"/>
    <dgm:cxn modelId="{0BC83A80-DAC1-4B5B-B172-056CC4CAC547}" type="presParOf" srcId="{AD8CF81D-8D6D-4804-8B71-BA2A4B878272}" destId="{11A2231A-FA73-4169-8CE3-4309FA6496CC}" srcOrd="5" destOrd="0" presId="urn:microsoft.com/office/officeart/2005/8/layout/vProcess5"/>
    <dgm:cxn modelId="{2B64D786-A814-4752-8789-DE9D8FD21FBE}" type="presParOf" srcId="{AD8CF81D-8D6D-4804-8B71-BA2A4B878272}" destId="{7A432696-EDA5-4E5F-96A7-6D476993346A}" srcOrd="6" destOrd="0" presId="urn:microsoft.com/office/officeart/2005/8/layout/vProcess5"/>
    <dgm:cxn modelId="{76180945-DF77-40DE-900E-7BD1EC1DFD37}" type="presParOf" srcId="{AD8CF81D-8D6D-4804-8B71-BA2A4B878272}" destId="{5A9CE317-F6C9-44D9-9748-FAE9D9962D54}" srcOrd="7" destOrd="0" presId="urn:microsoft.com/office/officeart/2005/8/layout/vProcess5"/>
    <dgm:cxn modelId="{0A85710D-A41C-4946-A2DD-54D823B54422}" type="presParOf" srcId="{AD8CF81D-8D6D-4804-8B71-BA2A4B878272}" destId="{32B113DB-7E36-400A-AE59-ACDD80BCFBC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B1CE0B-C3E0-49BA-A511-2135961CB56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9DDB373-2354-4CC9-9BB5-C51759FE0459}">
      <dgm:prSet/>
      <dgm:spPr/>
      <dgm:t>
        <a:bodyPr/>
        <a:lstStyle/>
        <a:p>
          <a:r>
            <a:rPr lang="en-US" dirty="0"/>
            <a:t>Women’s agricultural organizations confronting sexism by supporting women’s participation.</a:t>
          </a:r>
        </a:p>
      </dgm:t>
    </dgm:pt>
    <dgm:pt modelId="{4AC9BF93-1BF2-4919-9D6D-9BEDA6C6AA9B}" type="parTrans" cxnId="{3443AABF-0BA9-4239-A0F3-A20970D5F1AB}">
      <dgm:prSet/>
      <dgm:spPr/>
      <dgm:t>
        <a:bodyPr/>
        <a:lstStyle/>
        <a:p>
          <a:endParaRPr lang="en-US"/>
        </a:p>
      </dgm:t>
    </dgm:pt>
    <dgm:pt modelId="{67DDE805-5040-4D69-90FC-E8348E441FFF}" type="sibTrans" cxnId="{3443AABF-0BA9-4239-A0F3-A20970D5F1AB}">
      <dgm:prSet/>
      <dgm:spPr/>
      <dgm:t>
        <a:bodyPr/>
        <a:lstStyle/>
        <a:p>
          <a:endParaRPr lang="en-US"/>
        </a:p>
      </dgm:t>
    </dgm:pt>
    <dgm:pt modelId="{01F0234B-E603-4592-A57E-E9E1D54F6491}">
      <dgm:prSet/>
      <dgm:spPr/>
      <dgm:t>
        <a:bodyPr/>
        <a:lstStyle/>
        <a:p>
          <a:r>
            <a:rPr lang="en-US" dirty="0"/>
            <a:t>How can these groups support other gender minorities?</a:t>
          </a:r>
        </a:p>
      </dgm:t>
    </dgm:pt>
    <dgm:pt modelId="{DC76A6D9-33E2-4F87-A3CE-0F3019AABE4A}" type="parTrans" cxnId="{50B17B19-90EE-45E0-9460-67913A2CA55E}">
      <dgm:prSet/>
      <dgm:spPr/>
      <dgm:t>
        <a:bodyPr/>
        <a:lstStyle/>
        <a:p>
          <a:endParaRPr lang="en-US"/>
        </a:p>
      </dgm:t>
    </dgm:pt>
    <dgm:pt modelId="{02B718EA-AC61-4F2A-9F05-AAEE394CECE4}" type="sibTrans" cxnId="{50B17B19-90EE-45E0-9460-67913A2CA55E}">
      <dgm:prSet/>
      <dgm:spPr/>
      <dgm:t>
        <a:bodyPr/>
        <a:lstStyle/>
        <a:p>
          <a:endParaRPr lang="en-US"/>
        </a:p>
      </dgm:t>
    </dgm:pt>
    <dgm:pt modelId="{5526A883-6B13-42E9-8A9A-506A74E8E136}">
      <dgm:prSet/>
      <dgm:spPr/>
      <dgm:t>
        <a:bodyPr/>
        <a:lstStyle/>
        <a:p>
          <a:r>
            <a:rPr lang="en-US" dirty="0"/>
            <a:t>Heterosexism and sexism intimately related</a:t>
          </a:r>
        </a:p>
      </dgm:t>
    </dgm:pt>
    <dgm:pt modelId="{9312FC54-68A5-4DCE-84FF-A939AB146BCC}" type="parTrans" cxnId="{1D5DBA6C-C526-4991-9D2C-02AAE8CF1FFB}">
      <dgm:prSet/>
      <dgm:spPr/>
      <dgm:t>
        <a:bodyPr/>
        <a:lstStyle/>
        <a:p>
          <a:endParaRPr lang="en-US"/>
        </a:p>
      </dgm:t>
    </dgm:pt>
    <dgm:pt modelId="{589FF636-F1BD-4646-BED5-5875F5533E8A}" type="sibTrans" cxnId="{1D5DBA6C-C526-4991-9D2C-02AAE8CF1FFB}">
      <dgm:prSet/>
      <dgm:spPr/>
      <dgm:t>
        <a:bodyPr/>
        <a:lstStyle/>
        <a:p>
          <a:endParaRPr lang="en-US"/>
        </a:p>
      </dgm:t>
    </dgm:pt>
    <dgm:pt modelId="{9A0AB86F-3DC6-4840-A404-FC3FADBFF0F2}" type="pres">
      <dgm:prSet presAssocID="{E1B1CE0B-C3E0-49BA-A511-2135961CB56B}" presName="linear" presStyleCnt="0">
        <dgm:presLayoutVars>
          <dgm:animLvl val="lvl"/>
          <dgm:resizeHandles val="exact"/>
        </dgm:presLayoutVars>
      </dgm:prSet>
      <dgm:spPr/>
    </dgm:pt>
    <dgm:pt modelId="{7EDCB591-19BB-4E42-89E1-4CCFC908ACCC}" type="pres">
      <dgm:prSet presAssocID="{5526A883-6B13-42E9-8A9A-506A74E8E136}" presName="parentText" presStyleLbl="node1" presStyleIdx="0" presStyleCnt="3">
        <dgm:presLayoutVars>
          <dgm:chMax val="0"/>
          <dgm:bulletEnabled val="1"/>
        </dgm:presLayoutVars>
      </dgm:prSet>
      <dgm:spPr/>
    </dgm:pt>
    <dgm:pt modelId="{7CD72E8F-E785-45EB-8E77-894E23BA1BDD}" type="pres">
      <dgm:prSet presAssocID="{589FF636-F1BD-4646-BED5-5875F5533E8A}" presName="spacer" presStyleCnt="0"/>
      <dgm:spPr/>
    </dgm:pt>
    <dgm:pt modelId="{8D250510-ED94-402D-9B2E-2EB2B74EF3A7}" type="pres">
      <dgm:prSet presAssocID="{79DDB373-2354-4CC9-9BB5-C51759FE0459}" presName="parentText" presStyleLbl="node1" presStyleIdx="1" presStyleCnt="3">
        <dgm:presLayoutVars>
          <dgm:chMax val="0"/>
          <dgm:bulletEnabled val="1"/>
        </dgm:presLayoutVars>
      </dgm:prSet>
      <dgm:spPr/>
    </dgm:pt>
    <dgm:pt modelId="{B6BB3EAE-8B94-4829-B711-D4968BA9D34B}" type="pres">
      <dgm:prSet presAssocID="{67DDE805-5040-4D69-90FC-E8348E441FFF}" presName="spacer" presStyleCnt="0"/>
      <dgm:spPr/>
    </dgm:pt>
    <dgm:pt modelId="{9F6C9ADD-59CE-4F21-98ED-FEDA74307D2C}" type="pres">
      <dgm:prSet presAssocID="{01F0234B-E603-4592-A57E-E9E1D54F6491}" presName="parentText" presStyleLbl="node1" presStyleIdx="2" presStyleCnt="3">
        <dgm:presLayoutVars>
          <dgm:chMax val="0"/>
          <dgm:bulletEnabled val="1"/>
        </dgm:presLayoutVars>
      </dgm:prSet>
      <dgm:spPr/>
    </dgm:pt>
  </dgm:ptLst>
  <dgm:cxnLst>
    <dgm:cxn modelId="{50B17B19-90EE-45E0-9460-67913A2CA55E}" srcId="{E1B1CE0B-C3E0-49BA-A511-2135961CB56B}" destId="{01F0234B-E603-4592-A57E-E9E1D54F6491}" srcOrd="2" destOrd="0" parTransId="{DC76A6D9-33E2-4F87-A3CE-0F3019AABE4A}" sibTransId="{02B718EA-AC61-4F2A-9F05-AAEE394CECE4}"/>
    <dgm:cxn modelId="{D44EDC45-9541-49A7-AED2-1A899FDC1168}" type="presOf" srcId="{79DDB373-2354-4CC9-9BB5-C51759FE0459}" destId="{8D250510-ED94-402D-9B2E-2EB2B74EF3A7}" srcOrd="0" destOrd="0" presId="urn:microsoft.com/office/officeart/2005/8/layout/vList2"/>
    <dgm:cxn modelId="{63B6714C-5C7A-4B77-84E8-E9828B558447}" type="presOf" srcId="{01F0234B-E603-4592-A57E-E9E1D54F6491}" destId="{9F6C9ADD-59CE-4F21-98ED-FEDA74307D2C}" srcOrd="0" destOrd="0" presId="urn:microsoft.com/office/officeart/2005/8/layout/vList2"/>
    <dgm:cxn modelId="{1D5DBA6C-C526-4991-9D2C-02AAE8CF1FFB}" srcId="{E1B1CE0B-C3E0-49BA-A511-2135961CB56B}" destId="{5526A883-6B13-42E9-8A9A-506A74E8E136}" srcOrd="0" destOrd="0" parTransId="{9312FC54-68A5-4DCE-84FF-A939AB146BCC}" sibTransId="{589FF636-F1BD-4646-BED5-5875F5533E8A}"/>
    <dgm:cxn modelId="{FEE7224D-9BA8-4FB6-9083-BD0CA0AF8C24}" type="presOf" srcId="{5526A883-6B13-42E9-8A9A-506A74E8E136}" destId="{7EDCB591-19BB-4E42-89E1-4CCFC908ACCC}" srcOrd="0" destOrd="0" presId="urn:microsoft.com/office/officeart/2005/8/layout/vList2"/>
    <dgm:cxn modelId="{00BF5371-1684-49F6-9DEC-1BBF2B994D25}" type="presOf" srcId="{E1B1CE0B-C3E0-49BA-A511-2135961CB56B}" destId="{9A0AB86F-3DC6-4840-A404-FC3FADBFF0F2}" srcOrd="0" destOrd="0" presId="urn:microsoft.com/office/officeart/2005/8/layout/vList2"/>
    <dgm:cxn modelId="{3443AABF-0BA9-4239-A0F3-A20970D5F1AB}" srcId="{E1B1CE0B-C3E0-49BA-A511-2135961CB56B}" destId="{79DDB373-2354-4CC9-9BB5-C51759FE0459}" srcOrd="1" destOrd="0" parTransId="{4AC9BF93-1BF2-4919-9D6D-9BEDA6C6AA9B}" sibTransId="{67DDE805-5040-4D69-90FC-E8348E441FFF}"/>
    <dgm:cxn modelId="{D626A9A3-C5DF-488D-AEAF-1287B54B7801}" type="presParOf" srcId="{9A0AB86F-3DC6-4840-A404-FC3FADBFF0F2}" destId="{7EDCB591-19BB-4E42-89E1-4CCFC908ACCC}" srcOrd="0" destOrd="0" presId="urn:microsoft.com/office/officeart/2005/8/layout/vList2"/>
    <dgm:cxn modelId="{1A000715-28FF-4E50-8AA9-177C29DE31AB}" type="presParOf" srcId="{9A0AB86F-3DC6-4840-A404-FC3FADBFF0F2}" destId="{7CD72E8F-E785-45EB-8E77-894E23BA1BDD}" srcOrd="1" destOrd="0" presId="urn:microsoft.com/office/officeart/2005/8/layout/vList2"/>
    <dgm:cxn modelId="{F06DFFB2-586C-4ECD-AD16-C4C306D1F97F}" type="presParOf" srcId="{9A0AB86F-3DC6-4840-A404-FC3FADBFF0F2}" destId="{8D250510-ED94-402D-9B2E-2EB2B74EF3A7}" srcOrd="2" destOrd="0" presId="urn:microsoft.com/office/officeart/2005/8/layout/vList2"/>
    <dgm:cxn modelId="{F2B14F92-BB7F-4EA7-9FB1-A69BEB1E340A}" type="presParOf" srcId="{9A0AB86F-3DC6-4840-A404-FC3FADBFF0F2}" destId="{B6BB3EAE-8B94-4829-B711-D4968BA9D34B}" srcOrd="3" destOrd="0" presId="urn:microsoft.com/office/officeart/2005/8/layout/vList2"/>
    <dgm:cxn modelId="{AAE846BC-162B-4A79-805E-32EE3FD5A970}" type="presParOf" srcId="{9A0AB86F-3DC6-4840-A404-FC3FADBFF0F2}" destId="{9F6C9ADD-59CE-4F21-98ED-FEDA74307D2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FCFD5A-21E1-4A73-AFE2-1FBACEFF8D2F}"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FCB663D-0FF2-4CC6-BA20-054E2E0544E8}">
      <dgm:prSet/>
      <dgm:spPr/>
      <dgm:t>
        <a:bodyPr/>
        <a:lstStyle/>
        <a:p>
          <a:r>
            <a:rPr lang="en-US"/>
            <a:t>Census of Agriculture collect data on sexual orientation and diverse gender identities</a:t>
          </a:r>
        </a:p>
      </dgm:t>
    </dgm:pt>
    <dgm:pt modelId="{B730C729-D1EF-4034-B013-C850E74B845E}" type="parTrans" cxnId="{F2984E15-4473-4D38-A96F-BC554395C39E}">
      <dgm:prSet/>
      <dgm:spPr/>
      <dgm:t>
        <a:bodyPr/>
        <a:lstStyle/>
        <a:p>
          <a:endParaRPr lang="en-US"/>
        </a:p>
      </dgm:t>
    </dgm:pt>
    <dgm:pt modelId="{EAC8DCA7-737C-492F-91BD-A937F2702E20}" type="sibTrans" cxnId="{F2984E15-4473-4D38-A96F-BC554395C39E}">
      <dgm:prSet/>
      <dgm:spPr/>
      <dgm:t>
        <a:bodyPr/>
        <a:lstStyle/>
        <a:p>
          <a:endParaRPr lang="en-US"/>
        </a:p>
      </dgm:t>
    </dgm:pt>
    <dgm:pt modelId="{0710638D-E578-4A06-92BC-5947271AA7A8}">
      <dgm:prSet/>
      <dgm:spPr/>
      <dgm:t>
        <a:bodyPr/>
        <a:lstStyle/>
        <a:p>
          <a:r>
            <a:rPr lang="en-US"/>
            <a:t>LGBTQ farmers should be added to the list of the USDA’s Minority and Women Farmers and Ranchers program</a:t>
          </a:r>
        </a:p>
      </dgm:t>
    </dgm:pt>
    <dgm:pt modelId="{AB4A8B42-8EAC-48D6-AFCA-3EE9E91CF9E5}" type="parTrans" cxnId="{484C626A-4138-4098-ABF4-C6E31C0A19F6}">
      <dgm:prSet/>
      <dgm:spPr/>
      <dgm:t>
        <a:bodyPr/>
        <a:lstStyle/>
        <a:p>
          <a:endParaRPr lang="en-US"/>
        </a:p>
      </dgm:t>
    </dgm:pt>
    <dgm:pt modelId="{87D3E111-8469-4881-94EF-22B163AEB1AF}" type="sibTrans" cxnId="{484C626A-4138-4098-ABF4-C6E31C0A19F6}">
      <dgm:prSet/>
      <dgm:spPr/>
      <dgm:t>
        <a:bodyPr/>
        <a:lstStyle/>
        <a:p>
          <a:endParaRPr lang="en-US"/>
        </a:p>
      </dgm:t>
    </dgm:pt>
    <dgm:pt modelId="{27A4C81D-FC2D-45F1-B670-3305BC25F37E}">
      <dgm:prSet/>
      <dgm:spPr/>
      <dgm:t>
        <a:bodyPr/>
        <a:lstStyle/>
        <a:p>
          <a:r>
            <a:rPr lang="en-US" dirty="0"/>
            <a:t>USDA should increase efforts to support rural LGBTQ populations </a:t>
          </a:r>
        </a:p>
      </dgm:t>
    </dgm:pt>
    <dgm:pt modelId="{C55E9F87-0C26-4CEB-8D67-72C645242227}" type="parTrans" cxnId="{B4CFCBB2-DFDC-472A-8428-15ABEF778220}">
      <dgm:prSet/>
      <dgm:spPr/>
      <dgm:t>
        <a:bodyPr/>
        <a:lstStyle/>
        <a:p>
          <a:endParaRPr lang="en-US"/>
        </a:p>
      </dgm:t>
    </dgm:pt>
    <dgm:pt modelId="{B20B7DF5-827E-4818-92CC-FE48AEB2489A}" type="sibTrans" cxnId="{B4CFCBB2-DFDC-472A-8428-15ABEF778220}">
      <dgm:prSet/>
      <dgm:spPr/>
      <dgm:t>
        <a:bodyPr/>
        <a:lstStyle/>
        <a:p>
          <a:endParaRPr lang="en-US"/>
        </a:p>
      </dgm:t>
    </dgm:pt>
    <dgm:pt modelId="{259BCC7F-A25C-454B-950F-7CC0024001A2}">
      <dgm:prSet/>
      <dgm:spPr/>
      <dgm:t>
        <a:bodyPr/>
        <a:lstStyle/>
        <a:p>
          <a:r>
            <a:rPr lang="en-US"/>
            <a:t>Continued support for women farmer organization </a:t>
          </a:r>
        </a:p>
      </dgm:t>
    </dgm:pt>
    <dgm:pt modelId="{4ACF250F-4665-4656-9886-C5CB030A9FFA}" type="parTrans" cxnId="{CD1600E8-478E-4409-AED8-7211FA9FD45C}">
      <dgm:prSet/>
      <dgm:spPr/>
      <dgm:t>
        <a:bodyPr/>
        <a:lstStyle/>
        <a:p>
          <a:endParaRPr lang="en-US"/>
        </a:p>
      </dgm:t>
    </dgm:pt>
    <dgm:pt modelId="{C6DFE4F6-23A8-4EC0-9BB1-38766DFF39C2}" type="sibTrans" cxnId="{CD1600E8-478E-4409-AED8-7211FA9FD45C}">
      <dgm:prSet/>
      <dgm:spPr/>
      <dgm:t>
        <a:bodyPr/>
        <a:lstStyle/>
        <a:p>
          <a:endParaRPr lang="en-US"/>
        </a:p>
      </dgm:t>
    </dgm:pt>
    <dgm:pt modelId="{8019C74E-2976-41D8-9A50-C7AAA3264733}">
      <dgm:prSet/>
      <dgm:spPr/>
      <dgm:t>
        <a:bodyPr/>
        <a:lstStyle/>
        <a:p>
          <a:r>
            <a:rPr lang="en-US"/>
            <a:t>Agricultural apprentice programs should include “LGBT” or “LGBTQ friendly” to allow mentees to identify these farms</a:t>
          </a:r>
        </a:p>
      </dgm:t>
    </dgm:pt>
    <dgm:pt modelId="{EA38E678-BD47-48DF-BB14-0DD5A1CD808A}" type="parTrans" cxnId="{818A2087-F6B5-455A-9182-4500C54DB304}">
      <dgm:prSet/>
      <dgm:spPr/>
      <dgm:t>
        <a:bodyPr/>
        <a:lstStyle/>
        <a:p>
          <a:endParaRPr lang="en-US"/>
        </a:p>
      </dgm:t>
    </dgm:pt>
    <dgm:pt modelId="{79457B75-9F64-446A-A43F-58B77C4E8276}" type="sibTrans" cxnId="{818A2087-F6B5-455A-9182-4500C54DB304}">
      <dgm:prSet/>
      <dgm:spPr/>
      <dgm:t>
        <a:bodyPr/>
        <a:lstStyle/>
        <a:p>
          <a:endParaRPr lang="en-US"/>
        </a:p>
      </dgm:t>
    </dgm:pt>
    <dgm:pt modelId="{F3F09D68-4506-4DEB-8BF0-FD29893A76E7}">
      <dgm:prSet/>
      <dgm:spPr/>
      <dgm:t>
        <a:bodyPr/>
        <a:lstStyle/>
        <a:p>
          <a:r>
            <a:rPr lang="en-US"/>
            <a:t>Farming organizations should utilize pronouns, gender-neutral bathrooms, and queer-centered programming at events</a:t>
          </a:r>
        </a:p>
      </dgm:t>
    </dgm:pt>
    <dgm:pt modelId="{85130BD4-F65B-4713-9393-49B406F96E96}" type="parTrans" cxnId="{277A3335-A433-4845-9D00-876EF6CE5B94}">
      <dgm:prSet/>
      <dgm:spPr/>
      <dgm:t>
        <a:bodyPr/>
        <a:lstStyle/>
        <a:p>
          <a:endParaRPr lang="en-US"/>
        </a:p>
      </dgm:t>
    </dgm:pt>
    <dgm:pt modelId="{4ED408C1-92B1-468D-B4E7-9D32CFED9CF4}" type="sibTrans" cxnId="{277A3335-A433-4845-9D00-876EF6CE5B94}">
      <dgm:prSet/>
      <dgm:spPr/>
      <dgm:t>
        <a:bodyPr/>
        <a:lstStyle/>
        <a:p>
          <a:endParaRPr lang="en-US"/>
        </a:p>
      </dgm:t>
    </dgm:pt>
    <dgm:pt modelId="{E9094853-7002-4457-BA4D-7EB47B5958D7}" type="pres">
      <dgm:prSet presAssocID="{B8FCFD5A-21E1-4A73-AFE2-1FBACEFF8D2F}" presName="root" presStyleCnt="0">
        <dgm:presLayoutVars>
          <dgm:dir/>
          <dgm:resizeHandles val="exact"/>
        </dgm:presLayoutVars>
      </dgm:prSet>
      <dgm:spPr/>
    </dgm:pt>
    <dgm:pt modelId="{59AD4A56-9784-45F3-B6ED-C6152DE252F0}" type="pres">
      <dgm:prSet presAssocID="{B8FCFD5A-21E1-4A73-AFE2-1FBACEFF8D2F}" presName="container" presStyleCnt="0">
        <dgm:presLayoutVars>
          <dgm:dir/>
          <dgm:resizeHandles val="exact"/>
        </dgm:presLayoutVars>
      </dgm:prSet>
      <dgm:spPr/>
    </dgm:pt>
    <dgm:pt modelId="{68A4DFDC-42DE-4459-BF08-02754C1EED56}" type="pres">
      <dgm:prSet presAssocID="{FFCB663D-0FF2-4CC6-BA20-054E2E0544E8}" presName="compNode" presStyleCnt="0"/>
      <dgm:spPr/>
    </dgm:pt>
    <dgm:pt modelId="{982BF453-EB14-407F-A895-41FBFCEB954F}" type="pres">
      <dgm:prSet presAssocID="{FFCB663D-0FF2-4CC6-BA20-054E2E0544E8}" presName="iconBgRect" presStyleLbl="bgShp" presStyleIdx="0" presStyleCnt="6"/>
      <dgm:spPr/>
    </dgm:pt>
    <dgm:pt modelId="{BFA409D5-9014-43BE-BE81-8956BE015D25}" type="pres">
      <dgm:prSet presAssocID="{FFCB663D-0FF2-4CC6-BA20-054E2E0544E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ecklist"/>
        </a:ext>
      </dgm:extLst>
    </dgm:pt>
    <dgm:pt modelId="{44712861-900B-42B6-B0E0-E9A96BC594A1}" type="pres">
      <dgm:prSet presAssocID="{FFCB663D-0FF2-4CC6-BA20-054E2E0544E8}" presName="spaceRect" presStyleCnt="0"/>
      <dgm:spPr/>
    </dgm:pt>
    <dgm:pt modelId="{7CC2643E-E913-4879-8643-C8ABD62BA601}" type="pres">
      <dgm:prSet presAssocID="{FFCB663D-0FF2-4CC6-BA20-054E2E0544E8}" presName="textRect" presStyleLbl="revTx" presStyleIdx="0" presStyleCnt="6">
        <dgm:presLayoutVars>
          <dgm:chMax val="1"/>
          <dgm:chPref val="1"/>
        </dgm:presLayoutVars>
      </dgm:prSet>
      <dgm:spPr/>
    </dgm:pt>
    <dgm:pt modelId="{3DA81D84-0D20-4349-9A2C-B29FCBE148C3}" type="pres">
      <dgm:prSet presAssocID="{EAC8DCA7-737C-492F-91BD-A937F2702E20}" presName="sibTrans" presStyleLbl="sibTrans2D1" presStyleIdx="0" presStyleCnt="0"/>
      <dgm:spPr/>
    </dgm:pt>
    <dgm:pt modelId="{6D635073-A051-4DEB-B7E4-0E9911484B56}" type="pres">
      <dgm:prSet presAssocID="{0710638D-E578-4A06-92BC-5947271AA7A8}" presName="compNode" presStyleCnt="0"/>
      <dgm:spPr/>
    </dgm:pt>
    <dgm:pt modelId="{8AE9F612-EAC4-4667-8F3C-27115BF0C4FA}" type="pres">
      <dgm:prSet presAssocID="{0710638D-E578-4A06-92BC-5947271AA7A8}" presName="iconBgRect" presStyleLbl="bgShp" presStyleIdx="1" presStyleCnt="6"/>
      <dgm:spPr/>
    </dgm:pt>
    <dgm:pt modelId="{B8FC7AF4-9E74-42B1-AF4E-126F6C2FCBDF}" type="pres">
      <dgm:prSet presAssocID="{0710638D-E578-4A06-92BC-5947271AA7A8}"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Farmer"/>
        </a:ext>
      </dgm:extLst>
    </dgm:pt>
    <dgm:pt modelId="{A2489809-E81B-4250-A864-982BDE11F24E}" type="pres">
      <dgm:prSet presAssocID="{0710638D-E578-4A06-92BC-5947271AA7A8}" presName="spaceRect" presStyleCnt="0"/>
      <dgm:spPr/>
    </dgm:pt>
    <dgm:pt modelId="{5893172A-EBE2-4134-B849-FC676DC2CDC0}" type="pres">
      <dgm:prSet presAssocID="{0710638D-E578-4A06-92BC-5947271AA7A8}" presName="textRect" presStyleLbl="revTx" presStyleIdx="1" presStyleCnt="6">
        <dgm:presLayoutVars>
          <dgm:chMax val="1"/>
          <dgm:chPref val="1"/>
        </dgm:presLayoutVars>
      </dgm:prSet>
      <dgm:spPr/>
    </dgm:pt>
    <dgm:pt modelId="{9723B391-95A3-48DE-9C28-CAC2742805BA}" type="pres">
      <dgm:prSet presAssocID="{87D3E111-8469-4881-94EF-22B163AEB1AF}" presName="sibTrans" presStyleLbl="sibTrans2D1" presStyleIdx="0" presStyleCnt="0"/>
      <dgm:spPr/>
    </dgm:pt>
    <dgm:pt modelId="{0562231D-BB4F-4991-A9AF-66C12BB66930}" type="pres">
      <dgm:prSet presAssocID="{27A4C81D-FC2D-45F1-B670-3305BC25F37E}" presName="compNode" presStyleCnt="0"/>
      <dgm:spPr/>
    </dgm:pt>
    <dgm:pt modelId="{4E83153A-B88E-4427-8A47-3128F6067422}" type="pres">
      <dgm:prSet presAssocID="{27A4C81D-FC2D-45F1-B670-3305BC25F37E}" presName="iconBgRect" presStyleLbl="bgShp" presStyleIdx="2" presStyleCnt="6"/>
      <dgm:spPr/>
    </dgm:pt>
    <dgm:pt modelId="{6A244167-7FB4-45D1-8B7A-84B512029424}" type="pres">
      <dgm:prSet presAssocID="{27A4C81D-FC2D-45F1-B670-3305BC25F37E}" presName="iconRect" presStyleLbl="nod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ap compass"/>
        </a:ext>
      </dgm:extLst>
    </dgm:pt>
    <dgm:pt modelId="{25717729-7CD9-4BBB-9171-FA335BA19DF1}" type="pres">
      <dgm:prSet presAssocID="{27A4C81D-FC2D-45F1-B670-3305BC25F37E}" presName="spaceRect" presStyleCnt="0"/>
      <dgm:spPr/>
    </dgm:pt>
    <dgm:pt modelId="{702F9ABB-6E57-4A45-BA3C-B7027D5C262B}" type="pres">
      <dgm:prSet presAssocID="{27A4C81D-FC2D-45F1-B670-3305BC25F37E}" presName="textRect" presStyleLbl="revTx" presStyleIdx="2" presStyleCnt="6">
        <dgm:presLayoutVars>
          <dgm:chMax val="1"/>
          <dgm:chPref val="1"/>
        </dgm:presLayoutVars>
      </dgm:prSet>
      <dgm:spPr/>
    </dgm:pt>
    <dgm:pt modelId="{4EE2DBFB-94A5-4A29-9ED7-6A2008DF0026}" type="pres">
      <dgm:prSet presAssocID="{B20B7DF5-827E-4818-92CC-FE48AEB2489A}" presName="sibTrans" presStyleLbl="sibTrans2D1" presStyleIdx="0" presStyleCnt="0"/>
      <dgm:spPr/>
    </dgm:pt>
    <dgm:pt modelId="{F25461C6-D701-42A5-A45B-DA441B303AD2}" type="pres">
      <dgm:prSet presAssocID="{259BCC7F-A25C-454B-950F-7CC0024001A2}" presName="compNode" presStyleCnt="0"/>
      <dgm:spPr/>
    </dgm:pt>
    <dgm:pt modelId="{BD83D1DD-0FAB-457E-84A9-EABBB75E4025}" type="pres">
      <dgm:prSet presAssocID="{259BCC7F-A25C-454B-950F-7CC0024001A2}" presName="iconBgRect" presStyleLbl="bgShp" presStyleIdx="3" presStyleCnt="6"/>
      <dgm:spPr/>
    </dgm:pt>
    <dgm:pt modelId="{EEC17A1B-189A-4874-AA8A-1A7D903393E7}" type="pres">
      <dgm:prSet presAssocID="{259BCC7F-A25C-454B-950F-7CC0024001A2}" presName="iconRect" presStyleLbl="nod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Group of women"/>
        </a:ext>
      </dgm:extLst>
    </dgm:pt>
    <dgm:pt modelId="{DCECB82E-5B7F-4347-9B11-29B3DABD8C2D}" type="pres">
      <dgm:prSet presAssocID="{259BCC7F-A25C-454B-950F-7CC0024001A2}" presName="spaceRect" presStyleCnt="0"/>
      <dgm:spPr/>
    </dgm:pt>
    <dgm:pt modelId="{98817FEA-CC03-47F1-8D59-3E98C6F726AD}" type="pres">
      <dgm:prSet presAssocID="{259BCC7F-A25C-454B-950F-7CC0024001A2}" presName="textRect" presStyleLbl="revTx" presStyleIdx="3" presStyleCnt="6">
        <dgm:presLayoutVars>
          <dgm:chMax val="1"/>
          <dgm:chPref val="1"/>
        </dgm:presLayoutVars>
      </dgm:prSet>
      <dgm:spPr/>
    </dgm:pt>
    <dgm:pt modelId="{BD01A132-C4B6-4DBC-916A-B26919F188CF}" type="pres">
      <dgm:prSet presAssocID="{C6DFE4F6-23A8-4EC0-9BB1-38766DFF39C2}" presName="sibTrans" presStyleLbl="sibTrans2D1" presStyleIdx="0" presStyleCnt="0"/>
      <dgm:spPr/>
    </dgm:pt>
    <dgm:pt modelId="{F8C65FE9-C7B2-4424-9AEC-C9F511D61B8C}" type="pres">
      <dgm:prSet presAssocID="{8019C74E-2976-41D8-9A50-C7AAA3264733}" presName="compNode" presStyleCnt="0"/>
      <dgm:spPr/>
    </dgm:pt>
    <dgm:pt modelId="{B5C9EB76-02A6-4FE7-99A4-FF344CA907B4}" type="pres">
      <dgm:prSet presAssocID="{8019C74E-2976-41D8-9A50-C7AAA3264733}" presName="iconBgRect" presStyleLbl="bgShp" presStyleIdx="4" presStyleCnt="6"/>
      <dgm:spPr/>
    </dgm:pt>
    <dgm:pt modelId="{F6DCED63-CAE2-4E28-B9FB-2DAC0BCD3A3A}" type="pres">
      <dgm:prSet presAssocID="{8019C74E-2976-41D8-9A50-C7AAA326473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estions"/>
        </a:ext>
      </dgm:extLst>
    </dgm:pt>
    <dgm:pt modelId="{29DEE335-3D81-4BEA-97A6-E987835AADEC}" type="pres">
      <dgm:prSet presAssocID="{8019C74E-2976-41D8-9A50-C7AAA3264733}" presName="spaceRect" presStyleCnt="0"/>
      <dgm:spPr/>
    </dgm:pt>
    <dgm:pt modelId="{675662C7-6972-4071-B2C9-2201693679BC}" type="pres">
      <dgm:prSet presAssocID="{8019C74E-2976-41D8-9A50-C7AAA3264733}" presName="textRect" presStyleLbl="revTx" presStyleIdx="4" presStyleCnt="6">
        <dgm:presLayoutVars>
          <dgm:chMax val="1"/>
          <dgm:chPref val="1"/>
        </dgm:presLayoutVars>
      </dgm:prSet>
      <dgm:spPr/>
    </dgm:pt>
    <dgm:pt modelId="{021DCCB1-E847-4124-8C18-4A45A13C923D}" type="pres">
      <dgm:prSet presAssocID="{79457B75-9F64-446A-A43F-58B77C4E8276}" presName="sibTrans" presStyleLbl="sibTrans2D1" presStyleIdx="0" presStyleCnt="0"/>
      <dgm:spPr/>
    </dgm:pt>
    <dgm:pt modelId="{645DFFA4-8D5E-458C-A642-7033A4149430}" type="pres">
      <dgm:prSet presAssocID="{F3F09D68-4506-4DEB-8BF0-FD29893A76E7}" presName="compNode" presStyleCnt="0"/>
      <dgm:spPr/>
    </dgm:pt>
    <dgm:pt modelId="{990A2308-8B11-44B8-B765-FA8AD5D7CFF3}" type="pres">
      <dgm:prSet presAssocID="{F3F09D68-4506-4DEB-8BF0-FD29893A76E7}" presName="iconBgRect" presStyleLbl="bgShp" presStyleIdx="5" presStyleCnt="6"/>
      <dgm:spPr/>
    </dgm:pt>
    <dgm:pt modelId="{3E1023B8-2CDC-4160-A15A-154B5C261856}" type="pres">
      <dgm:prSet presAssocID="{F3F09D68-4506-4DEB-8BF0-FD29893A76E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Advertising"/>
        </a:ext>
      </dgm:extLst>
    </dgm:pt>
    <dgm:pt modelId="{03675EBE-37CD-45B6-8F85-4688FDD54706}" type="pres">
      <dgm:prSet presAssocID="{F3F09D68-4506-4DEB-8BF0-FD29893A76E7}" presName="spaceRect" presStyleCnt="0"/>
      <dgm:spPr/>
    </dgm:pt>
    <dgm:pt modelId="{F12EC726-F194-48E0-9A76-E67FCFDCB587}" type="pres">
      <dgm:prSet presAssocID="{F3F09D68-4506-4DEB-8BF0-FD29893A76E7}" presName="textRect" presStyleLbl="revTx" presStyleIdx="5" presStyleCnt="6">
        <dgm:presLayoutVars>
          <dgm:chMax val="1"/>
          <dgm:chPref val="1"/>
        </dgm:presLayoutVars>
      </dgm:prSet>
      <dgm:spPr/>
    </dgm:pt>
  </dgm:ptLst>
  <dgm:cxnLst>
    <dgm:cxn modelId="{EFD3280F-A7BC-4E87-9D11-D22A7B9DE506}" type="presOf" srcId="{F3F09D68-4506-4DEB-8BF0-FD29893A76E7}" destId="{F12EC726-F194-48E0-9A76-E67FCFDCB587}" srcOrd="0" destOrd="0" presId="urn:microsoft.com/office/officeart/2018/2/layout/IconCircleList"/>
    <dgm:cxn modelId="{F2984E15-4473-4D38-A96F-BC554395C39E}" srcId="{B8FCFD5A-21E1-4A73-AFE2-1FBACEFF8D2F}" destId="{FFCB663D-0FF2-4CC6-BA20-054E2E0544E8}" srcOrd="0" destOrd="0" parTransId="{B730C729-D1EF-4034-B013-C850E74B845E}" sibTransId="{EAC8DCA7-737C-492F-91BD-A937F2702E20}"/>
    <dgm:cxn modelId="{0B2BC517-4316-4704-AA37-9CA916121AB1}" type="presOf" srcId="{C6DFE4F6-23A8-4EC0-9BB1-38766DFF39C2}" destId="{BD01A132-C4B6-4DBC-916A-B26919F188CF}" srcOrd="0" destOrd="0" presId="urn:microsoft.com/office/officeart/2018/2/layout/IconCircleList"/>
    <dgm:cxn modelId="{277A3335-A433-4845-9D00-876EF6CE5B94}" srcId="{B8FCFD5A-21E1-4A73-AFE2-1FBACEFF8D2F}" destId="{F3F09D68-4506-4DEB-8BF0-FD29893A76E7}" srcOrd="5" destOrd="0" parTransId="{85130BD4-F65B-4713-9393-49B406F96E96}" sibTransId="{4ED408C1-92B1-468D-B4E7-9D32CFED9CF4}"/>
    <dgm:cxn modelId="{8411253C-CAB3-4A41-A90E-DCEB0B854E38}" type="presOf" srcId="{8019C74E-2976-41D8-9A50-C7AAA3264733}" destId="{675662C7-6972-4071-B2C9-2201693679BC}" srcOrd="0" destOrd="0" presId="urn:microsoft.com/office/officeart/2018/2/layout/IconCircleList"/>
    <dgm:cxn modelId="{F2909E66-2B4B-4B97-8DE1-685AAFB8D2EE}" type="presOf" srcId="{87D3E111-8469-4881-94EF-22B163AEB1AF}" destId="{9723B391-95A3-48DE-9C28-CAC2742805BA}" srcOrd="0" destOrd="0" presId="urn:microsoft.com/office/officeart/2018/2/layout/IconCircleList"/>
    <dgm:cxn modelId="{76828D47-7038-4B88-A50B-B8FCD7CE1320}" type="presOf" srcId="{FFCB663D-0FF2-4CC6-BA20-054E2E0544E8}" destId="{7CC2643E-E913-4879-8643-C8ABD62BA601}" srcOrd="0" destOrd="0" presId="urn:microsoft.com/office/officeart/2018/2/layout/IconCircleList"/>
    <dgm:cxn modelId="{484C626A-4138-4098-ABF4-C6E31C0A19F6}" srcId="{B8FCFD5A-21E1-4A73-AFE2-1FBACEFF8D2F}" destId="{0710638D-E578-4A06-92BC-5947271AA7A8}" srcOrd="1" destOrd="0" parTransId="{AB4A8B42-8EAC-48D6-AFCA-3EE9E91CF9E5}" sibTransId="{87D3E111-8469-4881-94EF-22B163AEB1AF}"/>
    <dgm:cxn modelId="{35549175-15B3-48CB-8BD2-B11B373DEFDE}" type="presOf" srcId="{27A4C81D-FC2D-45F1-B670-3305BC25F37E}" destId="{702F9ABB-6E57-4A45-BA3C-B7027D5C262B}" srcOrd="0" destOrd="0" presId="urn:microsoft.com/office/officeart/2018/2/layout/IconCircleList"/>
    <dgm:cxn modelId="{818A2087-F6B5-455A-9182-4500C54DB304}" srcId="{B8FCFD5A-21E1-4A73-AFE2-1FBACEFF8D2F}" destId="{8019C74E-2976-41D8-9A50-C7AAA3264733}" srcOrd="4" destOrd="0" parTransId="{EA38E678-BD47-48DF-BB14-0DD5A1CD808A}" sibTransId="{79457B75-9F64-446A-A43F-58B77C4E8276}"/>
    <dgm:cxn modelId="{CB585C91-806F-40FA-AA55-607F881B7ED8}" type="presOf" srcId="{EAC8DCA7-737C-492F-91BD-A937F2702E20}" destId="{3DA81D84-0D20-4349-9A2C-B29FCBE148C3}" srcOrd="0" destOrd="0" presId="urn:microsoft.com/office/officeart/2018/2/layout/IconCircleList"/>
    <dgm:cxn modelId="{04B40FA7-425B-49D1-877A-1C463EE18381}" type="presOf" srcId="{B20B7DF5-827E-4818-92CC-FE48AEB2489A}" destId="{4EE2DBFB-94A5-4A29-9ED7-6A2008DF0026}" srcOrd="0" destOrd="0" presId="urn:microsoft.com/office/officeart/2018/2/layout/IconCircleList"/>
    <dgm:cxn modelId="{E889E7A7-3283-4B91-972E-332BD20D1CF7}" type="presOf" srcId="{B8FCFD5A-21E1-4A73-AFE2-1FBACEFF8D2F}" destId="{E9094853-7002-4457-BA4D-7EB47B5958D7}" srcOrd="0" destOrd="0" presId="urn:microsoft.com/office/officeart/2018/2/layout/IconCircleList"/>
    <dgm:cxn modelId="{B4CFCBB2-DFDC-472A-8428-15ABEF778220}" srcId="{B8FCFD5A-21E1-4A73-AFE2-1FBACEFF8D2F}" destId="{27A4C81D-FC2D-45F1-B670-3305BC25F37E}" srcOrd="2" destOrd="0" parTransId="{C55E9F87-0C26-4CEB-8D67-72C645242227}" sibTransId="{B20B7DF5-827E-4818-92CC-FE48AEB2489A}"/>
    <dgm:cxn modelId="{3D736ECA-5A5A-4A39-A841-3F42671D9A0B}" type="presOf" srcId="{79457B75-9F64-446A-A43F-58B77C4E8276}" destId="{021DCCB1-E847-4124-8C18-4A45A13C923D}" srcOrd="0" destOrd="0" presId="urn:microsoft.com/office/officeart/2018/2/layout/IconCircleList"/>
    <dgm:cxn modelId="{CD1600E8-478E-4409-AED8-7211FA9FD45C}" srcId="{B8FCFD5A-21E1-4A73-AFE2-1FBACEFF8D2F}" destId="{259BCC7F-A25C-454B-950F-7CC0024001A2}" srcOrd="3" destOrd="0" parTransId="{4ACF250F-4665-4656-9886-C5CB030A9FFA}" sibTransId="{C6DFE4F6-23A8-4EC0-9BB1-38766DFF39C2}"/>
    <dgm:cxn modelId="{AB3AC4F2-A8CC-4975-A56F-DB0D3C134DBA}" type="presOf" srcId="{259BCC7F-A25C-454B-950F-7CC0024001A2}" destId="{98817FEA-CC03-47F1-8D59-3E98C6F726AD}" srcOrd="0" destOrd="0" presId="urn:microsoft.com/office/officeart/2018/2/layout/IconCircleList"/>
    <dgm:cxn modelId="{13BBE4FC-FCF3-4763-B4E7-98FD0D09BE5D}" type="presOf" srcId="{0710638D-E578-4A06-92BC-5947271AA7A8}" destId="{5893172A-EBE2-4134-B849-FC676DC2CDC0}" srcOrd="0" destOrd="0" presId="urn:microsoft.com/office/officeart/2018/2/layout/IconCircleList"/>
    <dgm:cxn modelId="{8DFC9E37-AB41-48A8-9358-443B0225AEEF}" type="presParOf" srcId="{E9094853-7002-4457-BA4D-7EB47B5958D7}" destId="{59AD4A56-9784-45F3-B6ED-C6152DE252F0}" srcOrd="0" destOrd="0" presId="urn:microsoft.com/office/officeart/2018/2/layout/IconCircleList"/>
    <dgm:cxn modelId="{777D9256-3FD7-472A-887A-CE9ADD1A9135}" type="presParOf" srcId="{59AD4A56-9784-45F3-B6ED-C6152DE252F0}" destId="{68A4DFDC-42DE-4459-BF08-02754C1EED56}" srcOrd="0" destOrd="0" presId="urn:microsoft.com/office/officeart/2018/2/layout/IconCircleList"/>
    <dgm:cxn modelId="{AE0A1B9E-CC7C-4DEC-A135-CE307EC2D4A8}" type="presParOf" srcId="{68A4DFDC-42DE-4459-BF08-02754C1EED56}" destId="{982BF453-EB14-407F-A895-41FBFCEB954F}" srcOrd="0" destOrd="0" presId="urn:microsoft.com/office/officeart/2018/2/layout/IconCircleList"/>
    <dgm:cxn modelId="{E32DB6D9-9F27-4CFA-A9C1-7450BE8ACB3A}" type="presParOf" srcId="{68A4DFDC-42DE-4459-BF08-02754C1EED56}" destId="{BFA409D5-9014-43BE-BE81-8956BE015D25}" srcOrd="1" destOrd="0" presId="urn:microsoft.com/office/officeart/2018/2/layout/IconCircleList"/>
    <dgm:cxn modelId="{CD127300-AC15-4D02-919B-0D8A7FB5F019}" type="presParOf" srcId="{68A4DFDC-42DE-4459-BF08-02754C1EED56}" destId="{44712861-900B-42B6-B0E0-E9A96BC594A1}" srcOrd="2" destOrd="0" presId="urn:microsoft.com/office/officeart/2018/2/layout/IconCircleList"/>
    <dgm:cxn modelId="{1EC9587D-E4E5-4E88-9F8E-39FD82534B6E}" type="presParOf" srcId="{68A4DFDC-42DE-4459-BF08-02754C1EED56}" destId="{7CC2643E-E913-4879-8643-C8ABD62BA601}" srcOrd="3" destOrd="0" presId="urn:microsoft.com/office/officeart/2018/2/layout/IconCircleList"/>
    <dgm:cxn modelId="{81F66B94-C1B9-4107-80CC-D34EF8757B1C}" type="presParOf" srcId="{59AD4A56-9784-45F3-B6ED-C6152DE252F0}" destId="{3DA81D84-0D20-4349-9A2C-B29FCBE148C3}" srcOrd="1" destOrd="0" presId="urn:microsoft.com/office/officeart/2018/2/layout/IconCircleList"/>
    <dgm:cxn modelId="{94F8931B-EE09-403B-B7BD-4FBA1FC1A66D}" type="presParOf" srcId="{59AD4A56-9784-45F3-B6ED-C6152DE252F0}" destId="{6D635073-A051-4DEB-B7E4-0E9911484B56}" srcOrd="2" destOrd="0" presId="urn:microsoft.com/office/officeart/2018/2/layout/IconCircleList"/>
    <dgm:cxn modelId="{CCE1C7F0-5506-4667-A972-0C47E1D3754A}" type="presParOf" srcId="{6D635073-A051-4DEB-B7E4-0E9911484B56}" destId="{8AE9F612-EAC4-4667-8F3C-27115BF0C4FA}" srcOrd="0" destOrd="0" presId="urn:microsoft.com/office/officeart/2018/2/layout/IconCircleList"/>
    <dgm:cxn modelId="{DE49BAD4-2EDB-4D31-A5B5-B72EFCB6822D}" type="presParOf" srcId="{6D635073-A051-4DEB-B7E4-0E9911484B56}" destId="{B8FC7AF4-9E74-42B1-AF4E-126F6C2FCBDF}" srcOrd="1" destOrd="0" presId="urn:microsoft.com/office/officeart/2018/2/layout/IconCircleList"/>
    <dgm:cxn modelId="{32A623BC-DB1E-4185-B73C-EAB811F19179}" type="presParOf" srcId="{6D635073-A051-4DEB-B7E4-0E9911484B56}" destId="{A2489809-E81B-4250-A864-982BDE11F24E}" srcOrd="2" destOrd="0" presId="urn:microsoft.com/office/officeart/2018/2/layout/IconCircleList"/>
    <dgm:cxn modelId="{E61D3151-4ABF-43F2-B8CA-1353275B9B5C}" type="presParOf" srcId="{6D635073-A051-4DEB-B7E4-0E9911484B56}" destId="{5893172A-EBE2-4134-B849-FC676DC2CDC0}" srcOrd="3" destOrd="0" presId="urn:microsoft.com/office/officeart/2018/2/layout/IconCircleList"/>
    <dgm:cxn modelId="{62D5DEE8-0A8F-4CFD-879C-8ADF557C7514}" type="presParOf" srcId="{59AD4A56-9784-45F3-B6ED-C6152DE252F0}" destId="{9723B391-95A3-48DE-9C28-CAC2742805BA}" srcOrd="3" destOrd="0" presId="urn:microsoft.com/office/officeart/2018/2/layout/IconCircleList"/>
    <dgm:cxn modelId="{0339B26E-4ECD-4718-A613-B7860E21F41F}" type="presParOf" srcId="{59AD4A56-9784-45F3-B6ED-C6152DE252F0}" destId="{0562231D-BB4F-4991-A9AF-66C12BB66930}" srcOrd="4" destOrd="0" presId="urn:microsoft.com/office/officeart/2018/2/layout/IconCircleList"/>
    <dgm:cxn modelId="{8F15D208-0C95-4700-87F5-1595702AB88A}" type="presParOf" srcId="{0562231D-BB4F-4991-A9AF-66C12BB66930}" destId="{4E83153A-B88E-4427-8A47-3128F6067422}" srcOrd="0" destOrd="0" presId="urn:microsoft.com/office/officeart/2018/2/layout/IconCircleList"/>
    <dgm:cxn modelId="{4C8C6C2A-724C-40E1-BB85-B23D9E079667}" type="presParOf" srcId="{0562231D-BB4F-4991-A9AF-66C12BB66930}" destId="{6A244167-7FB4-45D1-8B7A-84B512029424}" srcOrd="1" destOrd="0" presId="urn:microsoft.com/office/officeart/2018/2/layout/IconCircleList"/>
    <dgm:cxn modelId="{E544C9E9-C2F1-41D4-80AF-FDACCA9802DB}" type="presParOf" srcId="{0562231D-BB4F-4991-A9AF-66C12BB66930}" destId="{25717729-7CD9-4BBB-9171-FA335BA19DF1}" srcOrd="2" destOrd="0" presId="urn:microsoft.com/office/officeart/2018/2/layout/IconCircleList"/>
    <dgm:cxn modelId="{CF126567-3ADD-455A-9B74-D828A7CEDF86}" type="presParOf" srcId="{0562231D-BB4F-4991-A9AF-66C12BB66930}" destId="{702F9ABB-6E57-4A45-BA3C-B7027D5C262B}" srcOrd="3" destOrd="0" presId="urn:microsoft.com/office/officeart/2018/2/layout/IconCircleList"/>
    <dgm:cxn modelId="{1FE18FAE-22EF-4A7E-A0BA-66B11EBCA94B}" type="presParOf" srcId="{59AD4A56-9784-45F3-B6ED-C6152DE252F0}" destId="{4EE2DBFB-94A5-4A29-9ED7-6A2008DF0026}" srcOrd="5" destOrd="0" presId="urn:microsoft.com/office/officeart/2018/2/layout/IconCircleList"/>
    <dgm:cxn modelId="{F8E11BE8-6608-4FB8-8EBD-159668F928D9}" type="presParOf" srcId="{59AD4A56-9784-45F3-B6ED-C6152DE252F0}" destId="{F25461C6-D701-42A5-A45B-DA441B303AD2}" srcOrd="6" destOrd="0" presId="urn:microsoft.com/office/officeart/2018/2/layout/IconCircleList"/>
    <dgm:cxn modelId="{14E5A36F-4C79-41C8-8B39-550519B70305}" type="presParOf" srcId="{F25461C6-D701-42A5-A45B-DA441B303AD2}" destId="{BD83D1DD-0FAB-457E-84A9-EABBB75E4025}" srcOrd="0" destOrd="0" presId="urn:microsoft.com/office/officeart/2018/2/layout/IconCircleList"/>
    <dgm:cxn modelId="{E0F111B4-2602-456B-BDB1-42CB71A6DEE2}" type="presParOf" srcId="{F25461C6-D701-42A5-A45B-DA441B303AD2}" destId="{EEC17A1B-189A-4874-AA8A-1A7D903393E7}" srcOrd="1" destOrd="0" presId="urn:microsoft.com/office/officeart/2018/2/layout/IconCircleList"/>
    <dgm:cxn modelId="{8B091956-E392-4198-B2F2-DC3CB17CB6E0}" type="presParOf" srcId="{F25461C6-D701-42A5-A45B-DA441B303AD2}" destId="{DCECB82E-5B7F-4347-9B11-29B3DABD8C2D}" srcOrd="2" destOrd="0" presId="urn:microsoft.com/office/officeart/2018/2/layout/IconCircleList"/>
    <dgm:cxn modelId="{029DD894-A839-44F7-AF6E-F504AF242CEF}" type="presParOf" srcId="{F25461C6-D701-42A5-A45B-DA441B303AD2}" destId="{98817FEA-CC03-47F1-8D59-3E98C6F726AD}" srcOrd="3" destOrd="0" presId="urn:microsoft.com/office/officeart/2018/2/layout/IconCircleList"/>
    <dgm:cxn modelId="{EC35FA4D-3130-4909-8054-702354A6ECCE}" type="presParOf" srcId="{59AD4A56-9784-45F3-B6ED-C6152DE252F0}" destId="{BD01A132-C4B6-4DBC-916A-B26919F188CF}" srcOrd="7" destOrd="0" presId="urn:microsoft.com/office/officeart/2018/2/layout/IconCircleList"/>
    <dgm:cxn modelId="{394DD57B-3466-4665-933F-EA1844CEAD60}" type="presParOf" srcId="{59AD4A56-9784-45F3-B6ED-C6152DE252F0}" destId="{F8C65FE9-C7B2-4424-9AEC-C9F511D61B8C}" srcOrd="8" destOrd="0" presId="urn:microsoft.com/office/officeart/2018/2/layout/IconCircleList"/>
    <dgm:cxn modelId="{0FE84353-62EB-4E3D-8845-276840C673DC}" type="presParOf" srcId="{F8C65FE9-C7B2-4424-9AEC-C9F511D61B8C}" destId="{B5C9EB76-02A6-4FE7-99A4-FF344CA907B4}" srcOrd="0" destOrd="0" presId="urn:microsoft.com/office/officeart/2018/2/layout/IconCircleList"/>
    <dgm:cxn modelId="{AC38F35B-4E37-4F57-90EC-A18FD92F038E}" type="presParOf" srcId="{F8C65FE9-C7B2-4424-9AEC-C9F511D61B8C}" destId="{F6DCED63-CAE2-4E28-B9FB-2DAC0BCD3A3A}" srcOrd="1" destOrd="0" presId="urn:microsoft.com/office/officeart/2018/2/layout/IconCircleList"/>
    <dgm:cxn modelId="{765C261D-69CA-4FAF-815A-6D8D5A603403}" type="presParOf" srcId="{F8C65FE9-C7B2-4424-9AEC-C9F511D61B8C}" destId="{29DEE335-3D81-4BEA-97A6-E987835AADEC}" srcOrd="2" destOrd="0" presId="urn:microsoft.com/office/officeart/2018/2/layout/IconCircleList"/>
    <dgm:cxn modelId="{2999440D-738F-4220-A0D7-1BC474D328BB}" type="presParOf" srcId="{F8C65FE9-C7B2-4424-9AEC-C9F511D61B8C}" destId="{675662C7-6972-4071-B2C9-2201693679BC}" srcOrd="3" destOrd="0" presId="urn:microsoft.com/office/officeart/2018/2/layout/IconCircleList"/>
    <dgm:cxn modelId="{ADE05DB2-1A87-49BC-9EAE-66E0530EA7A9}" type="presParOf" srcId="{59AD4A56-9784-45F3-B6ED-C6152DE252F0}" destId="{021DCCB1-E847-4124-8C18-4A45A13C923D}" srcOrd="9" destOrd="0" presId="urn:microsoft.com/office/officeart/2018/2/layout/IconCircleList"/>
    <dgm:cxn modelId="{B9BC3D39-DBD4-4DB9-AC40-C61156EE82C7}" type="presParOf" srcId="{59AD4A56-9784-45F3-B6ED-C6152DE252F0}" destId="{645DFFA4-8D5E-458C-A642-7033A4149430}" srcOrd="10" destOrd="0" presId="urn:microsoft.com/office/officeart/2018/2/layout/IconCircleList"/>
    <dgm:cxn modelId="{5F3C4DB1-771E-4822-9741-BE79076962EB}" type="presParOf" srcId="{645DFFA4-8D5E-458C-A642-7033A4149430}" destId="{990A2308-8B11-44B8-B765-FA8AD5D7CFF3}" srcOrd="0" destOrd="0" presId="urn:microsoft.com/office/officeart/2018/2/layout/IconCircleList"/>
    <dgm:cxn modelId="{F85BF619-E34B-4AF1-A00D-6D3FA750F715}" type="presParOf" srcId="{645DFFA4-8D5E-458C-A642-7033A4149430}" destId="{3E1023B8-2CDC-4160-A15A-154B5C261856}" srcOrd="1" destOrd="0" presId="urn:microsoft.com/office/officeart/2018/2/layout/IconCircleList"/>
    <dgm:cxn modelId="{EA2C3EDA-2674-4A4C-AAAC-09A8F20C0F63}" type="presParOf" srcId="{645DFFA4-8D5E-458C-A642-7033A4149430}" destId="{03675EBE-37CD-45B6-8F85-4688FDD54706}" srcOrd="2" destOrd="0" presId="urn:microsoft.com/office/officeart/2018/2/layout/IconCircleList"/>
    <dgm:cxn modelId="{A93B2D2F-B99A-47D9-9C58-1D25870760E8}" type="presParOf" srcId="{645DFFA4-8D5E-458C-A642-7033A4149430}" destId="{F12EC726-F194-48E0-9A76-E67FCFDCB587}"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BFD509D-152B-48AA-B0EA-1770B3C7665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6B95A15-0F95-4F61-89E8-92ADE604C649}">
      <dgm:prSet/>
      <dgm:spPr/>
      <dgm:t>
        <a:bodyPr/>
        <a:lstStyle/>
        <a:p>
          <a:r>
            <a:rPr lang="en-US" dirty="0"/>
            <a:t>Farm Laborers (</a:t>
          </a:r>
          <a:r>
            <a:rPr lang="en-US" i="1" dirty="0" err="1"/>
            <a:t>Sexualidades</a:t>
          </a:r>
          <a:r>
            <a:rPr lang="en-US" i="1" dirty="0"/>
            <a:t> </a:t>
          </a:r>
          <a:r>
            <a:rPr lang="en-US" i="1" dirty="0" err="1"/>
            <a:t>Campesinas</a:t>
          </a:r>
          <a:r>
            <a:rPr lang="en-US" i="1" dirty="0"/>
            <a:t> Project)</a:t>
          </a:r>
          <a:endParaRPr lang="en-US" dirty="0"/>
        </a:p>
      </dgm:t>
    </dgm:pt>
    <dgm:pt modelId="{609FDFEB-7848-4F92-BA7D-997D8E04EEDC}" type="parTrans" cxnId="{B4B5BC69-4F2A-41B4-B9E0-239300C27BC2}">
      <dgm:prSet/>
      <dgm:spPr/>
      <dgm:t>
        <a:bodyPr/>
        <a:lstStyle/>
        <a:p>
          <a:endParaRPr lang="en-US"/>
        </a:p>
      </dgm:t>
    </dgm:pt>
    <dgm:pt modelId="{F2700C97-75BF-4B3E-8AF8-040FE39B735E}" type="sibTrans" cxnId="{B4B5BC69-4F2A-41B4-B9E0-239300C27BC2}">
      <dgm:prSet/>
      <dgm:spPr/>
      <dgm:t>
        <a:bodyPr/>
        <a:lstStyle/>
        <a:p>
          <a:endParaRPr lang="en-US"/>
        </a:p>
      </dgm:t>
    </dgm:pt>
    <dgm:pt modelId="{768B5B8E-2E96-48E5-9046-6B494984AC0C}">
      <dgm:prSet/>
      <dgm:spPr/>
      <dgm:t>
        <a:bodyPr/>
        <a:lstStyle/>
        <a:p>
          <a:r>
            <a:rPr lang="en-US"/>
            <a:t>Urban Farmers</a:t>
          </a:r>
        </a:p>
      </dgm:t>
    </dgm:pt>
    <dgm:pt modelId="{B2601454-2E3B-43EA-88B0-D5771DF86B29}" type="parTrans" cxnId="{03C5E151-EBBF-4CC4-8CE9-EBF85C058C24}">
      <dgm:prSet/>
      <dgm:spPr/>
      <dgm:t>
        <a:bodyPr/>
        <a:lstStyle/>
        <a:p>
          <a:endParaRPr lang="en-US"/>
        </a:p>
      </dgm:t>
    </dgm:pt>
    <dgm:pt modelId="{CF62FBDF-C40E-41A7-AB34-386D435D00F0}" type="sibTrans" cxnId="{03C5E151-EBBF-4CC4-8CE9-EBF85C058C24}">
      <dgm:prSet/>
      <dgm:spPr/>
      <dgm:t>
        <a:bodyPr/>
        <a:lstStyle/>
        <a:p>
          <a:endParaRPr lang="en-US"/>
        </a:p>
      </dgm:t>
    </dgm:pt>
    <dgm:pt modelId="{276CF28A-3528-405B-9D2B-5AB8196D56F1}">
      <dgm:prSet/>
      <dgm:spPr/>
      <dgm:t>
        <a:bodyPr/>
        <a:lstStyle/>
        <a:p>
          <a:r>
            <a:rPr lang="en-US" dirty="0"/>
            <a:t>Queer farmers in conventional agriculture or agribusiness (Cultivating Change Foundation)</a:t>
          </a:r>
        </a:p>
      </dgm:t>
    </dgm:pt>
    <dgm:pt modelId="{9399AE42-CDB9-4FB6-9D3F-1F70422E5742}" type="parTrans" cxnId="{F35AC323-D366-448A-9CB9-E57A78554050}">
      <dgm:prSet/>
      <dgm:spPr/>
      <dgm:t>
        <a:bodyPr/>
        <a:lstStyle/>
        <a:p>
          <a:endParaRPr lang="en-US"/>
        </a:p>
      </dgm:t>
    </dgm:pt>
    <dgm:pt modelId="{07D8EFA3-7A22-497E-A9F3-BB7261AA933B}" type="sibTrans" cxnId="{F35AC323-D366-448A-9CB9-E57A78554050}">
      <dgm:prSet/>
      <dgm:spPr/>
      <dgm:t>
        <a:bodyPr/>
        <a:lstStyle/>
        <a:p>
          <a:endParaRPr lang="en-US"/>
        </a:p>
      </dgm:t>
    </dgm:pt>
    <dgm:pt modelId="{04DCC3D7-A5C6-468C-AE60-7373BAA465AC}">
      <dgm:prSet/>
      <dgm:spPr/>
      <dgm:t>
        <a:bodyPr/>
        <a:lstStyle/>
        <a:p>
          <a:r>
            <a:rPr lang="en-US" dirty="0"/>
            <a:t>Queer issues/acceptance in youth agricultural education programs (4-H, </a:t>
          </a:r>
          <a:r>
            <a:rPr lang="en-US" dirty="0" err="1"/>
            <a:t>FFA</a:t>
          </a:r>
          <a:r>
            <a:rPr lang="en-US" dirty="0"/>
            <a:t>, etc.)</a:t>
          </a:r>
        </a:p>
      </dgm:t>
    </dgm:pt>
    <dgm:pt modelId="{8960AA48-EE54-405B-9F4C-53B81376D937}" type="parTrans" cxnId="{B86EEF82-2B71-4EB0-A8D9-BC004729FBC4}">
      <dgm:prSet/>
      <dgm:spPr/>
      <dgm:t>
        <a:bodyPr/>
        <a:lstStyle/>
        <a:p>
          <a:endParaRPr lang="en-US"/>
        </a:p>
      </dgm:t>
    </dgm:pt>
    <dgm:pt modelId="{9968C21A-CCBD-4457-B7E4-30A0DE92E358}" type="sibTrans" cxnId="{B86EEF82-2B71-4EB0-A8D9-BC004729FBC4}">
      <dgm:prSet/>
      <dgm:spPr/>
      <dgm:t>
        <a:bodyPr/>
        <a:lstStyle/>
        <a:p>
          <a:endParaRPr lang="en-US"/>
        </a:p>
      </dgm:t>
    </dgm:pt>
    <dgm:pt modelId="{31A63FE7-C66B-4BC8-851E-28050F9B1514}">
      <dgm:prSet/>
      <dgm:spPr/>
      <dgm:t>
        <a:bodyPr/>
        <a:lstStyle/>
        <a:p>
          <a:r>
            <a:rPr lang="en-US"/>
            <a:t>Queer farmers of color</a:t>
          </a:r>
        </a:p>
      </dgm:t>
    </dgm:pt>
    <dgm:pt modelId="{BDA445B1-8639-4C1A-AB5D-EA7DC5C2B24E}" type="parTrans" cxnId="{D6FE2862-2B42-4851-A9B6-15458010BA7B}">
      <dgm:prSet/>
      <dgm:spPr/>
      <dgm:t>
        <a:bodyPr/>
        <a:lstStyle/>
        <a:p>
          <a:endParaRPr lang="en-US"/>
        </a:p>
      </dgm:t>
    </dgm:pt>
    <dgm:pt modelId="{5E539EB3-C238-4991-9071-0E7EB71463C8}" type="sibTrans" cxnId="{D6FE2862-2B42-4851-A9B6-15458010BA7B}">
      <dgm:prSet/>
      <dgm:spPr/>
      <dgm:t>
        <a:bodyPr/>
        <a:lstStyle/>
        <a:p>
          <a:endParaRPr lang="en-US"/>
        </a:p>
      </dgm:t>
    </dgm:pt>
    <dgm:pt modelId="{2BBE7A80-4A55-4B1C-A79D-F52621CF6B5A}">
      <dgm:prSet/>
      <dgm:spPr/>
      <dgm:t>
        <a:bodyPr/>
        <a:lstStyle/>
        <a:p>
          <a:r>
            <a:rPr lang="en-US"/>
            <a:t>Regional variations</a:t>
          </a:r>
        </a:p>
      </dgm:t>
    </dgm:pt>
    <dgm:pt modelId="{AC2DB4B1-5FED-4EA4-8622-16A1C598324C}" type="parTrans" cxnId="{6AE4A473-199F-49AC-A046-71E860B6CFF0}">
      <dgm:prSet/>
      <dgm:spPr/>
      <dgm:t>
        <a:bodyPr/>
        <a:lstStyle/>
        <a:p>
          <a:endParaRPr lang="en-US"/>
        </a:p>
      </dgm:t>
    </dgm:pt>
    <dgm:pt modelId="{AE218BC1-12A5-4381-A971-8CC2EC5E0E3B}" type="sibTrans" cxnId="{6AE4A473-199F-49AC-A046-71E860B6CFF0}">
      <dgm:prSet/>
      <dgm:spPr/>
      <dgm:t>
        <a:bodyPr/>
        <a:lstStyle/>
        <a:p>
          <a:endParaRPr lang="en-US"/>
        </a:p>
      </dgm:t>
    </dgm:pt>
    <dgm:pt modelId="{82D5ABC1-029F-4390-A02F-724CAB5BACBA}" type="pres">
      <dgm:prSet presAssocID="{1BFD509D-152B-48AA-B0EA-1770B3C76652}" presName="linear" presStyleCnt="0">
        <dgm:presLayoutVars>
          <dgm:animLvl val="lvl"/>
          <dgm:resizeHandles val="exact"/>
        </dgm:presLayoutVars>
      </dgm:prSet>
      <dgm:spPr/>
    </dgm:pt>
    <dgm:pt modelId="{C3CFE1B9-D19D-46CF-82C6-E41B24B0906E}" type="pres">
      <dgm:prSet presAssocID="{36B95A15-0F95-4F61-89E8-92ADE604C649}" presName="parentText" presStyleLbl="node1" presStyleIdx="0" presStyleCnt="6">
        <dgm:presLayoutVars>
          <dgm:chMax val="0"/>
          <dgm:bulletEnabled val="1"/>
        </dgm:presLayoutVars>
      </dgm:prSet>
      <dgm:spPr/>
    </dgm:pt>
    <dgm:pt modelId="{C074FBE4-EF4B-4569-8555-93F90A382294}" type="pres">
      <dgm:prSet presAssocID="{F2700C97-75BF-4B3E-8AF8-040FE39B735E}" presName="spacer" presStyleCnt="0"/>
      <dgm:spPr/>
    </dgm:pt>
    <dgm:pt modelId="{A7CAF8E9-E6EF-4A25-84F6-902B2DA75D02}" type="pres">
      <dgm:prSet presAssocID="{768B5B8E-2E96-48E5-9046-6B494984AC0C}" presName="parentText" presStyleLbl="node1" presStyleIdx="1" presStyleCnt="6">
        <dgm:presLayoutVars>
          <dgm:chMax val="0"/>
          <dgm:bulletEnabled val="1"/>
        </dgm:presLayoutVars>
      </dgm:prSet>
      <dgm:spPr/>
    </dgm:pt>
    <dgm:pt modelId="{B231069D-38D1-4E87-B36B-4B846A187F32}" type="pres">
      <dgm:prSet presAssocID="{CF62FBDF-C40E-41A7-AB34-386D435D00F0}" presName="spacer" presStyleCnt="0"/>
      <dgm:spPr/>
    </dgm:pt>
    <dgm:pt modelId="{7EAA22AE-B3CB-41AA-B011-23EB45A9299A}" type="pres">
      <dgm:prSet presAssocID="{276CF28A-3528-405B-9D2B-5AB8196D56F1}" presName="parentText" presStyleLbl="node1" presStyleIdx="2" presStyleCnt="6">
        <dgm:presLayoutVars>
          <dgm:chMax val="0"/>
          <dgm:bulletEnabled val="1"/>
        </dgm:presLayoutVars>
      </dgm:prSet>
      <dgm:spPr/>
    </dgm:pt>
    <dgm:pt modelId="{91080FCD-39F4-41CE-97A3-C899F956102A}" type="pres">
      <dgm:prSet presAssocID="{07D8EFA3-7A22-497E-A9F3-BB7261AA933B}" presName="spacer" presStyleCnt="0"/>
      <dgm:spPr/>
    </dgm:pt>
    <dgm:pt modelId="{569FCAFD-B9C0-45CC-83E9-4CB94BCA6941}" type="pres">
      <dgm:prSet presAssocID="{04DCC3D7-A5C6-468C-AE60-7373BAA465AC}" presName="parentText" presStyleLbl="node1" presStyleIdx="3" presStyleCnt="6">
        <dgm:presLayoutVars>
          <dgm:chMax val="0"/>
          <dgm:bulletEnabled val="1"/>
        </dgm:presLayoutVars>
      </dgm:prSet>
      <dgm:spPr/>
    </dgm:pt>
    <dgm:pt modelId="{45371813-32E0-48C5-B841-7EA8F8F18E81}" type="pres">
      <dgm:prSet presAssocID="{9968C21A-CCBD-4457-B7E4-30A0DE92E358}" presName="spacer" presStyleCnt="0"/>
      <dgm:spPr/>
    </dgm:pt>
    <dgm:pt modelId="{1FFE5DCD-C20D-4D0E-9C92-E8923FE72BD8}" type="pres">
      <dgm:prSet presAssocID="{31A63FE7-C66B-4BC8-851E-28050F9B1514}" presName="parentText" presStyleLbl="node1" presStyleIdx="4" presStyleCnt="6">
        <dgm:presLayoutVars>
          <dgm:chMax val="0"/>
          <dgm:bulletEnabled val="1"/>
        </dgm:presLayoutVars>
      </dgm:prSet>
      <dgm:spPr/>
    </dgm:pt>
    <dgm:pt modelId="{B09A7353-FC80-4F83-8309-95AD622EA4B4}" type="pres">
      <dgm:prSet presAssocID="{5E539EB3-C238-4991-9071-0E7EB71463C8}" presName="spacer" presStyleCnt="0"/>
      <dgm:spPr/>
    </dgm:pt>
    <dgm:pt modelId="{CD08FD91-6050-4E70-9921-13CB68D9B993}" type="pres">
      <dgm:prSet presAssocID="{2BBE7A80-4A55-4B1C-A79D-F52621CF6B5A}" presName="parentText" presStyleLbl="node1" presStyleIdx="5" presStyleCnt="6">
        <dgm:presLayoutVars>
          <dgm:chMax val="0"/>
          <dgm:bulletEnabled val="1"/>
        </dgm:presLayoutVars>
      </dgm:prSet>
      <dgm:spPr/>
    </dgm:pt>
  </dgm:ptLst>
  <dgm:cxnLst>
    <dgm:cxn modelId="{F35AC323-D366-448A-9CB9-E57A78554050}" srcId="{1BFD509D-152B-48AA-B0EA-1770B3C76652}" destId="{276CF28A-3528-405B-9D2B-5AB8196D56F1}" srcOrd="2" destOrd="0" parTransId="{9399AE42-CDB9-4FB6-9D3F-1F70422E5742}" sibTransId="{07D8EFA3-7A22-497E-A9F3-BB7261AA933B}"/>
    <dgm:cxn modelId="{F28F7432-76D0-423E-B66D-731FCCA75422}" type="presOf" srcId="{04DCC3D7-A5C6-468C-AE60-7373BAA465AC}" destId="{569FCAFD-B9C0-45CC-83E9-4CB94BCA6941}" srcOrd="0" destOrd="0" presId="urn:microsoft.com/office/officeart/2005/8/layout/vList2"/>
    <dgm:cxn modelId="{D6FE2862-2B42-4851-A9B6-15458010BA7B}" srcId="{1BFD509D-152B-48AA-B0EA-1770B3C76652}" destId="{31A63FE7-C66B-4BC8-851E-28050F9B1514}" srcOrd="4" destOrd="0" parTransId="{BDA445B1-8639-4C1A-AB5D-EA7DC5C2B24E}" sibTransId="{5E539EB3-C238-4991-9071-0E7EB71463C8}"/>
    <dgm:cxn modelId="{BF56A043-BBC2-48F0-92C8-F2A50B7B698B}" type="presOf" srcId="{276CF28A-3528-405B-9D2B-5AB8196D56F1}" destId="{7EAA22AE-B3CB-41AA-B011-23EB45A9299A}" srcOrd="0" destOrd="0" presId="urn:microsoft.com/office/officeart/2005/8/layout/vList2"/>
    <dgm:cxn modelId="{B4B5BC69-4F2A-41B4-B9E0-239300C27BC2}" srcId="{1BFD509D-152B-48AA-B0EA-1770B3C76652}" destId="{36B95A15-0F95-4F61-89E8-92ADE604C649}" srcOrd="0" destOrd="0" parTransId="{609FDFEB-7848-4F92-BA7D-997D8E04EEDC}" sibTransId="{F2700C97-75BF-4B3E-8AF8-040FE39B735E}"/>
    <dgm:cxn modelId="{03C5E151-EBBF-4CC4-8CE9-EBF85C058C24}" srcId="{1BFD509D-152B-48AA-B0EA-1770B3C76652}" destId="{768B5B8E-2E96-48E5-9046-6B494984AC0C}" srcOrd="1" destOrd="0" parTransId="{B2601454-2E3B-43EA-88B0-D5771DF86B29}" sibTransId="{CF62FBDF-C40E-41A7-AB34-386D435D00F0}"/>
    <dgm:cxn modelId="{6AE4A473-199F-49AC-A046-71E860B6CFF0}" srcId="{1BFD509D-152B-48AA-B0EA-1770B3C76652}" destId="{2BBE7A80-4A55-4B1C-A79D-F52621CF6B5A}" srcOrd="5" destOrd="0" parTransId="{AC2DB4B1-5FED-4EA4-8622-16A1C598324C}" sibTransId="{AE218BC1-12A5-4381-A971-8CC2EC5E0E3B}"/>
    <dgm:cxn modelId="{B86EEF82-2B71-4EB0-A8D9-BC004729FBC4}" srcId="{1BFD509D-152B-48AA-B0EA-1770B3C76652}" destId="{04DCC3D7-A5C6-468C-AE60-7373BAA465AC}" srcOrd="3" destOrd="0" parTransId="{8960AA48-EE54-405B-9F4C-53B81376D937}" sibTransId="{9968C21A-CCBD-4457-B7E4-30A0DE92E358}"/>
    <dgm:cxn modelId="{034B5E83-7210-4B48-8EEF-34FED774A4BF}" type="presOf" srcId="{768B5B8E-2E96-48E5-9046-6B494984AC0C}" destId="{A7CAF8E9-E6EF-4A25-84F6-902B2DA75D02}" srcOrd="0" destOrd="0" presId="urn:microsoft.com/office/officeart/2005/8/layout/vList2"/>
    <dgm:cxn modelId="{1CD129C0-E47C-4457-BA40-3B794E40E719}" type="presOf" srcId="{36B95A15-0F95-4F61-89E8-92ADE604C649}" destId="{C3CFE1B9-D19D-46CF-82C6-E41B24B0906E}" srcOrd="0" destOrd="0" presId="urn:microsoft.com/office/officeart/2005/8/layout/vList2"/>
    <dgm:cxn modelId="{AFE93DC3-FD14-446F-BB8E-5425176CD973}" type="presOf" srcId="{31A63FE7-C66B-4BC8-851E-28050F9B1514}" destId="{1FFE5DCD-C20D-4D0E-9C92-E8923FE72BD8}" srcOrd="0" destOrd="0" presId="urn:microsoft.com/office/officeart/2005/8/layout/vList2"/>
    <dgm:cxn modelId="{684AD2C5-2FBF-4504-9D8B-520127E64F99}" type="presOf" srcId="{1BFD509D-152B-48AA-B0EA-1770B3C76652}" destId="{82D5ABC1-029F-4390-A02F-724CAB5BACBA}" srcOrd="0" destOrd="0" presId="urn:microsoft.com/office/officeart/2005/8/layout/vList2"/>
    <dgm:cxn modelId="{27F9B6D0-2CB7-4C67-8D74-7F5E8640ECFE}" type="presOf" srcId="{2BBE7A80-4A55-4B1C-A79D-F52621CF6B5A}" destId="{CD08FD91-6050-4E70-9921-13CB68D9B993}" srcOrd="0" destOrd="0" presId="urn:microsoft.com/office/officeart/2005/8/layout/vList2"/>
    <dgm:cxn modelId="{2115BA80-7E91-4B78-AC79-F8DF56E4880A}" type="presParOf" srcId="{82D5ABC1-029F-4390-A02F-724CAB5BACBA}" destId="{C3CFE1B9-D19D-46CF-82C6-E41B24B0906E}" srcOrd="0" destOrd="0" presId="urn:microsoft.com/office/officeart/2005/8/layout/vList2"/>
    <dgm:cxn modelId="{0884B2DE-FAB3-4D8C-8955-BF42D42B3EE6}" type="presParOf" srcId="{82D5ABC1-029F-4390-A02F-724CAB5BACBA}" destId="{C074FBE4-EF4B-4569-8555-93F90A382294}" srcOrd="1" destOrd="0" presId="urn:microsoft.com/office/officeart/2005/8/layout/vList2"/>
    <dgm:cxn modelId="{6A119906-929D-4D85-A146-E5E3CC9D4526}" type="presParOf" srcId="{82D5ABC1-029F-4390-A02F-724CAB5BACBA}" destId="{A7CAF8E9-E6EF-4A25-84F6-902B2DA75D02}" srcOrd="2" destOrd="0" presId="urn:microsoft.com/office/officeart/2005/8/layout/vList2"/>
    <dgm:cxn modelId="{E5DE4438-844D-4EB6-A2A0-28A0830BA5A8}" type="presParOf" srcId="{82D5ABC1-029F-4390-A02F-724CAB5BACBA}" destId="{B231069D-38D1-4E87-B36B-4B846A187F32}" srcOrd="3" destOrd="0" presId="urn:microsoft.com/office/officeart/2005/8/layout/vList2"/>
    <dgm:cxn modelId="{1F3A7E13-5FCF-409A-B1A5-EEEE69684EBB}" type="presParOf" srcId="{82D5ABC1-029F-4390-A02F-724CAB5BACBA}" destId="{7EAA22AE-B3CB-41AA-B011-23EB45A9299A}" srcOrd="4" destOrd="0" presId="urn:microsoft.com/office/officeart/2005/8/layout/vList2"/>
    <dgm:cxn modelId="{E362CDD3-C67D-44A5-BE88-DA282A6B2BBF}" type="presParOf" srcId="{82D5ABC1-029F-4390-A02F-724CAB5BACBA}" destId="{91080FCD-39F4-41CE-97A3-C899F956102A}" srcOrd="5" destOrd="0" presId="urn:microsoft.com/office/officeart/2005/8/layout/vList2"/>
    <dgm:cxn modelId="{D6A9F618-643E-41E4-B0C0-96D05556CA41}" type="presParOf" srcId="{82D5ABC1-029F-4390-A02F-724CAB5BACBA}" destId="{569FCAFD-B9C0-45CC-83E9-4CB94BCA6941}" srcOrd="6" destOrd="0" presId="urn:microsoft.com/office/officeart/2005/8/layout/vList2"/>
    <dgm:cxn modelId="{5FCA30C9-3525-46AA-BEE0-1B96AE527E99}" type="presParOf" srcId="{82D5ABC1-029F-4390-A02F-724CAB5BACBA}" destId="{45371813-32E0-48C5-B841-7EA8F8F18E81}" srcOrd="7" destOrd="0" presId="urn:microsoft.com/office/officeart/2005/8/layout/vList2"/>
    <dgm:cxn modelId="{CFD31BDA-CDC3-4A41-95E6-2B92D46E6238}" type="presParOf" srcId="{82D5ABC1-029F-4390-A02F-724CAB5BACBA}" destId="{1FFE5DCD-C20D-4D0E-9C92-E8923FE72BD8}" srcOrd="8" destOrd="0" presId="urn:microsoft.com/office/officeart/2005/8/layout/vList2"/>
    <dgm:cxn modelId="{10E20A56-E0AB-455A-AA5D-D31138D6DBC5}" type="presParOf" srcId="{82D5ABC1-029F-4390-A02F-724CAB5BACBA}" destId="{B09A7353-FC80-4F83-8309-95AD622EA4B4}" srcOrd="9" destOrd="0" presId="urn:microsoft.com/office/officeart/2005/8/layout/vList2"/>
    <dgm:cxn modelId="{7CED789C-BD87-4DD7-8DE3-9F86A0082AEA}" type="presParOf" srcId="{82D5ABC1-029F-4390-A02F-724CAB5BACBA}" destId="{CD08FD91-6050-4E70-9921-13CB68D9B993}"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08B64-E237-4F3A-8220-E0FA614899B3}">
      <dsp:nvSpPr>
        <dsp:cNvPr id="0" name=""/>
        <dsp:cNvSpPr/>
      </dsp:nvSpPr>
      <dsp:spPr>
        <a:xfrm>
          <a:off x="4033507" y="51012"/>
          <a:ext cx="2448584" cy="2448584"/>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Sustainable Agriculture</a:t>
          </a:r>
        </a:p>
      </dsp:txBody>
      <dsp:txXfrm>
        <a:off x="4359985" y="479514"/>
        <a:ext cx="1795628" cy="1101862"/>
      </dsp:txXfrm>
    </dsp:sp>
    <dsp:sp modelId="{1825A5B1-894C-4B81-93BB-1675AA36E6A1}">
      <dsp:nvSpPr>
        <dsp:cNvPr id="0" name=""/>
        <dsp:cNvSpPr/>
      </dsp:nvSpPr>
      <dsp:spPr>
        <a:xfrm>
          <a:off x="4917038" y="1581377"/>
          <a:ext cx="2448584" cy="2448584"/>
        </a:xfrm>
        <a:prstGeom prst="ellipse">
          <a:avLst/>
        </a:prstGeom>
        <a:solidFill>
          <a:schemeClr val="accent5">
            <a:alpha val="50000"/>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Gender &amp; Agriculture</a:t>
          </a:r>
        </a:p>
      </dsp:txBody>
      <dsp:txXfrm>
        <a:off x="5665897" y="2213928"/>
        <a:ext cx="1469150" cy="1346721"/>
      </dsp:txXfrm>
    </dsp:sp>
    <dsp:sp modelId="{A7A6C323-5637-4FC9-B2A5-7BDFD52E6A9E}">
      <dsp:nvSpPr>
        <dsp:cNvPr id="0" name=""/>
        <dsp:cNvSpPr/>
      </dsp:nvSpPr>
      <dsp:spPr>
        <a:xfrm>
          <a:off x="3149976" y="1581377"/>
          <a:ext cx="2448584" cy="2448584"/>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Queer Scholarship</a:t>
          </a:r>
        </a:p>
      </dsp:txBody>
      <dsp:txXfrm>
        <a:off x="3380551" y="2213928"/>
        <a:ext cx="1469150" cy="13467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A9CE1-F5B3-4311-A981-6543293958AA}">
      <dsp:nvSpPr>
        <dsp:cNvPr id="0" name=""/>
        <dsp:cNvSpPr/>
      </dsp:nvSpPr>
      <dsp:spPr>
        <a:xfrm>
          <a:off x="0" y="0"/>
          <a:ext cx="6513603" cy="8634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Sustainable Agriculture</a:t>
          </a:r>
        </a:p>
      </dsp:txBody>
      <dsp:txXfrm>
        <a:off x="42151" y="42151"/>
        <a:ext cx="6429301" cy="779158"/>
      </dsp:txXfrm>
    </dsp:sp>
    <dsp:sp modelId="{3B923062-9957-4612-9341-321334C0931F}">
      <dsp:nvSpPr>
        <dsp:cNvPr id="0" name=""/>
        <dsp:cNvSpPr/>
      </dsp:nvSpPr>
      <dsp:spPr>
        <a:xfrm>
          <a:off x="0" y="890173"/>
          <a:ext cx="6513603" cy="1229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6670" rIns="149352" bIns="2667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Foundation of environmental, economic &amp; social </a:t>
          </a:r>
          <a:r>
            <a:rPr lang="en-US" sz="1800" kern="1200" dirty="0"/>
            <a:t>(Madden 2007)</a:t>
          </a:r>
        </a:p>
        <a:p>
          <a:pPr marL="228600" lvl="1" indent="-228600" algn="l" defTabSz="933450">
            <a:lnSpc>
              <a:spcPct val="90000"/>
            </a:lnSpc>
            <a:spcBef>
              <a:spcPct val="0"/>
            </a:spcBef>
            <a:spcAft>
              <a:spcPct val="20000"/>
            </a:spcAft>
            <a:buChar char="•"/>
          </a:pPr>
          <a:r>
            <a:rPr lang="en-US" sz="2100" kern="1200" dirty="0"/>
            <a:t>Critiqued for continued inequality based on identity </a:t>
          </a:r>
          <a:r>
            <a:rPr lang="en-US" sz="1800" kern="1200" dirty="0"/>
            <a:t>(Leslie and White 2018)</a:t>
          </a:r>
          <a:endParaRPr lang="en-US" sz="2100" kern="1200" dirty="0"/>
        </a:p>
      </dsp:txBody>
      <dsp:txXfrm>
        <a:off x="0" y="890173"/>
        <a:ext cx="6513603" cy="1229580"/>
      </dsp:txXfrm>
    </dsp:sp>
    <dsp:sp modelId="{065C4573-64C9-4094-890C-8E13070D95DA}">
      <dsp:nvSpPr>
        <dsp:cNvPr id="0" name=""/>
        <dsp:cNvSpPr/>
      </dsp:nvSpPr>
      <dsp:spPr>
        <a:xfrm>
          <a:off x="0" y="2119753"/>
          <a:ext cx="6513603" cy="8634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Gender &amp; Agriculture</a:t>
          </a:r>
        </a:p>
      </dsp:txBody>
      <dsp:txXfrm>
        <a:off x="42151" y="2161904"/>
        <a:ext cx="6429301" cy="779158"/>
      </dsp:txXfrm>
    </dsp:sp>
    <dsp:sp modelId="{1972F83D-2179-4862-8C12-CBA455804545}">
      <dsp:nvSpPr>
        <dsp:cNvPr id="0" name=""/>
        <dsp:cNvSpPr/>
      </dsp:nvSpPr>
      <dsp:spPr>
        <a:xfrm>
          <a:off x="0" y="2983213"/>
          <a:ext cx="6513603" cy="1006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6670" rIns="149352" bIns="2667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Gendered barriers in farming </a:t>
          </a:r>
          <a:r>
            <a:rPr lang="en-US" sz="1800" kern="1200" dirty="0"/>
            <a:t>(Sachs et al. 2016)</a:t>
          </a:r>
        </a:p>
        <a:p>
          <a:pPr marL="228600" lvl="1" indent="-228600" algn="l" defTabSz="933450">
            <a:lnSpc>
              <a:spcPct val="90000"/>
            </a:lnSpc>
            <a:spcBef>
              <a:spcPct val="0"/>
            </a:spcBef>
            <a:spcAft>
              <a:spcPct val="20000"/>
            </a:spcAft>
            <a:buChar char="•"/>
          </a:pPr>
          <a:r>
            <a:rPr lang="en-US" sz="2100" kern="1200" dirty="0"/>
            <a:t>Gender and sexuality intricately related, but sexuality undertheorized </a:t>
          </a:r>
          <a:r>
            <a:rPr lang="en-US" sz="1800" kern="1200" dirty="0"/>
            <a:t>(Gaard 1997)</a:t>
          </a:r>
          <a:endParaRPr lang="en-US" sz="2100" kern="1200" dirty="0"/>
        </a:p>
      </dsp:txBody>
      <dsp:txXfrm>
        <a:off x="0" y="2983213"/>
        <a:ext cx="6513603" cy="1006020"/>
      </dsp:txXfrm>
    </dsp:sp>
    <dsp:sp modelId="{CC6D4305-EB08-492A-9135-04056F823520}">
      <dsp:nvSpPr>
        <dsp:cNvPr id="0" name=""/>
        <dsp:cNvSpPr/>
      </dsp:nvSpPr>
      <dsp:spPr>
        <a:xfrm>
          <a:off x="0" y="3989233"/>
          <a:ext cx="6513603" cy="8634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Queer Scholarship</a:t>
          </a:r>
        </a:p>
      </dsp:txBody>
      <dsp:txXfrm>
        <a:off x="42151" y="4031384"/>
        <a:ext cx="6429301" cy="779158"/>
      </dsp:txXfrm>
    </dsp:sp>
    <dsp:sp modelId="{B9E52F75-EB5C-45F9-85C3-F18C5D570417}">
      <dsp:nvSpPr>
        <dsp:cNvPr id="0" name=""/>
        <dsp:cNvSpPr/>
      </dsp:nvSpPr>
      <dsp:spPr>
        <a:xfrm>
          <a:off x="0" y="4852693"/>
          <a:ext cx="6513603" cy="1006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6670" rIns="149352" bIns="2667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Challenges power structures </a:t>
          </a:r>
          <a:r>
            <a:rPr lang="en-US" sz="1800" kern="1200" dirty="0"/>
            <a:t>(Seidman 1996)</a:t>
          </a:r>
        </a:p>
        <a:p>
          <a:pPr marL="228600" lvl="1" indent="-228600" algn="l" defTabSz="933450">
            <a:lnSpc>
              <a:spcPct val="90000"/>
            </a:lnSpc>
            <a:spcBef>
              <a:spcPct val="0"/>
            </a:spcBef>
            <a:spcAft>
              <a:spcPct val="20000"/>
            </a:spcAft>
            <a:buChar char="•"/>
          </a:pPr>
          <a:r>
            <a:rPr lang="en-US" sz="2100" kern="1200" dirty="0"/>
            <a:t>Maintains “anti-ruralist” position </a:t>
          </a:r>
          <a:r>
            <a:rPr lang="en-US" sz="1800" kern="1200" dirty="0"/>
            <a:t>(Herring 2010)</a:t>
          </a:r>
          <a:r>
            <a:rPr lang="en-US" sz="2100" kern="1200" dirty="0"/>
            <a:t> called “metronormativity” </a:t>
          </a:r>
          <a:r>
            <a:rPr lang="en-US" sz="1800" kern="1200" dirty="0"/>
            <a:t>(</a:t>
          </a:r>
          <a:r>
            <a:rPr lang="en-US" sz="1800" kern="1200" dirty="0" err="1"/>
            <a:t>Halbersam</a:t>
          </a:r>
          <a:r>
            <a:rPr lang="en-US" sz="1800" kern="1200" dirty="0"/>
            <a:t> 2005)</a:t>
          </a:r>
          <a:endParaRPr lang="en-US" sz="2100" kern="1200" dirty="0"/>
        </a:p>
      </dsp:txBody>
      <dsp:txXfrm>
        <a:off x="0" y="4852693"/>
        <a:ext cx="6513603" cy="10060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4B1DF-CD3C-47FD-9B0A-BA8365EBB672}">
      <dsp:nvSpPr>
        <dsp:cNvPr id="0" name=""/>
        <dsp:cNvSpPr/>
      </dsp:nvSpPr>
      <dsp:spPr>
        <a:xfrm>
          <a:off x="-133377" y="4117"/>
          <a:ext cx="6847012" cy="8326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80651E-0FBF-4841-9C53-0C2C19D082CD}">
      <dsp:nvSpPr>
        <dsp:cNvPr id="0" name=""/>
        <dsp:cNvSpPr/>
      </dsp:nvSpPr>
      <dsp:spPr>
        <a:xfrm>
          <a:off x="118500" y="198167"/>
          <a:ext cx="457961" cy="4579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ABED43-CA63-4ADA-8B41-9A602A470BDA}">
      <dsp:nvSpPr>
        <dsp:cNvPr id="0" name=""/>
        <dsp:cNvSpPr/>
      </dsp:nvSpPr>
      <dsp:spPr>
        <a:xfrm>
          <a:off x="792510" y="10820"/>
          <a:ext cx="5955072" cy="83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123" tIns="88123" rIns="88123" bIns="88123" numCol="1" spcCol="1270" anchor="ctr" anchorCtr="0">
          <a:noAutofit/>
        </a:bodyPr>
        <a:lstStyle/>
        <a:p>
          <a:pPr marL="0" lvl="0" indent="0" algn="l" defTabSz="844550">
            <a:lnSpc>
              <a:spcPct val="100000"/>
            </a:lnSpc>
            <a:spcBef>
              <a:spcPct val="0"/>
            </a:spcBef>
            <a:spcAft>
              <a:spcPct val="35000"/>
            </a:spcAft>
            <a:buNone/>
          </a:pPr>
          <a:r>
            <a:rPr lang="en-US" sz="1900" kern="1200" dirty="0"/>
            <a:t>Interviews (18) with 20 farmers, representing 17 farms</a:t>
          </a:r>
        </a:p>
      </dsp:txBody>
      <dsp:txXfrm>
        <a:off x="792510" y="10820"/>
        <a:ext cx="5955072" cy="832656"/>
      </dsp:txXfrm>
    </dsp:sp>
    <dsp:sp modelId="{22C6F4E7-947D-4C13-9AE3-E5AFEBDB7522}">
      <dsp:nvSpPr>
        <dsp:cNvPr id="0" name=""/>
        <dsp:cNvSpPr/>
      </dsp:nvSpPr>
      <dsp:spPr>
        <a:xfrm>
          <a:off x="-133377" y="1051640"/>
          <a:ext cx="6847012" cy="8326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A42C91-924B-4539-A9DB-4E1D5F4E8D3C}">
      <dsp:nvSpPr>
        <dsp:cNvPr id="0" name=""/>
        <dsp:cNvSpPr/>
      </dsp:nvSpPr>
      <dsp:spPr>
        <a:xfrm>
          <a:off x="118500" y="1238988"/>
          <a:ext cx="457961" cy="4579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B60EF0-5CA7-448F-8428-C9EA4F682EF1}">
      <dsp:nvSpPr>
        <dsp:cNvPr id="0" name=""/>
        <dsp:cNvSpPr/>
      </dsp:nvSpPr>
      <dsp:spPr>
        <a:xfrm>
          <a:off x="559703" y="1051640"/>
          <a:ext cx="6420685" cy="83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123" tIns="88123" rIns="88123" bIns="88123" numCol="1" spcCol="1270" anchor="ctr" anchorCtr="0">
          <a:noAutofit/>
        </a:bodyPr>
        <a:lstStyle/>
        <a:p>
          <a:pPr marL="0" lvl="0" indent="0" algn="l" defTabSz="844550">
            <a:lnSpc>
              <a:spcPct val="100000"/>
            </a:lnSpc>
            <a:spcBef>
              <a:spcPct val="0"/>
            </a:spcBef>
            <a:spcAft>
              <a:spcPct val="35000"/>
            </a:spcAft>
            <a:buNone/>
          </a:pPr>
          <a:r>
            <a:rPr lang="en-US" sz="1900" kern="1200" dirty="0"/>
            <a:t>Location: Rural (16), Suburban (2), Urban (2)</a:t>
          </a:r>
        </a:p>
      </dsp:txBody>
      <dsp:txXfrm>
        <a:off x="559703" y="1051640"/>
        <a:ext cx="6420685" cy="832656"/>
      </dsp:txXfrm>
    </dsp:sp>
    <dsp:sp modelId="{82AC5BC6-5958-4A83-9B19-BE6761CF4F65}">
      <dsp:nvSpPr>
        <dsp:cNvPr id="0" name=""/>
        <dsp:cNvSpPr/>
      </dsp:nvSpPr>
      <dsp:spPr>
        <a:xfrm>
          <a:off x="-133377" y="2092461"/>
          <a:ext cx="6847012" cy="8326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CD3FA5-74A9-477D-8521-BE7BD0FC75CD}">
      <dsp:nvSpPr>
        <dsp:cNvPr id="0" name=""/>
        <dsp:cNvSpPr/>
      </dsp:nvSpPr>
      <dsp:spPr>
        <a:xfrm>
          <a:off x="118500" y="2279808"/>
          <a:ext cx="457961" cy="45796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61EEB6-45C0-4FEA-835D-C4AFF5C9F5E6}">
      <dsp:nvSpPr>
        <dsp:cNvPr id="0" name=""/>
        <dsp:cNvSpPr/>
      </dsp:nvSpPr>
      <dsp:spPr>
        <a:xfrm>
          <a:off x="828340" y="2092461"/>
          <a:ext cx="5883412" cy="83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123" tIns="88123" rIns="88123" bIns="88123" numCol="1" spcCol="1270" anchor="ctr" anchorCtr="0">
          <a:noAutofit/>
        </a:bodyPr>
        <a:lstStyle/>
        <a:p>
          <a:pPr marL="0" lvl="0" indent="0" algn="l" defTabSz="844550">
            <a:lnSpc>
              <a:spcPct val="100000"/>
            </a:lnSpc>
            <a:spcBef>
              <a:spcPct val="0"/>
            </a:spcBef>
            <a:spcAft>
              <a:spcPct val="35000"/>
            </a:spcAft>
            <a:buNone/>
          </a:pPr>
          <a:r>
            <a:rPr lang="en-US" sz="1900" kern="1200" dirty="0"/>
            <a:t>Race/Ethnicity: White (19), Latinx (1)</a:t>
          </a:r>
        </a:p>
      </dsp:txBody>
      <dsp:txXfrm>
        <a:off x="828340" y="2092461"/>
        <a:ext cx="5883412" cy="832656"/>
      </dsp:txXfrm>
    </dsp:sp>
    <dsp:sp modelId="{1E62AAAE-A185-4CD1-832E-EE2EB12FCD22}">
      <dsp:nvSpPr>
        <dsp:cNvPr id="0" name=""/>
        <dsp:cNvSpPr/>
      </dsp:nvSpPr>
      <dsp:spPr>
        <a:xfrm>
          <a:off x="-133377" y="3195655"/>
          <a:ext cx="6847012" cy="8326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CFC3C2-92F4-45BC-B840-1E1CFF6E7732}">
      <dsp:nvSpPr>
        <dsp:cNvPr id="0" name=""/>
        <dsp:cNvSpPr/>
      </dsp:nvSpPr>
      <dsp:spPr>
        <a:xfrm>
          <a:off x="118500" y="3320629"/>
          <a:ext cx="457961" cy="4579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2B5A0B-B87B-415F-B6B1-2C59A9361083}">
      <dsp:nvSpPr>
        <dsp:cNvPr id="0" name=""/>
        <dsp:cNvSpPr/>
      </dsp:nvSpPr>
      <dsp:spPr>
        <a:xfrm>
          <a:off x="750941" y="3122706"/>
          <a:ext cx="3819153" cy="83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123" tIns="88123" rIns="88123" bIns="88123" numCol="1" spcCol="1270" anchor="ctr" anchorCtr="0">
          <a:noAutofit/>
        </a:bodyPr>
        <a:lstStyle/>
        <a:p>
          <a:pPr marL="0" lvl="0" indent="0" algn="l" defTabSz="844550">
            <a:lnSpc>
              <a:spcPct val="100000"/>
            </a:lnSpc>
            <a:spcBef>
              <a:spcPct val="0"/>
            </a:spcBef>
            <a:spcAft>
              <a:spcPct val="35000"/>
            </a:spcAft>
            <a:buNone/>
          </a:pPr>
          <a:r>
            <a:rPr lang="en-US" sz="1900" kern="1200" dirty="0"/>
            <a:t>Farm owner (12) Farm employee (8)</a:t>
          </a:r>
        </a:p>
      </dsp:txBody>
      <dsp:txXfrm>
        <a:off x="750941" y="3122706"/>
        <a:ext cx="3819153" cy="832656"/>
      </dsp:txXfrm>
    </dsp:sp>
    <dsp:sp modelId="{FFD4988A-1D85-425E-A9CA-8D92E5D1909F}">
      <dsp:nvSpPr>
        <dsp:cNvPr id="0" name=""/>
        <dsp:cNvSpPr/>
      </dsp:nvSpPr>
      <dsp:spPr>
        <a:xfrm>
          <a:off x="3909495" y="3133281"/>
          <a:ext cx="2802257" cy="83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123" tIns="88123" rIns="88123" bIns="88123" numCol="1" spcCol="1270" anchor="ctr" anchorCtr="0">
          <a:noAutofit/>
        </a:bodyPr>
        <a:lstStyle/>
        <a:p>
          <a:pPr marL="0" lvl="0" indent="0" algn="l" defTabSz="800100">
            <a:lnSpc>
              <a:spcPct val="100000"/>
            </a:lnSpc>
            <a:spcBef>
              <a:spcPct val="0"/>
            </a:spcBef>
            <a:spcAft>
              <a:spcPct val="35000"/>
            </a:spcAft>
            <a:buNone/>
          </a:pPr>
          <a:endParaRPr lang="en-US" sz="1800" kern="1200" dirty="0"/>
        </a:p>
      </dsp:txBody>
      <dsp:txXfrm>
        <a:off x="3909495" y="3133281"/>
        <a:ext cx="2802257" cy="832656"/>
      </dsp:txXfrm>
    </dsp:sp>
    <dsp:sp modelId="{3B4F487D-2CD0-4407-B628-784CFFDBF15E}">
      <dsp:nvSpPr>
        <dsp:cNvPr id="0" name=""/>
        <dsp:cNvSpPr/>
      </dsp:nvSpPr>
      <dsp:spPr>
        <a:xfrm>
          <a:off x="-133377" y="4235427"/>
          <a:ext cx="6847012" cy="8326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108F88-2106-4EEA-9FD2-71E670CF287C}">
      <dsp:nvSpPr>
        <dsp:cNvPr id="0" name=""/>
        <dsp:cNvSpPr/>
      </dsp:nvSpPr>
      <dsp:spPr>
        <a:xfrm>
          <a:off x="118500" y="4361449"/>
          <a:ext cx="457961" cy="45796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31BED6-9976-419F-A6F7-E44E26111E5D}">
      <dsp:nvSpPr>
        <dsp:cNvPr id="0" name=""/>
        <dsp:cNvSpPr/>
      </dsp:nvSpPr>
      <dsp:spPr>
        <a:xfrm>
          <a:off x="828340" y="4174102"/>
          <a:ext cx="5883412" cy="83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123" tIns="88123" rIns="88123" bIns="88123" numCol="1" spcCol="1270" anchor="ctr" anchorCtr="0">
          <a:noAutofit/>
        </a:bodyPr>
        <a:lstStyle/>
        <a:p>
          <a:pPr marL="0" lvl="0" indent="0" algn="l" defTabSz="844550">
            <a:lnSpc>
              <a:spcPct val="100000"/>
            </a:lnSpc>
            <a:spcBef>
              <a:spcPct val="0"/>
            </a:spcBef>
            <a:spcAft>
              <a:spcPct val="35000"/>
            </a:spcAft>
            <a:buNone/>
          </a:pPr>
          <a:r>
            <a:rPr lang="en-US" sz="1900" kern="1200" dirty="0"/>
            <a:t>Gender: Cis-women (12), Non-binary (4) Cis-men (2), Transgender woman (1), Transgender men (1)</a:t>
          </a:r>
        </a:p>
      </dsp:txBody>
      <dsp:txXfrm>
        <a:off x="828340" y="4174102"/>
        <a:ext cx="5883412" cy="832656"/>
      </dsp:txXfrm>
    </dsp:sp>
    <dsp:sp modelId="{3E72359D-703A-4C25-8E9B-85A03EF3AE63}">
      <dsp:nvSpPr>
        <dsp:cNvPr id="0" name=""/>
        <dsp:cNvSpPr/>
      </dsp:nvSpPr>
      <dsp:spPr>
        <a:xfrm>
          <a:off x="-133377" y="5214922"/>
          <a:ext cx="6847012" cy="8326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0B7845-C744-4A45-8DFA-3D4AE755C1C2}">
      <dsp:nvSpPr>
        <dsp:cNvPr id="0" name=""/>
        <dsp:cNvSpPr/>
      </dsp:nvSpPr>
      <dsp:spPr>
        <a:xfrm>
          <a:off x="118500" y="5402270"/>
          <a:ext cx="457961" cy="45796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3213E0-6987-4BD0-80FA-7472B2A3C7D6}">
      <dsp:nvSpPr>
        <dsp:cNvPr id="0" name=""/>
        <dsp:cNvSpPr/>
      </dsp:nvSpPr>
      <dsp:spPr>
        <a:xfrm>
          <a:off x="828340" y="5214922"/>
          <a:ext cx="5883412" cy="83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123" tIns="88123" rIns="88123" bIns="88123" numCol="1" spcCol="1270" anchor="ctr" anchorCtr="0">
          <a:noAutofit/>
        </a:bodyPr>
        <a:lstStyle/>
        <a:p>
          <a:pPr marL="0" lvl="0" indent="0" algn="l" defTabSz="844550">
            <a:lnSpc>
              <a:spcPct val="100000"/>
            </a:lnSpc>
            <a:spcBef>
              <a:spcPct val="0"/>
            </a:spcBef>
            <a:spcAft>
              <a:spcPct val="35000"/>
            </a:spcAft>
            <a:buNone/>
          </a:pPr>
          <a:r>
            <a:rPr lang="en-US" sz="1900" kern="1200" dirty="0"/>
            <a:t>Sexuality: Queer (7), Lesbian (6), Bisexual/Pansexual (4), Gay (3)</a:t>
          </a:r>
        </a:p>
      </dsp:txBody>
      <dsp:txXfrm>
        <a:off x="828340" y="5214922"/>
        <a:ext cx="5883412" cy="8326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E9321-46EB-4F03-9B60-370F8D99ACC8}">
      <dsp:nvSpPr>
        <dsp:cNvPr id="0" name=""/>
        <dsp:cNvSpPr/>
      </dsp:nvSpPr>
      <dsp:spPr>
        <a:xfrm>
          <a:off x="0" y="6826"/>
          <a:ext cx="10515600" cy="7915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Constructing and implementing sustainable agriculture</a:t>
          </a:r>
        </a:p>
      </dsp:txBody>
      <dsp:txXfrm>
        <a:off x="38638" y="45464"/>
        <a:ext cx="10438324" cy="714229"/>
      </dsp:txXfrm>
    </dsp:sp>
    <dsp:sp modelId="{758DF79F-66AA-484C-9C8E-223520AA0BA5}">
      <dsp:nvSpPr>
        <dsp:cNvPr id="0" name=""/>
        <dsp:cNvSpPr/>
      </dsp:nvSpPr>
      <dsp:spPr>
        <a:xfrm>
          <a:off x="0" y="893371"/>
          <a:ext cx="10515600" cy="791505"/>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Socio-Spatial Relations</a:t>
          </a:r>
        </a:p>
      </dsp:txBody>
      <dsp:txXfrm>
        <a:off x="38638" y="932009"/>
        <a:ext cx="10438324" cy="714229"/>
      </dsp:txXfrm>
    </dsp:sp>
    <dsp:sp modelId="{B1EF597D-376F-415C-AF12-17BF57E24F26}">
      <dsp:nvSpPr>
        <dsp:cNvPr id="0" name=""/>
        <dsp:cNvSpPr/>
      </dsp:nvSpPr>
      <dsp:spPr>
        <a:xfrm>
          <a:off x="0" y="1779916"/>
          <a:ext cx="10515600" cy="79150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Heterosexism in Agriculture</a:t>
          </a:r>
        </a:p>
      </dsp:txBody>
      <dsp:txXfrm>
        <a:off x="38638" y="1818554"/>
        <a:ext cx="10438324" cy="714229"/>
      </dsp:txXfrm>
    </dsp:sp>
    <dsp:sp modelId="{023CC0C3-7CCC-417D-8AAD-A9501959D474}">
      <dsp:nvSpPr>
        <dsp:cNvPr id="0" name=""/>
        <dsp:cNvSpPr/>
      </dsp:nvSpPr>
      <dsp:spPr>
        <a:xfrm>
          <a:off x="0" y="2666461"/>
          <a:ext cx="10515600" cy="791505"/>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Gender, Sexuality, &amp; Performance</a:t>
          </a:r>
        </a:p>
      </dsp:txBody>
      <dsp:txXfrm>
        <a:off x="38638" y="2705099"/>
        <a:ext cx="10438324" cy="714229"/>
      </dsp:txXfrm>
    </dsp:sp>
    <dsp:sp modelId="{E028A179-AF73-44C8-8F86-ED82F91AC6B0}">
      <dsp:nvSpPr>
        <dsp:cNvPr id="0" name=""/>
        <dsp:cNvSpPr/>
      </dsp:nvSpPr>
      <dsp:spPr>
        <a:xfrm>
          <a:off x="0" y="3553006"/>
          <a:ext cx="10515600" cy="79150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Race, Social Justice, &amp; Sexuality</a:t>
          </a:r>
        </a:p>
      </dsp:txBody>
      <dsp:txXfrm>
        <a:off x="38638" y="3591644"/>
        <a:ext cx="10438324" cy="7142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DDF73-21F5-42AA-BFE0-6280ECFA7249}">
      <dsp:nvSpPr>
        <dsp:cNvPr id="0" name=""/>
        <dsp:cNvSpPr/>
      </dsp:nvSpPr>
      <dsp:spPr>
        <a:xfrm>
          <a:off x="4655" y="0"/>
          <a:ext cx="4070894" cy="4070894"/>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4035" tIns="29210" rIns="224035" bIns="29210" numCol="1" spcCol="1270" anchor="ctr" anchorCtr="0">
          <a:noAutofit/>
        </a:bodyPr>
        <a:lstStyle/>
        <a:p>
          <a:pPr marL="0" lvl="0" indent="0" algn="ctr" defTabSz="1022350">
            <a:lnSpc>
              <a:spcPct val="100000"/>
            </a:lnSpc>
            <a:spcBef>
              <a:spcPct val="0"/>
            </a:spcBef>
            <a:spcAft>
              <a:spcPts val="0"/>
            </a:spcAft>
            <a:buNone/>
          </a:pPr>
          <a:r>
            <a:rPr lang="en-US" sz="2300" u="sng" kern="1200" dirty="0"/>
            <a:t>Queer Imaginary</a:t>
          </a:r>
        </a:p>
        <a:p>
          <a:pPr marL="0" lvl="0" indent="0" algn="ctr" defTabSz="1022350">
            <a:lnSpc>
              <a:spcPct val="100000"/>
            </a:lnSpc>
            <a:spcBef>
              <a:spcPct val="0"/>
            </a:spcBef>
            <a:spcAft>
              <a:spcPts val="0"/>
            </a:spcAft>
            <a:buNone/>
          </a:pPr>
          <a:endParaRPr lang="en-US" sz="2300" u="sng" kern="1200" dirty="0"/>
        </a:p>
        <a:p>
          <a:pPr marL="0" lvl="0" indent="0" algn="ctr" defTabSz="1022350">
            <a:lnSpc>
              <a:spcPct val="100000"/>
            </a:lnSpc>
            <a:spcBef>
              <a:spcPct val="0"/>
            </a:spcBef>
            <a:spcAft>
              <a:spcPts val="0"/>
            </a:spcAft>
            <a:buNone/>
          </a:pPr>
          <a:r>
            <a:rPr lang="en-US" sz="2300" kern="1200" dirty="0"/>
            <a:t>“Metronormativity” </a:t>
          </a:r>
          <a:r>
            <a:rPr lang="en-US" sz="1800" kern="1200" dirty="0"/>
            <a:t>(Halberstam 2005) </a:t>
          </a:r>
        </a:p>
        <a:p>
          <a:pPr marL="0" lvl="0" indent="0" algn="ctr" defTabSz="1022350">
            <a:lnSpc>
              <a:spcPct val="100000"/>
            </a:lnSpc>
            <a:spcBef>
              <a:spcPct val="0"/>
            </a:spcBef>
            <a:spcAft>
              <a:spcPts val="0"/>
            </a:spcAft>
            <a:buNone/>
          </a:pPr>
          <a:endParaRPr lang="en-US" sz="2300" kern="1200" dirty="0"/>
        </a:p>
        <a:p>
          <a:pPr marL="0" lvl="0" indent="0" algn="ctr" defTabSz="1022350">
            <a:lnSpc>
              <a:spcPct val="100000"/>
            </a:lnSpc>
            <a:spcBef>
              <a:spcPct val="0"/>
            </a:spcBef>
            <a:spcAft>
              <a:spcPts val="0"/>
            </a:spcAft>
            <a:buNone/>
          </a:pPr>
          <a:r>
            <a:rPr lang="en-US" sz="2300" kern="1200" dirty="0"/>
            <a:t>Rural dangerous &amp; inhospitable </a:t>
          </a:r>
          <a:r>
            <a:rPr lang="en-US" sz="1800" kern="1200" dirty="0"/>
            <a:t>(Weston 1995)</a:t>
          </a:r>
        </a:p>
        <a:p>
          <a:pPr marL="0" lvl="0" indent="0" algn="ctr" defTabSz="1022350">
            <a:lnSpc>
              <a:spcPct val="100000"/>
            </a:lnSpc>
            <a:spcBef>
              <a:spcPct val="0"/>
            </a:spcBef>
            <a:spcAft>
              <a:spcPts val="0"/>
            </a:spcAft>
            <a:buNone/>
          </a:pPr>
          <a:endParaRPr lang="en-US" sz="2300" kern="1200" dirty="0"/>
        </a:p>
        <a:p>
          <a:pPr marL="0" lvl="0" indent="0" algn="ctr" defTabSz="1022350">
            <a:lnSpc>
              <a:spcPct val="100000"/>
            </a:lnSpc>
            <a:spcBef>
              <a:spcPct val="0"/>
            </a:spcBef>
            <a:spcAft>
              <a:spcPts val="0"/>
            </a:spcAft>
            <a:buNone/>
          </a:pPr>
          <a:r>
            <a:rPr lang="en-US" sz="2300" kern="1200" dirty="0"/>
            <a:t>Urban is authentic</a:t>
          </a:r>
        </a:p>
      </dsp:txBody>
      <dsp:txXfrm>
        <a:off x="600824" y="596169"/>
        <a:ext cx="2878556" cy="2878556"/>
      </dsp:txXfrm>
    </dsp:sp>
    <dsp:sp modelId="{A45E6DB9-A99F-43C7-B3C8-F93F056E4A9F}">
      <dsp:nvSpPr>
        <dsp:cNvPr id="0" name=""/>
        <dsp:cNvSpPr/>
      </dsp:nvSpPr>
      <dsp:spPr>
        <a:xfrm>
          <a:off x="3261370" y="18300"/>
          <a:ext cx="4070894" cy="4070894"/>
        </a:xfrm>
        <a:prstGeom prst="ellipse">
          <a:avLst/>
        </a:prstGeom>
        <a:solidFill>
          <a:schemeClr val="accent5">
            <a:alpha val="50000"/>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4035" tIns="50800" rIns="224035" bIns="50800" numCol="1" spcCol="1270" anchor="ctr" anchorCtr="0">
          <a:noAutofit/>
        </a:bodyPr>
        <a:lstStyle/>
        <a:p>
          <a:pPr marL="0" lvl="0" indent="0" algn="ctr" defTabSz="1778000">
            <a:lnSpc>
              <a:spcPct val="90000"/>
            </a:lnSpc>
            <a:spcBef>
              <a:spcPct val="0"/>
            </a:spcBef>
            <a:spcAft>
              <a:spcPct val="35000"/>
            </a:spcAft>
            <a:buNone/>
          </a:pPr>
          <a:r>
            <a:rPr lang="en-US" sz="4000" kern="1200" dirty="0"/>
            <a:t>Queer Farmers</a:t>
          </a:r>
        </a:p>
      </dsp:txBody>
      <dsp:txXfrm>
        <a:off x="3857539" y="614469"/>
        <a:ext cx="2878556" cy="2878556"/>
      </dsp:txXfrm>
    </dsp:sp>
    <dsp:sp modelId="{CF9A5F60-C46E-48C9-A37B-6B065C16C8AF}">
      <dsp:nvSpPr>
        <dsp:cNvPr id="0" name=""/>
        <dsp:cNvSpPr/>
      </dsp:nvSpPr>
      <dsp:spPr>
        <a:xfrm>
          <a:off x="6518086" y="8367"/>
          <a:ext cx="4070894" cy="4070894"/>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4035" tIns="29210" rIns="224035" bIns="29210" numCol="1" spcCol="1270" anchor="ctr" anchorCtr="0">
          <a:noAutofit/>
        </a:bodyPr>
        <a:lstStyle/>
        <a:p>
          <a:pPr marL="0" lvl="0" indent="0" algn="ctr" defTabSz="1022350">
            <a:lnSpc>
              <a:spcPct val="90000"/>
            </a:lnSpc>
            <a:spcBef>
              <a:spcPct val="0"/>
            </a:spcBef>
            <a:spcAft>
              <a:spcPct val="35000"/>
            </a:spcAft>
            <a:buNone/>
          </a:pPr>
          <a:r>
            <a:rPr lang="en-US" sz="2300" u="sng" kern="1200" dirty="0"/>
            <a:t>Farming Imaginary</a:t>
          </a:r>
        </a:p>
        <a:p>
          <a:pPr marL="0" lvl="0" indent="0" algn="ctr" defTabSz="1022350">
            <a:lnSpc>
              <a:spcPct val="100000"/>
            </a:lnSpc>
            <a:spcBef>
              <a:spcPct val="0"/>
            </a:spcBef>
            <a:spcAft>
              <a:spcPts val="0"/>
            </a:spcAft>
            <a:buNone/>
          </a:pPr>
          <a:r>
            <a:rPr lang="en-US" sz="2300" kern="1200" dirty="0"/>
            <a:t>“Rural Idyll” </a:t>
          </a:r>
        </a:p>
        <a:p>
          <a:pPr marL="0" lvl="0" indent="0" algn="ctr" defTabSz="1022350">
            <a:lnSpc>
              <a:spcPct val="100000"/>
            </a:lnSpc>
            <a:spcBef>
              <a:spcPct val="0"/>
            </a:spcBef>
            <a:spcAft>
              <a:spcPts val="0"/>
            </a:spcAft>
            <a:buNone/>
          </a:pPr>
          <a:r>
            <a:rPr lang="en-US" sz="1800" kern="1200" dirty="0"/>
            <a:t>(Bell 2006)</a:t>
          </a:r>
        </a:p>
        <a:p>
          <a:pPr marL="0" lvl="0" indent="0" algn="ctr" defTabSz="1022350">
            <a:lnSpc>
              <a:spcPct val="100000"/>
            </a:lnSpc>
            <a:spcBef>
              <a:spcPct val="0"/>
            </a:spcBef>
            <a:spcAft>
              <a:spcPts val="0"/>
            </a:spcAft>
            <a:buNone/>
          </a:pPr>
          <a:endParaRPr lang="en-US" sz="1800" kern="1200" dirty="0"/>
        </a:p>
        <a:p>
          <a:pPr marL="0" lvl="0" indent="0" algn="ctr" defTabSz="1022350">
            <a:lnSpc>
              <a:spcPct val="100000"/>
            </a:lnSpc>
            <a:spcBef>
              <a:spcPct val="0"/>
            </a:spcBef>
            <a:spcAft>
              <a:spcPts val="0"/>
            </a:spcAft>
            <a:buNone/>
          </a:pPr>
          <a:r>
            <a:rPr lang="en-US" sz="2300" kern="1200" dirty="0"/>
            <a:t>Repository of traditional norms</a:t>
          </a:r>
        </a:p>
        <a:p>
          <a:pPr marL="0" lvl="0" indent="0" algn="ctr" defTabSz="1022350">
            <a:lnSpc>
              <a:spcPct val="100000"/>
            </a:lnSpc>
            <a:spcBef>
              <a:spcPct val="0"/>
            </a:spcBef>
            <a:spcAft>
              <a:spcPts val="0"/>
            </a:spcAft>
            <a:buNone/>
          </a:pPr>
          <a:endParaRPr lang="en-US" sz="2400" kern="1200" dirty="0"/>
        </a:p>
        <a:p>
          <a:pPr marL="0" lvl="0" indent="0" algn="ctr" defTabSz="1022350">
            <a:lnSpc>
              <a:spcPct val="100000"/>
            </a:lnSpc>
            <a:spcBef>
              <a:spcPct val="0"/>
            </a:spcBef>
            <a:spcAft>
              <a:spcPts val="0"/>
            </a:spcAft>
            <a:buNone/>
          </a:pPr>
          <a:r>
            <a:rPr lang="en-US" sz="2300" kern="1200" dirty="0"/>
            <a:t>Creates rural “others”</a:t>
          </a:r>
        </a:p>
      </dsp:txBody>
      <dsp:txXfrm>
        <a:off x="7114255" y="604536"/>
        <a:ext cx="2878556" cy="28785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69033-589A-46A8-9CDD-9E2002CBC2B0}">
      <dsp:nvSpPr>
        <dsp:cNvPr id="0" name=""/>
        <dsp:cNvSpPr/>
      </dsp:nvSpPr>
      <dsp:spPr>
        <a:xfrm>
          <a:off x="0" y="0"/>
          <a:ext cx="9117507" cy="131401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Most farmers were not facing obvert discrimination, but this mitigated by relationship building and identity concealing</a:t>
          </a:r>
        </a:p>
      </dsp:txBody>
      <dsp:txXfrm>
        <a:off x="38486" y="38486"/>
        <a:ext cx="7699579" cy="1237046"/>
      </dsp:txXfrm>
    </dsp:sp>
    <dsp:sp modelId="{C2DE3B94-1722-4173-9AE2-CB63C8461910}">
      <dsp:nvSpPr>
        <dsp:cNvPr id="0" name=""/>
        <dsp:cNvSpPr/>
      </dsp:nvSpPr>
      <dsp:spPr>
        <a:xfrm>
          <a:off x="804485" y="1533021"/>
          <a:ext cx="9117507" cy="1314018"/>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Non-cisgender farmers experienced the most obvert forms of heterosexism</a:t>
          </a:r>
        </a:p>
      </dsp:txBody>
      <dsp:txXfrm>
        <a:off x="842971" y="1571507"/>
        <a:ext cx="7381937" cy="1237046"/>
      </dsp:txXfrm>
    </dsp:sp>
    <dsp:sp modelId="{8CF19825-DB77-4D1C-991F-4EB05DAFEBCE}">
      <dsp:nvSpPr>
        <dsp:cNvPr id="0" name=""/>
        <dsp:cNvSpPr/>
      </dsp:nvSpPr>
      <dsp:spPr>
        <a:xfrm>
          <a:off x="1608971" y="3066042"/>
          <a:ext cx="9117507" cy="1314018"/>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Heterosexism present in agriculture</a:t>
          </a:r>
        </a:p>
      </dsp:txBody>
      <dsp:txXfrm>
        <a:off x="1647457" y="3104528"/>
        <a:ext cx="7381937" cy="1237046"/>
      </dsp:txXfrm>
    </dsp:sp>
    <dsp:sp modelId="{074B2242-CBFE-4269-933E-12588A88BAF8}">
      <dsp:nvSpPr>
        <dsp:cNvPr id="0" name=""/>
        <dsp:cNvSpPr/>
      </dsp:nvSpPr>
      <dsp:spPr>
        <a:xfrm>
          <a:off x="8263395" y="996463"/>
          <a:ext cx="854111" cy="854111"/>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455570" y="996463"/>
        <a:ext cx="469761" cy="642719"/>
      </dsp:txXfrm>
    </dsp:sp>
    <dsp:sp modelId="{11A2231A-FA73-4169-8CE3-4309FA6496CC}">
      <dsp:nvSpPr>
        <dsp:cNvPr id="0" name=""/>
        <dsp:cNvSpPr/>
      </dsp:nvSpPr>
      <dsp:spPr>
        <a:xfrm>
          <a:off x="9067881" y="2520725"/>
          <a:ext cx="854111" cy="854111"/>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260056" y="2520725"/>
        <a:ext cx="469761" cy="6427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CB591-19BB-4E42-89E1-4CCFC908ACCC}">
      <dsp:nvSpPr>
        <dsp:cNvPr id="0" name=""/>
        <dsp:cNvSpPr/>
      </dsp:nvSpPr>
      <dsp:spPr>
        <a:xfrm>
          <a:off x="0" y="513256"/>
          <a:ext cx="7315200" cy="111230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Heterosexism and sexism intimately related</a:t>
          </a:r>
        </a:p>
      </dsp:txBody>
      <dsp:txXfrm>
        <a:off x="54298" y="567554"/>
        <a:ext cx="7206604" cy="1003708"/>
      </dsp:txXfrm>
    </dsp:sp>
    <dsp:sp modelId="{8D250510-ED94-402D-9B2E-2EB2B74EF3A7}">
      <dsp:nvSpPr>
        <dsp:cNvPr id="0" name=""/>
        <dsp:cNvSpPr/>
      </dsp:nvSpPr>
      <dsp:spPr>
        <a:xfrm>
          <a:off x="0" y="1706200"/>
          <a:ext cx="7315200" cy="111230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Women’s agricultural organizations confronting sexism by supporting women’s participation.</a:t>
          </a:r>
        </a:p>
      </dsp:txBody>
      <dsp:txXfrm>
        <a:off x="54298" y="1760498"/>
        <a:ext cx="7206604" cy="1003708"/>
      </dsp:txXfrm>
    </dsp:sp>
    <dsp:sp modelId="{9F6C9ADD-59CE-4F21-98ED-FEDA74307D2C}">
      <dsp:nvSpPr>
        <dsp:cNvPr id="0" name=""/>
        <dsp:cNvSpPr/>
      </dsp:nvSpPr>
      <dsp:spPr>
        <a:xfrm>
          <a:off x="0" y="2899145"/>
          <a:ext cx="7315200" cy="111230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How can these groups support other gender minorities?</a:t>
          </a:r>
        </a:p>
      </dsp:txBody>
      <dsp:txXfrm>
        <a:off x="54298" y="2953443"/>
        <a:ext cx="7206604" cy="10037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BF453-EB14-407F-A895-41FBFCEB954F}">
      <dsp:nvSpPr>
        <dsp:cNvPr id="0" name=""/>
        <dsp:cNvSpPr/>
      </dsp:nvSpPr>
      <dsp:spPr>
        <a:xfrm>
          <a:off x="383747" y="883975"/>
          <a:ext cx="932599" cy="93259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A409D5-9014-43BE-BE81-8956BE015D25}">
      <dsp:nvSpPr>
        <dsp:cNvPr id="0" name=""/>
        <dsp:cNvSpPr/>
      </dsp:nvSpPr>
      <dsp:spPr>
        <a:xfrm>
          <a:off x="579593" y="1079821"/>
          <a:ext cx="540907" cy="5409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C2643E-E913-4879-8643-C8ABD62BA601}">
      <dsp:nvSpPr>
        <dsp:cNvPr id="0" name=""/>
        <dsp:cNvSpPr/>
      </dsp:nvSpPr>
      <dsp:spPr>
        <a:xfrm>
          <a:off x="1516189" y="883975"/>
          <a:ext cx="2198269" cy="932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a:t>Census of Agriculture collect data on sexual orientation and diverse gender identities</a:t>
          </a:r>
        </a:p>
      </dsp:txBody>
      <dsp:txXfrm>
        <a:off x="1516189" y="883975"/>
        <a:ext cx="2198269" cy="932599"/>
      </dsp:txXfrm>
    </dsp:sp>
    <dsp:sp modelId="{8AE9F612-EAC4-4667-8F3C-27115BF0C4FA}">
      <dsp:nvSpPr>
        <dsp:cNvPr id="0" name=""/>
        <dsp:cNvSpPr/>
      </dsp:nvSpPr>
      <dsp:spPr>
        <a:xfrm>
          <a:off x="4097490" y="883975"/>
          <a:ext cx="932599" cy="93259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FC7AF4-9E74-42B1-AF4E-126F6C2FCBDF}">
      <dsp:nvSpPr>
        <dsp:cNvPr id="0" name=""/>
        <dsp:cNvSpPr/>
      </dsp:nvSpPr>
      <dsp:spPr>
        <a:xfrm>
          <a:off x="4293336" y="1079821"/>
          <a:ext cx="540907" cy="54090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93172A-EBE2-4134-B849-FC676DC2CDC0}">
      <dsp:nvSpPr>
        <dsp:cNvPr id="0" name=""/>
        <dsp:cNvSpPr/>
      </dsp:nvSpPr>
      <dsp:spPr>
        <a:xfrm>
          <a:off x="5229932" y="883975"/>
          <a:ext cx="2198269" cy="932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a:t>LGBTQ farmers should be added to the list of the USDA’s Minority and Women Farmers and Ranchers program</a:t>
          </a:r>
        </a:p>
      </dsp:txBody>
      <dsp:txXfrm>
        <a:off x="5229932" y="883975"/>
        <a:ext cx="2198269" cy="932599"/>
      </dsp:txXfrm>
    </dsp:sp>
    <dsp:sp modelId="{4E83153A-B88E-4427-8A47-3128F6067422}">
      <dsp:nvSpPr>
        <dsp:cNvPr id="0" name=""/>
        <dsp:cNvSpPr/>
      </dsp:nvSpPr>
      <dsp:spPr>
        <a:xfrm>
          <a:off x="7811234" y="883975"/>
          <a:ext cx="932599" cy="93259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244167-7FB4-45D1-8B7A-84B512029424}">
      <dsp:nvSpPr>
        <dsp:cNvPr id="0" name=""/>
        <dsp:cNvSpPr/>
      </dsp:nvSpPr>
      <dsp:spPr>
        <a:xfrm>
          <a:off x="8007079" y="1079821"/>
          <a:ext cx="540907" cy="54090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2F9ABB-6E57-4A45-BA3C-B7027D5C262B}">
      <dsp:nvSpPr>
        <dsp:cNvPr id="0" name=""/>
        <dsp:cNvSpPr/>
      </dsp:nvSpPr>
      <dsp:spPr>
        <a:xfrm>
          <a:off x="8943676" y="883975"/>
          <a:ext cx="2198269" cy="932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dirty="0"/>
            <a:t>USDA should increase efforts to support rural LGBTQ populations </a:t>
          </a:r>
        </a:p>
      </dsp:txBody>
      <dsp:txXfrm>
        <a:off x="8943676" y="883975"/>
        <a:ext cx="2198269" cy="932599"/>
      </dsp:txXfrm>
    </dsp:sp>
    <dsp:sp modelId="{BD83D1DD-0FAB-457E-84A9-EABBB75E4025}">
      <dsp:nvSpPr>
        <dsp:cNvPr id="0" name=""/>
        <dsp:cNvSpPr/>
      </dsp:nvSpPr>
      <dsp:spPr>
        <a:xfrm>
          <a:off x="383747" y="2560713"/>
          <a:ext cx="932599" cy="93259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C17A1B-189A-4874-AA8A-1A7D903393E7}">
      <dsp:nvSpPr>
        <dsp:cNvPr id="0" name=""/>
        <dsp:cNvSpPr/>
      </dsp:nvSpPr>
      <dsp:spPr>
        <a:xfrm>
          <a:off x="579593" y="2756559"/>
          <a:ext cx="540907" cy="540907"/>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817FEA-CC03-47F1-8D59-3E98C6F726AD}">
      <dsp:nvSpPr>
        <dsp:cNvPr id="0" name=""/>
        <dsp:cNvSpPr/>
      </dsp:nvSpPr>
      <dsp:spPr>
        <a:xfrm>
          <a:off x="1516189" y="2560713"/>
          <a:ext cx="2198269" cy="932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a:t>Continued support for women farmer organization </a:t>
          </a:r>
        </a:p>
      </dsp:txBody>
      <dsp:txXfrm>
        <a:off x="1516189" y="2560713"/>
        <a:ext cx="2198269" cy="932599"/>
      </dsp:txXfrm>
    </dsp:sp>
    <dsp:sp modelId="{B5C9EB76-02A6-4FE7-99A4-FF344CA907B4}">
      <dsp:nvSpPr>
        <dsp:cNvPr id="0" name=""/>
        <dsp:cNvSpPr/>
      </dsp:nvSpPr>
      <dsp:spPr>
        <a:xfrm>
          <a:off x="4097490" y="2560713"/>
          <a:ext cx="932599" cy="932599"/>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DCED63-CAE2-4E28-B9FB-2DAC0BCD3A3A}">
      <dsp:nvSpPr>
        <dsp:cNvPr id="0" name=""/>
        <dsp:cNvSpPr/>
      </dsp:nvSpPr>
      <dsp:spPr>
        <a:xfrm>
          <a:off x="4293336" y="2756559"/>
          <a:ext cx="540907" cy="54090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5662C7-6972-4071-B2C9-2201693679BC}">
      <dsp:nvSpPr>
        <dsp:cNvPr id="0" name=""/>
        <dsp:cNvSpPr/>
      </dsp:nvSpPr>
      <dsp:spPr>
        <a:xfrm>
          <a:off x="5229932" y="2560713"/>
          <a:ext cx="2198269" cy="932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a:t>Agricultural apprentice programs should include “LGBT” or “LGBTQ friendly” to allow mentees to identify these farms</a:t>
          </a:r>
        </a:p>
      </dsp:txBody>
      <dsp:txXfrm>
        <a:off x="5229932" y="2560713"/>
        <a:ext cx="2198269" cy="932599"/>
      </dsp:txXfrm>
    </dsp:sp>
    <dsp:sp modelId="{990A2308-8B11-44B8-B765-FA8AD5D7CFF3}">
      <dsp:nvSpPr>
        <dsp:cNvPr id="0" name=""/>
        <dsp:cNvSpPr/>
      </dsp:nvSpPr>
      <dsp:spPr>
        <a:xfrm>
          <a:off x="7811234" y="2560713"/>
          <a:ext cx="932599" cy="93259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1023B8-2CDC-4160-A15A-154B5C261856}">
      <dsp:nvSpPr>
        <dsp:cNvPr id="0" name=""/>
        <dsp:cNvSpPr/>
      </dsp:nvSpPr>
      <dsp:spPr>
        <a:xfrm>
          <a:off x="8007079" y="2756559"/>
          <a:ext cx="540907" cy="54090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2EC726-F194-48E0-9A76-E67FCFDCB587}">
      <dsp:nvSpPr>
        <dsp:cNvPr id="0" name=""/>
        <dsp:cNvSpPr/>
      </dsp:nvSpPr>
      <dsp:spPr>
        <a:xfrm>
          <a:off x="8943676" y="2560713"/>
          <a:ext cx="2198269" cy="932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a:t>Farming organizations should utilize pronouns, gender-neutral bathrooms, and queer-centered programming at events</a:t>
          </a:r>
        </a:p>
      </dsp:txBody>
      <dsp:txXfrm>
        <a:off x="8943676" y="2560713"/>
        <a:ext cx="2198269" cy="9325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FE1B9-D19D-46CF-82C6-E41B24B0906E}">
      <dsp:nvSpPr>
        <dsp:cNvPr id="0" name=""/>
        <dsp:cNvSpPr/>
      </dsp:nvSpPr>
      <dsp:spPr>
        <a:xfrm>
          <a:off x="0" y="72775"/>
          <a:ext cx="5115491" cy="75477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Farm Laborers (</a:t>
          </a:r>
          <a:r>
            <a:rPr lang="en-US" sz="1900" i="1" kern="1200" dirty="0" err="1"/>
            <a:t>Sexualidades</a:t>
          </a:r>
          <a:r>
            <a:rPr lang="en-US" sz="1900" i="1" kern="1200" dirty="0"/>
            <a:t> </a:t>
          </a:r>
          <a:r>
            <a:rPr lang="en-US" sz="1900" i="1" kern="1200" dirty="0" err="1"/>
            <a:t>Campesinas</a:t>
          </a:r>
          <a:r>
            <a:rPr lang="en-US" sz="1900" i="1" kern="1200" dirty="0"/>
            <a:t> Project)</a:t>
          </a:r>
          <a:endParaRPr lang="en-US" sz="1900" kern="1200" dirty="0"/>
        </a:p>
      </dsp:txBody>
      <dsp:txXfrm>
        <a:off x="36845" y="109620"/>
        <a:ext cx="5041801" cy="681087"/>
      </dsp:txXfrm>
    </dsp:sp>
    <dsp:sp modelId="{A7CAF8E9-E6EF-4A25-84F6-902B2DA75D02}">
      <dsp:nvSpPr>
        <dsp:cNvPr id="0" name=""/>
        <dsp:cNvSpPr/>
      </dsp:nvSpPr>
      <dsp:spPr>
        <a:xfrm>
          <a:off x="0" y="882273"/>
          <a:ext cx="5115491" cy="754777"/>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Urban Farmers</a:t>
          </a:r>
        </a:p>
      </dsp:txBody>
      <dsp:txXfrm>
        <a:off x="36845" y="919118"/>
        <a:ext cx="5041801" cy="681087"/>
      </dsp:txXfrm>
    </dsp:sp>
    <dsp:sp modelId="{7EAA22AE-B3CB-41AA-B011-23EB45A9299A}">
      <dsp:nvSpPr>
        <dsp:cNvPr id="0" name=""/>
        <dsp:cNvSpPr/>
      </dsp:nvSpPr>
      <dsp:spPr>
        <a:xfrm>
          <a:off x="0" y="1691771"/>
          <a:ext cx="5115491" cy="754777"/>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Queer farmers in conventional agriculture or agribusiness (Cultivating Change Foundation)</a:t>
          </a:r>
        </a:p>
      </dsp:txBody>
      <dsp:txXfrm>
        <a:off x="36845" y="1728616"/>
        <a:ext cx="5041801" cy="681087"/>
      </dsp:txXfrm>
    </dsp:sp>
    <dsp:sp modelId="{569FCAFD-B9C0-45CC-83E9-4CB94BCA6941}">
      <dsp:nvSpPr>
        <dsp:cNvPr id="0" name=""/>
        <dsp:cNvSpPr/>
      </dsp:nvSpPr>
      <dsp:spPr>
        <a:xfrm>
          <a:off x="0" y="2501268"/>
          <a:ext cx="5115491" cy="754777"/>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Queer issues/acceptance in youth agricultural education programs (4-H, </a:t>
          </a:r>
          <a:r>
            <a:rPr lang="en-US" sz="1900" kern="1200" dirty="0" err="1"/>
            <a:t>FFA</a:t>
          </a:r>
          <a:r>
            <a:rPr lang="en-US" sz="1900" kern="1200" dirty="0"/>
            <a:t>, etc.)</a:t>
          </a:r>
        </a:p>
      </dsp:txBody>
      <dsp:txXfrm>
        <a:off x="36845" y="2538113"/>
        <a:ext cx="5041801" cy="681087"/>
      </dsp:txXfrm>
    </dsp:sp>
    <dsp:sp modelId="{1FFE5DCD-C20D-4D0E-9C92-E8923FE72BD8}">
      <dsp:nvSpPr>
        <dsp:cNvPr id="0" name=""/>
        <dsp:cNvSpPr/>
      </dsp:nvSpPr>
      <dsp:spPr>
        <a:xfrm>
          <a:off x="0" y="3310766"/>
          <a:ext cx="5115491" cy="754777"/>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Queer farmers of color</a:t>
          </a:r>
        </a:p>
      </dsp:txBody>
      <dsp:txXfrm>
        <a:off x="36845" y="3347611"/>
        <a:ext cx="5041801" cy="681087"/>
      </dsp:txXfrm>
    </dsp:sp>
    <dsp:sp modelId="{CD08FD91-6050-4E70-9921-13CB68D9B993}">
      <dsp:nvSpPr>
        <dsp:cNvPr id="0" name=""/>
        <dsp:cNvSpPr/>
      </dsp:nvSpPr>
      <dsp:spPr>
        <a:xfrm>
          <a:off x="0" y="4120264"/>
          <a:ext cx="5115491" cy="75477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Regional variations</a:t>
          </a:r>
        </a:p>
      </dsp:txBody>
      <dsp:txXfrm>
        <a:off x="36845" y="4157109"/>
        <a:ext cx="5041801" cy="68108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D75845-DB3A-4974-9760-3A18EF297A91}" type="datetimeFigureOut">
              <a:rPr lang="en-US" smtClean="0"/>
              <a:t>10/16/2019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EC70D4-2AB7-4CC9-9691-3FFAA607E0DD}" type="slidenum">
              <a:rPr lang="en-US" smtClean="0"/>
              <a:t>‹#›</a:t>
            </a:fld>
            <a:endParaRPr lang="en-US"/>
          </a:p>
        </p:txBody>
      </p:sp>
    </p:spTree>
    <p:extLst>
      <p:ext uri="{BB962C8B-B14F-4D97-AF65-F5344CB8AC3E}">
        <p14:creationId xmlns:p14="http://schemas.microsoft.com/office/powerpoint/2010/main" val="3123845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C70D4-2AB7-4CC9-9691-3FFAA607E0DD}" type="slidenum">
              <a:rPr lang="en-US" smtClean="0"/>
              <a:t>5</a:t>
            </a:fld>
            <a:endParaRPr lang="en-US"/>
          </a:p>
        </p:txBody>
      </p:sp>
    </p:spTree>
    <p:extLst>
      <p:ext uri="{BB962C8B-B14F-4D97-AF65-F5344CB8AC3E}">
        <p14:creationId xmlns:p14="http://schemas.microsoft.com/office/powerpoint/2010/main" val="2279741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obfuscation of queerness in public life is deeply rooted in power asymmetries which perpetuates the marginalization of queer people. In this way, a queer approach aims interrogate culturally boundaries and reveal the ways in which heteronormativity influences queer livelihoods (Jackson 2006).</a:t>
            </a:r>
          </a:p>
          <a:p>
            <a:endParaRPr lang="en-US" dirty="0"/>
          </a:p>
        </p:txBody>
      </p:sp>
      <p:sp>
        <p:nvSpPr>
          <p:cNvPr id="4" name="Slide Number Placeholder 3"/>
          <p:cNvSpPr>
            <a:spLocks noGrp="1"/>
          </p:cNvSpPr>
          <p:nvPr>
            <p:ph type="sldNum" sz="quarter" idx="5"/>
          </p:nvPr>
        </p:nvSpPr>
        <p:spPr/>
        <p:txBody>
          <a:bodyPr/>
          <a:lstStyle/>
          <a:p>
            <a:fld id="{0CEC70D4-2AB7-4CC9-9691-3FFAA607E0DD}" type="slidenum">
              <a:rPr lang="en-US" smtClean="0"/>
              <a:t>7</a:t>
            </a:fld>
            <a:endParaRPr lang="en-US"/>
          </a:p>
        </p:txBody>
      </p:sp>
    </p:spTree>
    <p:extLst>
      <p:ext uri="{BB962C8B-B14F-4D97-AF65-F5344CB8AC3E}">
        <p14:creationId xmlns:p14="http://schemas.microsoft.com/office/powerpoint/2010/main" val="2196426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Queering as a verb, because queer people othered standpoint in the world they are positioned to question in particular gender and sexual norms which oppress them. In terms of agriculture, they may question these same relations as well as the entire structure of the agrifood system “truths”</a:t>
            </a:r>
          </a:p>
        </p:txBody>
      </p:sp>
      <p:sp>
        <p:nvSpPr>
          <p:cNvPr id="4" name="Slide Number Placeholder 3"/>
          <p:cNvSpPr>
            <a:spLocks noGrp="1"/>
          </p:cNvSpPr>
          <p:nvPr>
            <p:ph type="sldNum" sz="quarter" idx="5"/>
          </p:nvPr>
        </p:nvSpPr>
        <p:spPr/>
        <p:txBody>
          <a:bodyPr/>
          <a:lstStyle/>
          <a:p>
            <a:fld id="{0CEC70D4-2AB7-4CC9-9691-3FFAA607E0DD}" type="slidenum">
              <a:rPr lang="en-US" smtClean="0"/>
              <a:t>17</a:t>
            </a:fld>
            <a:endParaRPr lang="en-US"/>
          </a:p>
        </p:txBody>
      </p:sp>
    </p:spTree>
    <p:extLst>
      <p:ext uri="{BB962C8B-B14F-4D97-AF65-F5344CB8AC3E}">
        <p14:creationId xmlns:p14="http://schemas.microsoft.com/office/powerpoint/2010/main" val="3638601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C70D4-2AB7-4CC9-9691-3FFAA607E0DD}" type="slidenum">
              <a:rPr lang="en-US" smtClean="0"/>
              <a:t>18</a:t>
            </a:fld>
            <a:endParaRPr lang="en-US"/>
          </a:p>
        </p:txBody>
      </p:sp>
    </p:spTree>
    <p:extLst>
      <p:ext uri="{BB962C8B-B14F-4D97-AF65-F5344CB8AC3E}">
        <p14:creationId xmlns:p14="http://schemas.microsoft.com/office/powerpoint/2010/main" val="1255865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C70D4-2AB7-4CC9-9691-3FFAA607E0DD}" type="slidenum">
              <a:rPr lang="en-US" smtClean="0"/>
              <a:t>21</a:t>
            </a:fld>
            <a:endParaRPr lang="en-US"/>
          </a:p>
        </p:txBody>
      </p:sp>
    </p:spTree>
    <p:extLst>
      <p:ext uri="{BB962C8B-B14F-4D97-AF65-F5344CB8AC3E}">
        <p14:creationId xmlns:p14="http://schemas.microsoft.com/office/powerpoint/2010/main" val="2812173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C70D4-2AB7-4CC9-9691-3FFAA607E0DD}" type="slidenum">
              <a:rPr lang="en-US" smtClean="0"/>
              <a:t>33</a:t>
            </a:fld>
            <a:endParaRPr lang="en-US"/>
          </a:p>
        </p:txBody>
      </p:sp>
    </p:spTree>
    <p:extLst>
      <p:ext uri="{BB962C8B-B14F-4D97-AF65-F5344CB8AC3E}">
        <p14:creationId xmlns:p14="http://schemas.microsoft.com/office/powerpoint/2010/main" val="1565525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C70D4-2AB7-4CC9-9691-3FFAA607E0DD}" type="slidenum">
              <a:rPr lang="en-US" smtClean="0"/>
              <a:t>45</a:t>
            </a:fld>
            <a:endParaRPr lang="en-US"/>
          </a:p>
        </p:txBody>
      </p:sp>
    </p:spTree>
    <p:extLst>
      <p:ext uri="{BB962C8B-B14F-4D97-AF65-F5344CB8AC3E}">
        <p14:creationId xmlns:p14="http://schemas.microsoft.com/office/powerpoint/2010/main" val="373804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C70D4-2AB7-4CC9-9691-3FFAA607E0DD}" type="slidenum">
              <a:rPr lang="en-US" smtClean="0"/>
              <a:t>46</a:t>
            </a:fld>
            <a:endParaRPr lang="en-US"/>
          </a:p>
        </p:txBody>
      </p:sp>
    </p:spTree>
    <p:extLst>
      <p:ext uri="{BB962C8B-B14F-4D97-AF65-F5344CB8AC3E}">
        <p14:creationId xmlns:p14="http://schemas.microsoft.com/office/powerpoint/2010/main" val="608678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787A-D85B-4AA8-9495-FBD1AC2715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3FD30C-46BF-471B-9C9E-31AF93507D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4CE29E-8EC3-40A1-92BF-7E68CCFA1236}"/>
              </a:ext>
            </a:extLst>
          </p:cNvPr>
          <p:cNvSpPr>
            <a:spLocks noGrp="1"/>
          </p:cNvSpPr>
          <p:nvPr>
            <p:ph type="dt" sz="half" idx="10"/>
          </p:nvPr>
        </p:nvSpPr>
        <p:spPr/>
        <p:txBody>
          <a:bodyPr/>
          <a:lstStyle/>
          <a:p>
            <a:fld id="{2C914B37-61F8-4C78-8219-1274231EA040}" type="datetimeFigureOut">
              <a:rPr lang="en-US" smtClean="0"/>
              <a:t>10/16/2019</a:t>
            </a:fld>
            <a:endParaRPr lang="en-US"/>
          </a:p>
        </p:txBody>
      </p:sp>
      <p:sp>
        <p:nvSpPr>
          <p:cNvPr id="5" name="Footer Placeholder 4">
            <a:extLst>
              <a:ext uri="{FF2B5EF4-FFF2-40B4-BE49-F238E27FC236}">
                <a16:creationId xmlns:a16="http://schemas.microsoft.com/office/drawing/2014/main" id="{FD836E10-C056-4ADC-B05F-321A1294C5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74F049-32C8-4C49-B76B-4C99B3DBA190}"/>
              </a:ext>
            </a:extLst>
          </p:cNvPr>
          <p:cNvSpPr>
            <a:spLocks noGrp="1"/>
          </p:cNvSpPr>
          <p:nvPr>
            <p:ph type="sldNum" sz="quarter" idx="12"/>
          </p:nvPr>
        </p:nvSpPr>
        <p:spPr/>
        <p:txBody>
          <a:bodyPr/>
          <a:lstStyle/>
          <a:p>
            <a:fld id="{5F82E792-FA30-403D-AFE1-16ABE1BDB541}" type="slidenum">
              <a:rPr lang="en-US" smtClean="0"/>
              <a:t>‹#›</a:t>
            </a:fld>
            <a:endParaRPr lang="en-US"/>
          </a:p>
        </p:txBody>
      </p:sp>
    </p:spTree>
    <p:extLst>
      <p:ext uri="{BB962C8B-B14F-4D97-AF65-F5344CB8AC3E}">
        <p14:creationId xmlns:p14="http://schemas.microsoft.com/office/powerpoint/2010/main" val="1310087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4724-8557-4B00-A08F-CDEA4BC1FD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EE3C36-18B9-48F4-8896-BA9465139D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579064-53A1-4CE9-891C-02D87E53AE12}"/>
              </a:ext>
            </a:extLst>
          </p:cNvPr>
          <p:cNvSpPr>
            <a:spLocks noGrp="1"/>
          </p:cNvSpPr>
          <p:nvPr>
            <p:ph type="dt" sz="half" idx="10"/>
          </p:nvPr>
        </p:nvSpPr>
        <p:spPr/>
        <p:txBody>
          <a:bodyPr/>
          <a:lstStyle/>
          <a:p>
            <a:fld id="{2C914B37-61F8-4C78-8219-1274231EA040}" type="datetimeFigureOut">
              <a:rPr lang="en-US" smtClean="0"/>
              <a:t>10/16/2019</a:t>
            </a:fld>
            <a:endParaRPr lang="en-US"/>
          </a:p>
        </p:txBody>
      </p:sp>
      <p:sp>
        <p:nvSpPr>
          <p:cNvPr id="5" name="Footer Placeholder 4">
            <a:extLst>
              <a:ext uri="{FF2B5EF4-FFF2-40B4-BE49-F238E27FC236}">
                <a16:creationId xmlns:a16="http://schemas.microsoft.com/office/drawing/2014/main" id="{0026AAAE-06A1-49DA-8EFE-187F05059F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162057-4CFF-4325-B0ED-9B95167E03AC}"/>
              </a:ext>
            </a:extLst>
          </p:cNvPr>
          <p:cNvSpPr>
            <a:spLocks noGrp="1"/>
          </p:cNvSpPr>
          <p:nvPr>
            <p:ph type="sldNum" sz="quarter" idx="12"/>
          </p:nvPr>
        </p:nvSpPr>
        <p:spPr/>
        <p:txBody>
          <a:bodyPr/>
          <a:lstStyle/>
          <a:p>
            <a:fld id="{5F82E792-FA30-403D-AFE1-16ABE1BDB541}" type="slidenum">
              <a:rPr lang="en-US" smtClean="0"/>
              <a:t>‹#›</a:t>
            </a:fld>
            <a:endParaRPr lang="en-US"/>
          </a:p>
        </p:txBody>
      </p:sp>
    </p:spTree>
    <p:extLst>
      <p:ext uri="{BB962C8B-B14F-4D97-AF65-F5344CB8AC3E}">
        <p14:creationId xmlns:p14="http://schemas.microsoft.com/office/powerpoint/2010/main" val="3784476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68A36B-1587-4C43-80E1-34383A87D2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09AE08-F66F-462F-AEF4-AD3B21831F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673D1-FF03-47B3-A025-5D580ED94474}"/>
              </a:ext>
            </a:extLst>
          </p:cNvPr>
          <p:cNvSpPr>
            <a:spLocks noGrp="1"/>
          </p:cNvSpPr>
          <p:nvPr>
            <p:ph type="dt" sz="half" idx="10"/>
          </p:nvPr>
        </p:nvSpPr>
        <p:spPr/>
        <p:txBody>
          <a:bodyPr/>
          <a:lstStyle/>
          <a:p>
            <a:fld id="{2C914B37-61F8-4C78-8219-1274231EA040}" type="datetimeFigureOut">
              <a:rPr lang="en-US" smtClean="0"/>
              <a:t>10/16/2019</a:t>
            </a:fld>
            <a:endParaRPr lang="en-US"/>
          </a:p>
        </p:txBody>
      </p:sp>
      <p:sp>
        <p:nvSpPr>
          <p:cNvPr id="5" name="Footer Placeholder 4">
            <a:extLst>
              <a:ext uri="{FF2B5EF4-FFF2-40B4-BE49-F238E27FC236}">
                <a16:creationId xmlns:a16="http://schemas.microsoft.com/office/drawing/2014/main" id="{83186E36-B554-446F-AEA6-362A5BA9D6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B2B767-12DB-4727-9363-CBD5564416D0}"/>
              </a:ext>
            </a:extLst>
          </p:cNvPr>
          <p:cNvSpPr>
            <a:spLocks noGrp="1"/>
          </p:cNvSpPr>
          <p:nvPr>
            <p:ph type="sldNum" sz="quarter" idx="12"/>
          </p:nvPr>
        </p:nvSpPr>
        <p:spPr/>
        <p:txBody>
          <a:bodyPr/>
          <a:lstStyle/>
          <a:p>
            <a:fld id="{5F82E792-FA30-403D-AFE1-16ABE1BDB541}" type="slidenum">
              <a:rPr lang="en-US" smtClean="0"/>
              <a:t>‹#›</a:t>
            </a:fld>
            <a:endParaRPr lang="en-US"/>
          </a:p>
        </p:txBody>
      </p:sp>
    </p:spTree>
    <p:extLst>
      <p:ext uri="{BB962C8B-B14F-4D97-AF65-F5344CB8AC3E}">
        <p14:creationId xmlns:p14="http://schemas.microsoft.com/office/powerpoint/2010/main" val="14925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2334A-A6B9-4E61-AA40-25281E752B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74D396-CAC4-4EF0-B13B-6DD99EC6D7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CEB02F-A48C-4E72-A1D5-741D2894223E}"/>
              </a:ext>
            </a:extLst>
          </p:cNvPr>
          <p:cNvSpPr>
            <a:spLocks noGrp="1"/>
          </p:cNvSpPr>
          <p:nvPr>
            <p:ph type="dt" sz="half" idx="10"/>
          </p:nvPr>
        </p:nvSpPr>
        <p:spPr/>
        <p:txBody>
          <a:bodyPr/>
          <a:lstStyle/>
          <a:p>
            <a:fld id="{2C914B37-61F8-4C78-8219-1274231EA040}" type="datetimeFigureOut">
              <a:rPr lang="en-US" smtClean="0"/>
              <a:t>10/16/2019</a:t>
            </a:fld>
            <a:endParaRPr lang="en-US"/>
          </a:p>
        </p:txBody>
      </p:sp>
      <p:sp>
        <p:nvSpPr>
          <p:cNvPr id="5" name="Footer Placeholder 4">
            <a:extLst>
              <a:ext uri="{FF2B5EF4-FFF2-40B4-BE49-F238E27FC236}">
                <a16:creationId xmlns:a16="http://schemas.microsoft.com/office/drawing/2014/main" id="{0AF022AE-FF9D-4333-8986-EED5D4B093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E90D96-94B2-454E-B6CF-CEC1FF9A9B80}"/>
              </a:ext>
            </a:extLst>
          </p:cNvPr>
          <p:cNvSpPr>
            <a:spLocks noGrp="1"/>
          </p:cNvSpPr>
          <p:nvPr>
            <p:ph type="sldNum" sz="quarter" idx="12"/>
          </p:nvPr>
        </p:nvSpPr>
        <p:spPr/>
        <p:txBody>
          <a:bodyPr/>
          <a:lstStyle/>
          <a:p>
            <a:fld id="{5F82E792-FA30-403D-AFE1-16ABE1BDB541}" type="slidenum">
              <a:rPr lang="en-US" smtClean="0"/>
              <a:t>‹#›</a:t>
            </a:fld>
            <a:endParaRPr lang="en-US"/>
          </a:p>
        </p:txBody>
      </p:sp>
    </p:spTree>
    <p:extLst>
      <p:ext uri="{BB962C8B-B14F-4D97-AF65-F5344CB8AC3E}">
        <p14:creationId xmlns:p14="http://schemas.microsoft.com/office/powerpoint/2010/main" val="3832636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E13A4-26BD-42E9-9D6D-6146A5CA3F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4AEEF1-231E-43B4-858B-7ABB27E28F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2FAFC5-9942-4A73-A536-F18348B664C9}"/>
              </a:ext>
            </a:extLst>
          </p:cNvPr>
          <p:cNvSpPr>
            <a:spLocks noGrp="1"/>
          </p:cNvSpPr>
          <p:nvPr>
            <p:ph type="dt" sz="half" idx="10"/>
          </p:nvPr>
        </p:nvSpPr>
        <p:spPr/>
        <p:txBody>
          <a:bodyPr/>
          <a:lstStyle/>
          <a:p>
            <a:fld id="{2C914B37-61F8-4C78-8219-1274231EA040}" type="datetimeFigureOut">
              <a:rPr lang="en-US" smtClean="0"/>
              <a:t>10/16/2019</a:t>
            </a:fld>
            <a:endParaRPr lang="en-US"/>
          </a:p>
        </p:txBody>
      </p:sp>
      <p:sp>
        <p:nvSpPr>
          <p:cNvPr id="5" name="Footer Placeholder 4">
            <a:extLst>
              <a:ext uri="{FF2B5EF4-FFF2-40B4-BE49-F238E27FC236}">
                <a16:creationId xmlns:a16="http://schemas.microsoft.com/office/drawing/2014/main" id="{A0C6296D-BDF8-450B-A9BB-A16E331A3B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76775-9672-4FC5-BFFD-E6C7245C187A}"/>
              </a:ext>
            </a:extLst>
          </p:cNvPr>
          <p:cNvSpPr>
            <a:spLocks noGrp="1"/>
          </p:cNvSpPr>
          <p:nvPr>
            <p:ph type="sldNum" sz="quarter" idx="12"/>
          </p:nvPr>
        </p:nvSpPr>
        <p:spPr/>
        <p:txBody>
          <a:bodyPr/>
          <a:lstStyle/>
          <a:p>
            <a:fld id="{5F82E792-FA30-403D-AFE1-16ABE1BDB541}" type="slidenum">
              <a:rPr lang="en-US" smtClean="0"/>
              <a:t>‹#›</a:t>
            </a:fld>
            <a:endParaRPr lang="en-US"/>
          </a:p>
        </p:txBody>
      </p:sp>
    </p:spTree>
    <p:extLst>
      <p:ext uri="{BB962C8B-B14F-4D97-AF65-F5344CB8AC3E}">
        <p14:creationId xmlns:p14="http://schemas.microsoft.com/office/powerpoint/2010/main" val="325909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DD9DB-36BD-4EF9-8A92-867BD7C67E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0D1215-7BA8-488E-939B-DC1BDA634E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43DFEF-3918-4F7B-A62B-FA609E0970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1E1DDC-1B4F-4ECE-B140-DEA2C25701B3}"/>
              </a:ext>
            </a:extLst>
          </p:cNvPr>
          <p:cNvSpPr>
            <a:spLocks noGrp="1"/>
          </p:cNvSpPr>
          <p:nvPr>
            <p:ph type="dt" sz="half" idx="10"/>
          </p:nvPr>
        </p:nvSpPr>
        <p:spPr/>
        <p:txBody>
          <a:bodyPr/>
          <a:lstStyle/>
          <a:p>
            <a:fld id="{2C914B37-61F8-4C78-8219-1274231EA040}" type="datetimeFigureOut">
              <a:rPr lang="en-US" smtClean="0"/>
              <a:t>10/16/2019</a:t>
            </a:fld>
            <a:endParaRPr lang="en-US"/>
          </a:p>
        </p:txBody>
      </p:sp>
      <p:sp>
        <p:nvSpPr>
          <p:cNvPr id="6" name="Footer Placeholder 5">
            <a:extLst>
              <a:ext uri="{FF2B5EF4-FFF2-40B4-BE49-F238E27FC236}">
                <a16:creationId xmlns:a16="http://schemas.microsoft.com/office/drawing/2014/main" id="{E31C1591-19CB-4F5F-ABA2-01969B48BA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4E0A94-D95B-44EA-B4FE-F061DF067B5A}"/>
              </a:ext>
            </a:extLst>
          </p:cNvPr>
          <p:cNvSpPr>
            <a:spLocks noGrp="1"/>
          </p:cNvSpPr>
          <p:nvPr>
            <p:ph type="sldNum" sz="quarter" idx="12"/>
          </p:nvPr>
        </p:nvSpPr>
        <p:spPr/>
        <p:txBody>
          <a:bodyPr/>
          <a:lstStyle/>
          <a:p>
            <a:fld id="{5F82E792-FA30-403D-AFE1-16ABE1BDB541}" type="slidenum">
              <a:rPr lang="en-US" smtClean="0"/>
              <a:t>‹#›</a:t>
            </a:fld>
            <a:endParaRPr lang="en-US"/>
          </a:p>
        </p:txBody>
      </p:sp>
    </p:spTree>
    <p:extLst>
      <p:ext uri="{BB962C8B-B14F-4D97-AF65-F5344CB8AC3E}">
        <p14:creationId xmlns:p14="http://schemas.microsoft.com/office/powerpoint/2010/main" val="2566359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D8659-F410-45EE-8620-44E07A926A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865FF9-107A-497E-B4BD-6A50847B82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1FB9F1-0DF9-4ADB-B241-7818FFAF83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BD5198-D9A4-4C98-9465-724714654E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A1E389-044C-4009-BDB2-81888881F8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1D3411-541A-4D8B-9A94-DA0D0638783B}"/>
              </a:ext>
            </a:extLst>
          </p:cNvPr>
          <p:cNvSpPr>
            <a:spLocks noGrp="1"/>
          </p:cNvSpPr>
          <p:nvPr>
            <p:ph type="dt" sz="half" idx="10"/>
          </p:nvPr>
        </p:nvSpPr>
        <p:spPr/>
        <p:txBody>
          <a:bodyPr/>
          <a:lstStyle/>
          <a:p>
            <a:fld id="{2C914B37-61F8-4C78-8219-1274231EA040}" type="datetimeFigureOut">
              <a:rPr lang="en-US" smtClean="0"/>
              <a:t>10/16/2019</a:t>
            </a:fld>
            <a:endParaRPr lang="en-US"/>
          </a:p>
        </p:txBody>
      </p:sp>
      <p:sp>
        <p:nvSpPr>
          <p:cNvPr id="8" name="Footer Placeholder 7">
            <a:extLst>
              <a:ext uri="{FF2B5EF4-FFF2-40B4-BE49-F238E27FC236}">
                <a16:creationId xmlns:a16="http://schemas.microsoft.com/office/drawing/2014/main" id="{394B7D2C-3F6F-471B-A182-CCECEDBB0F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7C52AE-F24C-4E87-824F-5195CA7ECF41}"/>
              </a:ext>
            </a:extLst>
          </p:cNvPr>
          <p:cNvSpPr>
            <a:spLocks noGrp="1"/>
          </p:cNvSpPr>
          <p:nvPr>
            <p:ph type="sldNum" sz="quarter" idx="12"/>
          </p:nvPr>
        </p:nvSpPr>
        <p:spPr/>
        <p:txBody>
          <a:bodyPr/>
          <a:lstStyle/>
          <a:p>
            <a:fld id="{5F82E792-FA30-403D-AFE1-16ABE1BDB541}" type="slidenum">
              <a:rPr lang="en-US" smtClean="0"/>
              <a:t>‹#›</a:t>
            </a:fld>
            <a:endParaRPr lang="en-US"/>
          </a:p>
        </p:txBody>
      </p:sp>
    </p:spTree>
    <p:extLst>
      <p:ext uri="{BB962C8B-B14F-4D97-AF65-F5344CB8AC3E}">
        <p14:creationId xmlns:p14="http://schemas.microsoft.com/office/powerpoint/2010/main" val="2023161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71ED7-28BE-4A5A-90F3-4544AF7CB6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4319F2-AE12-47EC-A849-4B031260648F}"/>
              </a:ext>
            </a:extLst>
          </p:cNvPr>
          <p:cNvSpPr>
            <a:spLocks noGrp="1"/>
          </p:cNvSpPr>
          <p:nvPr>
            <p:ph type="dt" sz="half" idx="10"/>
          </p:nvPr>
        </p:nvSpPr>
        <p:spPr/>
        <p:txBody>
          <a:bodyPr/>
          <a:lstStyle/>
          <a:p>
            <a:fld id="{2C914B37-61F8-4C78-8219-1274231EA040}" type="datetimeFigureOut">
              <a:rPr lang="en-US" smtClean="0"/>
              <a:t>10/16/2019</a:t>
            </a:fld>
            <a:endParaRPr lang="en-US"/>
          </a:p>
        </p:txBody>
      </p:sp>
      <p:sp>
        <p:nvSpPr>
          <p:cNvPr id="4" name="Footer Placeholder 3">
            <a:extLst>
              <a:ext uri="{FF2B5EF4-FFF2-40B4-BE49-F238E27FC236}">
                <a16:creationId xmlns:a16="http://schemas.microsoft.com/office/drawing/2014/main" id="{4CDE8233-2DAF-4BC3-9D72-8270CF4DE9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4A0163-DD62-4B12-B090-F71AF232AF4B}"/>
              </a:ext>
            </a:extLst>
          </p:cNvPr>
          <p:cNvSpPr>
            <a:spLocks noGrp="1"/>
          </p:cNvSpPr>
          <p:nvPr>
            <p:ph type="sldNum" sz="quarter" idx="12"/>
          </p:nvPr>
        </p:nvSpPr>
        <p:spPr/>
        <p:txBody>
          <a:bodyPr/>
          <a:lstStyle/>
          <a:p>
            <a:fld id="{5F82E792-FA30-403D-AFE1-16ABE1BDB541}" type="slidenum">
              <a:rPr lang="en-US" smtClean="0"/>
              <a:t>‹#›</a:t>
            </a:fld>
            <a:endParaRPr lang="en-US"/>
          </a:p>
        </p:txBody>
      </p:sp>
    </p:spTree>
    <p:extLst>
      <p:ext uri="{BB962C8B-B14F-4D97-AF65-F5344CB8AC3E}">
        <p14:creationId xmlns:p14="http://schemas.microsoft.com/office/powerpoint/2010/main" val="956207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6CC020-52CE-4D80-8F38-61815A1E5816}"/>
              </a:ext>
            </a:extLst>
          </p:cNvPr>
          <p:cNvSpPr>
            <a:spLocks noGrp="1"/>
          </p:cNvSpPr>
          <p:nvPr>
            <p:ph type="dt" sz="half" idx="10"/>
          </p:nvPr>
        </p:nvSpPr>
        <p:spPr/>
        <p:txBody>
          <a:bodyPr/>
          <a:lstStyle/>
          <a:p>
            <a:fld id="{2C914B37-61F8-4C78-8219-1274231EA040}" type="datetimeFigureOut">
              <a:rPr lang="en-US" smtClean="0"/>
              <a:t>10/16/2019</a:t>
            </a:fld>
            <a:endParaRPr lang="en-US"/>
          </a:p>
        </p:txBody>
      </p:sp>
      <p:sp>
        <p:nvSpPr>
          <p:cNvPr id="3" name="Footer Placeholder 2">
            <a:extLst>
              <a:ext uri="{FF2B5EF4-FFF2-40B4-BE49-F238E27FC236}">
                <a16:creationId xmlns:a16="http://schemas.microsoft.com/office/drawing/2014/main" id="{423F854F-52AF-481C-9C06-EE1496B3C8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CD4938-7C12-48A5-A876-654E4F6C5E31}"/>
              </a:ext>
            </a:extLst>
          </p:cNvPr>
          <p:cNvSpPr>
            <a:spLocks noGrp="1"/>
          </p:cNvSpPr>
          <p:nvPr>
            <p:ph type="sldNum" sz="quarter" idx="12"/>
          </p:nvPr>
        </p:nvSpPr>
        <p:spPr/>
        <p:txBody>
          <a:bodyPr/>
          <a:lstStyle/>
          <a:p>
            <a:fld id="{5F82E792-FA30-403D-AFE1-16ABE1BDB541}" type="slidenum">
              <a:rPr lang="en-US" smtClean="0"/>
              <a:t>‹#›</a:t>
            </a:fld>
            <a:endParaRPr lang="en-US"/>
          </a:p>
        </p:txBody>
      </p:sp>
    </p:spTree>
    <p:extLst>
      <p:ext uri="{BB962C8B-B14F-4D97-AF65-F5344CB8AC3E}">
        <p14:creationId xmlns:p14="http://schemas.microsoft.com/office/powerpoint/2010/main" val="2834919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39EFA-E357-4BA3-A193-2AD0649A8E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033368-AB03-4C99-B28B-3B39D0054F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4F9BAA-8B57-4CB4-A9DA-A57AB67B34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6FB300-A82B-4A1B-82F6-E55C3F3E8EBD}"/>
              </a:ext>
            </a:extLst>
          </p:cNvPr>
          <p:cNvSpPr>
            <a:spLocks noGrp="1"/>
          </p:cNvSpPr>
          <p:nvPr>
            <p:ph type="dt" sz="half" idx="10"/>
          </p:nvPr>
        </p:nvSpPr>
        <p:spPr/>
        <p:txBody>
          <a:bodyPr/>
          <a:lstStyle/>
          <a:p>
            <a:fld id="{2C914B37-61F8-4C78-8219-1274231EA040}" type="datetimeFigureOut">
              <a:rPr lang="en-US" smtClean="0"/>
              <a:t>10/16/2019</a:t>
            </a:fld>
            <a:endParaRPr lang="en-US"/>
          </a:p>
        </p:txBody>
      </p:sp>
      <p:sp>
        <p:nvSpPr>
          <p:cNvPr id="6" name="Footer Placeholder 5">
            <a:extLst>
              <a:ext uri="{FF2B5EF4-FFF2-40B4-BE49-F238E27FC236}">
                <a16:creationId xmlns:a16="http://schemas.microsoft.com/office/drawing/2014/main" id="{35FD0C86-0260-4996-9DE4-CF9D20A1EA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DD5563-FBC1-4B7F-9846-448AAAFF9DC2}"/>
              </a:ext>
            </a:extLst>
          </p:cNvPr>
          <p:cNvSpPr>
            <a:spLocks noGrp="1"/>
          </p:cNvSpPr>
          <p:nvPr>
            <p:ph type="sldNum" sz="quarter" idx="12"/>
          </p:nvPr>
        </p:nvSpPr>
        <p:spPr/>
        <p:txBody>
          <a:bodyPr/>
          <a:lstStyle/>
          <a:p>
            <a:fld id="{5F82E792-FA30-403D-AFE1-16ABE1BDB541}" type="slidenum">
              <a:rPr lang="en-US" smtClean="0"/>
              <a:t>‹#›</a:t>
            </a:fld>
            <a:endParaRPr lang="en-US"/>
          </a:p>
        </p:txBody>
      </p:sp>
    </p:spTree>
    <p:extLst>
      <p:ext uri="{BB962C8B-B14F-4D97-AF65-F5344CB8AC3E}">
        <p14:creationId xmlns:p14="http://schemas.microsoft.com/office/powerpoint/2010/main" val="37023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A88B5-22D2-4E6F-A9BF-D000406B53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695FD1-DEE9-497B-9532-59800E347D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5A71D0-3BE4-4CA9-9780-6EDDA62080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BFFC5D-364F-4A32-AA27-C1EBF7DE8FF6}"/>
              </a:ext>
            </a:extLst>
          </p:cNvPr>
          <p:cNvSpPr>
            <a:spLocks noGrp="1"/>
          </p:cNvSpPr>
          <p:nvPr>
            <p:ph type="dt" sz="half" idx="10"/>
          </p:nvPr>
        </p:nvSpPr>
        <p:spPr/>
        <p:txBody>
          <a:bodyPr/>
          <a:lstStyle/>
          <a:p>
            <a:fld id="{2C914B37-61F8-4C78-8219-1274231EA040}" type="datetimeFigureOut">
              <a:rPr lang="en-US" smtClean="0"/>
              <a:t>10/16/2019</a:t>
            </a:fld>
            <a:endParaRPr lang="en-US"/>
          </a:p>
        </p:txBody>
      </p:sp>
      <p:sp>
        <p:nvSpPr>
          <p:cNvPr id="6" name="Footer Placeholder 5">
            <a:extLst>
              <a:ext uri="{FF2B5EF4-FFF2-40B4-BE49-F238E27FC236}">
                <a16:creationId xmlns:a16="http://schemas.microsoft.com/office/drawing/2014/main" id="{761660BD-F1E8-4669-AFEC-4FC4C176A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541722-3EA6-43D1-8881-13564FF34834}"/>
              </a:ext>
            </a:extLst>
          </p:cNvPr>
          <p:cNvSpPr>
            <a:spLocks noGrp="1"/>
          </p:cNvSpPr>
          <p:nvPr>
            <p:ph type="sldNum" sz="quarter" idx="12"/>
          </p:nvPr>
        </p:nvSpPr>
        <p:spPr/>
        <p:txBody>
          <a:bodyPr/>
          <a:lstStyle/>
          <a:p>
            <a:fld id="{5F82E792-FA30-403D-AFE1-16ABE1BDB541}" type="slidenum">
              <a:rPr lang="en-US" smtClean="0"/>
              <a:t>‹#›</a:t>
            </a:fld>
            <a:endParaRPr lang="en-US"/>
          </a:p>
        </p:txBody>
      </p:sp>
    </p:spTree>
    <p:extLst>
      <p:ext uri="{BB962C8B-B14F-4D97-AF65-F5344CB8AC3E}">
        <p14:creationId xmlns:p14="http://schemas.microsoft.com/office/powerpoint/2010/main" val="232933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518462-3146-49C2-A69F-A54D60EE5F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1EE666-092B-4A2F-BE39-E00645F253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8BDFC0-42DF-4B68-ABE9-A1BB85BFBF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14B37-61F8-4C78-8219-1274231EA040}" type="datetimeFigureOut">
              <a:rPr lang="en-US" smtClean="0"/>
              <a:t>10/16/2019</a:t>
            </a:fld>
            <a:endParaRPr lang="en-US"/>
          </a:p>
        </p:txBody>
      </p:sp>
      <p:sp>
        <p:nvSpPr>
          <p:cNvPr id="5" name="Footer Placeholder 4">
            <a:extLst>
              <a:ext uri="{FF2B5EF4-FFF2-40B4-BE49-F238E27FC236}">
                <a16:creationId xmlns:a16="http://schemas.microsoft.com/office/drawing/2014/main" id="{C1BCB355-27B8-418F-9D0C-7D423EA0FE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0B9B1A-87EA-4BAF-BE4D-EEF41BF687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82E792-FA30-403D-AFE1-16ABE1BDB541}" type="slidenum">
              <a:rPr lang="en-US" smtClean="0"/>
              <a:t>‹#›</a:t>
            </a:fld>
            <a:endParaRPr lang="en-US"/>
          </a:p>
        </p:txBody>
      </p:sp>
    </p:spTree>
    <p:extLst>
      <p:ext uri="{BB962C8B-B14F-4D97-AF65-F5344CB8AC3E}">
        <p14:creationId xmlns:p14="http://schemas.microsoft.com/office/powerpoint/2010/main" val="2968217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05B0F0-229F-4D09-9C66-2A80EEEBA1BA}"/>
              </a:ext>
            </a:extLst>
          </p:cNvPr>
          <p:cNvSpPr>
            <a:spLocks noGrp="1"/>
          </p:cNvSpPr>
          <p:nvPr>
            <p:ph type="ctrTitle"/>
          </p:nvPr>
        </p:nvSpPr>
        <p:spPr>
          <a:xfrm>
            <a:off x="6167848" y="1783959"/>
            <a:ext cx="5604770" cy="2531563"/>
          </a:xfrm>
        </p:spPr>
        <p:txBody>
          <a:bodyPr anchor="b">
            <a:normAutofit/>
          </a:bodyPr>
          <a:lstStyle/>
          <a:p>
            <a:pPr algn="l"/>
            <a:r>
              <a:rPr lang="en-US" sz="3800" dirty="0">
                <a:solidFill>
                  <a:schemeClr val="bg1"/>
                </a:solidFill>
              </a:rPr>
              <a:t>Sexuality &amp; Sustainable Agriculture: Queer Farmers in the Northeastern U.S.</a:t>
            </a:r>
          </a:p>
        </p:txBody>
      </p:sp>
      <p:sp>
        <p:nvSpPr>
          <p:cNvPr id="3" name="Subtitle 2">
            <a:extLst>
              <a:ext uri="{FF2B5EF4-FFF2-40B4-BE49-F238E27FC236}">
                <a16:creationId xmlns:a16="http://schemas.microsoft.com/office/drawing/2014/main" id="{F8C840E6-A098-4827-AC8C-BCC06F6B8E56}"/>
              </a:ext>
            </a:extLst>
          </p:cNvPr>
          <p:cNvSpPr>
            <a:spLocks noGrp="1"/>
          </p:cNvSpPr>
          <p:nvPr>
            <p:ph type="subTitle" idx="1"/>
          </p:nvPr>
        </p:nvSpPr>
        <p:spPr>
          <a:xfrm>
            <a:off x="6024154" y="5442268"/>
            <a:ext cx="5367723" cy="1147863"/>
          </a:xfrm>
        </p:spPr>
        <p:txBody>
          <a:bodyPr anchor="t">
            <a:normAutofit fontScale="70000" lnSpcReduction="20000"/>
          </a:bodyPr>
          <a:lstStyle/>
          <a:p>
            <a:pPr algn="l"/>
            <a:r>
              <a:rPr lang="en-US" sz="2000" dirty="0">
                <a:solidFill>
                  <a:schemeClr val="bg1"/>
                </a:solidFill>
              </a:rPr>
              <a:t>Michaela Hoffelmeyer</a:t>
            </a:r>
          </a:p>
          <a:p>
            <a:pPr algn="l"/>
            <a:r>
              <a:rPr lang="en-US" sz="2000" dirty="0">
                <a:solidFill>
                  <a:schemeClr val="bg1"/>
                </a:solidFill>
              </a:rPr>
              <a:t>Rural Sociology</a:t>
            </a:r>
          </a:p>
          <a:p>
            <a:pPr algn="l"/>
            <a:r>
              <a:rPr lang="en-US" sz="2000" dirty="0">
                <a:solidFill>
                  <a:schemeClr val="bg1"/>
                </a:solidFill>
              </a:rPr>
              <a:t>Thesis Defense</a:t>
            </a:r>
          </a:p>
          <a:p>
            <a:pPr algn="l"/>
            <a:r>
              <a:rPr lang="en-US" sz="2000" dirty="0">
                <a:solidFill>
                  <a:schemeClr val="bg1"/>
                </a:solidFill>
              </a:rPr>
              <a:t>September 23, 2019</a:t>
            </a:r>
          </a:p>
        </p:txBody>
      </p:sp>
      <p:sp>
        <p:nvSpPr>
          <p:cNvPr id="21" name="Freeform: Shape 2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sign&#10;&#10;Description automatically generated">
            <a:extLst>
              <a:ext uri="{FF2B5EF4-FFF2-40B4-BE49-F238E27FC236}">
                <a16:creationId xmlns:a16="http://schemas.microsoft.com/office/drawing/2014/main" id="{0A6DFFCD-C1B3-4F7A-83C0-F5EF88EC9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82" y="906733"/>
            <a:ext cx="4047843" cy="3676363"/>
          </a:xfrm>
          <a:prstGeom prst="rect">
            <a:avLst/>
          </a:prstGeom>
        </p:spPr>
      </p:pic>
    </p:spTree>
    <p:extLst>
      <p:ext uri="{BB962C8B-B14F-4D97-AF65-F5344CB8AC3E}">
        <p14:creationId xmlns:p14="http://schemas.microsoft.com/office/powerpoint/2010/main" val="165038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23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ACB92364-B3C3-4D5D-867E-75B0D881021D}"/>
              </a:ext>
            </a:extLst>
          </p:cNvPr>
          <p:cNvSpPr>
            <a:spLocks noGrp="1"/>
          </p:cNvSpPr>
          <p:nvPr>
            <p:ph type="title"/>
          </p:nvPr>
        </p:nvSpPr>
        <p:spPr>
          <a:xfrm>
            <a:off x="321732" y="4767072"/>
            <a:ext cx="6796713" cy="1625210"/>
          </a:xfrm>
        </p:spPr>
        <p:txBody>
          <a:bodyPr vert="horz" lIns="91440" tIns="45720" rIns="91440" bIns="45720" rtlCol="0" anchor="ctr">
            <a:normAutofit/>
          </a:bodyPr>
          <a:lstStyle/>
          <a:p>
            <a:pPr algn="r"/>
            <a:r>
              <a:rPr lang="en-US" sz="3600" dirty="0">
                <a:solidFill>
                  <a:srgbClr val="FFFFFF"/>
                </a:solidFill>
              </a:rPr>
              <a:t>Finding Queer Sustainable Farmers</a:t>
            </a:r>
          </a:p>
        </p:txBody>
      </p:sp>
      <p:pic>
        <p:nvPicPr>
          <p:cNvPr id="5" name="Content Placeholder 4" descr="Out Here Summit Group Photo&#10;&#10;">
            <a:extLst>
              <a:ext uri="{FF2B5EF4-FFF2-40B4-BE49-F238E27FC236}">
                <a16:creationId xmlns:a16="http://schemas.microsoft.com/office/drawing/2014/main" id="{075A2919-2E22-4EDB-9A9A-7D854EEF5FE2}"/>
              </a:ext>
              <a:ext uri="{C183D7F6-B498-43B3-948B-1728B52AA6E4}">
                <adec:decorative xmlns:adec="http://schemas.microsoft.com/office/drawing/2017/decorative" val="0"/>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11157" r="1" b="1"/>
          <a:stretch/>
        </p:blipFill>
        <p:spPr>
          <a:xfrm>
            <a:off x="327547" y="321733"/>
            <a:ext cx="7058306" cy="4107392"/>
          </a:xfrm>
          <a:prstGeom prst="rect">
            <a:avLst/>
          </a:prstGeom>
        </p:spPr>
      </p:pic>
      <p:sp>
        <p:nvSpPr>
          <p:cNvPr id="35" name="Rectangle 3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644B1FDA-0139-4670-AF3D-6E7FA4F12388}"/>
              </a:ext>
            </a:extLst>
          </p:cNvPr>
          <p:cNvSpPr>
            <a:spLocks noGrp="1"/>
          </p:cNvSpPr>
          <p:nvPr>
            <p:ph sz="half" idx="2"/>
          </p:nvPr>
        </p:nvSpPr>
        <p:spPr>
          <a:xfrm>
            <a:off x="8029319" y="917725"/>
            <a:ext cx="3424739" cy="4852362"/>
          </a:xfrm>
        </p:spPr>
        <p:txBody>
          <a:bodyPr vert="horz" lIns="91440" tIns="45720" rIns="91440" bIns="45720" rtlCol="0" anchor="ctr">
            <a:normAutofit/>
          </a:bodyPr>
          <a:lstStyle/>
          <a:p>
            <a:r>
              <a:rPr lang="en-US" sz="2000" dirty="0">
                <a:solidFill>
                  <a:srgbClr val="FFFFFF"/>
                </a:solidFill>
              </a:rPr>
              <a:t>Distributed recruitment letter via PA WAgN &amp; PASA listservs</a:t>
            </a:r>
          </a:p>
          <a:p>
            <a:r>
              <a:rPr lang="en-US" sz="2000" dirty="0">
                <a:solidFill>
                  <a:srgbClr val="FFFFFF"/>
                </a:solidFill>
              </a:rPr>
              <a:t>Attended </a:t>
            </a:r>
            <a:r>
              <a:rPr lang="en-US" sz="2000" i="1" dirty="0">
                <a:solidFill>
                  <a:srgbClr val="FFFFFF"/>
                </a:solidFill>
              </a:rPr>
              <a:t>Out Here Summit</a:t>
            </a:r>
            <a:r>
              <a:rPr lang="en-US" sz="2000" dirty="0">
                <a:solidFill>
                  <a:srgbClr val="FFFFFF"/>
                </a:solidFill>
              </a:rPr>
              <a:t> for rural LGBTQ folks (VT)</a:t>
            </a:r>
          </a:p>
          <a:p>
            <a:r>
              <a:rPr lang="en-US" sz="2000" dirty="0">
                <a:solidFill>
                  <a:srgbClr val="FFFFFF"/>
                </a:solidFill>
              </a:rPr>
              <a:t>1</a:t>
            </a:r>
            <a:r>
              <a:rPr lang="en-US" sz="2000" baseline="30000" dirty="0">
                <a:solidFill>
                  <a:srgbClr val="FFFFFF"/>
                </a:solidFill>
              </a:rPr>
              <a:t>st</a:t>
            </a:r>
            <a:r>
              <a:rPr lang="en-US" sz="2000" dirty="0">
                <a:solidFill>
                  <a:srgbClr val="FFFFFF"/>
                </a:solidFill>
              </a:rPr>
              <a:t> Annual Northeast Queer Farmer Alliance Meeting (NY)</a:t>
            </a:r>
          </a:p>
          <a:p>
            <a:r>
              <a:rPr lang="en-US" sz="2000" dirty="0">
                <a:solidFill>
                  <a:srgbClr val="FFFFFF"/>
                </a:solidFill>
              </a:rPr>
              <a:t>Snowball sampling</a:t>
            </a:r>
          </a:p>
          <a:p>
            <a:r>
              <a:rPr lang="en-US" sz="2000" dirty="0">
                <a:solidFill>
                  <a:srgbClr val="FFFFFF"/>
                </a:solidFill>
              </a:rPr>
              <a:t>Self-identification of queer, sustainable &amp; farmers</a:t>
            </a:r>
          </a:p>
        </p:txBody>
      </p:sp>
    </p:spTree>
    <p:extLst>
      <p:ext uri="{BB962C8B-B14F-4D97-AF65-F5344CB8AC3E}">
        <p14:creationId xmlns:p14="http://schemas.microsoft.com/office/powerpoint/2010/main" val="335968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68BEDDA-D0C3-4B27-B5CF-77C6AC0C3493}"/>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Interview Information</a:t>
            </a:r>
          </a:p>
        </p:txBody>
      </p:sp>
      <p:cxnSp>
        <p:nvCxnSpPr>
          <p:cNvPr id="1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E6D13645-EBCC-452C-AF2A-0548A3C680F7}"/>
              </a:ext>
            </a:extLst>
          </p:cNvPr>
          <p:cNvSpPr>
            <a:spLocks noGrp="1"/>
          </p:cNvSpPr>
          <p:nvPr>
            <p:ph idx="1"/>
          </p:nvPr>
        </p:nvSpPr>
        <p:spPr>
          <a:xfrm>
            <a:off x="4976031" y="963877"/>
            <a:ext cx="6377769" cy="5267958"/>
          </a:xfrm>
        </p:spPr>
        <p:txBody>
          <a:bodyPr anchor="ctr">
            <a:normAutofit/>
          </a:bodyPr>
          <a:lstStyle/>
          <a:p>
            <a:r>
              <a:rPr lang="en-US" sz="2400" dirty="0"/>
              <a:t>In-person (13) &amp; phone (5)</a:t>
            </a:r>
          </a:p>
          <a:p>
            <a:r>
              <a:rPr lang="en-US" sz="2400" dirty="0"/>
              <a:t>Semi-structured and recorded </a:t>
            </a:r>
          </a:p>
          <a:p>
            <a:r>
              <a:rPr lang="en-US" sz="2400" dirty="0"/>
              <a:t>45 minutes to 3 hours</a:t>
            </a:r>
          </a:p>
          <a:p>
            <a:pPr lvl="1"/>
            <a:r>
              <a:rPr lang="en-US" dirty="0"/>
              <a:t>Some included farm tour</a:t>
            </a:r>
          </a:p>
          <a:p>
            <a:r>
              <a:rPr lang="en-US" sz="2400" dirty="0"/>
              <a:t>Topics: </a:t>
            </a:r>
          </a:p>
          <a:p>
            <a:pPr marL="457200" lvl="1" indent="0">
              <a:buNone/>
            </a:pPr>
            <a:r>
              <a:rPr lang="en-US" sz="2000" dirty="0"/>
              <a:t>(1) background/entry into farming </a:t>
            </a:r>
          </a:p>
          <a:p>
            <a:pPr marL="457200" lvl="1" indent="0">
              <a:buNone/>
            </a:pPr>
            <a:r>
              <a:rPr lang="en-US" sz="2000" dirty="0"/>
              <a:t>(2) sexuality within farming spaces </a:t>
            </a:r>
          </a:p>
          <a:p>
            <a:pPr marL="457200" lvl="1" indent="0">
              <a:buNone/>
            </a:pPr>
            <a:r>
              <a:rPr lang="en-US" sz="2000" dirty="0"/>
              <a:t>(3) sustainable agriculture and </a:t>
            </a:r>
          </a:p>
          <a:p>
            <a:pPr marL="457200" lvl="1" indent="0">
              <a:buNone/>
            </a:pPr>
            <a:r>
              <a:rPr lang="en-US" sz="2000" dirty="0"/>
              <a:t>(4) community </a:t>
            </a:r>
          </a:p>
          <a:p>
            <a:r>
              <a:rPr lang="en-US" sz="2400" dirty="0"/>
              <a:t>Interviews transcribed and coded</a:t>
            </a:r>
          </a:p>
          <a:p>
            <a:r>
              <a:rPr lang="en-US" sz="2400" dirty="0"/>
              <a:t>Assigned gender appropriate pseudonyms </a:t>
            </a:r>
          </a:p>
          <a:p>
            <a:endParaRPr lang="en-US" sz="2400" dirty="0"/>
          </a:p>
        </p:txBody>
      </p:sp>
    </p:spTree>
    <p:extLst>
      <p:ext uri="{BB962C8B-B14F-4D97-AF65-F5344CB8AC3E}">
        <p14:creationId xmlns:p14="http://schemas.microsoft.com/office/powerpoint/2010/main" val="429057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3176D1D-5C04-4F96-944B-67CFB18C8BD3}"/>
              </a:ext>
            </a:extLst>
          </p:cNvPr>
          <p:cNvSpPr>
            <a:spLocks noGrp="1"/>
          </p:cNvSpPr>
          <p:nvPr>
            <p:ph type="title"/>
          </p:nvPr>
        </p:nvSpPr>
        <p:spPr>
          <a:xfrm>
            <a:off x="863029" y="1012004"/>
            <a:ext cx="3613278" cy="4795408"/>
          </a:xfrm>
        </p:spPr>
        <p:txBody>
          <a:bodyPr>
            <a:normAutofit/>
          </a:bodyPr>
          <a:lstStyle/>
          <a:p>
            <a:r>
              <a:rPr lang="en-US">
                <a:solidFill>
                  <a:srgbClr val="FFFFFF"/>
                </a:solidFill>
              </a:rPr>
              <a:t>Sample Characteristics</a:t>
            </a:r>
            <a:endParaRPr lang="en-US" dirty="0">
              <a:solidFill>
                <a:srgbClr val="FFFFFF"/>
              </a:solidFill>
            </a:endParaRPr>
          </a:p>
        </p:txBody>
      </p:sp>
      <p:graphicFrame>
        <p:nvGraphicFramePr>
          <p:cNvPr id="5" name="Content Placeholder 2">
            <a:extLst>
              <a:ext uri="{FF2B5EF4-FFF2-40B4-BE49-F238E27FC236}">
                <a16:creationId xmlns:a16="http://schemas.microsoft.com/office/drawing/2014/main" id="{6A5CC2DC-D7BA-4991-B307-26A2358025FD}"/>
              </a:ext>
            </a:extLst>
          </p:cNvPr>
          <p:cNvGraphicFramePr>
            <a:graphicFrameLocks noGrp="1"/>
          </p:cNvGraphicFramePr>
          <p:nvPr>
            <p:ph idx="1"/>
            <p:extLst>
              <p:ext uri="{D42A27DB-BD31-4B8C-83A1-F6EECF244321}">
                <p14:modId xmlns:p14="http://schemas.microsoft.com/office/powerpoint/2010/main" val="4048911830"/>
              </p:ext>
            </p:extLst>
          </p:nvPr>
        </p:nvGraphicFramePr>
        <p:xfrm>
          <a:off x="5163477" y="404018"/>
          <a:ext cx="6847012" cy="6058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949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0482A7D0-DB09-4EBA-8D52-E6A5934B6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1">
            <a:extLst>
              <a:ext uri="{FF2B5EF4-FFF2-40B4-BE49-F238E27FC236}">
                <a16:creationId xmlns:a16="http://schemas.microsoft.com/office/drawing/2014/main" id="{1A3688C8-DFCE-4CCD-BCF0-5FB239E5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86DE18B3-52C1-4904-800A-B7EB52B4CEBE}"/>
              </a:ext>
            </a:extLst>
          </p:cNvPr>
          <p:cNvSpPr>
            <a:spLocks noGrp="1"/>
          </p:cNvSpPr>
          <p:nvPr>
            <p:ph type="title"/>
          </p:nvPr>
        </p:nvSpPr>
        <p:spPr>
          <a:xfrm>
            <a:off x="1158240" y="1122363"/>
            <a:ext cx="6339840" cy="2387600"/>
          </a:xfrm>
        </p:spPr>
        <p:txBody>
          <a:bodyPr vert="horz" lIns="91440" tIns="45720" rIns="91440" bIns="45720" rtlCol="0" anchor="b">
            <a:normAutofit/>
          </a:bodyPr>
          <a:lstStyle/>
          <a:p>
            <a:r>
              <a:rPr lang="en-US" sz="6600" kern="1200">
                <a:solidFill>
                  <a:schemeClr val="tx1">
                    <a:lumMod val="85000"/>
                    <a:lumOff val="15000"/>
                  </a:schemeClr>
                </a:solidFill>
                <a:latin typeface="+mj-lt"/>
                <a:ea typeface="+mj-ea"/>
                <a:cs typeface="+mj-cs"/>
              </a:rPr>
              <a:t>Findings</a:t>
            </a:r>
          </a:p>
        </p:txBody>
      </p:sp>
      <p:sp>
        <p:nvSpPr>
          <p:cNvPr id="5" name="Text Placeholder 4">
            <a:extLst>
              <a:ext uri="{FF2B5EF4-FFF2-40B4-BE49-F238E27FC236}">
                <a16:creationId xmlns:a16="http://schemas.microsoft.com/office/drawing/2014/main" id="{F51932C3-FE93-493A-BD90-4209689BE5E4}"/>
              </a:ext>
            </a:extLst>
          </p:cNvPr>
          <p:cNvSpPr>
            <a:spLocks noGrp="1"/>
          </p:cNvSpPr>
          <p:nvPr>
            <p:ph type="body" idx="1"/>
          </p:nvPr>
        </p:nvSpPr>
        <p:spPr>
          <a:xfrm>
            <a:off x="1158240" y="4700588"/>
            <a:ext cx="5252288" cy="1655762"/>
          </a:xfrm>
        </p:spPr>
        <p:txBody>
          <a:bodyPr vert="horz" lIns="91440" tIns="45720" rIns="91440" bIns="45720" rtlCol="0">
            <a:normAutofit/>
          </a:bodyPr>
          <a:lstStyle/>
          <a:p>
            <a:endParaRPr lang="en-US" sz="2400" kern="1200">
              <a:solidFill>
                <a:schemeClr val="tx1">
                  <a:lumMod val="85000"/>
                  <a:lumOff val="15000"/>
                </a:schemeClr>
              </a:solidFill>
              <a:latin typeface="+mn-lt"/>
              <a:ea typeface="+mn-ea"/>
              <a:cs typeface="+mn-cs"/>
            </a:endParaRPr>
          </a:p>
        </p:txBody>
      </p:sp>
      <p:cxnSp>
        <p:nvCxnSpPr>
          <p:cNvPr id="14" name="Straight Connector 13">
            <a:extLst>
              <a:ext uri="{FF2B5EF4-FFF2-40B4-BE49-F238E27FC236}">
                <a16:creationId xmlns:a16="http://schemas.microsoft.com/office/drawing/2014/main" id="{D598FBE3-48D2-40A2-B7E6-F485834C82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8482FDCF-45F3-40F1-8751-19B7AFB3C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100583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2785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022FF-7750-4D67-A61F-6AE745AEAEB1}"/>
              </a:ext>
            </a:extLst>
          </p:cNvPr>
          <p:cNvSpPr>
            <a:spLocks noGrp="1"/>
          </p:cNvSpPr>
          <p:nvPr>
            <p:ph type="title"/>
          </p:nvPr>
        </p:nvSpPr>
        <p:spPr>
          <a:xfrm>
            <a:off x="838200" y="365125"/>
            <a:ext cx="10515600" cy="1325563"/>
          </a:xfrm>
        </p:spPr>
        <p:txBody>
          <a:bodyPr>
            <a:normAutofit/>
          </a:bodyPr>
          <a:lstStyle/>
          <a:p>
            <a:r>
              <a:rPr lang="en-US"/>
              <a:t>Key Findings</a:t>
            </a:r>
          </a:p>
        </p:txBody>
      </p:sp>
      <p:graphicFrame>
        <p:nvGraphicFramePr>
          <p:cNvPr id="5" name="Content Placeholder 2">
            <a:extLst>
              <a:ext uri="{FF2B5EF4-FFF2-40B4-BE49-F238E27FC236}">
                <a16:creationId xmlns:a16="http://schemas.microsoft.com/office/drawing/2014/main" id="{FD74370B-9A59-4088-B89C-4C56C0C72DE4}"/>
              </a:ext>
            </a:extLst>
          </p:cNvPr>
          <p:cNvGraphicFramePr>
            <a:graphicFrameLocks noGrp="1"/>
          </p:cNvGraphicFramePr>
          <p:nvPr>
            <p:ph idx="1"/>
            <p:extLst>
              <p:ext uri="{D42A27DB-BD31-4B8C-83A1-F6EECF244321}">
                <p14:modId xmlns:p14="http://schemas.microsoft.com/office/powerpoint/2010/main" val="10958059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577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54FA-EC6F-409E-AEDA-358E7B93995D}"/>
              </a:ext>
            </a:extLst>
          </p:cNvPr>
          <p:cNvSpPr>
            <a:spLocks noGrp="1"/>
          </p:cNvSpPr>
          <p:nvPr>
            <p:ph type="title"/>
          </p:nvPr>
        </p:nvSpPr>
        <p:spPr>
          <a:xfrm>
            <a:off x="634315" y="703316"/>
            <a:ext cx="10923370" cy="1325563"/>
          </a:xfrm>
        </p:spPr>
        <p:txBody>
          <a:bodyPr>
            <a:normAutofit/>
          </a:bodyPr>
          <a:lstStyle/>
          <a:p>
            <a:r>
              <a:rPr lang="en-US" dirty="0"/>
              <a:t>(1) Constructing Sustainable Agriculture</a:t>
            </a:r>
          </a:p>
        </p:txBody>
      </p:sp>
      <p:sp>
        <p:nvSpPr>
          <p:cNvPr id="3" name="Content Placeholder 2">
            <a:extLst>
              <a:ext uri="{FF2B5EF4-FFF2-40B4-BE49-F238E27FC236}">
                <a16:creationId xmlns:a16="http://schemas.microsoft.com/office/drawing/2014/main" id="{3603F95C-D2FE-4BF0-83D4-C4F46107AA2A}"/>
              </a:ext>
            </a:extLst>
          </p:cNvPr>
          <p:cNvSpPr>
            <a:spLocks noGrp="1"/>
          </p:cNvSpPr>
          <p:nvPr>
            <p:ph idx="1"/>
          </p:nvPr>
        </p:nvSpPr>
        <p:spPr>
          <a:xfrm>
            <a:off x="1136429" y="2278173"/>
            <a:ext cx="6467867" cy="3450613"/>
          </a:xfrm>
        </p:spPr>
        <p:txBody>
          <a:bodyPr anchor="ctr">
            <a:normAutofit/>
          </a:bodyPr>
          <a:lstStyle/>
          <a:p>
            <a:r>
              <a:rPr lang="en-US" sz="2000" dirty="0"/>
              <a:t>Mirrored SA discourse by emphasizing environmental aspects of sustainability then economic and social</a:t>
            </a:r>
          </a:p>
          <a:p>
            <a:r>
              <a:rPr lang="en-US" sz="2000" dirty="0"/>
              <a:t>Environmental</a:t>
            </a:r>
          </a:p>
          <a:p>
            <a:pPr lvl="1"/>
            <a:r>
              <a:rPr lang="en-US" sz="2000" dirty="0"/>
              <a:t>Closed-looped, limiting degradation, soil health</a:t>
            </a:r>
          </a:p>
          <a:p>
            <a:r>
              <a:rPr lang="en-US" sz="2000" dirty="0"/>
              <a:t>Economics</a:t>
            </a:r>
          </a:p>
          <a:p>
            <a:pPr lvl="1"/>
            <a:r>
              <a:rPr lang="en-US" sz="2000" dirty="0"/>
              <a:t>Devaluation of food and challenging of earning a living on farming</a:t>
            </a:r>
          </a:p>
          <a:p>
            <a:r>
              <a:rPr lang="en-US" sz="2000" dirty="0"/>
              <a:t>Social</a:t>
            </a:r>
          </a:p>
          <a:p>
            <a:pPr lvl="1"/>
            <a:r>
              <a:rPr lang="en-US" sz="2000" dirty="0"/>
              <a:t>Physical health, mental health, migrant justice, indigenous land protection</a:t>
            </a:r>
          </a:p>
          <a:p>
            <a:pPr lvl="1"/>
            <a:endParaRPr lang="en-US" sz="2000" dirty="0"/>
          </a:p>
          <a:p>
            <a:endParaRPr lang="en-US" sz="2000" dirty="0"/>
          </a:p>
        </p:txBody>
      </p:sp>
      <p:sp>
        <p:nvSpPr>
          <p:cNvPr id="17"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Plant">
            <a:extLst>
              <a:ext uri="{FF2B5EF4-FFF2-40B4-BE49-F238E27FC236}">
                <a16:creationId xmlns:a16="http://schemas.microsoft.com/office/drawing/2014/main" id="{F9FCEFB4-F338-438E-8687-1B395D9340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04397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869A99-1E66-452E-9E02-4D3C012177E5}"/>
              </a:ext>
            </a:extLst>
          </p:cNvPr>
          <p:cNvSpPr>
            <a:spLocks noGrp="1"/>
          </p:cNvSpPr>
          <p:nvPr>
            <p:ph type="title"/>
          </p:nvPr>
        </p:nvSpPr>
        <p:spPr>
          <a:xfrm>
            <a:off x="838200" y="668377"/>
            <a:ext cx="10515600" cy="1325563"/>
          </a:xfrm>
        </p:spPr>
        <p:txBody>
          <a:bodyPr>
            <a:normAutofit/>
          </a:bodyPr>
          <a:lstStyle/>
          <a:p>
            <a:r>
              <a:rPr lang="en-US" dirty="0"/>
              <a:t>Sustainable Agriculture Relation to Sexuality</a:t>
            </a:r>
          </a:p>
        </p:txBody>
      </p:sp>
      <p:sp>
        <p:nvSpPr>
          <p:cNvPr id="3" name="Content Placeholder 2">
            <a:extLst>
              <a:ext uri="{FF2B5EF4-FFF2-40B4-BE49-F238E27FC236}">
                <a16:creationId xmlns:a16="http://schemas.microsoft.com/office/drawing/2014/main" id="{EA12AD01-F9FC-4699-A9A6-6402AC0C4996}"/>
              </a:ext>
            </a:extLst>
          </p:cNvPr>
          <p:cNvSpPr>
            <a:spLocks noGrp="1"/>
          </p:cNvSpPr>
          <p:nvPr>
            <p:ph sz="half" idx="1"/>
          </p:nvPr>
        </p:nvSpPr>
        <p:spPr>
          <a:xfrm>
            <a:off x="1043608" y="2103270"/>
            <a:ext cx="10098157" cy="3992676"/>
          </a:xfrm>
        </p:spPr>
        <p:txBody>
          <a:bodyPr>
            <a:normAutofit lnSpcReduction="10000"/>
          </a:bodyPr>
          <a:lstStyle/>
          <a:p>
            <a:r>
              <a:rPr lang="en-US" sz="2400" dirty="0"/>
              <a:t>Queer draw to SA for environmental and social reasons </a:t>
            </a:r>
          </a:p>
          <a:p>
            <a:r>
              <a:rPr lang="en-US" sz="2400" dirty="0"/>
              <a:t>Political ethos associated with SA</a:t>
            </a:r>
          </a:p>
          <a:p>
            <a:pPr lvl="1"/>
            <a:r>
              <a:rPr lang="en-US" dirty="0"/>
              <a:t>Assumption SA more inclusive of diverse identities</a:t>
            </a:r>
          </a:p>
          <a:p>
            <a:pPr marL="914400" lvl="1" indent="-457200">
              <a:buFont typeface="+mj-lt"/>
              <a:buAutoNum type="arabicPeriod"/>
            </a:pPr>
            <a:endParaRPr lang="en-US" dirty="0"/>
          </a:p>
          <a:p>
            <a:pPr marL="914400" lvl="1" indent="-457200">
              <a:buFont typeface="+mj-lt"/>
              <a:buAutoNum type="arabicPeriod"/>
            </a:pPr>
            <a:endParaRPr lang="en-US" dirty="0"/>
          </a:p>
          <a:p>
            <a:pPr marL="914400" lvl="1" indent="-457200">
              <a:buFont typeface="+mj-lt"/>
              <a:buAutoNum type="arabicPeriod"/>
            </a:pPr>
            <a:endParaRPr lang="en-US" dirty="0"/>
          </a:p>
          <a:p>
            <a:pPr marL="914400" lvl="1" indent="-457200">
              <a:buFont typeface="+mj-lt"/>
              <a:buAutoNum type="arabicPeriod"/>
            </a:pPr>
            <a:endParaRPr lang="en-US" dirty="0"/>
          </a:p>
          <a:p>
            <a:pPr marL="914400" lvl="1" indent="-457200">
              <a:buFont typeface="+mj-lt"/>
              <a:buAutoNum type="arabicPeriod"/>
            </a:pPr>
            <a:endParaRPr lang="en-US" dirty="0"/>
          </a:p>
          <a:p>
            <a:pPr marL="914400" lvl="1" indent="-457200">
              <a:buFont typeface="+mj-lt"/>
              <a:buAutoNum type="arabicPeriod"/>
            </a:pPr>
            <a:endParaRPr lang="en-US" dirty="0"/>
          </a:p>
          <a:p>
            <a:pPr marL="914400" lvl="1" indent="-457200">
              <a:buFont typeface="+mj-lt"/>
              <a:buAutoNum type="arabicPeriod"/>
            </a:pPr>
            <a:endParaRPr lang="en-US" dirty="0"/>
          </a:p>
          <a:p>
            <a:pPr marL="914400" lvl="1" indent="-457200">
              <a:buFont typeface="+mj-lt"/>
              <a:buAutoNum type="arabicPeriod"/>
            </a:pPr>
            <a:endParaRPr lang="en-US" dirty="0"/>
          </a:p>
          <a:p>
            <a:pPr marL="914400" lvl="1" indent="-457200">
              <a:buFont typeface="+mj-lt"/>
              <a:buAutoNum type="arabicPeriod"/>
            </a:pPr>
            <a:endParaRPr lang="en-US" dirty="0"/>
          </a:p>
          <a:p>
            <a:pPr marL="914400" lvl="1" indent="-457200">
              <a:buFont typeface="+mj-lt"/>
              <a:buAutoNum type="arabicPeriod"/>
            </a:pPr>
            <a:endParaRPr lang="en-US" dirty="0"/>
          </a:p>
          <a:p>
            <a:pPr marL="914400" lvl="1" indent="-457200">
              <a:buFont typeface="+mj-lt"/>
              <a:buAutoNum type="arabicPeriod"/>
            </a:pPr>
            <a:endParaRPr lang="en-US" dirty="0"/>
          </a:p>
          <a:p>
            <a:pPr marL="914400" lvl="1" indent="-457200">
              <a:buFont typeface="+mj-lt"/>
              <a:buAutoNum type="arabicPeriod"/>
            </a:pPr>
            <a:endParaRPr lang="en-US" dirty="0"/>
          </a:p>
        </p:txBody>
      </p:sp>
      <p:sp>
        <p:nvSpPr>
          <p:cNvPr id="6" name="Content Placeholder 5">
            <a:extLst>
              <a:ext uri="{FF2B5EF4-FFF2-40B4-BE49-F238E27FC236}">
                <a16:creationId xmlns:a16="http://schemas.microsoft.com/office/drawing/2014/main" id="{01A6A175-75D9-47E7-9345-286EC6FE9317}"/>
              </a:ext>
            </a:extLst>
          </p:cNvPr>
          <p:cNvSpPr>
            <a:spLocks noGrp="1"/>
          </p:cNvSpPr>
          <p:nvPr>
            <p:ph sz="half" idx="2"/>
          </p:nvPr>
        </p:nvSpPr>
        <p:spPr>
          <a:xfrm>
            <a:off x="3133601" y="3627603"/>
            <a:ext cx="5918169" cy="2521784"/>
          </a:xfrm>
          <a:prstGeom prst="wedgeRoundRectCallout">
            <a:avLst/>
          </a:prstGeom>
        </p:spPr>
        <p:style>
          <a:lnRef idx="2">
            <a:schemeClr val="accent1"/>
          </a:lnRef>
          <a:fillRef idx="1">
            <a:schemeClr val="lt1"/>
          </a:fillRef>
          <a:effectRef idx="0">
            <a:schemeClr val="accent1"/>
          </a:effectRef>
          <a:fontRef idx="minor">
            <a:schemeClr val="dk1"/>
          </a:fontRef>
        </p:style>
        <p:txBody>
          <a:bodyPr rtlCol="0">
            <a:normAutofit lnSpcReduction="10000"/>
          </a:bodyPr>
          <a:lstStyle/>
          <a:p>
            <a:pPr marL="0" indent="0">
              <a:buNone/>
            </a:pPr>
            <a:r>
              <a:rPr lang="en-US" sz="1700" dirty="0"/>
              <a:t>“I feel like working the sustainable ag world is also a method of self-selection</a:t>
            </a:r>
            <a:r>
              <a:rPr lang="en-US" sz="1700" b="1" dirty="0"/>
              <a:t>. I'm not walking into the most hostile environments. I'm walking into spaces where people generally have an understanding of the benefits of diversity and inclusion.</a:t>
            </a:r>
            <a:r>
              <a:rPr lang="en-US" sz="1700" dirty="0"/>
              <a:t> </a:t>
            </a:r>
            <a:r>
              <a:rPr lang="en-US" sz="1700" b="1" dirty="0"/>
              <a:t>We're really working against the monoculture</a:t>
            </a:r>
            <a:r>
              <a:rPr lang="en-US" sz="1700" dirty="0"/>
              <a:t>. To draw those connections between our ecological practices and our social practices and to show that diversity in hiring is also important.”</a:t>
            </a:r>
          </a:p>
          <a:p>
            <a:pPr marL="0" indent="0">
              <a:buNone/>
            </a:pPr>
            <a:r>
              <a:rPr lang="en-US" sz="1700" dirty="0"/>
              <a:t>	—Ash, transgender non-binary, queer, employee</a:t>
            </a:r>
          </a:p>
        </p:txBody>
      </p:sp>
    </p:spTree>
    <p:extLst>
      <p:ext uri="{BB962C8B-B14F-4D97-AF65-F5344CB8AC3E}">
        <p14:creationId xmlns:p14="http://schemas.microsoft.com/office/powerpoint/2010/main" val="133498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01001-1639-49B2-97A9-8A04D3D93D3E}"/>
              </a:ext>
            </a:extLst>
          </p:cNvPr>
          <p:cNvSpPr>
            <a:spLocks noGrp="1"/>
          </p:cNvSpPr>
          <p:nvPr>
            <p:ph type="title"/>
          </p:nvPr>
        </p:nvSpPr>
        <p:spPr/>
        <p:txBody>
          <a:bodyPr/>
          <a:lstStyle/>
          <a:p>
            <a:r>
              <a:rPr lang="en-US" dirty="0"/>
              <a:t>Sustainable Agriculture Relation to Sexuality</a:t>
            </a:r>
          </a:p>
        </p:txBody>
      </p:sp>
      <p:sp>
        <p:nvSpPr>
          <p:cNvPr id="3" name="Content Placeholder 2">
            <a:extLst>
              <a:ext uri="{FF2B5EF4-FFF2-40B4-BE49-F238E27FC236}">
                <a16:creationId xmlns:a16="http://schemas.microsoft.com/office/drawing/2014/main" id="{E6540B5A-7D01-4E2F-9A37-E9C63B60E610}"/>
              </a:ext>
            </a:extLst>
          </p:cNvPr>
          <p:cNvSpPr>
            <a:spLocks noGrp="1"/>
          </p:cNvSpPr>
          <p:nvPr>
            <p:ph idx="1"/>
          </p:nvPr>
        </p:nvSpPr>
        <p:spPr/>
        <p:txBody>
          <a:bodyPr>
            <a:normAutofit fontScale="92500" lnSpcReduction="20000"/>
          </a:bodyPr>
          <a:lstStyle/>
          <a:p>
            <a:r>
              <a:rPr lang="en-US" dirty="0"/>
              <a:t>SA as an entry point to challenging dominant structures of oppression in connection with queer identity</a:t>
            </a:r>
          </a:p>
          <a:p>
            <a:endParaRPr lang="en-US" dirty="0"/>
          </a:p>
          <a:p>
            <a:endParaRPr lang="en-US" dirty="0"/>
          </a:p>
          <a:p>
            <a:pPr marL="0" indent="0">
              <a:buNone/>
            </a:pPr>
            <a:endParaRPr lang="en-US" dirty="0"/>
          </a:p>
          <a:p>
            <a:endParaRPr lang="en-US" dirty="0"/>
          </a:p>
          <a:p>
            <a:endParaRPr lang="en-US" dirty="0"/>
          </a:p>
          <a:p>
            <a:endParaRPr lang="en-US" dirty="0"/>
          </a:p>
          <a:p>
            <a:r>
              <a:rPr lang="en-US" dirty="0"/>
              <a:t>Queer as a verb or “queering”</a:t>
            </a:r>
          </a:p>
          <a:p>
            <a:pPr lvl="1"/>
            <a:r>
              <a:rPr lang="en-US" dirty="0"/>
              <a:t>“[I]</a:t>
            </a:r>
            <a:r>
              <a:rPr lang="en-US" dirty="0" err="1"/>
              <a:t>nterrogating</a:t>
            </a:r>
            <a:r>
              <a:rPr lang="en-US" dirty="0"/>
              <a:t> relations of knowledge and power by which certain "truths" about ourselves have been allowed to pass, unnoticed, without question" (Sandilands 1994: 22). </a:t>
            </a:r>
          </a:p>
        </p:txBody>
      </p:sp>
      <p:sp>
        <p:nvSpPr>
          <p:cNvPr id="8" name="Speech Bubble: Rectangle with Corners Rounded 7">
            <a:extLst>
              <a:ext uri="{FF2B5EF4-FFF2-40B4-BE49-F238E27FC236}">
                <a16:creationId xmlns:a16="http://schemas.microsoft.com/office/drawing/2014/main" id="{507EB9E3-6CCF-4986-9AA6-5F414F66BDE8}"/>
              </a:ext>
            </a:extLst>
          </p:cNvPr>
          <p:cNvSpPr/>
          <p:nvPr/>
        </p:nvSpPr>
        <p:spPr>
          <a:xfrm>
            <a:off x="2051413" y="2672519"/>
            <a:ext cx="7645707" cy="1931829"/>
          </a:xfrm>
          <a:prstGeom prst="wedgeRoundRectCallout">
            <a:avLst>
              <a:gd name="adj1" fmla="val 21156"/>
              <a:gd name="adj2" fmla="val 73304"/>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I think there is just a political energy toward sustainable agriculture. It’s like fighting against the system of the way that things have been done for so long and fighting against the traditional...and I guess it's kind of going back to traditional in a way...that kind of makes sense with my queer identity.</a:t>
            </a:r>
          </a:p>
          <a:p>
            <a:pPr algn="ctr"/>
            <a:r>
              <a:rPr lang="en-US" dirty="0"/>
              <a:t>—Jess, cis-gender woman, bisexual, employee</a:t>
            </a:r>
          </a:p>
        </p:txBody>
      </p:sp>
    </p:spTree>
    <p:extLst>
      <p:ext uri="{BB962C8B-B14F-4D97-AF65-F5344CB8AC3E}">
        <p14:creationId xmlns:p14="http://schemas.microsoft.com/office/powerpoint/2010/main" val="36988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C34CD6-2F64-4495-8193-2DFEDFF22279}"/>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Summary: Constructing &amp; Queering SA</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DDC2B7E-3347-4CC7-AE58-3F604B440CB3}"/>
              </a:ext>
            </a:extLst>
          </p:cNvPr>
          <p:cNvSpPr>
            <a:spLocks noGrp="1"/>
          </p:cNvSpPr>
          <p:nvPr>
            <p:ph idx="1"/>
          </p:nvPr>
        </p:nvSpPr>
        <p:spPr>
          <a:xfrm>
            <a:off x="4976031" y="963877"/>
            <a:ext cx="6377769" cy="4930246"/>
          </a:xfrm>
        </p:spPr>
        <p:txBody>
          <a:bodyPr anchor="ctr">
            <a:normAutofit/>
          </a:bodyPr>
          <a:lstStyle/>
          <a:p>
            <a:r>
              <a:rPr lang="en-US" sz="2400" dirty="0"/>
              <a:t>Farmers drawn to SA for environmental and social reasons</a:t>
            </a:r>
          </a:p>
          <a:p>
            <a:r>
              <a:rPr lang="en-US" sz="2400" dirty="0"/>
              <a:t>Align with broader SA community, but bring new insights and approaches</a:t>
            </a:r>
          </a:p>
          <a:p>
            <a:r>
              <a:rPr lang="en-US" sz="2400" dirty="0"/>
              <a:t>Finding creative and non-traditional ways to farm</a:t>
            </a:r>
          </a:p>
        </p:txBody>
      </p:sp>
    </p:spTree>
    <p:extLst>
      <p:ext uri="{BB962C8B-B14F-4D97-AF65-F5344CB8AC3E}">
        <p14:creationId xmlns:p14="http://schemas.microsoft.com/office/powerpoint/2010/main" val="16507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DB5D9-8BF8-4A05-8841-211969B74602}"/>
              </a:ext>
            </a:extLst>
          </p:cNvPr>
          <p:cNvSpPr>
            <a:spLocks noGrp="1"/>
          </p:cNvSpPr>
          <p:nvPr>
            <p:ph type="title"/>
          </p:nvPr>
        </p:nvSpPr>
        <p:spPr>
          <a:xfrm>
            <a:off x="1136428" y="627564"/>
            <a:ext cx="7474172" cy="1325563"/>
          </a:xfrm>
        </p:spPr>
        <p:txBody>
          <a:bodyPr>
            <a:normAutofit/>
          </a:bodyPr>
          <a:lstStyle/>
          <a:p>
            <a:r>
              <a:rPr lang="en-US" dirty="0"/>
              <a:t>(2) Socio-Spatial Relations</a:t>
            </a:r>
          </a:p>
        </p:txBody>
      </p:sp>
      <p:sp>
        <p:nvSpPr>
          <p:cNvPr id="3" name="Content Placeholder 2">
            <a:extLst>
              <a:ext uri="{FF2B5EF4-FFF2-40B4-BE49-F238E27FC236}">
                <a16:creationId xmlns:a16="http://schemas.microsoft.com/office/drawing/2014/main" id="{92AF84EA-9240-4085-AD5C-16953EDFD82B}"/>
              </a:ext>
            </a:extLst>
          </p:cNvPr>
          <p:cNvSpPr>
            <a:spLocks noGrp="1"/>
          </p:cNvSpPr>
          <p:nvPr>
            <p:ph idx="1"/>
          </p:nvPr>
        </p:nvSpPr>
        <p:spPr>
          <a:xfrm>
            <a:off x="661013" y="2278173"/>
            <a:ext cx="8031296" cy="3803138"/>
          </a:xfrm>
        </p:spPr>
        <p:txBody>
          <a:bodyPr anchor="ctr">
            <a:normAutofit/>
          </a:bodyPr>
          <a:lstStyle/>
          <a:p>
            <a:r>
              <a:rPr lang="en-US" sz="2400" dirty="0"/>
              <a:t>Geographical imaginaries: individuals and groups, constructing “our” spaces/places versus “others” </a:t>
            </a:r>
            <a:r>
              <a:rPr lang="en-US" sz="1800" dirty="0"/>
              <a:t>(Gilley 2010)</a:t>
            </a:r>
          </a:p>
          <a:p>
            <a:r>
              <a:rPr lang="en-US" sz="2400" dirty="0"/>
              <a:t>“[P]</a:t>
            </a:r>
            <a:r>
              <a:rPr lang="en-US" sz="2400" dirty="0" err="1"/>
              <a:t>eople</a:t>
            </a:r>
            <a:r>
              <a:rPr lang="en-US" sz="2400" dirty="0"/>
              <a:t> learn where they fit into the world that they perceive” </a:t>
            </a:r>
            <a:r>
              <a:rPr lang="en-US" sz="1800" dirty="0"/>
              <a:t>(Gilley 2010: 1222)</a:t>
            </a:r>
          </a:p>
          <a:p>
            <a:r>
              <a:rPr lang="en-US" sz="2400" dirty="0"/>
              <a:t>Queer farmers viewed rural/farming as “others” places, but rejected displacement</a:t>
            </a:r>
          </a:p>
        </p:txBody>
      </p:sp>
      <p:sp>
        <p:nvSpPr>
          <p:cNvPr id="13"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Map with pin">
            <a:extLst>
              <a:ext uri="{FF2B5EF4-FFF2-40B4-BE49-F238E27FC236}">
                <a16:creationId xmlns:a16="http://schemas.microsoft.com/office/drawing/2014/main" id="{0B2A0CE5-D904-4EF2-B40D-8226027AC1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390924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B3401E-B903-4AA7-A5E7-0D92FDA5993F}"/>
              </a:ext>
            </a:extLst>
          </p:cNvPr>
          <p:cNvSpPr>
            <a:spLocks noGrp="1"/>
          </p:cNvSpPr>
          <p:nvPr>
            <p:ph type="title"/>
          </p:nvPr>
        </p:nvSpPr>
        <p:spPr>
          <a:xfrm>
            <a:off x="838200" y="963877"/>
            <a:ext cx="3494362" cy="4930246"/>
          </a:xfrm>
        </p:spPr>
        <p:txBody>
          <a:bodyPr>
            <a:normAutofit/>
          </a:bodyPr>
          <a:lstStyle/>
          <a:p>
            <a:pPr algn="r"/>
            <a:r>
              <a:rPr lang="en-US" sz="3100" dirty="0">
                <a:solidFill>
                  <a:schemeClr val="accent1"/>
                </a:solidFill>
              </a:rPr>
              <a:t>Acknowledgements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F4CDF30-D615-46C3-A9E3-1474BFE1E134}"/>
              </a:ext>
            </a:extLst>
          </p:cNvPr>
          <p:cNvSpPr>
            <a:spLocks noGrp="1"/>
          </p:cNvSpPr>
          <p:nvPr>
            <p:ph idx="1"/>
          </p:nvPr>
        </p:nvSpPr>
        <p:spPr>
          <a:xfrm>
            <a:off x="4976031" y="963877"/>
            <a:ext cx="6377769" cy="4930246"/>
          </a:xfrm>
        </p:spPr>
        <p:txBody>
          <a:bodyPr anchor="ctr">
            <a:normAutofit/>
          </a:bodyPr>
          <a:lstStyle/>
          <a:p>
            <a:pPr marL="0" indent="0">
              <a:buNone/>
            </a:pPr>
            <a:r>
              <a:rPr lang="en-US" sz="2400" dirty="0"/>
              <a:t>This material is based upon work supported by the National Institute of Food and Agriculture, U.S. Department of Agriculture, through the Northeast Sustainable Agriculture Research and Education program under subaward number </a:t>
            </a:r>
            <a:r>
              <a:rPr lang="en-US" sz="2400" dirty="0" err="1"/>
              <a:t>GNE18</a:t>
            </a:r>
            <a:r>
              <a:rPr lang="en-US" sz="2400" dirty="0"/>
              <a:t>-174.</a:t>
            </a:r>
          </a:p>
        </p:txBody>
      </p:sp>
    </p:spTree>
    <p:extLst>
      <p:ext uri="{BB962C8B-B14F-4D97-AF65-F5344CB8AC3E}">
        <p14:creationId xmlns:p14="http://schemas.microsoft.com/office/powerpoint/2010/main" val="4097435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B66F6E8-4D4A-4907-940A-774703A2D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16005" y="5367908"/>
            <a:ext cx="3175996"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Shape 10">
            <a:extLst>
              <a:ext uri="{FF2B5EF4-FFF2-40B4-BE49-F238E27FC236}">
                <a16:creationId xmlns:a16="http://schemas.microsoft.com/office/drawing/2014/main" id="{8F1F5A56-E82B-4FD5-9025-B72896FFB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566296"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68050C4C-E63C-4927-AF0D-DE30FDE878DA}"/>
              </a:ext>
            </a:extLst>
          </p:cNvPr>
          <p:cNvSpPr>
            <a:spLocks noGrp="1"/>
          </p:cNvSpPr>
          <p:nvPr>
            <p:ph type="title"/>
          </p:nvPr>
        </p:nvSpPr>
        <p:spPr>
          <a:xfrm>
            <a:off x="838200" y="5529884"/>
            <a:ext cx="8078342" cy="1096331"/>
          </a:xfrm>
        </p:spPr>
        <p:txBody>
          <a:bodyPr>
            <a:normAutofit/>
          </a:bodyPr>
          <a:lstStyle/>
          <a:p>
            <a:r>
              <a:rPr lang="en-US" dirty="0"/>
              <a:t>Mapping Imaginaries</a:t>
            </a:r>
          </a:p>
        </p:txBody>
      </p:sp>
      <p:graphicFrame>
        <p:nvGraphicFramePr>
          <p:cNvPr id="4" name="Content Placeholder 3">
            <a:extLst>
              <a:ext uri="{FF2B5EF4-FFF2-40B4-BE49-F238E27FC236}">
                <a16:creationId xmlns:a16="http://schemas.microsoft.com/office/drawing/2014/main" id="{7FD07C78-8863-424E-9C88-69999436B95D}"/>
              </a:ext>
            </a:extLst>
          </p:cNvPr>
          <p:cNvGraphicFramePr>
            <a:graphicFrameLocks noGrp="1"/>
          </p:cNvGraphicFramePr>
          <p:nvPr>
            <p:ph idx="1"/>
            <p:extLst>
              <p:ext uri="{D42A27DB-BD31-4B8C-83A1-F6EECF244321}">
                <p14:modId xmlns:p14="http://schemas.microsoft.com/office/powerpoint/2010/main" val="1183671191"/>
              </p:ext>
            </p:extLst>
          </p:nvPr>
        </p:nvGraphicFramePr>
        <p:xfrm>
          <a:off x="760164" y="616945"/>
          <a:ext cx="10593636" cy="4107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510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E12E55-D13F-40C4-8698-71E8C3C82CB8}"/>
              </a:ext>
            </a:extLst>
          </p:cNvPr>
          <p:cNvSpPr>
            <a:spLocks noGrp="1"/>
          </p:cNvSpPr>
          <p:nvPr>
            <p:ph type="title"/>
          </p:nvPr>
        </p:nvSpPr>
        <p:spPr>
          <a:xfrm>
            <a:off x="838200" y="647111"/>
            <a:ext cx="10515600" cy="1325563"/>
          </a:xfrm>
        </p:spPr>
        <p:txBody>
          <a:bodyPr>
            <a:normAutofit/>
          </a:bodyPr>
          <a:lstStyle/>
          <a:p>
            <a:r>
              <a:rPr lang="en-US" dirty="0"/>
              <a:t>Expressing Imaginaries </a:t>
            </a:r>
          </a:p>
        </p:txBody>
      </p:sp>
      <p:sp>
        <p:nvSpPr>
          <p:cNvPr id="3" name="Content Placeholder 2">
            <a:extLst>
              <a:ext uri="{FF2B5EF4-FFF2-40B4-BE49-F238E27FC236}">
                <a16:creationId xmlns:a16="http://schemas.microsoft.com/office/drawing/2014/main" id="{542369E0-AE53-43D3-AD73-028F5957BC1C}"/>
              </a:ext>
            </a:extLst>
          </p:cNvPr>
          <p:cNvSpPr>
            <a:spLocks noGrp="1"/>
          </p:cNvSpPr>
          <p:nvPr>
            <p:ph sz="half" idx="1"/>
          </p:nvPr>
        </p:nvSpPr>
        <p:spPr>
          <a:xfrm>
            <a:off x="838200" y="2177456"/>
            <a:ext cx="11353800" cy="3795748"/>
          </a:xfrm>
        </p:spPr>
        <p:txBody>
          <a:bodyPr>
            <a:normAutofit/>
          </a:bodyPr>
          <a:lstStyle/>
          <a:p>
            <a:r>
              <a:rPr lang="en-US" sz="2400" dirty="0"/>
              <a:t>Most queer farmers expressed uncertainty, fear, and isolation associated with rurality</a:t>
            </a:r>
          </a:p>
          <a:p>
            <a:pPr lvl="1"/>
            <a:r>
              <a:rPr lang="en-US" sz="2000" dirty="0"/>
              <a:t>Mirrors dominant queer and rural discourse</a:t>
            </a:r>
          </a:p>
        </p:txBody>
      </p:sp>
      <p:sp>
        <p:nvSpPr>
          <p:cNvPr id="6" name="Content Placeholder 4">
            <a:extLst>
              <a:ext uri="{FF2B5EF4-FFF2-40B4-BE49-F238E27FC236}">
                <a16:creationId xmlns:a16="http://schemas.microsoft.com/office/drawing/2014/main" id="{14ABA1B0-F46C-4EA7-AD5F-51668CF99541}"/>
              </a:ext>
            </a:extLst>
          </p:cNvPr>
          <p:cNvSpPr txBox="1">
            <a:spLocks noGrp="1"/>
          </p:cNvSpPr>
          <p:nvPr>
            <p:ph sz="half" idx="2"/>
          </p:nvPr>
        </p:nvSpPr>
        <p:spPr>
          <a:xfrm>
            <a:off x="2721166" y="3272395"/>
            <a:ext cx="6951643" cy="2533494"/>
          </a:xfrm>
          <a:prstGeom prst="wedgeRoundRectCallou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en-US" sz="1700" b="1" dirty="0">
                <a:solidFill>
                  <a:schemeClr val="tx1"/>
                </a:solidFill>
              </a:rPr>
              <a:t>“[I]f you don’t conform to a certain way of small-town life, it’s hard to interject yourself there</a:t>
            </a:r>
            <a:r>
              <a:rPr lang="en-US" sz="1700" dirty="0">
                <a:solidFill>
                  <a:schemeClr val="tx1"/>
                </a:solidFill>
              </a:rPr>
              <a:t>.  It’s possible, but definitely, there are some times where everyone leaves each other alone mostly, but then they gossip a lot behind your back. </a:t>
            </a:r>
            <a:r>
              <a:rPr lang="en-US" sz="1700" b="1" dirty="0">
                <a:solidFill>
                  <a:schemeClr val="tx1"/>
                </a:solidFill>
              </a:rPr>
              <a:t>You might say it’s violence, but you might not. </a:t>
            </a:r>
            <a:r>
              <a:rPr lang="en-US" sz="1700" dirty="0">
                <a:solidFill>
                  <a:schemeClr val="tx1"/>
                </a:solidFill>
              </a:rPr>
              <a:t>But, definitely </a:t>
            </a:r>
            <a:r>
              <a:rPr lang="en-US" sz="1700" b="1" dirty="0">
                <a:solidFill>
                  <a:schemeClr val="tx1"/>
                </a:solidFill>
              </a:rPr>
              <a:t>everyone will give you weird looks and talk about you and make it feel like you are unwelcome</a:t>
            </a:r>
            <a:r>
              <a:rPr lang="en-US" sz="1700" dirty="0">
                <a:solidFill>
                  <a:schemeClr val="tx1"/>
                </a:solidFill>
              </a:rPr>
              <a:t>. </a:t>
            </a:r>
            <a:r>
              <a:rPr lang="en-US" sz="1700" b="1" dirty="0">
                <a:solidFill>
                  <a:schemeClr val="tx1"/>
                </a:solidFill>
              </a:rPr>
              <a:t> I feel that way more than a physical threat because it’s intimidating in this area.”</a:t>
            </a:r>
          </a:p>
          <a:p>
            <a:pPr marL="457200" lvl="1" indent="0">
              <a:buNone/>
            </a:pPr>
            <a:r>
              <a:rPr lang="en-US" sz="1700" dirty="0">
                <a:solidFill>
                  <a:schemeClr val="tx1"/>
                </a:solidFill>
              </a:rPr>
              <a:t>—Mason, non-binary queer, employee</a:t>
            </a:r>
          </a:p>
        </p:txBody>
      </p:sp>
    </p:spTree>
    <p:extLst>
      <p:ext uri="{BB962C8B-B14F-4D97-AF65-F5344CB8AC3E}">
        <p14:creationId xmlns:p14="http://schemas.microsoft.com/office/powerpoint/2010/main" val="350212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3585A6-7D5D-4737-85BD-7BE8523D49BF}"/>
              </a:ext>
            </a:extLst>
          </p:cNvPr>
          <p:cNvSpPr>
            <a:spLocks noGrp="1"/>
          </p:cNvSpPr>
          <p:nvPr>
            <p:ph type="title"/>
          </p:nvPr>
        </p:nvSpPr>
        <p:spPr>
          <a:xfrm>
            <a:off x="838200" y="631825"/>
            <a:ext cx="10515600" cy="1325563"/>
          </a:xfrm>
        </p:spPr>
        <p:txBody>
          <a:bodyPr>
            <a:normAutofit/>
          </a:bodyPr>
          <a:lstStyle/>
          <a:p>
            <a:r>
              <a:rPr lang="en-US" dirty="0"/>
              <a:t>Conflicting Imaginaries </a:t>
            </a:r>
          </a:p>
        </p:txBody>
      </p:sp>
      <p:sp>
        <p:nvSpPr>
          <p:cNvPr id="3" name="Content Placeholder 2">
            <a:extLst>
              <a:ext uri="{FF2B5EF4-FFF2-40B4-BE49-F238E27FC236}">
                <a16:creationId xmlns:a16="http://schemas.microsoft.com/office/drawing/2014/main" id="{198ECB3B-CE30-4739-A56E-8CBAFF049657}"/>
              </a:ext>
            </a:extLst>
          </p:cNvPr>
          <p:cNvSpPr>
            <a:spLocks noGrp="1"/>
          </p:cNvSpPr>
          <p:nvPr>
            <p:ph idx="1"/>
          </p:nvPr>
        </p:nvSpPr>
        <p:spPr>
          <a:xfrm>
            <a:off x="838200" y="2057400"/>
            <a:ext cx="10515600" cy="3871762"/>
          </a:xfrm>
        </p:spPr>
        <p:txBody>
          <a:bodyPr>
            <a:normAutofit/>
          </a:bodyPr>
          <a:lstStyle/>
          <a:p>
            <a:r>
              <a:rPr lang="en-US" sz="2400" dirty="0"/>
              <a:t>Simultaneously, expressed connected to land, nature, and rurality </a:t>
            </a:r>
          </a:p>
          <a:p>
            <a:endParaRPr lang="en-US" sz="2400" dirty="0"/>
          </a:p>
        </p:txBody>
      </p:sp>
      <p:sp>
        <p:nvSpPr>
          <p:cNvPr id="5" name="Speech Bubble: Rectangle with Corners Rounded 4">
            <a:extLst>
              <a:ext uri="{FF2B5EF4-FFF2-40B4-BE49-F238E27FC236}">
                <a16:creationId xmlns:a16="http://schemas.microsoft.com/office/drawing/2014/main" id="{FF9719D1-F35B-4E96-A708-337C0F75563C}"/>
              </a:ext>
            </a:extLst>
          </p:cNvPr>
          <p:cNvSpPr/>
          <p:nvPr/>
        </p:nvSpPr>
        <p:spPr>
          <a:xfrm>
            <a:off x="3237586" y="3091070"/>
            <a:ext cx="5716828" cy="1530512"/>
          </a:xfrm>
          <a:prstGeom prst="wedgeRoundRectCallout">
            <a:avLst>
              <a:gd name="adj1" fmla="val -25711"/>
              <a:gd name="adj2" fmla="val 7688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“What’s idyllic is the land….</a:t>
            </a:r>
            <a:r>
              <a:rPr lang="en-US" b="1" dirty="0"/>
              <a:t>There is land in the city, but it’s so hidden, it’s very hard to feel it in the same way.”</a:t>
            </a:r>
          </a:p>
          <a:p>
            <a:pPr algn="ctr"/>
            <a:r>
              <a:rPr lang="en-US" dirty="0"/>
              <a:t>—Paige, cis-gender woman, bi-sexual, owner</a:t>
            </a:r>
          </a:p>
        </p:txBody>
      </p:sp>
    </p:spTree>
    <p:extLst>
      <p:ext uri="{BB962C8B-B14F-4D97-AF65-F5344CB8AC3E}">
        <p14:creationId xmlns:p14="http://schemas.microsoft.com/office/powerpoint/2010/main" val="402202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72A3CC8-A293-417E-8A36-0F0BB9E672DE}"/>
              </a:ext>
            </a:extLst>
          </p:cNvPr>
          <p:cNvSpPr>
            <a:spLocks noGrp="1"/>
          </p:cNvSpPr>
          <p:nvPr>
            <p:ph type="title"/>
          </p:nvPr>
        </p:nvSpPr>
        <p:spPr>
          <a:xfrm>
            <a:off x="1136428" y="627564"/>
            <a:ext cx="7474172" cy="1325563"/>
          </a:xfrm>
        </p:spPr>
        <p:txBody>
          <a:bodyPr>
            <a:normAutofit/>
          </a:bodyPr>
          <a:lstStyle/>
          <a:p>
            <a:r>
              <a:rPr lang="en-US" dirty="0"/>
              <a:t>(3) Heterosexism in Agriculture</a:t>
            </a:r>
          </a:p>
        </p:txBody>
      </p:sp>
      <p:sp>
        <p:nvSpPr>
          <p:cNvPr id="9" name="Content Placeholder 8">
            <a:extLst>
              <a:ext uri="{FF2B5EF4-FFF2-40B4-BE49-F238E27FC236}">
                <a16:creationId xmlns:a16="http://schemas.microsoft.com/office/drawing/2014/main" id="{EE009BCF-AC9D-42DB-9827-1F021E82D438}"/>
              </a:ext>
            </a:extLst>
          </p:cNvPr>
          <p:cNvSpPr>
            <a:spLocks noGrp="1"/>
          </p:cNvSpPr>
          <p:nvPr>
            <p:ph idx="1"/>
          </p:nvPr>
        </p:nvSpPr>
        <p:spPr>
          <a:xfrm>
            <a:off x="1136429" y="1953127"/>
            <a:ext cx="7778971" cy="4277309"/>
          </a:xfrm>
        </p:spPr>
        <p:txBody>
          <a:bodyPr anchor="ctr">
            <a:normAutofit/>
          </a:bodyPr>
          <a:lstStyle/>
          <a:p>
            <a:r>
              <a:rPr lang="en-US" sz="2000" dirty="0"/>
              <a:t>Perceptions of heterosexism associated with rurality mirrored in SA spaces</a:t>
            </a:r>
          </a:p>
          <a:p>
            <a:pPr lvl="1"/>
            <a:r>
              <a:rPr lang="en-US" sz="1600" dirty="0"/>
              <a:t>Maneuver visibility, outness, and relationships</a:t>
            </a:r>
          </a:p>
          <a:p>
            <a:r>
              <a:rPr lang="en-US" sz="2000" dirty="0"/>
              <a:t>Queer farmers developed strategies to live rurally and farm</a:t>
            </a:r>
          </a:p>
          <a:p>
            <a:pPr marL="914400" lvl="1" indent="-457200">
              <a:buFont typeface="+mj-lt"/>
              <a:buAutoNum type="arabicPeriod"/>
            </a:pPr>
            <a:r>
              <a:rPr lang="en-US" sz="2000" dirty="0"/>
              <a:t>Politics of rural recognition</a:t>
            </a:r>
          </a:p>
          <a:p>
            <a:pPr marL="914400" lvl="1" indent="-457200">
              <a:buFont typeface="+mj-lt"/>
              <a:buAutoNum type="arabicPeriod"/>
            </a:pPr>
            <a:r>
              <a:rPr lang="en-US" sz="2000" dirty="0"/>
              <a:t>Selective outing to gain acceptance</a:t>
            </a:r>
          </a:p>
          <a:p>
            <a:pPr marL="914400" lvl="1" indent="-457200">
              <a:buFont typeface="+mj-lt"/>
              <a:buAutoNum type="arabicPeriod"/>
            </a:pPr>
            <a:r>
              <a:rPr lang="en-US" sz="2000" dirty="0"/>
              <a:t>Chosen family farm model</a:t>
            </a:r>
          </a:p>
          <a:p>
            <a:endParaRPr lang="en-US" sz="2000" dirty="0"/>
          </a:p>
          <a:p>
            <a:pPr marL="0" indent="0">
              <a:buNone/>
            </a:pPr>
            <a:endParaRPr lang="en-US" sz="2000" dirty="0"/>
          </a:p>
          <a:p>
            <a:endParaRPr lang="en-US" sz="2000" dirty="0"/>
          </a:p>
        </p:txBody>
      </p:sp>
      <p:sp>
        <p:nvSpPr>
          <p:cNvPr id="28" name="Rectangle 27">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Farm scene">
            <a:extLst>
              <a:ext uri="{FF2B5EF4-FFF2-40B4-BE49-F238E27FC236}">
                <a16:creationId xmlns:a16="http://schemas.microsoft.com/office/drawing/2014/main" id="{268E78B4-DFC8-4A07-BFBE-05D2869D4A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373282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D8D0ED-D9F5-454D-9A3F-E0A587AF1CA4}"/>
              </a:ext>
            </a:extLst>
          </p:cNvPr>
          <p:cNvSpPr>
            <a:spLocks noGrp="1"/>
          </p:cNvSpPr>
          <p:nvPr>
            <p:ph type="title"/>
          </p:nvPr>
        </p:nvSpPr>
        <p:spPr>
          <a:xfrm>
            <a:off x="838200" y="668377"/>
            <a:ext cx="10515600" cy="1325563"/>
          </a:xfrm>
        </p:spPr>
        <p:txBody>
          <a:bodyPr>
            <a:normAutofit/>
          </a:bodyPr>
          <a:lstStyle/>
          <a:p>
            <a:r>
              <a:rPr lang="en-US" dirty="0"/>
              <a:t>Perceiving Heterosexism in SA</a:t>
            </a:r>
          </a:p>
        </p:txBody>
      </p:sp>
      <p:sp>
        <p:nvSpPr>
          <p:cNvPr id="7" name="Content Placeholder 6">
            <a:extLst>
              <a:ext uri="{FF2B5EF4-FFF2-40B4-BE49-F238E27FC236}">
                <a16:creationId xmlns:a16="http://schemas.microsoft.com/office/drawing/2014/main" id="{5BEAC7A9-C580-46C9-B058-DBBE90D3B7F7}"/>
              </a:ext>
            </a:extLst>
          </p:cNvPr>
          <p:cNvSpPr>
            <a:spLocks noGrp="1"/>
          </p:cNvSpPr>
          <p:nvPr>
            <p:ph sz="half" idx="1"/>
          </p:nvPr>
        </p:nvSpPr>
        <p:spPr>
          <a:xfrm>
            <a:off x="838200" y="2177456"/>
            <a:ext cx="5097780" cy="3795748"/>
          </a:xfrm>
          <a:prstGeom prst="wedgeRoundRectCallout">
            <a:avLst/>
          </a:prstGeom>
        </p:spPr>
        <p:style>
          <a:lnRef idx="2">
            <a:schemeClr val="accent1"/>
          </a:lnRef>
          <a:fillRef idx="1">
            <a:schemeClr val="lt1"/>
          </a:fillRef>
          <a:effectRef idx="0">
            <a:schemeClr val="accent1"/>
          </a:effectRef>
          <a:fontRef idx="minor">
            <a:schemeClr val="dk1"/>
          </a:fontRef>
        </p:style>
        <p:txBody>
          <a:bodyPr rtlCol="0">
            <a:normAutofit/>
          </a:bodyPr>
          <a:lstStyle/>
          <a:p>
            <a:pPr marL="0" indent="0">
              <a:buNone/>
            </a:pPr>
            <a:r>
              <a:rPr lang="en-US" sz="2000" dirty="0"/>
              <a:t>“[E]</a:t>
            </a:r>
            <a:r>
              <a:rPr lang="en-US" sz="2000" dirty="0" err="1"/>
              <a:t>ven</a:t>
            </a:r>
            <a:r>
              <a:rPr lang="en-US" sz="2000" dirty="0"/>
              <a:t> at [sustainable agriculture conferences] it was just kind of a survival thing to not talk about it (sexuality).  Even now, I tend to catch myself calling [Gale] a partner when she’s really wife now.  Partner is open because it could just be partners on the farm.  </a:t>
            </a:r>
            <a:r>
              <a:rPr lang="en-US" sz="2000" b="1" dirty="0"/>
              <a:t>I think that’s been my own fear out of the rest of my world, not the farming world because there was always that fear of being harassed.”</a:t>
            </a:r>
          </a:p>
          <a:p>
            <a:pPr marL="0" indent="0">
              <a:buNone/>
            </a:pPr>
            <a:r>
              <a:rPr lang="en-US" sz="2000" dirty="0"/>
              <a:t>—Nancy, cis-gender woman, lesbian, owner</a:t>
            </a:r>
          </a:p>
        </p:txBody>
      </p:sp>
      <p:sp>
        <p:nvSpPr>
          <p:cNvPr id="8" name="Content Placeholder 7">
            <a:extLst>
              <a:ext uri="{FF2B5EF4-FFF2-40B4-BE49-F238E27FC236}">
                <a16:creationId xmlns:a16="http://schemas.microsoft.com/office/drawing/2014/main" id="{A792BD74-E71B-4673-8E02-25E26EC8828C}"/>
              </a:ext>
            </a:extLst>
          </p:cNvPr>
          <p:cNvSpPr>
            <a:spLocks noGrp="1"/>
          </p:cNvSpPr>
          <p:nvPr>
            <p:ph sz="half" idx="2"/>
          </p:nvPr>
        </p:nvSpPr>
        <p:spPr>
          <a:xfrm>
            <a:off x="6256020" y="2177456"/>
            <a:ext cx="5097780" cy="3795748"/>
          </a:xfrm>
        </p:spPr>
        <p:txBody>
          <a:bodyPr>
            <a:normAutofit/>
          </a:bodyPr>
          <a:lstStyle/>
          <a:p>
            <a:r>
              <a:rPr lang="en-US" sz="2400" dirty="0"/>
              <a:t>Being “out” makes you a target</a:t>
            </a:r>
          </a:p>
          <a:p>
            <a:r>
              <a:rPr lang="en-US" sz="2400" dirty="0"/>
              <a:t>Expectation of pushback</a:t>
            </a:r>
          </a:p>
          <a:p>
            <a:r>
              <a:rPr lang="en-US" sz="2400" dirty="0"/>
              <a:t>Could prevent farming goals</a:t>
            </a:r>
          </a:p>
          <a:p>
            <a:pPr marL="0" indent="0">
              <a:buNone/>
            </a:pPr>
            <a:endParaRPr lang="en-US" sz="2400" dirty="0"/>
          </a:p>
          <a:p>
            <a:endParaRPr lang="en-US" sz="2400" dirty="0"/>
          </a:p>
        </p:txBody>
      </p:sp>
    </p:spTree>
    <p:extLst>
      <p:ext uri="{BB962C8B-B14F-4D97-AF65-F5344CB8AC3E}">
        <p14:creationId xmlns:p14="http://schemas.microsoft.com/office/powerpoint/2010/main" val="416337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EF3FC3-DB96-4536-9CF2-264D22DBEC1C}"/>
              </a:ext>
            </a:extLst>
          </p:cNvPr>
          <p:cNvSpPr>
            <a:spLocks noGrp="1"/>
          </p:cNvSpPr>
          <p:nvPr>
            <p:ph type="title"/>
          </p:nvPr>
        </p:nvSpPr>
        <p:spPr>
          <a:xfrm>
            <a:off x="321564" y="963507"/>
            <a:ext cx="4010998" cy="4930986"/>
          </a:xfrm>
        </p:spPr>
        <p:txBody>
          <a:bodyPr>
            <a:normAutofit/>
          </a:bodyPr>
          <a:lstStyle/>
          <a:p>
            <a:pPr algn="r"/>
            <a:r>
              <a:rPr lang="en-US" dirty="0">
                <a:solidFill>
                  <a:schemeClr val="accent1"/>
                </a:solidFill>
              </a:rPr>
              <a:t>1) Rural Politics of Recognition</a:t>
            </a:r>
          </a:p>
        </p:txBody>
      </p:sp>
      <p:cxnSp>
        <p:nvCxnSpPr>
          <p:cNvPr id="28" name="Straight Connector 27">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447E19C-4B3C-4774-BC4D-E5E6A5D91926}"/>
              </a:ext>
            </a:extLst>
          </p:cNvPr>
          <p:cNvSpPr>
            <a:spLocks noGrp="1"/>
          </p:cNvSpPr>
          <p:nvPr>
            <p:ph sz="half" idx="1"/>
          </p:nvPr>
        </p:nvSpPr>
        <p:spPr>
          <a:xfrm>
            <a:off x="4976029" y="1630017"/>
            <a:ext cx="6265105" cy="1162879"/>
          </a:xfrm>
        </p:spPr>
        <p:txBody>
          <a:bodyPr anchor="b">
            <a:noAutofit/>
          </a:bodyPr>
          <a:lstStyle/>
          <a:p>
            <a:r>
              <a:rPr lang="en-US" sz="1800" dirty="0"/>
              <a:t>Queer people may assert their sameness as “just another local” (37) to gain acceptance (Grey 2009)</a:t>
            </a:r>
          </a:p>
          <a:p>
            <a:r>
              <a:rPr lang="en-US" sz="1800" dirty="0"/>
              <a:t>Contrasts “out and proud” or visibility politics</a:t>
            </a:r>
          </a:p>
        </p:txBody>
      </p:sp>
      <p:sp>
        <p:nvSpPr>
          <p:cNvPr id="6" name="Content Placeholder 5">
            <a:extLst>
              <a:ext uri="{FF2B5EF4-FFF2-40B4-BE49-F238E27FC236}">
                <a16:creationId xmlns:a16="http://schemas.microsoft.com/office/drawing/2014/main" id="{507AB3F6-B584-433D-B775-209064C1C133}"/>
              </a:ext>
            </a:extLst>
          </p:cNvPr>
          <p:cNvSpPr>
            <a:spLocks noGrp="1"/>
          </p:cNvSpPr>
          <p:nvPr>
            <p:ph sz="half" idx="2"/>
          </p:nvPr>
        </p:nvSpPr>
        <p:spPr>
          <a:xfrm>
            <a:off x="5049078" y="3061252"/>
            <a:ext cx="6378763" cy="2524539"/>
          </a:xfrm>
          <a:prstGeom prst="wedgeRoundRectCallout">
            <a:avLst>
              <a:gd name="adj1" fmla="val -26970"/>
              <a:gd name="adj2" fmla="val 57498"/>
              <a:gd name="adj3" fmla="val 16667"/>
            </a:avLst>
          </a:prstGeom>
        </p:spPr>
        <p:style>
          <a:lnRef idx="2">
            <a:schemeClr val="accent1"/>
          </a:lnRef>
          <a:fillRef idx="1">
            <a:schemeClr val="lt1"/>
          </a:fillRef>
          <a:effectRef idx="0">
            <a:schemeClr val="accent1"/>
          </a:effectRef>
          <a:fontRef idx="minor">
            <a:schemeClr val="dk1"/>
          </a:fontRef>
        </p:style>
        <p:txBody>
          <a:bodyPr rtlCol="0">
            <a:normAutofit fontScale="77500" lnSpcReduction="20000"/>
          </a:bodyPr>
          <a:lstStyle/>
          <a:p>
            <a:pPr marL="0" indent="0">
              <a:lnSpc>
                <a:spcPct val="120000"/>
              </a:lnSpc>
              <a:buNone/>
            </a:pPr>
            <a:r>
              <a:rPr lang="en-US" sz="1900" b="1" dirty="0"/>
              <a:t>“[I]f we’re talking about cows, we’re good…but when it comes to this other stuff (sexuality)—it’s not about this other stuff</a:t>
            </a:r>
            <a:r>
              <a:rPr lang="en-US" sz="1900" dirty="0"/>
              <a:t>. I try and keep it here. Over time, they get to know me. Then let’s say, which I could give a shit</a:t>
            </a:r>
            <a:r>
              <a:rPr lang="en-US" sz="1900" b="1" dirty="0"/>
              <a:t>, but let’s just say they find out I'm gay. Well, by this time, we’re already both pounding on the table about monopoly in the dairy industry. They’re like, “Oh, well, whatever.” </a:t>
            </a:r>
            <a:r>
              <a:rPr lang="en-US" sz="1900" dirty="0"/>
              <a:t>Then they’re not interested in that anymore, surprise! And then the next time it comes up, they’re like, </a:t>
            </a:r>
            <a:r>
              <a:rPr lang="en-US" sz="1900" b="1" dirty="0"/>
              <a:t>“Wait. Well, I care more about this (farming topic) than I care about that (being gay).”</a:t>
            </a:r>
          </a:p>
          <a:p>
            <a:pPr marL="0" indent="0">
              <a:buNone/>
            </a:pPr>
            <a:r>
              <a:rPr lang="en-US" sz="1900" b="1" dirty="0"/>
              <a:t>	</a:t>
            </a:r>
            <a:r>
              <a:rPr lang="en-US" sz="1900" dirty="0"/>
              <a:t>—Gale, cis-gender woman, lesbian, owner </a:t>
            </a:r>
          </a:p>
        </p:txBody>
      </p:sp>
    </p:spTree>
    <p:extLst>
      <p:ext uri="{BB962C8B-B14F-4D97-AF65-F5344CB8AC3E}">
        <p14:creationId xmlns:p14="http://schemas.microsoft.com/office/powerpoint/2010/main" val="32253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BF31C-91C1-4DAE-991F-303732D4181B}"/>
              </a:ext>
            </a:extLst>
          </p:cNvPr>
          <p:cNvSpPr>
            <a:spLocks noGrp="1"/>
          </p:cNvSpPr>
          <p:nvPr>
            <p:ph type="title"/>
          </p:nvPr>
        </p:nvSpPr>
        <p:spPr>
          <a:xfrm>
            <a:off x="496960" y="963507"/>
            <a:ext cx="3835602" cy="4930986"/>
          </a:xfrm>
        </p:spPr>
        <p:txBody>
          <a:bodyPr>
            <a:normAutofit/>
          </a:bodyPr>
          <a:lstStyle/>
          <a:p>
            <a:pPr algn="r"/>
            <a:r>
              <a:rPr lang="en-US" dirty="0">
                <a:solidFill>
                  <a:schemeClr val="accent1"/>
                </a:solidFill>
              </a:rPr>
              <a:t>2) Selectively Outing</a:t>
            </a:r>
          </a:p>
        </p:txBody>
      </p:sp>
      <p:cxnSp>
        <p:nvCxnSpPr>
          <p:cNvPr id="13" name="Straight Connector 12">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C0EC47-DBA5-460F-B884-6030BF3EFE80}"/>
              </a:ext>
            </a:extLst>
          </p:cNvPr>
          <p:cNvSpPr>
            <a:spLocks noGrp="1"/>
          </p:cNvSpPr>
          <p:nvPr>
            <p:ph sz="half" idx="1"/>
          </p:nvPr>
        </p:nvSpPr>
        <p:spPr>
          <a:xfrm>
            <a:off x="4976029" y="1410074"/>
            <a:ext cx="6250940" cy="2304627"/>
          </a:xfrm>
        </p:spPr>
        <p:txBody>
          <a:bodyPr anchor="b">
            <a:normAutofit lnSpcReduction="10000"/>
          </a:bodyPr>
          <a:lstStyle/>
          <a:p>
            <a:r>
              <a:rPr lang="en-US" sz="2000" dirty="0"/>
              <a:t>Assumption that “coming out” as a single event</a:t>
            </a:r>
          </a:p>
          <a:p>
            <a:r>
              <a:rPr lang="en-US" sz="2000" dirty="0"/>
              <a:t>Come out to the people who may be necessary or beneficial</a:t>
            </a:r>
          </a:p>
          <a:p>
            <a:r>
              <a:rPr lang="en-US" sz="2000" dirty="0"/>
              <a:t>Weigh potential benefits and consequences of becoming visible</a:t>
            </a:r>
          </a:p>
          <a:p>
            <a:endParaRPr lang="en-US" sz="2000" dirty="0"/>
          </a:p>
        </p:txBody>
      </p:sp>
      <p:sp>
        <p:nvSpPr>
          <p:cNvPr id="6" name="Content Placeholder 5">
            <a:extLst>
              <a:ext uri="{FF2B5EF4-FFF2-40B4-BE49-F238E27FC236}">
                <a16:creationId xmlns:a16="http://schemas.microsoft.com/office/drawing/2014/main" id="{1C6E2397-0261-46CA-AEDB-E4FC80C8D6E8}"/>
              </a:ext>
            </a:extLst>
          </p:cNvPr>
          <p:cNvSpPr>
            <a:spLocks noGrp="1"/>
          </p:cNvSpPr>
          <p:nvPr>
            <p:ph sz="half" idx="2"/>
          </p:nvPr>
        </p:nvSpPr>
        <p:spPr>
          <a:xfrm>
            <a:off x="4976029" y="3621975"/>
            <a:ext cx="6560279" cy="2053268"/>
          </a:xfrm>
          <a:prstGeom prst="wedgeRoundRectCallout">
            <a:avLst/>
          </a:prstGeom>
        </p:spPr>
        <p:style>
          <a:lnRef idx="2">
            <a:schemeClr val="accent1"/>
          </a:lnRef>
          <a:fillRef idx="1">
            <a:schemeClr val="lt1"/>
          </a:fillRef>
          <a:effectRef idx="0">
            <a:schemeClr val="accent1"/>
          </a:effectRef>
          <a:fontRef idx="minor">
            <a:schemeClr val="dk1"/>
          </a:fontRef>
        </p:style>
        <p:txBody>
          <a:bodyPr rtlCol="0">
            <a:normAutofit lnSpcReduction="10000"/>
          </a:bodyPr>
          <a:lstStyle/>
          <a:p>
            <a:pPr marL="0" indent="0">
              <a:buNone/>
            </a:pPr>
            <a:r>
              <a:rPr lang="en-US" sz="2000" dirty="0"/>
              <a:t>“At this point, </a:t>
            </a:r>
            <a:r>
              <a:rPr lang="en-US" sz="2000" b="1" dirty="0"/>
              <a:t>I’m really upfront about my queer identity </a:t>
            </a:r>
            <a:r>
              <a:rPr lang="en-US" sz="2000" dirty="0"/>
              <a:t>with new farms…Outing myself is one strategy that I have and that I can expect that people will self-select</a:t>
            </a:r>
            <a:r>
              <a:rPr lang="en-US" sz="2000" b="1" dirty="0"/>
              <a:t>. If that’s a real reason that they’re not willing to hire me, then that’s a great reason for me to not work there.”</a:t>
            </a:r>
          </a:p>
          <a:p>
            <a:pPr marL="0" indent="0">
              <a:buNone/>
            </a:pPr>
            <a:r>
              <a:rPr lang="en-US" sz="2000" dirty="0"/>
              <a:t>	—Ash, transgender non-binary, queer, employee</a:t>
            </a:r>
          </a:p>
        </p:txBody>
      </p:sp>
    </p:spTree>
    <p:extLst>
      <p:ext uri="{BB962C8B-B14F-4D97-AF65-F5344CB8AC3E}">
        <p14:creationId xmlns:p14="http://schemas.microsoft.com/office/powerpoint/2010/main" val="158184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827C8B71-DEB2-426D-B732-663547732C6E}"/>
              </a:ext>
            </a:extLst>
          </p:cNvPr>
          <p:cNvSpPr>
            <a:spLocks noGrp="1"/>
          </p:cNvSpPr>
          <p:nvPr>
            <p:ph idx="1"/>
          </p:nvPr>
        </p:nvSpPr>
        <p:spPr>
          <a:xfrm>
            <a:off x="4976031" y="963877"/>
            <a:ext cx="6377769" cy="4930246"/>
          </a:xfrm>
        </p:spPr>
        <p:txBody>
          <a:bodyPr anchor="ctr">
            <a:normAutofit/>
          </a:bodyPr>
          <a:lstStyle/>
          <a:p>
            <a:pPr marL="0" indent="0">
              <a:buNone/>
            </a:pPr>
            <a:r>
              <a:rPr lang="en-US" sz="2400"/>
              <a:t>But, politics of rural recognition &amp; selectively outing linked to certain “passing privileges”</a:t>
            </a:r>
          </a:p>
        </p:txBody>
      </p:sp>
    </p:spTree>
    <p:extLst>
      <p:ext uri="{BB962C8B-B14F-4D97-AF65-F5344CB8AC3E}">
        <p14:creationId xmlns:p14="http://schemas.microsoft.com/office/powerpoint/2010/main" val="2712339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524018-048E-477A-B882-44C4C6C0E51C}"/>
              </a:ext>
            </a:extLst>
          </p:cNvPr>
          <p:cNvSpPr>
            <a:spLocks noGrp="1"/>
          </p:cNvSpPr>
          <p:nvPr>
            <p:ph type="title"/>
          </p:nvPr>
        </p:nvSpPr>
        <p:spPr>
          <a:xfrm>
            <a:off x="838200" y="668377"/>
            <a:ext cx="10515600" cy="1325563"/>
          </a:xfrm>
        </p:spPr>
        <p:txBody>
          <a:bodyPr>
            <a:normAutofit/>
          </a:bodyPr>
          <a:lstStyle/>
          <a:p>
            <a:r>
              <a:rPr lang="en-US"/>
              <a:t>Example: Diane</a:t>
            </a:r>
            <a:endParaRPr lang="en-US" dirty="0"/>
          </a:p>
        </p:txBody>
      </p:sp>
      <p:sp>
        <p:nvSpPr>
          <p:cNvPr id="6" name="Content Placeholder 5">
            <a:extLst>
              <a:ext uri="{FF2B5EF4-FFF2-40B4-BE49-F238E27FC236}">
                <a16:creationId xmlns:a16="http://schemas.microsoft.com/office/drawing/2014/main" id="{4A1E3A0A-2932-4FA9-AE32-FA63A22C8342}"/>
              </a:ext>
            </a:extLst>
          </p:cNvPr>
          <p:cNvSpPr>
            <a:spLocks noGrp="1"/>
          </p:cNvSpPr>
          <p:nvPr>
            <p:ph sz="half" idx="2"/>
          </p:nvPr>
        </p:nvSpPr>
        <p:spPr>
          <a:xfrm>
            <a:off x="659892" y="1961038"/>
            <a:ext cx="5257800" cy="3217138"/>
          </a:xfrm>
          <a:prstGeom prst="wedgeRoundRectCallout">
            <a:avLst/>
          </a:prstGeom>
        </p:spPr>
        <p:style>
          <a:lnRef idx="2">
            <a:schemeClr val="accent1"/>
          </a:lnRef>
          <a:fillRef idx="1">
            <a:schemeClr val="lt1"/>
          </a:fillRef>
          <a:effectRef idx="0">
            <a:schemeClr val="accent1"/>
          </a:effectRef>
          <a:fontRef idx="minor">
            <a:schemeClr val="dk1"/>
          </a:fontRef>
        </p:style>
        <p:txBody>
          <a:bodyPr rtlCol="0">
            <a:normAutofit/>
          </a:bodyPr>
          <a:lstStyle/>
          <a:p>
            <a:pPr marL="0" indent="0">
              <a:buNone/>
            </a:pPr>
            <a:r>
              <a:rPr lang="en-US" sz="1600" b="1" dirty="0"/>
              <a:t>“I probably would have stayed (on the farm).  I really love it, but the neighbor next to us</a:t>
            </a:r>
            <a:r>
              <a:rPr lang="en-US" sz="1600" dirty="0"/>
              <a:t>…</a:t>
            </a:r>
            <a:r>
              <a:rPr lang="en-US" sz="1600" b="1" dirty="0"/>
              <a:t>would harass me a lot…that’s what finally made me stop and move</a:t>
            </a:r>
            <a:r>
              <a:rPr lang="en-US" sz="1600" dirty="0"/>
              <a:t>….[H]e started harassing me in particular.  </a:t>
            </a:r>
            <a:r>
              <a:rPr lang="en-US" sz="1600" b="1" dirty="0"/>
              <a:t>He’d be blowing kisses and whistling catcalls at me</a:t>
            </a:r>
            <a:r>
              <a:rPr lang="en-US" sz="1600" dirty="0"/>
              <a:t>….I did contact the law enforcement, the sheriff’s department, and there was nothing they could do.  That’s what they said, and they had never heard of a transgender person, so I had to educate, at least that particular officer, about this is why it says female on my driver’s license.”</a:t>
            </a:r>
          </a:p>
          <a:p>
            <a:pPr marL="0" indent="0">
              <a:buNone/>
            </a:pPr>
            <a:r>
              <a:rPr lang="en-US" sz="1600" dirty="0"/>
              <a:t>	—Diane, transgender woman, lesbian, owner</a:t>
            </a:r>
          </a:p>
        </p:txBody>
      </p:sp>
      <p:sp>
        <p:nvSpPr>
          <p:cNvPr id="3" name="Content Placeholder 2">
            <a:extLst>
              <a:ext uri="{FF2B5EF4-FFF2-40B4-BE49-F238E27FC236}">
                <a16:creationId xmlns:a16="http://schemas.microsoft.com/office/drawing/2014/main" id="{A78D05F9-24C6-4C55-BB03-9B3B1108A749}"/>
              </a:ext>
            </a:extLst>
          </p:cNvPr>
          <p:cNvSpPr>
            <a:spLocks noGrp="1"/>
          </p:cNvSpPr>
          <p:nvPr>
            <p:ph sz="half" idx="1"/>
          </p:nvPr>
        </p:nvSpPr>
        <p:spPr>
          <a:xfrm>
            <a:off x="6256020" y="2177456"/>
            <a:ext cx="5097780" cy="3795748"/>
          </a:xfrm>
        </p:spPr>
        <p:txBody>
          <a:bodyPr>
            <a:normAutofit/>
          </a:bodyPr>
          <a:lstStyle/>
          <a:p>
            <a:r>
              <a:rPr lang="en-US" sz="2400" dirty="0"/>
              <a:t>Location of farm and identity intersect</a:t>
            </a:r>
          </a:p>
          <a:p>
            <a:r>
              <a:rPr lang="en-US" sz="2400" dirty="0"/>
              <a:t>Limited rural and farming resources for LGBTQ support</a:t>
            </a:r>
          </a:p>
          <a:p>
            <a:r>
              <a:rPr lang="en-US" sz="2400" dirty="0"/>
              <a:t>Non cis-gender farmers may have less flexibility in terms of visibility</a:t>
            </a:r>
          </a:p>
        </p:txBody>
      </p:sp>
    </p:spTree>
    <p:extLst>
      <p:ext uri="{BB962C8B-B14F-4D97-AF65-F5344CB8AC3E}">
        <p14:creationId xmlns:p14="http://schemas.microsoft.com/office/powerpoint/2010/main" val="249295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728D97-B2C4-496B-A699-A634384C1D6F}"/>
              </a:ext>
            </a:extLst>
          </p:cNvPr>
          <p:cNvSpPr>
            <a:spLocks noGrp="1"/>
          </p:cNvSpPr>
          <p:nvPr>
            <p:ph type="title"/>
          </p:nvPr>
        </p:nvSpPr>
        <p:spPr>
          <a:xfrm>
            <a:off x="486887" y="963877"/>
            <a:ext cx="4073229" cy="4930246"/>
          </a:xfrm>
        </p:spPr>
        <p:txBody>
          <a:bodyPr>
            <a:normAutofit/>
          </a:bodyPr>
          <a:lstStyle/>
          <a:p>
            <a:pPr algn="r"/>
            <a:r>
              <a:rPr lang="en-US" dirty="0">
                <a:solidFill>
                  <a:schemeClr val="accent1"/>
                </a:solidFill>
              </a:rPr>
              <a:t>3) The Chosen Family Farm</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64C37BA-8EB1-4AFE-B29C-DC7777B5578F}"/>
              </a:ext>
            </a:extLst>
          </p:cNvPr>
          <p:cNvSpPr>
            <a:spLocks noGrp="1"/>
          </p:cNvSpPr>
          <p:nvPr>
            <p:ph idx="1"/>
          </p:nvPr>
        </p:nvSpPr>
        <p:spPr>
          <a:xfrm>
            <a:off x="4976031" y="963877"/>
            <a:ext cx="6377769" cy="4930246"/>
          </a:xfrm>
        </p:spPr>
        <p:txBody>
          <a:bodyPr anchor="ctr">
            <a:normAutofit/>
          </a:bodyPr>
          <a:lstStyle/>
          <a:p>
            <a:r>
              <a:rPr lang="en-US" sz="2400" dirty="0"/>
              <a:t>Family farm gendered and sexualized </a:t>
            </a:r>
            <a:r>
              <a:rPr lang="en-US" sz="1800" dirty="0"/>
              <a:t>(Rosenburg 2016)</a:t>
            </a:r>
          </a:p>
          <a:p>
            <a:r>
              <a:rPr lang="en-US" sz="2400" dirty="0"/>
              <a:t>Chosen family in queer scholarship </a:t>
            </a:r>
            <a:r>
              <a:rPr lang="en-US" sz="1800" dirty="0"/>
              <a:t>(Weston 1991)</a:t>
            </a:r>
          </a:p>
          <a:p>
            <a:pPr lvl="1"/>
            <a:r>
              <a:rPr lang="en-US" dirty="0"/>
              <a:t>Queer populations rejected by birth families</a:t>
            </a:r>
          </a:p>
          <a:p>
            <a:pPr lvl="1"/>
            <a:r>
              <a:rPr lang="en-US" dirty="0"/>
              <a:t>Develop chosen family as support systems</a:t>
            </a:r>
          </a:p>
          <a:p>
            <a:pPr lvl="1"/>
            <a:r>
              <a:rPr lang="en-US" dirty="0"/>
              <a:t>Include partners, ex-partners, friends, biological/nonbiological children, etc.</a:t>
            </a:r>
            <a:endParaRPr lang="en-US" sz="2400" dirty="0"/>
          </a:p>
          <a:p>
            <a:pPr lvl="1"/>
            <a:endParaRPr lang="en-US" dirty="0"/>
          </a:p>
        </p:txBody>
      </p:sp>
    </p:spTree>
    <p:extLst>
      <p:ext uri="{BB962C8B-B14F-4D97-AF65-F5344CB8AC3E}">
        <p14:creationId xmlns:p14="http://schemas.microsoft.com/office/powerpoint/2010/main" val="143867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D473E1-7A19-487B-8F9D-868C052BBA1B}"/>
              </a:ext>
            </a:extLst>
          </p:cNvPr>
          <p:cNvSpPr>
            <a:spLocks noGrp="1"/>
          </p:cNvSpPr>
          <p:nvPr>
            <p:ph type="title"/>
          </p:nvPr>
        </p:nvSpPr>
        <p:spPr>
          <a:xfrm>
            <a:off x="960100" y="978102"/>
            <a:ext cx="10588434" cy="1062644"/>
          </a:xfrm>
        </p:spPr>
        <p:txBody>
          <a:bodyPr vert="horz" lIns="91440" tIns="45720" rIns="91440" bIns="45720" rtlCol="0" anchor="b">
            <a:normAutofit/>
          </a:bodyPr>
          <a:lstStyle/>
          <a:p>
            <a:r>
              <a:rPr lang="en-US" kern="1200">
                <a:solidFill>
                  <a:schemeClr val="tx1"/>
                </a:solidFill>
                <a:latin typeface="+mj-lt"/>
                <a:ea typeface="+mj-ea"/>
                <a:cs typeface="+mj-cs"/>
              </a:rPr>
              <a:t>Background</a:t>
            </a:r>
          </a:p>
        </p:txBody>
      </p:sp>
      <p:cxnSp>
        <p:nvCxnSpPr>
          <p:cNvPr id="12" name="Straight Connector 11">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id="{592F21D4-E1D8-4C44-A3AD-DADBFBDDC3C4}"/>
              </a:ext>
            </a:extLst>
          </p:cNvPr>
          <p:cNvPicPr>
            <a:picLocks noGrp="1" noChangeAspect="1"/>
          </p:cNvPicPr>
          <p:nvPr>
            <p:ph sz="half" idx="1"/>
          </p:nvPr>
        </p:nvPicPr>
        <p:blipFill>
          <a:blip r:embed="rId2"/>
          <a:stretch>
            <a:fillRect/>
          </a:stretch>
        </p:blipFill>
        <p:spPr>
          <a:xfrm>
            <a:off x="1223009" y="2811104"/>
            <a:ext cx="3148508" cy="2928114"/>
          </a:xfrm>
          <a:prstGeom prst="rect">
            <a:avLst/>
          </a:prstGeom>
        </p:spPr>
      </p:pic>
      <p:sp>
        <p:nvSpPr>
          <p:cNvPr id="6" name="Content Placeholder 5">
            <a:extLst>
              <a:ext uri="{FF2B5EF4-FFF2-40B4-BE49-F238E27FC236}">
                <a16:creationId xmlns:a16="http://schemas.microsoft.com/office/drawing/2014/main" id="{DD23E4A8-A233-466F-90B5-710444136D78}"/>
              </a:ext>
            </a:extLst>
          </p:cNvPr>
          <p:cNvSpPr>
            <a:spLocks noGrp="1"/>
          </p:cNvSpPr>
          <p:nvPr>
            <p:ph sz="half" idx="2"/>
          </p:nvPr>
        </p:nvSpPr>
        <p:spPr>
          <a:xfrm>
            <a:off x="4955354" y="2682433"/>
            <a:ext cx="6282169" cy="3215749"/>
          </a:xfrm>
        </p:spPr>
        <p:txBody>
          <a:bodyPr vert="horz" lIns="91440" tIns="45720" rIns="91440" bIns="45720" rtlCol="0">
            <a:normAutofit/>
          </a:bodyPr>
          <a:lstStyle/>
          <a:p>
            <a:r>
              <a:rPr lang="en-US" sz="2400" dirty="0"/>
              <a:t>Heterosexism: Oppression and prejudice against queer people </a:t>
            </a:r>
            <a:r>
              <a:rPr lang="en-US" sz="1800" dirty="0"/>
              <a:t>(Jackson 2006) </a:t>
            </a:r>
          </a:p>
          <a:p>
            <a:pPr lvl="1"/>
            <a:r>
              <a:rPr lang="en-US" dirty="0"/>
              <a:t>Rather than homophobia</a:t>
            </a:r>
          </a:p>
          <a:p>
            <a:pPr lvl="1"/>
            <a:r>
              <a:rPr lang="en-US" dirty="0"/>
              <a:t>Queer oppression is socially constructed </a:t>
            </a:r>
            <a:r>
              <a:rPr lang="en-US" sz="1800" dirty="0"/>
              <a:t>(Weston 1991)</a:t>
            </a:r>
          </a:p>
        </p:txBody>
      </p:sp>
    </p:spTree>
    <p:extLst>
      <p:ext uri="{BB962C8B-B14F-4D97-AF65-F5344CB8AC3E}">
        <p14:creationId xmlns:p14="http://schemas.microsoft.com/office/powerpoint/2010/main" val="137750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710E3-4B1B-47A8-BBB9-D63DC5FEB822}"/>
              </a:ext>
            </a:extLst>
          </p:cNvPr>
          <p:cNvSpPr>
            <a:spLocks noGrp="1"/>
          </p:cNvSpPr>
          <p:nvPr>
            <p:ph type="title"/>
          </p:nvPr>
        </p:nvSpPr>
        <p:spPr>
          <a:xfrm>
            <a:off x="870204" y="606564"/>
            <a:ext cx="10451592" cy="1325563"/>
          </a:xfrm>
        </p:spPr>
        <p:txBody>
          <a:bodyPr anchor="ctr">
            <a:normAutofit/>
          </a:bodyPr>
          <a:lstStyle/>
          <a:p>
            <a:r>
              <a:rPr lang="en-US" dirty="0"/>
              <a:t>The Chosen Family Farm Model</a:t>
            </a:r>
          </a:p>
        </p:txBody>
      </p:sp>
      <p:sp>
        <p:nvSpPr>
          <p:cNvPr id="15" name="Rectangle 14">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5BA43C4B-75DE-4F83-8964-2A2A7F3AECA8}"/>
              </a:ext>
            </a:extLst>
          </p:cNvPr>
          <p:cNvSpPr>
            <a:spLocks noGrp="1"/>
          </p:cNvSpPr>
          <p:nvPr>
            <p:ph idx="1"/>
          </p:nvPr>
        </p:nvSpPr>
        <p:spPr>
          <a:xfrm>
            <a:off x="870204" y="2736662"/>
            <a:ext cx="4711892" cy="3501231"/>
          </a:xfrm>
        </p:spPr>
        <p:txBody>
          <a:bodyPr>
            <a:normAutofit/>
          </a:bodyPr>
          <a:lstStyle/>
          <a:p>
            <a:r>
              <a:rPr lang="en-US" sz="2400" dirty="0"/>
              <a:t>Communal, small-scale, cooperative, intentional </a:t>
            </a:r>
          </a:p>
          <a:p>
            <a:pPr lvl="1"/>
            <a:r>
              <a:rPr lang="en-US" sz="1600" dirty="0"/>
              <a:t>Romantic and non-romantic partner(s)</a:t>
            </a:r>
          </a:p>
          <a:p>
            <a:r>
              <a:rPr lang="en-US" sz="2400" dirty="0"/>
              <a:t>Shared resources, labor, equipment</a:t>
            </a:r>
          </a:p>
          <a:p>
            <a:r>
              <a:rPr lang="en-US" sz="2400" dirty="0"/>
              <a:t>Queer farmers enacting &amp; envisioning</a:t>
            </a:r>
          </a:p>
        </p:txBody>
      </p:sp>
      <p:sp>
        <p:nvSpPr>
          <p:cNvPr id="3" name="Speech Bubble: Rectangle with Corners Rounded 2">
            <a:extLst>
              <a:ext uri="{FF2B5EF4-FFF2-40B4-BE49-F238E27FC236}">
                <a16:creationId xmlns:a16="http://schemas.microsoft.com/office/drawing/2014/main" id="{B8A85857-170B-4E19-80D4-327449C5899E}"/>
              </a:ext>
            </a:extLst>
          </p:cNvPr>
          <p:cNvSpPr/>
          <p:nvPr/>
        </p:nvSpPr>
        <p:spPr>
          <a:xfrm>
            <a:off x="5582096" y="3113956"/>
            <a:ext cx="6023225" cy="216847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 have always approached this idea of purchasing land with land partners who would then kind of be our first ripple of community and then the layer out from that…”</a:t>
            </a:r>
          </a:p>
          <a:p>
            <a:pPr algn="ctr"/>
            <a:r>
              <a:rPr lang="en-US" dirty="0"/>
              <a:t>		</a:t>
            </a:r>
          </a:p>
          <a:p>
            <a:pPr algn="ctr"/>
            <a:r>
              <a:rPr lang="en-US" dirty="0"/>
              <a:t>—Whitney, cis-gender woman, bisexual, employee</a:t>
            </a:r>
          </a:p>
        </p:txBody>
      </p:sp>
    </p:spTree>
    <p:extLst>
      <p:ext uri="{BB962C8B-B14F-4D97-AF65-F5344CB8AC3E}">
        <p14:creationId xmlns:p14="http://schemas.microsoft.com/office/powerpoint/2010/main" val="422814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70B077-2E3A-4314-B929-83B8383F99BC}"/>
              </a:ext>
            </a:extLst>
          </p:cNvPr>
          <p:cNvSpPr>
            <a:spLocks noGrp="1"/>
          </p:cNvSpPr>
          <p:nvPr>
            <p:ph type="title"/>
          </p:nvPr>
        </p:nvSpPr>
        <p:spPr>
          <a:xfrm>
            <a:off x="509286" y="668377"/>
            <a:ext cx="10844514" cy="1325563"/>
          </a:xfrm>
        </p:spPr>
        <p:txBody>
          <a:bodyPr>
            <a:normAutofit/>
          </a:bodyPr>
          <a:lstStyle/>
          <a:p>
            <a:r>
              <a:rPr lang="en-US" dirty="0"/>
              <a:t>Extending the Chosen Family: Farm Employees</a:t>
            </a:r>
          </a:p>
        </p:txBody>
      </p:sp>
      <p:sp>
        <p:nvSpPr>
          <p:cNvPr id="4" name="Content Placeholder 3">
            <a:extLst>
              <a:ext uri="{FF2B5EF4-FFF2-40B4-BE49-F238E27FC236}">
                <a16:creationId xmlns:a16="http://schemas.microsoft.com/office/drawing/2014/main" id="{7C7F42D7-6943-4F99-BA61-AAC13325303E}"/>
              </a:ext>
            </a:extLst>
          </p:cNvPr>
          <p:cNvSpPr>
            <a:spLocks noGrp="1"/>
          </p:cNvSpPr>
          <p:nvPr>
            <p:ph sz="half" idx="1"/>
          </p:nvPr>
        </p:nvSpPr>
        <p:spPr>
          <a:xfrm>
            <a:off x="838200" y="2177456"/>
            <a:ext cx="5097780" cy="3795748"/>
          </a:xfrm>
        </p:spPr>
        <p:txBody>
          <a:bodyPr>
            <a:normAutofit/>
          </a:bodyPr>
          <a:lstStyle/>
          <a:p>
            <a:r>
              <a:rPr lang="en-US" sz="2400" dirty="0"/>
              <a:t>Queer farm owners and employees build knowledge and skill sharing relationships</a:t>
            </a:r>
          </a:p>
          <a:p>
            <a:r>
              <a:rPr lang="en-US" sz="2400" dirty="0"/>
              <a:t>Contradicts family farm model in which the “pipeline” is intergenerational based on bloodlines and marriage</a:t>
            </a:r>
          </a:p>
          <a:p>
            <a:r>
              <a:rPr lang="en-US" sz="2400" dirty="0"/>
              <a:t>Geographic and financial constraints of the chosen family farm model</a:t>
            </a:r>
          </a:p>
          <a:p>
            <a:r>
              <a:rPr lang="en-US" sz="2400" dirty="0"/>
              <a:t>Entry to farming outside inheritance</a:t>
            </a:r>
          </a:p>
          <a:p>
            <a:endParaRPr lang="en-US" sz="2400" dirty="0"/>
          </a:p>
        </p:txBody>
      </p:sp>
      <p:sp>
        <p:nvSpPr>
          <p:cNvPr id="10" name="Content Placeholder 9">
            <a:extLst>
              <a:ext uri="{FF2B5EF4-FFF2-40B4-BE49-F238E27FC236}">
                <a16:creationId xmlns:a16="http://schemas.microsoft.com/office/drawing/2014/main" id="{5F7CEFC5-794D-47DB-9AAE-D1E670F24EC0}"/>
              </a:ext>
            </a:extLst>
          </p:cNvPr>
          <p:cNvSpPr>
            <a:spLocks noGrp="1"/>
          </p:cNvSpPr>
          <p:nvPr>
            <p:ph sz="half" idx="2"/>
          </p:nvPr>
        </p:nvSpPr>
        <p:spPr>
          <a:xfrm>
            <a:off x="6256338" y="2540217"/>
            <a:ext cx="5097462" cy="3070225"/>
          </a:xfrm>
          <a:prstGeom prst="wedgeRoundRectCallout">
            <a:avLst/>
          </a:prstGeom>
        </p:spPr>
        <p:style>
          <a:lnRef idx="2">
            <a:schemeClr val="accent1"/>
          </a:lnRef>
          <a:fillRef idx="1">
            <a:schemeClr val="lt1"/>
          </a:fillRef>
          <a:effectRef idx="0">
            <a:schemeClr val="accent1"/>
          </a:effectRef>
          <a:fontRef idx="minor">
            <a:schemeClr val="dk1"/>
          </a:fontRef>
        </p:style>
        <p:txBody>
          <a:bodyPr rtlCol="0" anchor="ctr">
            <a:normAutofit/>
          </a:bodyPr>
          <a:lstStyle/>
          <a:p>
            <a:pPr marL="0" indent="0">
              <a:buNone/>
            </a:pPr>
            <a:r>
              <a:rPr lang="en-US" sz="1800" dirty="0"/>
              <a:t>“</a:t>
            </a:r>
            <a:r>
              <a:rPr lang="en-US" sz="1800" b="1" dirty="0"/>
              <a:t>I do wonder sometimes if I hadn’t had that kind of entry point if I would still be doing it (farming) or still be pursuing it</a:t>
            </a:r>
            <a:r>
              <a:rPr lang="en-US" sz="1800" dirty="0"/>
              <a:t>… being able to talk about my queerness openly and have that support where….</a:t>
            </a:r>
            <a:r>
              <a:rPr lang="en-US" sz="1800" b="1" dirty="0"/>
              <a:t>My parents aren’t not supportive but [the queer couple I used to work for] are in their </a:t>
            </a:r>
            <a:r>
              <a:rPr lang="en-US" sz="1800" b="1" dirty="0" err="1"/>
              <a:t>30s</a:t>
            </a:r>
            <a:r>
              <a:rPr lang="en-US" sz="1800" b="1" dirty="0"/>
              <a:t> and so having my young gay moms to process shit with has been super important and formative.”</a:t>
            </a:r>
          </a:p>
          <a:p>
            <a:pPr marL="0" indent="0">
              <a:buNone/>
            </a:pPr>
            <a:r>
              <a:rPr lang="en-US" sz="1800" b="1" dirty="0"/>
              <a:t>	</a:t>
            </a:r>
            <a:r>
              <a:rPr lang="en-US" sz="1800" dirty="0"/>
              <a:t>—Grey, non-binary, queer, employee</a:t>
            </a:r>
          </a:p>
        </p:txBody>
      </p:sp>
    </p:spTree>
    <p:extLst>
      <p:ext uri="{BB962C8B-B14F-4D97-AF65-F5344CB8AC3E}">
        <p14:creationId xmlns:p14="http://schemas.microsoft.com/office/powerpoint/2010/main" val="395905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3173C-C9E1-4433-8BF1-777443B192B2}"/>
              </a:ext>
            </a:extLst>
          </p:cNvPr>
          <p:cNvSpPr>
            <a:spLocks noGrp="1"/>
          </p:cNvSpPr>
          <p:nvPr>
            <p:ph type="title"/>
          </p:nvPr>
        </p:nvSpPr>
        <p:spPr>
          <a:xfrm>
            <a:off x="213756" y="365125"/>
            <a:ext cx="11140044" cy="1325563"/>
          </a:xfrm>
        </p:spPr>
        <p:txBody>
          <a:bodyPr>
            <a:normAutofit/>
          </a:bodyPr>
          <a:lstStyle/>
          <a:p>
            <a:r>
              <a:rPr lang="en-US" dirty="0"/>
              <a:t>Summary: Heterosexism in Agriculture</a:t>
            </a:r>
          </a:p>
        </p:txBody>
      </p:sp>
      <p:graphicFrame>
        <p:nvGraphicFramePr>
          <p:cNvPr id="5" name="Content Placeholder 2">
            <a:extLst>
              <a:ext uri="{FF2B5EF4-FFF2-40B4-BE49-F238E27FC236}">
                <a16:creationId xmlns:a16="http://schemas.microsoft.com/office/drawing/2014/main" id="{39050885-4CDB-4B36-984A-3A7B1761EEB3}"/>
              </a:ext>
            </a:extLst>
          </p:cNvPr>
          <p:cNvGraphicFramePr>
            <a:graphicFrameLocks noGrp="1"/>
          </p:cNvGraphicFramePr>
          <p:nvPr>
            <p:ph idx="1"/>
            <p:extLst>
              <p:ext uri="{D42A27DB-BD31-4B8C-83A1-F6EECF244321}">
                <p14:modId xmlns:p14="http://schemas.microsoft.com/office/powerpoint/2010/main" val="4116959173"/>
              </p:ext>
            </p:extLst>
          </p:nvPr>
        </p:nvGraphicFramePr>
        <p:xfrm>
          <a:off x="627321" y="1796902"/>
          <a:ext cx="10726479" cy="4380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626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8046E-9C4B-4B37-BD78-F2790B010EEC}"/>
              </a:ext>
            </a:extLst>
          </p:cNvPr>
          <p:cNvSpPr>
            <a:spLocks noGrp="1"/>
          </p:cNvSpPr>
          <p:nvPr>
            <p:ph type="title"/>
          </p:nvPr>
        </p:nvSpPr>
        <p:spPr/>
        <p:txBody>
          <a:bodyPr/>
          <a:lstStyle/>
          <a:p>
            <a:r>
              <a:rPr lang="en-US" dirty="0"/>
              <a:t>(4) Gender, Sexuality, &amp; Performance</a:t>
            </a:r>
          </a:p>
        </p:txBody>
      </p:sp>
      <p:sp>
        <p:nvSpPr>
          <p:cNvPr id="3" name="Content Placeholder 2">
            <a:extLst>
              <a:ext uri="{FF2B5EF4-FFF2-40B4-BE49-F238E27FC236}">
                <a16:creationId xmlns:a16="http://schemas.microsoft.com/office/drawing/2014/main" id="{95C959B9-A4C0-41F5-8FC6-CC7E129487C3}"/>
              </a:ext>
            </a:extLst>
          </p:cNvPr>
          <p:cNvSpPr>
            <a:spLocks noGrp="1"/>
          </p:cNvSpPr>
          <p:nvPr>
            <p:ph idx="1"/>
          </p:nvPr>
        </p:nvSpPr>
        <p:spPr>
          <a:xfrm>
            <a:off x="838200" y="1825625"/>
            <a:ext cx="8753475" cy="4351338"/>
          </a:xfrm>
        </p:spPr>
        <p:txBody>
          <a:bodyPr/>
          <a:lstStyle/>
          <a:p>
            <a:r>
              <a:rPr lang="en-US" dirty="0"/>
              <a:t>Gender can be more easily “read” than sexuality</a:t>
            </a:r>
          </a:p>
          <a:p>
            <a:r>
              <a:rPr lang="en-US" dirty="0"/>
              <a:t>All genders positioned themselves next to hegemonic masculinity </a:t>
            </a:r>
          </a:p>
          <a:p>
            <a:endParaRPr lang="en-US" dirty="0"/>
          </a:p>
          <a:p>
            <a:endParaRPr lang="en-US" dirty="0"/>
          </a:p>
        </p:txBody>
      </p:sp>
      <p:sp>
        <p:nvSpPr>
          <p:cNvPr id="11" name="Rectangle 10">
            <a:extLst>
              <a:ext uri="{FF2B5EF4-FFF2-40B4-BE49-F238E27FC236}">
                <a16:creationId xmlns:a16="http://schemas.microsoft.com/office/drawing/2014/main" id="{DFF4A907-2BA9-48BA-AC25-412F25895267}"/>
              </a:ext>
            </a:extLst>
          </p:cNvPr>
          <p:cNvSpPr/>
          <p:nvPr/>
        </p:nvSpPr>
        <p:spPr>
          <a:xfrm>
            <a:off x="10082151" y="0"/>
            <a:ext cx="210984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376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960AD71-2A97-40A5-886E-2C70B4FBDBC3}"/>
              </a:ext>
            </a:extLst>
          </p:cNvPr>
          <p:cNvSpPr>
            <a:spLocks noGrp="1"/>
          </p:cNvSpPr>
          <p:nvPr>
            <p:ph type="title"/>
          </p:nvPr>
        </p:nvSpPr>
        <p:spPr>
          <a:xfrm>
            <a:off x="838200" y="668377"/>
            <a:ext cx="10515600" cy="1325563"/>
          </a:xfrm>
        </p:spPr>
        <p:txBody>
          <a:bodyPr>
            <a:normAutofit/>
          </a:bodyPr>
          <a:lstStyle/>
          <a:p>
            <a:r>
              <a:rPr lang="en-US"/>
              <a:t>Sexism &amp; Feminized Bodies</a:t>
            </a:r>
            <a:endParaRPr lang="en-US" dirty="0"/>
          </a:p>
        </p:txBody>
      </p:sp>
      <p:sp>
        <p:nvSpPr>
          <p:cNvPr id="5" name="Content Placeholder 4">
            <a:extLst>
              <a:ext uri="{FF2B5EF4-FFF2-40B4-BE49-F238E27FC236}">
                <a16:creationId xmlns:a16="http://schemas.microsoft.com/office/drawing/2014/main" id="{21040FE0-96A5-498E-9A5F-1E3051233192}"/>
              </a:ext>
            </a:extLst>
          </p:cNvPr>
          <p:cNvSpPr>
            <a:spLocks noGrp="1"/>
          </p:cNvSpPr>
          <p:nvPr>
            <p:ph sz="half" idx="1"/>
          </p:nvPr>
        </p:nvSpPr>
        <p:spPr>
          <a:xfrm>
            <a:off x="838200" y="2177456"/>
            <a:ext cx="5097780" cy="3795748"/>
          </a:xfrm>
        </p:spPr>
        <p:txBody>
          <a:bodyPr>
            <a:normAutofit/>
          </a:bodyPr>
          <a:lstStyle/>
          <a:p>
            <a:r>
              <a:rPr lang="en-US" sz="2400" dirty="0"/>
              <a:t>Farmers expressed SA inclusion of gender minorities</a:t>
            </a:r>
          </a:p>
          <a:p>
            <a:r>
              <a:rPr lang="en-US" sz="2400" dirty="0"/>
              <a:t>Many women farmers emphasized that gender was a more salient</a:t>
            </a:r>
          </a:p>
          <a:p>
            <a:r>
              <a:rPr lang="en-US" sz="2400" dirty="0"/>
              <a:t>Gendered barriers</a:t>
            </a:r>
          </a:p>
          <a:p>
            <a:pPr lvl="1"/>
            <a:r>
              <a:rPr lang="en-US" dirty="0"/>
              <a:t>Not respected</a:t>
            </a:r>
          </a:p>
          <a:p>
            <a:pPr lvl="1"/>
            <a:r>
              <a:rPr lang="en-US" dirty="0"/>
              <a:t>Excluded training</a:t>
            </a:r>
          </a:p>
          <a:p>
            <a:pPr lvl="1"/>
            <a:r>
              <a:rPr lang="en-US" dirty="0"/>
              <a:t>Marginalized from resources</a:t>
            </a:r>
          </a:p>
        </p:txBody>
      </p:sp>
      <p:sp>
        <p:nvSpPr>
          <p:cNvPr id="7" name="Content Placeholder 8">
            <a:extLst>
              <a:ext uri="{FF2B5EF4-FFF2-40B4-BE49-F238E27FC236}">
                <a16:creationId xmlns:a16="http://schemas.microsoft.com/office/drawing/2014/main" id="{134C8485-E698-4C3A-9F20-6D5D8CE10ED1}"/>
              </a:ext>
            </a:extLst>
          </p:cNvPr>
          <p:cNvSpPr>
            <a:spLocks noGrp="1"/>
          </p:cNvSpPr>
          <p:nvPr>
            <p:ph sz="half" idx="2"/>
          </p:nvPr>
        </p:nvSpPr>
        <p:spPr>
          <a:xfrm>
            <a:off x="6096000" y="2599811"/>
            <a:ext cx="5097780" cy="2686605"/>
          </a:xfrm>
          <a:prstGeom prst="wedgeRoundRectCallout">
            <a:avLst/>
          </a:prstGeom>
        </p:spPr>
        <p:style>
          <a:lnRef idx="2">
            <a:schemeClr val="accent1"/>
          </a:lnRef>
          <a:fillRef idx="1">
            <a:schemeClr val="lt1"/>
          </a:fillRef>
          <a:effectRef idx="0">
            <a:schemeClr val="accent1"/>
          </a:effectRef>
          <a:fontRef idx="minor">
            <a:schemeClr val="dk1"/>
          </a:fontRef>
        </p:style>
        <p:txBody>
          <a:bodyPr rtlCol="0">
            <a:normAutofit/>
          </a:bodyPr>
          <a:lstStyle/>
          <a:p>
            <a:pPr marL="0" indent="0">
              <a:buNone/>
            </a:pPr>
            <a:r>
              <a:rPr lang="en-US" sz="1900" dirty="0"/>
              <a:t>“</a:t>
            </a:r>
            <a:r>
              <a:rPr lang="en-US" sz="1900" b="1" dirty="0"/>
              <a:t>I’ve experienced bullshit from men who think I’m not strong enough; they think I don’t know enough, they call me sweetheart</a:t>
            </a:r>
            <a:r>
              <a:rPr lang="en-US" sz="1900" dirty="0"/>
              <a:t>. [T]he way that I look, I don’t feel very feminine and the fact that they call me sweetheart….That’s just really inconsiderate, and when I get misgendered, whatever…” </a:t>
            </a:r>
          </a:p>
          <a:p>
            <a:pPr marL="0" indent="0">
              <a:buNone/>
            </a:pPr>
            <a:r>
              <a:rPr lang="en-US" sz="1900" dirty="0"/>
              <a:t>	—Rae, non-binary, queer, owner</a:t>
            </a:r>
          </a:p>
          <a:p>
            <a:pPr marL="0" indent="0">
              <a:buNone/>
            </a:pPr>
            <a:endParaRPr lang="en-US" sz="1900" dirty="0"/>
          </a:p>
        </p:txBody>
      </p:sp>
    </p:spTree>
    <p:extLst>
      <p:ext uri="{BB962C8B-B14F-4D97-AF65-F5344CB8AC3E}">
        <p14:creationId xmlns:p14="http://schemas.microsoft.com/office/powerpoint/2010/main" val="193633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bg/>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797F351-9777-4363-A6FD-B34C2CDB60C8}"/>
              </a:ext>
            </a:extLst>
          </p:cNvPr>
          <p:cNvSpPr>
            <a:spLocks noGrp="1"/>
          </p:cNvSpPr>
          <p:nvPr>
            <p:ph type="title"/>
          </p:nvPr>
        </p:nvSpPr>
        <p:spPr>
          <a:xfrm>
            <a:off x="838200" y="668377"/>
            <a:ext cx="10515600" cy="1325563"/>
          </a:xfrm>
        </p:spPr>
        <p:txBody>
          <a:bodyPr>
            <a:normAutofit/>
          </a:bodyPr>
          <a:lstStyle/>
          <a:p>
            <a:r>
              <a:rPr lang="en-US" dirty="0"/>
              <a:t>Hegemonic Masculinity</a:t>
            </a:r>
          </a:p>
        </p:txBody>
      </p:sp>
      <p:sp>
        <p:nvSpPr>
          <p:cNvPr id="4" name="Content Placeholder 3">
            <a:extLst>
              <a:ext uri="{FF2B5EF4-FFF2-40B4-BE49-F238E27FC236}">
                <a16:creationId xmlns:a16="http://schemas.microsoft.com/office/drawing/2014/main" id="{41AB5EA9-B906-49ED-BB9F-8AEA029DE275}"/>
              </a:ext>
            </a:extLst>
          </p:cNvPr>
          <p:cNvSpPr>
            <a:spLocks noGrp="1"/>
          </p:cNvSpPr>
          <p:nvPr>
            <p:ph sz="half" idx="1"/>
          </p:nvPr>
        </p:nvSpPr>
        <p:spPr>
          <a:xfrm>
            <a:off x="838200" y="2177456"/>
            <a:ext cx="5172182" cy="3795748"/>
          </a:xfrm>
          <a:prstGeom prst="wedgeRoundRectCallout">
            <a:avLst/>
          </a:prstGeom>
        </p:spPr>
        <p:style>
          <a:lnRef idx="2">
            <a:schemeClr val="accent1"/>
          </a:lnRef>
          <a:fillRef idx="1">
            <a:schemeClr val="lt1"/>
          </a:fillRef>
          <a:effectRef idx="0">
            <a:schemeClr val="accent1"/>
          </a:effectRef>
          <a:fontRef idx="minor">
            <a:schemeClr val="dk1"/>
          </a:fontRef>
        </p:style>
        <p:txBody>
          <a:bodyPr rtlCol="0">
            <a:normAutofit/>
          </a:bodyPr>
          <a:lstStyle/>
          <a:p>
            <a:pPr marL="0" indent="0">
              <a:buNone/>
            </a:pPr>
            <a:r>
              <a:rPr lang="en-US" sz="2200" b="1" dirty="0"/>
              <a:t>“I felt uncomfortable a lot of the times because of people assuming that I felt a certain way about women or felt a certain way about politics </a:t>
            </a:r>
            <a:r>
              <a:rPr lang="en-US" sz="2200" dirty="0"/>
              <a:t>that was kind of a tough place to navigate sometimes because also </a:t>
            </a:r>
            <a:r>
              <a:rPr lang="en-US" sz="2200" b="1" dirty="0"/>
              <a:t>there’s this customer’s always right attitude, and it can be really hard to challenge that.”</a:t>
            </a:r>
          </a:p>
          <a:p>
            <a:pPr marL="0" indent="0">
              <a:buNone/>
            </a:pPr>
            <a:r>
              <a:rPr lang="en-US" sz="2200" dirty="0"/>
              <a:t>	—Skyler, transgender man, 		queer, employee</a:t>
            </a:r>
          </a:p>
          <a:p>
            <a:pPr marL="0" indent="0">
              <a:buNone/>
            </a:pPr>
            <a:endParaRPr lang="en-US" sz="2200" dirty="0"/>
          </a:p>
        </p:txBody>
      </p:sp>
      <p:sp>
        <p:nvSpPr>
          <p:cNvPr id="6" name="Content Placeholder 5">
            <a:extLst>
              <a:ext uri="{FF2B5EF4-FFF2-40B4-BE49-F238E27FC236}">
                <a16:creationId xmlns:a16="http://schemas.microsoft.com/office/drawing/2014/main" id="{B2E38B5C-AFE2-40A2-A610-7C1424465172}"/>
              </a:ext>
            </a:extLst>
          </p:cNvPr>
          <p:cNvSpPr>
            <a:spLocks noGrp="1"/>
          </p:cNvSpPr>
          <p:nvPr>
            <p:ph sz="half" idx="2"/>
          </p:nvPr>
        </p:nvSpPr>
        <p:spPr>
          <a:xfrm>
            <a:off x="6256020" y="2177456"/>
            <a:ext cx="5097780" cy="3795748"/>
          </a:xfrm>
        </p:spPr>
        <p:txBody>
          <a:bodyPr>
            <a:normAutofit/>
          </a:bodyPr>
          <a:lstStyle/>
          <a:p>
            <a:r>
              <a:rPr lang="en-US" sz="2400" dirty="0"/>
              <a:t>Women farmers disrupts norms </a:t>
            </a:r>
            <a:r>
              <a:rPr lang="en-US" sz="1800" dirty="0"/>
              <a:t>(Trauger 2004)</a:t>
            </a:r>
          </a:p>
          <a:p>
            <a:r>
              <a:rPr lang="en-US" sz="2400" dirty="0"/>
              <a:t>Gendered institution of farming slow to change </a:t>
            </a:r>
            <a:r>
              <a:rPr lang="en-US" sz="1800" dirty="0"/>
              <a:t>(Smyth et al. 2018)</a:t>
            </a:r>
          </a:p>
          <a:p>
            <a:r>
              <a:rPr lang="en-US" sz="2400" dirty="0"/>
              <a:t>Queer men, non-binary, and transgender farmers also subvert gender expectations</a:t>
            </a:r>
          </a:p>
          <a:p>
            <a:pPr lvl="1"/>
            <a:r>
              <a:rPr lang="en-US" sz="2000" dirty="0"/>
              <a:t>Heterosexuality essential to hegemonic masculinity (Donaldson 1993)</a:t>
            </a:r>
          </a:p>
          <a:p>
            <a:endParaRPr lang="en-US" sz="2400" dirty="0"/>
          </a:p>
        </p:txBody>
      </p:sp>
    </p:spTree>
    <p:extLst>
      <p:ext uri="{BB962C8B-B14F-4D97-AF65-F5344CB8AC3E}">
        <p14:creationId xmlns:p14="http://schemas.microsoft.com/office/powerpoint/2010/main" val="350333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FDDBA191-720F-4B9B-8218-AFC64EE06340}"/>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sz="2600">
                <a:solidFill>
                  <a:srgbClr val="FFFFFF"/>
                </a:solidFill>
              </a:rPr>
              <a:t>Summary: Gender &amp; Sexuality</a:t>
            </a:r>
          </a:p>
        </p:txBody>
      </p:sp>
      <p:graphicFrame>
        <p:nvGraphicFramePr>
          <p:cNvPr id="9" name="Content Placeholder 4">
            <a:extLst>
              <a:ext uri="{FF2B5EF4-FFF2-40B4-BE49-F238E27FC236}">
                <a16:creationId xmlns:a16="http://schemas.microsoft.com/office/drawing/2014/main" id="{6BE49470-46E9-4855-837E-6C32DFD90747}"/>
              </a:ext>
            </a:extLst>
          </p:cNvPr>
          <p:cNvGraphicFramePr>
            <a:graphicFrameLocks noGrp="1"/>
          </p:cNvGraphicFramePr>
          <p:nvPr>
            <p:ph idx="1"/>
            <p:extLst>
              <p:ext uri="{D42A27DB-BD31-4B8C-83A1-F6EECF244321}">
                <p14:modId xmlns:p14="http://schemas.microsoft.com/office/powerpoint/2010/main" val="2603340736"/>
              </p:ext>
            </p:extLst>
          </p:nvPr>
        </p:nvGraphicFramePr>
        <p:xfrm>
          <a:off x="4038600" y="1166648"/>
          <a:ext cx="7315200" cy="4524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879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3A5E1-01CC-4B9D-A470-F1B0A7D2DB28}"/>
              </a:ext>
            </a:extLst>
          </p:cNvPr>
          <p:cNvSpPr>
            <a:spLocks noGrp="1"/>
          </p:cNvSpPr>
          <p:nvPr>
            <p:ph type="title"/>
          </p:nvPr>
        </p:nvSpPr>
        <p:spPr>
          <a:xfrm>
            <a:off x="566530" y="627564"/>
            <a:ext cx="8044070" cy="1325563"/>
          </a:xfrm>
        </p:spPr>
        <p:txBody>
          <a:bodyPr>
            <a:normAutofit/>
          </a:bodyPr>
          <a:lstStyle/>
          <a:p>
            <a:r>
              <a:rPr lang="en-US" dirty="0"/>
              <a:t>(5) Race, Social Justice, &amp; Sexuality</a:t>
            </a:r>
          </a:p>
        </p:txBody>
      </p:sp>
      <p:sp>
        <p:nvSpPr>
          <p:cNvPr id="3" name="Content Placeholder 2">
            <a:extLst>
              <a:ext uri="{FF2B5EF4-FFF2-40B4-BE49-F238E27FC236}">
                <a16:creationId xmlns:a16="http://schemas.microsoft.com/office/drawing/2014/main" id="{5CDF9A75-B4A3-443D-9966-BAA63CF38B18}"/>
              </a:ext>
            </a:extLst>
          </p:cNvPr>
          <p:cNvSpPr>
            <a:spLocks noGrp="1"/>
          </p:cNvSpPr>
          <p:nvPr>
            <p:ph idx="1"/>
          </p:nvPr>
        </p:nvSpPr>
        <p:spPr>
          <a:xfrm>
            <a:off x="1136429" y="2278173"/>
            <a:ext cx="7474171" cy="3782385"/>
          </a:xfrm>
        </p:spPr>
        <p:txBody>
          <a:bodyPr anchor="ctr">
            <a:normAutofit/>
          </a:bodyPr>
          <a:lstStyle/>
          <a:p>
            <a:r>
              <a:rPr lang="en-US" sz="2000" dirty="0"/>
              <a:t>Racism &amp; white privilege is documented in the U.S. food system</a:t>
            </a:r>
          </a:p>
          <a:p>
            <a:r>
              <a:rPr lang="en-US" sz="2000" dirty="0"/>
              <a:t>Structural inequalities afford white people greater access to economic and social resources, land, and capital </a:t>
            </a:r>
            <a:r>
              <a:rPr lang="en-US" sz="1600" dirty="0"/>
              <a:t>(Alkon and Norgaard 2009; Slocum 2006)</a:t>
            </a:r>
          </a:p>
          <a:p>
            <a:r>
              <a:rPr lang="en-US" sz="2000" dirty="0"/>
              <a:t>Connecting sexuality &amp; race</a:t>
            </a:r>
          </a:p>
          <a:p>
            <a:pPr lvl="1"/>
            <a:r>
              <a:rPr lang="en-US" sz="2000" dirty="0"/>
              <a:t>Several respondents—without prompting—noted their white race</a:t>
            </a:r>
          </a:p>
          <a:p>
            <a:pPr lvl="1"/>
            <a:r>
              <a:rPr lang="en-US" sz="2000" dirty="0"/>
              <a:t>Discussed inequalities in agrifood system &amp; sustainable agriculture</a:t>
            </a:r>
          </a:p>
          <a:p>
            <a:pPr lvl="1"/>
            <a:r>
              <a:rPr lang="en-US" sz="2000" dirty="0"/>
              <a:t>Expressed desire to confront racism in agri-food system</a:t>
            </a:r>
          </a:p>
          <a:p>
            <a:r>
              <a:rPr lang="en-US" sz="2000" dirty="0"/>
              <a:t>Outcome of Food Justice Movement and farmers of color </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Family">
            <a:extLst>
              <a:ext uri="{FF2B5EF4-FFF2-40B4-BE49-F238E27FC236}">
                <a16:creationId xmlns:a16="http://schemas.microsoft.com/office/drawing/2014/main" id="{0AE79ED1-80FF-4A04-BABB-79666C1B8A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316957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1D590F-C5EA-41E0-A7DD-14431E1858FC}"/>
              </a:ext>
            </a:extLst>
          </p:cNvPr>
          <p:cNvSpPr>
            <a:spLocks noGrp="1"/>
          </p:cNvSpPr>
          <p:nvPr>
            <p:ph type="title"/>
          </p:nvPr>
        </p:nvSpPr>
        <p:spPr>
          <a:xfrm>
            <a:off x="838200" y="963877"/>
            <a:ext cx="3494362" cy="4930246"/>
          </a:xfrm>
        </p:spPr>
        <p:txBody>
          <a:bodyPr>
            <a:normAutofit/>
          </a:bodyPr>
          <a:lstStyle/>
          <a:p>
            <a:pPr algn="r"/>
            <a:r>
              <a:rPr lang="en-US" sz="4100" dirty="0">
                <a:solidFill>
                  <a:schemeClr val="accent1"/>
                </a:solidFill>
              </a:rPr>
              <a:t>Acknowledging white privilege</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06CAC0F6-DA52-4099-B628-10CEAFAC4339}"/>
              </a:ext>
            </a:extLst>
          </p:cNvPr>
          <p:cNvSpPr>
            <a:spLocks noGrp="1"/>
          </p:cNvSpPr>
          <p:nvPr>
            <p:ph idx="1"/>
          </p:nvPr>
        </p:nvSpPr>
        <p:spPr>
          <a:xfrm>
            <a:off x="4849198" y="1656836"/>
            <a:ext cx="6504602" cy="3544328"/>
          </a:xfrm>
          <a:prstGeom prst="wedgeRoundRectCallout">
            <a:avLst/>
          </a:prstGeom>
        </p:spPr>
        <p:style>
          <a:lnRef idx="2">
            <a:schemeClr val="accent1"/>
          </a:lnRef>
          <a:fillRef idx="1">
            <a:schemeClr val="lt1"/>
          </a:fillRef>
          <a:effectRef idx="0">
            <a:schemeClr val="accent1"/>
          </a:effectRef>
          <a:fontRef idx="minor">
            <a:schemeClr val="dk1"/>
          </a:fontRef>
        </p:style>
        <p:txBody>
          <a:bodyPr rtlCol="0" anchor="ctr">
            <a:normAutofit/>
          </a:bodyPr>
          <a:lstStyle/>
          <a:p>
            <a:pPr marL="0" indent="0">
              <a:buNone/>
            </a:pPr>
            <a:r>
              <a:rPr lang="en-US" sz="2400" dirty="0"/>
              <a:t>“First of all</a:t>
            </a:r>
            <a:r>
              <a:rPr lang="en-US" sz="2400" b="1" dirty="0"/>
              <a:t>, it’s important to say that I can pass in a lot of different ways, and I’m white.  </a:t>
            </a:r>
            <a:r>
              <a:rPr lang="en-US" sz="2400" dirty="0"/>
              <a:t>So there are so many things that I don’t experience because people can look at me and talk to me and not notice anything or think anything.”</a:t>
            </a:r>
          </a:p>
          <a:p>
            <a:pPr marL="0" indent="0">
              <a:buNone/>
            </a:pPr>
            <a:r>
              <a:rPr lang="en-US" sz="2400" dirty="0"/>
              <a:t>—Jess, cis-gender woman, bisexual, farm employee</a:t>
            </a:r>
          </a:p>
        </p:txBody>
      </p:sp>
    </p:spTree>
    <p:extLst>
      <p:ext uri="{BB962C8B-B14F-4D97-AF65-F5344CB8AC3E}">
        <p14:creationId xmlns:p14="http://schemas.microsoft.com/office/powerpoint/2010/main" val="170139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A691FCA-F397-45B6-AD6A-742846C0E11F}"/>
              </a:ext>
            </a:extLst>
          </p:cNvPr>
          <p:cNvSpPr>
            <a:spLocks noGrp="1"/>
          </p:cNvSpPr>
          <p:nvPr>
            <p:ph type="title"/>
          </p:nvPr>
        </p:nvSpPr>
        <p:spPr>
          <a:xfrm>
            <a:off x="838200" y="668377"/>
            <a:ext cx="10515600" cy="1325563"/>
          </a:xfrm>
        </p:spPr>
        <p:txBody>
          <a:bodyPr>
            <a:normAutofit/>
          </a:bodyPr>
          <a:lstStyle/>
          <a:p>
            <a:r>
              <a:rPr lang="en-US" dirty="0"/>
              <a:t>Queer Standpoint</a:t>
            </a:r>
          </a:p>
        </p:txBody>
      </p:sp>
      <p:sp>
        <p:nvSpPr>
          <p:cNvPr id="6" name="Content Placeholder 5">
            <a:extLst>
              <a:ext uri="{FF2B5EF4-FFF2-40B4-BE49-F238E27FC236}">
                <a16:creationId xmlns:a16="http://schemas.microsoft.com/office/drawing/2014/main" id="{E547BAE6-35E2-4C17-B1D0-0C511BECF3EB}"/>
              </a:ext>
            </a:extLst>
          </p:cNvPr>
          <p:cNvSpPr>
            <a:spLocks noGrp="1"/>
          </p:cNvSpPr>
          <p:nvPr>
            <p:ph sz="half" idx="2"/>
          </p:nvPr>
        </p:nvSpPr>
        <p:spPr>
          <a:xfrm>
            <a:off x="838200" y="2177456"/>
            <a:ext cx="5097780" cy="3795748"/>
          </a:xfrm>
        </p:spPr>
        <p:txBody>
          <a:bodyPr>
            <a:normAutofit/>
          </a:bodyPr>
          <a:lstStyle/>
          <a:p>
            <a:r>
              <a:rPr lang="en-US" sz="2400" dirty="0"/>
              <a:t>Queer experiences of heterosexism may offer insight to other forms of oppression</a:t>
            </a:r>
          </a:p>
          <a:p>
            <a:r>
              <a:rPr lang="en-US" sz="2400" dirty="0"/>
              <a:t>Queer farmers may be ideally positioned as allies</a:t>
            </a:r>
          </a:p>
        </p:txBody>
      </p:sp>
      <p:sp>
        <p:nvSpPr>
          <p:cNvPr id="4" name="Content Placeholder 3">
            <a:extLst>
              <a:ext uri="{FF2B5EF4-FFF2-40B4-BE49-F238E27FC236}">
                <a16:creationId xmlns:a16="http://schemas.microsoft.com/office/drawing/2014/main" id="{7FFD7C28-6284-4E9D-9916-81821AF39F1A}"/>
              </a:ext>
            </a:extLst>
          </p:cNvPr>
          <p:cNvSpPr>
            <a:spLocks noGrp="1"/>
          </p:cNvSpPr>
          <p:nvPr>
            <p:ph sz="half" idx="1"/>
          </p:nvPr>
        </p:nvSpPr>
        <p:spPr>
          <a:xfrm>
            <a:off x="6256020" y="2177456"/>
            <a:ext cx="5097780" cy="379574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marL="0" indent="0">
              <a:buNone/>
            </a:pPr>
            <a:r>
              <a:rPr lang="en-US" sz="2400" dirty="0"/>
              <a:t>“[It’s] not that as a white queer person, [I] totally get someone else’s experience as a person of color, but I feel strongly that I can witness and be present, </a:t>
            </a:r>
            <a:r>
              <a:rPr lang="en-US" sz="2400" b="1" dirty="0"/>
              <a:t>connected to an experience that I’ve had, and stand in solidarity.”</a:t>
            </a:r>
            <a:r>
              <a:rPr lang="en-US" sz="2400" dirty="0"/>
              <a:t> </a:t>
            </a:r>
          </a:p>
          <a:p>
            <a:pPr marL="0" indent="0">
              <a:buNone/>
            </a:pPr>
            <a:r>
              <a:rPr lang="en-US" sz="2400" dirty="0"/>
              <a:t>	—Paige, cis-gender woman, 	bisexual, farm owner</a:t>
            </a:r>
          </a:p>
        </p:txBody>
      </p:sp>
    </p:spTree>
    <p:extLst>
      <p:ext uri="{BB962C8B-B14F-4D97-AF65-F5344CB8AC3E}">
        <p14:creationId xmlns:p14="http://schemas.microsoft.com/office/powerpoint/2010/main" val="168511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DB66F6E8-4D4A-4907-940A-774703A2D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16005" y="5367908"/>
            <a:ext cx="3175996"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Freeform: Shape 17">
            <a:extLst>
              <a:ext uri="{FF2B5EF4-FFF2-40B4-BE49-F238E27FC236}">
                <a16:creationId xmlns:a16="http://schemas.microsoft.com/office/drawing/2014/main" id="{8F1F5A56-E82B-4FD5-9025-B72896FFB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566296"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7626C2C1-F72B-472C-8B93-5685F9A48ABB}"/>
              </a:ext>
            </a:extLst>
          </p:cNvPr>
          <p:cNvSpPr>
            <a:spLocks noGrp="1"/>
          </p:cNvSpPr>
          <p:nvPr>
            <p:ph type="title"/>
          </p:nvPr>
        </p:nvSpPr>
        <p:spPr>
          <a:xfrm>
            <a:off x="838200" y="5529884"/>
            <a:ext cx="8078342" cy="1096331"/>
          </a:xfrm>
        </p:spPr>
        <p:txBody>
          <a:bodyPr>
            <a:normAutofit/>
          </a:bodyPr>
          <a:lstStyle/>
          <a:p>
            <a:r>
              <a:rPr lang="en-US" dirty="0"/>
              <a:t>Bodies of Literature</a:t>
            </a:r>
          </a:p>
        </p:txBody>
      </p:sp>
      <p:graphicFrame>
        <p:nvGraphicFramePr>
          <p:cNvPr id="4" name="Content Placeholder 3">
            <a:extLst>
              <a:ext uri="{FF2B5EF4-FFF2-40B4-BE49-F238E27FC236}">
                <a16:creationId xmlns:a16="http://schemas.microsoft.com/office/drawing/2014/main" id="{05137BB6-8163-42D8-96F1-D33CFCE80783}"/>
              </a:ext>
            </a:extLst>
          </p:cNvPr>
          <p:cNvGraphicFramePr>
            <a:graphicFrameLocks noGrp="1"/>
          </p:cNvGraphicFramePr>
          <p:nvPr>
            <p:ph idx="1"/>
            <p:extLst>
              <p:ext uri="{D42A27DB-BD31-4B8C-83A1-F6EECF244321}">
                <p14:modId xmlns:p14="http://schemas.microsoft.com/office/powerpoint/2010/main" val="871288660"/>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20068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879E1A-946D-4976-8380-81743EAEFF38}"/>
              </a:ext>
            </a:extLst>
          </p:cNvPr>
          <p:cNvSpPr>
            <a:spLocks noGrp="1"/>
          </p:cNvSpPr>
          <p:nvPr>
            <p:ph type="title"/>
          </p:nvPr>
        </p:nvSpPr>
        <p:spPr>
          <a:xfrm>
            <a:off x="838200" y="620876"/>
            <a:ext cx="10515600" cy="1325563"/>
          </a:xfrm>
        </p:spPr>
        <p:txBody>
          <a:bodyPr>
            <a:normAutofit/>
          </a:bodyPr>
          <a:lstStyle/>
          <a:p>
            <a:r>
              <a:rPr lang="en-US" dirty="0"/>
              <a:t>Key Takeaways</a:t>
            </a:r>
          </a:p>
        </p:txBody>
      </p:sp>
      <p:sp>
        <p:nvSpPr>
          <p:cNvPr id="3" name="Content Placeholder 2">
            <a:extLst>
              <a:ext uri="{FF2B5EF4-FFF2-40B4-BE49-F238E27FC236}">
                <a16:creationId xmlns:a16="http://schemas.microsoft.com/office/drawing/2014/main" id="{88FA8056-873B-4A25-B208-28049A16FF28}"/>
              </a:ext>
            </a:extLst>
          </p:cNvPr>
          <p:cNvSpPr>
            <a:spLocks noGrp="1"/>
          </p:cNvSpPr>
          <p:nvPr>
            <p:ph sz="half" idx="1"/>
          </p:nvPr>
        </p:nvSpPr>
        <p:spPr>
          <a:xfrm>
            <a:off x="838200" y="2524539"/>
            <a:ext cx="4680534" cy="3818387"/>
          </a:xfrm>
        </p:spPr>
        <p:txBody>
          <a:bodyPr>
            <a:normAutofit/>
          </a:bodyPr>
          <a:lstStyle/>
          <a:p>
            <a:r>
              <a:rPr lang="en-US" sz="2400" dirty="0"/>
              <a:t>Queer farmers perceived &amp; experience heterosexism </a:t>
            </a:r>
          </a:p>
          <a:p>
            <a:pPr lvl="1"/>
            <a:r>
              <a:rPr lang="en-US" dirty="0"/>
              <a:t>Developed strategies </a:t>
            </a:r>
          </a:p>
          <a:p>
            <a:pPr lvl="1"/>
            <a:endParaRPr lang="en-US" sz="2400" dirty="0"/>
          </a:p>
          <a:p>
            <a:r>
              <a:rPr lang="en-US" sz="2400" dirty="0"/>
              <a:t>When farmers were visible, resulted in beneficial connections with farmers and customers</a:t>
            </a:r>
          </a:p>
          <a:p>
            <a:endParaRPr lang="en-US" sz="2400" dirty="0"/>
          </a:p>
          <a:p>
            <a:endParaRPr lang="en-US" sz="2400" dirty="0"/>
          </a:p>
        </p:txBody>
      </p:sp>
      <p:sp>
        <p:nvSpPr>
          <p:cNvPr id="4" name="Content Placeholder 3">
            <a:extLst>
              <a:ext uri="{FF2B5EF4-FFF2-40B4-BE49-F238E27FC236}">
                <a16:creationId xmlns:a16="http://schemas.microsoft.com/office/drawing/2014/main" id="{572DDDEB-1880-473A-9F35-BC265B0DD947}"/>
              </a:ext>
            </a:extLst>
          </p:cNvPr>
          <p:cNvSpPr>
            <a:spLocks noGrp="1"/>
          </p:cNvSpPr>
          <p:nvPr>
            <p:ph sz="half" idx="2"/>
          </p:nvPr>
        </p:nvSpPr>
        <p:spPr>
          <a:xfrm>
            <a:off x="7094220" y="2693652"/>
            <a:ext cx="5097780" cy="2404013"/>
          </a:xfrm>
        </p:spPr>
        <p:txBody>
          <a:bodyPr>
            <a:normAutofit/>
          </a:bodyPr>
          <a:lstStyle/>
          <a:p>
            <a:r>
              <a:rPr lang="en-US" sz="2400" dirty="0"/>
              <a:t>Neglect of LGBTQ equity in agriculture burdens individuals</a:t>
            </a:r>
          </a:p>
          <a:p>
            <a:pPr marL="0" indent="0">
              <a:buNone/>
            </a:pPr>
            <a:endParaRPr lang="en-US" sz="2400" dirty="0"/>
          </a:p>
          <a:p>
            <a:r>
              <a:rPr lang="en-US" sz="2400" dirty="0"/>
              <a:t>Queer farmers require additional support and visibility</a:t>
            </a:r>
          </a:p>
        </p:txBody>
      </p:sp>
      <p:sp>
        <p:nvSpPr>
          <p:cNvPr id="5" name="Arrow: Chevron 4">
            <a:extLst>
              <a:ext uri="{FF2B5EF4-FFF2-40B4-BE49-F238E27FC236}">
                <a16:creationId xmlns:a16="http://schemas.microsoft.com/office/drawing/2014/main" id="{A2448447-0684-4156-9245-2070DAC94586}"/>
              </a:ext>
            </a:extLst>
          </p:cNvPr>
          <p:cNvSpPr/>
          <p:nvPr/>
        </p:nvSpPr>
        <p:spPr>
          <a:xfrm>
            <a:off x="5518734" y="3081289"/>
            <a:ext cx="1253922" cy="1473934"/>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6254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33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0160274-AF29-4257-A74E-363CBF5BFBDC}"/>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a:solidFill>
                  <a:srgbClr val="FFFFFF"/>
                </a:solidFill>
              </a:rPr>
              <a:t>Disseminated Findings</a:t>
            </a:r>
          </a:p>
        </p:txBody>
      </p:sp>
      <p:pic>
        <p:nvPicPr>
          <p:cNvPr id="6" name="Content Placeholder 5" descr="A group of people posing for the camera&#10;&#10;Description automatically generated">
            <a:extLst>
              <a:ext uri="{FF2B5EF4-FFF2-40B4-BE49-F238E27FC236}">
                <a16:creationId xmlns:a16="http://schemas.microsoft.com/office/drawing/2014/main" id="{EFB0DB03-CFA5-47AD-9728-59DD7ACDB829}"/>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2410" r="1" b="1"/>
          <a:stretch/>
        </p:blipFill>
        <p:spPr>
          <a:xfrm>
            <a:off x="327547" y="321733"/>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C7753C2-B138-4E38-9A9B-CC00EA852179}"/>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r>
              <a:rPr lang="en-US" sz="2000" dirty="0">
                <a:solidFill>
                  <a:srgbClr val="FFFFFF"/>
                </a:solidFill>
              </a:rPr>
              <a:t>PASA</a:t>
            </a:r>
          </a:p>
          <a:p>
            <a:r>
              <a:rPr lang="en-US" sz="2000" dirty="0">
                <a:solidFill>
                  <a:srgbClr val="FFFFFF"/>
                </a:solidFill>
              </a:rPr>
              <a:t>Other farming conferences</a:t>
            </a:r>
          </a:p>
          <a:p>
            <a:r>
              <a:rPr lang="en-US" sz="2000" dirty="0">
                <a:solidFill>
                  <a:srgbClr val="FFFFFF"/>
                </a:solidFill>
              </a:rPr>
              <a:t>Farming for Justice Webinar November </a:t>
            </a:r>
          </a:p>
          <a:p>
            <a:r>
              <a:rPr lang="en-US" sz="2000" dirty="0">
                <a:solidFill>
                  <a:srgbClr val="FFFFFF"/>
                </a:solidFill>
              </a:rPr>
              <a:t>Journal articles</a:t>
            </a:r>
          </a:p>
          <a:p>
            <a:r>
              <a:rPr lang="en-US" sz="2000" dirty="0">
                <a:solidFill>
                  <a:srgbClr val="FFFFFF"/>
                </a:solidFill>
              </a:rPr>
              <a:t>Recommendations Report</a:t>
            </a:r>
          </a:p>
          <a:p>
            <a:endParaRPr lang="en-US" sz="2000" dirty="0">
              <a:solidFill>
                <a:srgbClr val="FFFFFF"/>
              </a:solidFill>
            </a:endParaRPr>
          </a:p>
        </p:txBody>
      </p:sp>
    </p:spTree>
    <p:extLst>
      <p:ext uri="{BB962C8B-B14F-4D97-AF65-F5344CB8AC3E}">
        <p14:creationId xmlns:p14="http://schemas.microsoft.com/office/powerpoint/2010/main" val="236285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E5DE5-E7B0-4DB3-B3C8-9EA1354C22E1}"/>
              </a:ext>
            </a:extLst>
          </p:cNvPr>
          <p:cNvSpPr>
            <a:spLocks noGrp="1"/>
          </p:cNvSpPr>
          <p:nvPr>
            <p:ph type="title"/>
          </p:nvPr>
        </p:nvSpPr>
        <p:spPr>
          <a:xfrm>
            <a:off x="870204" y="606564"/>
            <a:ext cx="10451592" cy="1325563"/>
          </a:xfrm>
        </p:spPr>
        <p:txBody>
          <a:bodyPr anchor="ctr">
            <a:normAutofit/>
          </a:bodyPr>
          <a:lstStyle/>
          <a:p>
            <a:r>
              <a:rPr lang="en-US" dirty="0"/>
              <a:t>Policy Recommendations</a:t>
            </a:r>
          </a:p>
        </p:txBody>
      </p:sp>
      <p:sp>
        <p:nvSpPr>
          <p:cNvPr id="15" name="Rectangle 14">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0" name="Content Placeholder 2">
            <a:extLst>
              <a:ext uri="{FF2B5EF4-FFF2-40B4-BE49-F238E27FC236}">
                <a16:creationId xmlns:a16="http://schemas.microsoft.com/office/drawing/2014/main" id="{52ED4457-7A59-4DEA-AA3C-1B6CA5A474DD}"/>
              </a:ext>
            </a:extLst>
          </p:cNvPr>
          <p:cNvGraphicFramePr>
            <a:graphicFrameLocks noGrp="1"/>
          </p:cNvGraphicFramePr>
          <p:nvPr>
            <p:ph idx="1"/>
            <p:extLst>
              <p:ext uri="{D42A27DB-BD31-4B8C-83A1-F6EECF244321}">
                <p14:modId xmlns:p14="http://schemas.microsoft.com/office/powerpoint/2010/main" val="2858404396"/>
              </p:ext>
            </p:extLst>
          </p:nvPr>
        </p:nvGraphicFramePr>
        <p:xfrm>
          <a:off x="308344" y="2236163"/>
          <a:ext cx="11525693" cy="4377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071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C0F51D1-0C2E-4A58-9336-FEB11165DCF6}"/>
              </a:ext>
            </a:extLst>
          </p:cNvPr>
          <p:cNvSpPr>
            <a:spLocks noGrp="1"/>
          </p:cNvSpPr>
          <p:nvPr>
            <p:ph type="title"/>
          </p:nvPr>
        </p:nvSpPr>
        <p:spPr>
          <a:xfrm>
            <a:off x="640079" y="2023236"/>
            <a:ext cx="3659777" cy="2820908"/>
          </a:xfrm>
        </p:spPr>
        <p:txBody>
          <a:bodyPr>
            <a:normAutofit/>
          </a:bodyPr>
          <a:lstStyle/>
          <a:p>
            <a:r>
              <a:rPr lang="en-US" sz="4000">
                <a:solidFill>
                  <a:srgbClr val="FFFFFF"/>
                </a:solidFill>
              </a:rPr>
              <a:t>Future Research</a:t>
            </a:r>
          </a:p>
        </p:txBody>
      </p:sp>
      <p:graphicFrame>
        <p:nvGraphicFramePr>
          <p:cNvPr id="5" name="Content Placeholder 2">
            <a:extLst>
              <a:ext uri="{FF2B5EF4-FFF2-40B4-BE49-F238E27FC236}">
                <a16:creationId xmlns:a16="http://schemas.microsoft.com/office/drawing/2014/main" id="{C12C0A05-6133-4CBA-9967-1EA06D435687}"/>
              </a:ext>
            </a:extLst>
          </p:cNvPr>
          <p:cNvGraphicFramePr>
            <a:graphicFrameLocks noGrp="1"/>
          </p:cNvGraphicFramePr>
          <p:nvPr>
            <p:ph idx="1"/>
            <p:extLst>
              <p:ext uri="{D42A27DB-BD31-4B8C-83A1-F6EECF244321}">
                <p14:modId xmlns:p14="http://schemas.microsoft.com/office/powerpoint/2010/main" val="667565249"/>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108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5AE6555-0C5E-4059-A034-F1E58D70560C}"/>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kern="1200">
                <a:solidFill>
                  <a:srgbClr val="FFFFFF"/>
                </a:solidFill>
                <a:latin typeface="+mj-lt"/>
                <a:ea typeface="+mj-ea"/>
                <a:cs typeface="+mj-cs"/>
              </a:rPr>
              <a:t>Thank you</a:t>
            </a:r>
          </a:p>
        </p:txBody>
      </p:sp>
      <p:sp>
        <p:nvSpPr>
          <p:cNvPr id="4" name="Text Placeholder 3">
            <a:extLst>
              <a:ext uri="{FF2B5EF4-FFF2-40B4-BE49-F238E27FC236}">
                <a16:creationId xmlns:a16="http://schemas.microsoft.com/office/drawing/2014/main" id="{E801545F-AB36-49EC-A7C6-60C7CE40D474}"/>
              </a:ext>
            </a:extLst>
          </p:cNvPr>
          <p:cNvSpPr>
            <a:spLocks noGrp="1"/>
          </p:cNvSpPr>
          <p:nvPr>
            <p:ph type="body" idx="1"/>
          </p:nvPr>
        </p:nvSpPr>
        <p:spPr>
          <a:xfrm>
            <a:off x="3045368" y="4074718"/>
            <a:ext cx="6105194" cy="682079"/>
          </a:xfrm>
        </p:spPr>
        <p:txBody>
          <a:bodyPr vert="horz" lIns="91440" tIns="45720" rIns="91440" bIns="45720" rtlCol="0">
            <a:normAutofit/>
          </a:bodyPr>
          <a:lstStyle/>
          <a:p>
            <a:pPr algn="ctr"/>
            <a:endParaRPr lang="en-US" sz="2400" kern="1200">
              <a:solidFill>
                <a:srgbClr val="FFFFFF"/>
              </a:solidFill>
              <a:latin typeface="+mn-lt"/>
              <a:ea typeface="+mn-ea"/>
              <a:cs typeface="+mn-cs"/>
            </a:endParaRPr>
          </a:p>
        </p:txBody>
      </p:sp>
    </p:spTree>
    <p:extLst>
      <p:ext uri="{BB962C8B-B14F-4D97-AF65-F5344CB8AC3E}">
        <p14:creationId xmlns:p14="http://schemas.microsoft.com/office/powerpoint/2010/main" val="42144509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051F4F-10B6-4585-8A00-8B64613081AD}"/>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References</a:t>
            </a:r>
          </a:p>
        </p:txBody>
      </p:sp>
      <p:cxnSp>
        <p:nvCxnSpPr>
          <p:cNvPr id="15" name="Straight Connector 14">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8E0E191-5DFE-47DF-86F9-921E0E403844}"/>
              </a:ext>
            </a:extLst>
          </p:cNvPr>
          <p:cNvSpPr>
            <a:spLocks noGrp="1"/>
          </p:cNvSpPr>
          <p:nvPr>
            <p:ph idx="1"/>
          </p:nvPr>
        </p:nvSpPr>
        <p:spPr>
          <a:xfrm>
            <a:off x="4976046" y="0"/>
            <a:ext cx="6894390" cy="7464056"/>
          </a:xfrm>
        </p:spPr>
        <p:txBody>
          <a:bodyPr anchor="ctr">
            <a:normAutofit/>
          </a:bodyPr>
          <a:lstStyle/>
          <a:p>
            <a:endParaRPr lang="en-US" sz="800" dirty="0"/>
          </a:p>
          <a:p>
            <a:pPr marL="0" indent="0">
              <a:buNone/>
            </a:pPr>
            <a:endParaRPr lang="en-US" sz="600" dirty="0"/>
          </a:p>
        </p:txBody>
      </p:sp>
      <p:sp>
        <p:nvSpPr>
          <p:cNvPr id="4" name="TextBox 3">
            <a:extLst>
              <a:ext uri="{FF2B5EF4-FFF2-40B4-BE49-F238E27FC236}">
                <a16:creationId xmlns:a16="http://schemas.microsoft.com/office/drawing/2014/main" id="{B2C3CCE1-E91F-4E32-9505-32CB3022ECD0}"/>
              </a:ext>
            </a:extLst>
          </p:cNvPr>
          <p:cNvSpPr txBox="1"/>
          <p:nvPr/>
        </p:nvSpPr>
        <p:spPr>
          <a:xfrm>
            <a:off x="4795024" y="546410"/>
            <a:ext cx="6947187" cy="5910146"/>
          </a:xfrm>
          <a:prstGeom prst="rect">
            <a:avLst/>
          </a:prstGeom>
          <a:noFill/>
        </p:spPr>
        <p:txBody>
          <a:bodyPr wrap="square" rtlCol="0">
            <a:spAutoFit/>
          </a:bodyPr>
          <a:lstStyle/>
          <a:p>
            <a:endParaRPr lang="en-US" dirty="0"/>
          </a:p>
        </p:txBody>
      </p:sp>
      <p:pic>
        <p:nvPicPr>
          <p:cNvPr id="5" name="Picture 4">
            <a:extLst>
              <a:ext uri="{FF2B5EF4-FFF2-40B4-BE49-F238E27FC236}">
                <a16:creationId xmlns:a16="http://schemas.microsoft.com/office/drawing/2014/main" id="{30205F7F-7817-40C8-98AB-1570762A4B74}"/>
              </a:ext>
            </a:extLst>
          </p:cNvPr>
          <p:cNvPicPr>
            <a:picLocks noChangeAspect="1"/>
          </p:cNvPicPr>
          <p:nvPr/>
        </p:nvPicPr>
        <p:blipFill>
          <a:blip r:embed="rId3"/>
          <a:stretch>
            <a:fillRect/>
          </a:stretch>
        </p:blipFill>
        <p:spPr>
          <a:xfrm>
            <a:off x="5116759" y="942629"/>
            <a:ext cx="5945363" cy="4972741"/>
          </a:xfrm>
          <a:prstGeom prst="rect">
            <a:avLst/>
          </a:prstGeom>
        </p:spPr>
      </p:pic>
    </p:spTree>
    <p:extLst>
      <p:ext uri="{BB962C8B-B14F-4D97-AF65-F5344CB8AC3E}">
        <p14:creationId xmlns:p14="http://schemas.microsoft.com/office/powerpoint/2010/main" val="33887896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051F4F-10B6-4585-8A00-8B64613081AD}"/>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References</a:t>
            </a:r>
          </a:p>
        </p:txBody>
      </p:sp>
      <p:cxnSp>
        <p:nvCxnSpPr>
          <p:cNvPr id="15" name="Straight Connector 14">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8E0E191-5DFE-47DF-86F9-921E0E403844}"/>
              </a:ext>
            </a:extLst>
          </p:cNvPr>
          <p:cNvSpPr>
            <a:spLocks noGrp="1"/>
          </p:cNvSpPr>
          <p:nvPr>
            <p:ph idx="1"/>
          </p:nvPr>
        </p:nvSpPr>
        <p:spPr>
          <a:xfrm>
            <a:off x="4976046" y="0"/>
            <a:ext cx="6894390" cy="7464056"/>
          </a:xfrm>
        </p:spPr>
        <p:txBody>
          <a:bodyPr anchor="ctr">
            <a:normAutofit/>
          </a:bodyPr>
          <a:lstStyle/>
          <a:p>
            <a:endParaRPr lang="en-US" sz="800" dirty="0"/>
          </a:p>
          <a:p>
            <a:pPr marL="0" indent="0">
              <a:buNone/>
            </a:pPr>
            <a:endParaRPr lang="en-US" sz="600" dirty="0"/>
          </a:p>
        </p:txBody>
      </p:sp>
      <p:sp>
        <p:nvSpPr>
          <p:cNvPr id="4" name="TextBox 3">
            <a:extLst>
              <a:ext uri="{FF2B5EF4-FFF2-40B4-BE49-F238E27FC236}">
                <a16:creationId xmlns:a16="http://schemas.microsoft.com/office/drawing/2014/main" id="{B2C3CCE1-E91F-4E32-9505-32CB3022ECD0}"/>
              </a:ext>
            </a:extLst>
          </p:cNvPr>
          <p:cNvSpPr txBox="1"/>
          <p:nvPr/>
        </p:nvSpPr>
        <p:spPr>
          <a:xfrm>
            <a:off x="4795024" y="546410"/>
            <a:ext cx="6947187" cy="5910146"/>
          </a:xfrm>
          <a:prstGeom prst="rect">
            <a:avLst/>
          </a:prstGeom>
          <a:noFill/>
        </p:spPr>
        <p:txBody>
          <a:bodyPr wrap="square" rtlCol="0">
            <a:spAutoFit/>
          </a:bodyPr>
          <a:lstStyle/>
          <a:p>
            <a:endParaRPr lang="en-US" dirty="0"/>
          </a:p>
        </p:txBody>
      </p:sp>
      <p:pic>
        <p:nvPicPr>
          <p:cNvPr id="9" name="Picture 8">
            <a:extLst>
              <a:ext uri="{FF2B5EF4-FFF2-40B4-BE49-F238E27FC236}">
                <a16:creationId xmlns:a16="http://schemas.microsoft.com/office/drawing/2014/main" id="{E29178A9-7044-4797-8124-2E3A8FCA4622}"/>
              </a:ext>
            </a:extLst>
          </p:cNvPr>
          <p:cNvPicPr>
            <a:picLocks noChangeAspect="1"/>
          </p:cNvPicPr>
          <p:nvPr/>
        </p:nvPicPr>
        <p:blipFill>
          <a:blip r:embed="rId3"/>
          <a:stretch>
            <a:fillRect/>
          </a:stretch>
        </p:blipFill>
        <p:spPr>
          <a:xfrm>
            <a:off x="5295935" y="963877"/>
            <a:ext cx="5945363" cy="4801741"/>
          </a:xfrm>
          <a:prstGeom prst="rect">
            <a:avLst/>
          </a:prstGeom>
        </p:spPr>
      </p:pic>
    </p:spTree>
    <p:extLst>
      <p:ext uri="{BB962C8B-B14F-4D97-AF65-F5344CB8AC3E}">
        <p14:creationId xmlns:p14="http://schemas.microsoft.com/office/powerpoint/2010/main" val="41550923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AE506ED-D8A0-45D6-9206-9D72FF8030F4}"/>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dirty="0">
                <a:solidFill>
                  <a:schemeClr val="tx1"/>
                </a:solidFill>
                <a:latin typeface="+mj-lt"/>
                <a:ea typeface="+mj-ea"/>
                <a:cs typeface="+mj-cs"/>
              </a:rPr>
              <a:t>Questions</a:t>
            </a:r>
          </a:p>
        </p:txBody>
      </p:sp>
      <p:sp>
        <p:nvSpPr>
          <p:cNvPr id="5" name="Text Placeholder 4">
            <a:extLst>
              <a:ext uri="{FF2B5EF4-FFF2-40B4-BE49-F238E27FC236}">
                <a16:creationId xmlns:a16="http://schemas.microsoft.com/office/drawing/2014/main" id="{8EAE9330-D110-454A-B71D-EA927F683D25}"/>
              </a:ext>
            </a:extLst>
          </p:cNvPr>
          <p:cNvSpPr>
            <a:spLocks noGrp="1"/>
          </p:cNvSpPr>
          <p:nvPr>
            <p:ph type="body" idx="1"/>
          </p:nvPr>
        </p:nvSpPr>
        <p:spPr>
          <a:xfrm>
            <a:off x="1524000" y="4256436"/>
            <a:ext cx="9144000" cy="1600818"/>
          </a:xfrm>
        </p:spPr>
        <p:txBody>
          <a:bodyPr vert="horz" lIns="91440" tIns="45720" rIns="91440" bIns="45720" rtlCol="0">
            <a:normAutofit/>
          </a:bodyPr>
          <a:lstStyle/>
          <a:p>
            <a:pPr algn="ctr"/>
            <a:endParaRPr lang="en-US" sz="2400" kern="1200" dirty="0">
              <a:solidFill>
                <a:schemeClr val="accent1"/>
              </a:solidFill>
              <a:latin typeface="+mn-lt"/>
              <a:ea typeface="+mn-ea"/>
              <a:cs typeface="+mn-cs"/>
            </a:endParaRPr>
          </a:p>
        </p:txBody>
      </p:sp>
      <p:cxnSp>
        <p:nvCxnSpPr>
          <p:cNvPr id="14" name="Straight Connector 13">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62665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97C122-5F1D-4878-BCC2-BA3F17038A1F}"/>
              </a:ext>
            </a:extLst>
          </p:cNvPr>
          <p:cNvSpPr>
            <a:spLocks noGrp="1"/>
          </p:cNvSpPr>
          <p:nvPr>
            <p:ph type="title"/>
          </p:nvPr>
        </p:nvSpPr>
        <p:spPr>
          <a:xfrm>
            <a:off x="863029" y="1012004"/>
            <a:ext cx="3416158" cy="4795408"/>
          </a:xfrm>
        </p:spPr>
        <p:txBody>
          <a:bodyPr>
            <a:normAutofit/>
          </a:bodyPr>
          <a:lstStyle/>
          <a:p>
            <a:r>
              <a:rPr lang="en-US">
                <a:solidFill>
                  <a:srgbClr val="FFFFFF"/>
                </a:solidFill>
              </a:rPr>
              <a:t>Literature Review</a:t>
            </a:r>
          </a:p>
        </p:txBody>
      </p:sp>
      <p:graphicFrame>
        <p:nvGraphicFramePr>
          <p:cNvPr id="23" name="Content Placeholder 2">
            <a:extLst>
              <a:ext uri="{FF2B5EF4-FFF2-40B4-BE49-F238E27FC236}">
                <a16:creationId xmlns:a16="http://schemas.microsoft.com/office/drawing/2014/main" id="{334F24A9-47E4-4A18-95AA-3BC1981D356B}"/>
              </a:ext>
            </a:extLst>
          </p:cNvPr>
          <p:cNvGraphicFramePr>
            <a:graphicFrameLocks noGrp="1"/>
          </p:cNvGraphicFramePr>
          <p:nvPr>
            <p:ph idx="1"/>
            <p:extLst>
              <p:ext uri="{D42A27DB-BD31-4B8C-83A1-F6EECF244321}">
                <p14:modId xmlns:p14="http://schemas.microsoft.com/office/powerpoint/2010/main" val="881317190"/>
              </p:ext>
            </p:extLst>
          </p:nvPr>
        </p:nvGraphicFramePr>
        <p:xfrm>
          <a:off x="5194300" y="486287"/>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652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14C16D-26D5-46D0-97F3-3754ACF1ECD7}"/>
              </a:ext>
            </a:extLst>
          </p:cNvPr>
          <p:cNvSpPr>
            <a:spLocks noGrp="1"/>
          </p:cNvSpPr>
          <p:nvPr>
            <p:ph type="title"/>
          </p:nvPr>
        </p:nvSpPr>
        <p:spPr>
          <a:xfrm>
            <a:off x="838200" y="631825"/>
            <a:ext cx="10515600" cy="1325563"/>
          </a:xfrm>
        </p:spPr>
        <p:txBody>
          <a:bodyPr>
            <a:normAutofit/>
          </a:bodyPr>
          <a:lstStyle/>
          <a:p>
            <a:r>
              <a:rPr lang="en-US" dirty="0"/>
              <a:t>Sexuality in Agriculture</a:t>
            </a:r>
          </a:p>
        </p:txBody>
      </p:sp>
      <p:sp>
        <p:nvSpPr>
          <p:cNvPr id="3" name="Content Placeholder 2">
            <a:extLst>
              <a:ext uri="{FF2B5EF4-FFF2-40B4-BE49-F238E27FC236}">
                <a16:creationId xmlns:a16="http://schemas.microsoft.com/office/drawing/2014/main" id="{5907C4BF-2B8B-40B7-A847-02FFD94493A6}"/>
              </a:ext>
            </a:extLst>
          </p:cNvPr>
          <p:cNvSpPr>
            <a:spLocks noGrp="1"/>
          </p:cNvSpPr>
          <p:nvPr>
            <p:ph idx="1"/>
          </p:nvPr>
        </p:nvSpPr>
        <p:spPr>
          <a:xfrm>
            <a:off x="838200" y="1769165"/>
            <a:ext cx="10515600" cy="4159997"/>
          </a:xfrm>
        </p:spPr>
        <p:txBody>
          <a:bodyPr>
            <a:normAutofit/>
          </a:bodyPr>
          <a:lstStyle/>
          <a:p>
            <a:pPr marL="0" indent="0">
              <a:buNone/>
            </a:pPr>
            <a:endParaRPr lang="en-US" sz="2200" dirty="0"/>
          </a:p>
          <a:p>
            <a:r>
              <a:rPr lang="en-US" sz="2200" dirty="0"/>
              <a:t>Construction of the “farmer” white, male, heterosexual </a:t>
            </a:r>
            <a:r>
              <a:rPr lang="en-US" sz="1800" dirty="0"/>
              <a:t>(Little 2003)</a:t>
            </a:r>
          </a:p>
          <a:p>
            <a:r>
              <a:rPr lang="en-US" sz="2200" dirty="0"/>
              <a:t>Heteronormativity in the family farm</a:t>
            </a:r>
          </a:p>
          <a:p>
            <a:pPr lvl="1"/>
            <a:r>
              <a:rPr lang="en-US" sz="2200" dirty="0"/>
              <a:t>1930s 4-H &amp; USDA promoted “economic and biological union between a revenue-producing male ‘farmer' and a nurturing ‘farmer's wife’” </a:t>
            </a:r>
            <a:r>
              <a:rPr lang="en-US" sz="1800" dirty="0"/>
              <a:t>(Rosenberg 2016)</a:t>
            </a:r>
          </a:p>
          <a:p>
            <a:pPr lvl="1"/>
            <a:r>
              <a:rPr lang="en-US" sz="2200" dirty="0"/>
              <a:t>Family farm is the “natural” way to farm</a:t>
            </a:r>
            <a:r>
              <a:rPr lang="en-US" sz="1800" dirty="0"/>
              <a:t> (Leslie et al. 2019)</a:t>
            </a:r>
          </a:p>
          <a:p>
            <a:r>
              <a:rPr lang="en-US" sz="2200" dirty="0"/>
              <a:t>Agriculture is </a:t>
            </a:r>
            <a:r>
              <a:rPr lang="en-US" sz="2200" i="1" dirty="0"/>
              <a:t>relational</a:t>
            </a:r>
            <a:r>
              <a:rPr lang="en-US" sz="2200" dirty="0"/>
              <a:t> </a:t>
            </a:r>
            <a:r>
              <a:rPr lang="en-US" sz="1800" dirty="0"/>
              <a:t>(Leslie et al. 2019)</a:t>
            </a:r>
          </a:p>
          <a:p>
            <a:pPr lvl="1"/>
            <a:r>
              <a:rPr lang="en-US" sz="1800" dirty="0"/>
              <a:t>Previously unquestioned relationships based on patriarchy and heteronormativity</a:t>
            </a:r>
          </a:p>
          <a:p>
            <a:endParaRPr lang="en-US" sz="1800" dirty="0"/>
          </a:p>
          <a:p>
            <a:endParaRPr lang="en-US" sz="2200" dirty="0"/>
          </a:p>
        </p:txBody>
      </p:sp>
    </p:spTree>
    <p:extLst>
      <p:ext uri="{BB962C8B-B14F-4D97-AF65-F5344CB8AC3E}">
        <p14:creationId xmlns:p14="http://schemas.microsoft.com/office/powerpoint/2010/main" val="216603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3"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C9F228-3B6F-46C4-AECF-8FA13BD2E8A1}"/>
              </a:ext>
            </a:extLst>
          </p:cNvPr>
          <p:cNvSpPr>
            <a:spLocks noGrp="1"/>
          </p:cNvSpPr>
          <p:nvPr>
            <p:ph type="title"/>
          </p:nvPr>
        </p:nvSpPr>
        <p:spPr>
          <a:xfrm>
            <a:off x="838200" y="631825"/>
            <a:ext cx="10515600" cy="1325563"/>
          </a:xfrm>
        </p:spPr>
        <p:txBody>
          <a:bodyPr>
            <a:normAutofit/>
          </a:bodyPr>
          <a:lstStyle/>
          <a:p>
            <a:r>
              <a:rPr lang="en-US"/>
              <a:t>Taking A Queer Approach</a:t>
            </a:r>
            <a:endParaRPr lang="en-US" dirty="0"/>
          </a:p>
        </p:txBody>
      </p:sp>
      <p:sp>
        <p:nvSpPr>
          <p:cNvPr id="24" name="Content Placeholder 2">
            <a:extLst>
              <a:ext uri="{FF2B5EF4-FFF2-40B4-BE49-F238E27FC236}">
                <a16:creationId xmlns:a16="http://schemas.microsoft.com/office/drawing/2014/main" id="{ED3821A2-B80C-45F0-BC8B-46AB380C2719}"/>
              </a:ext>
            </a:extLst>
          </p:cNvPr>
          <p:cNvSpPr>
            <a:spLocks noGrp="1"/>
          </p:cNvSpPr>
          <p:nvPr>
            <p:ph idx="1"/>
          </p:nvPr>
        </p:nvSpPr>
        <p:spPr>
          <a:xfrm>
            <a:off x="838200" y="2057400"/>
            <a:ext cx="10515600" cy="3871762"/>
          </a:xfrm>
        </p:spPr>
        <p:txBody>
          <a:bodyPr>
            <a:normAutofit/>
          </a:bodyPr>
          <a:lstStyle/>
          <a:p>
            <a:r>
              <a:rPr lang="en-US" sz="2200" dirty="0"/>
              <a:t>Queer sexualities thought of as private matter restricted to the bedroom </a:t>
            </a:r>
            <a:r>
              <a:rPr lang="en-US" sz="1800" dirty="0"/>
              <a:t>(Dilley 1999) </a:t>
            </a:r>
            <a:endParaRPr lang="en-US" sz="2200" dirty="0"/>
          </a:p>
          <a:p>
            <a:r>
              <a:rPr lang="en-US" sz="2200" dirty="0"/>
              <a:t>Heteronormativity allows the dominant sexuality to be acceptable in public spaces</a:t>
            </a:r>
          </a:p>
          <a:p>
            <a:r>
              <a:rPr lang="en-US" sz="2200" dirty="0"/>
              <a:t>Heterosexuality is institutionalized and embedded in all aspects of life </a:t>
            </a:r>
            <a:r>
              <a:rPr lang="en-US" sz="1800" dirty="0"/>
              <a:t>(Jackson 2006)</a:t>
            </a:r>
          </a:p>
          <a:p>
            <a:r>
              <a:rPr lang="en-US" sz="2200" dirty="0"/>
              <a:t>Queerness is “commonly understood as an identity that infuses the entire self” </a:t>
            </a:r>
          </a:p>
          <a:p>
            <a:pPr lvl="1"/>
            <a:r>
              <a:rPr lang="en-US" sz="2200" dirty="0"/>
              <a:t>Opposed to an activity in which any self can participate</a:t>
            </a:r>
            <a:r>
              <a:rPr lang="en-US" sz="2200" baseline="30000" dirty="0"/>
              <a:t> </a:t>
            </a:r>
            <a:r>
              <a:rPr lang="en-US" sz="1800" dirty="0"/>
              <a:t>(Weston 1991: 79)</a:t>
            </a:r>
            <a:endParaRPr lang="en-US" sz="2200" dirty="0"/>
          </a:p>
          <a:p>
            <a:endParaRPr lang="en-US" sz="2200" dirty="0"/>
          </a:p>
        </p:txBody>
      </p:sp>
    </p:spTree>
    <p:extLst>
      <p:ext uri="{BB962C8B-B14F-4D97-AF65-F5344CB8AC3E}">
        <p14:creationId xmlns:p14="http://schemas.microsoft.com/office/powerpoint/2010/main" val="267399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AAD662-7B49-4D6E-8B67-73C323E5121B}"/>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Queer Farmers Today</a:t>
            </a:r>
          </a:p>
        </p:txBody>
      </p:sp>
      <p:sp>
        <p:nvSpPr>
          <p:cNvPr id="3" name="Content Placeholder 2">
            <a:extLst>
              <a:ext uri="{FF2B5EF4-FFF2-40B4-BE49-F238E27FC236}">
                <a16:creationId xmlns:a16="http://schemas.microsoft.com/office/drawing/2014/main" id="{9E19EFC4-DE64-49A6-8364-6ABE8FF89023}"/>
              </a:ext>
            </a:extLst>
          </p:cNvPr>
          <p:cNvSpPr>
            <a:spLocks noGrp="1"/>
          </p:cNvSpPr>
          <p:nvPr>
            <p:ph idx="1"/>
          </p:nvPr>
        </p:nvSpPr>
        <p:spPr>
          <a:xfrm>
            <a:off x="5023944" y="815009"/>
            <a:ext cx="6926318" cy="5361954"/>
          </a:xfrm>
        </p:spPr>
        <p:txBody>
          <a:bodyPr/>
          <a:lstStyle/>
          <a:p>
            <a:pPr lvl="0"/>
            <a:r>
              <a:rPr lang="en-US" dirty="0"/>
              <a:t>Queer farmers unable to confront heterosexism in fear of losing access to resources (Leslie 2017)</a:t>
            </a:r>
          </a:p>
          <a:p>
            <a:pPr marL="0" lvl="0" indent="0">
              <a:buNone/>
            </a:pPr>
            <a:endParaRPr lang="en-US" dirty="0"/>
          </a:p>
          <a:p>
            <a:pPr lvl="0"/>
            <a:r>
              <a:rPr lang="en-US" dirty="0"/>
              <a:t>Queer women farmers felted </a:t>
            </a:r>
            <a:r>
              <a:rPr lang="en-US" i="1" dirty="0"/>
              <a:t>othered </a:t>
            </a:r>
            <a:r>
              <a:rPr lang="en-US" dirty="0"/>
              <a:t>&amp; built own queer-centric relations (Wypler 2019)</a:t>
            </a:r>
          </a:p>
          <a:p>
            <a:pPr marL="0" lvl="0" indent="0">
              <a:buNone/>
            </a:pPr>
            <a:endParaRPr lang="en-US" dirty="0"/>
          </a:p>
          <a:p>
            <a:pPr lvl="0"/>
            <a:r>
              <a:rPr lang="en-US" dirty="0"/>
              <a:t>Structural</a:t>
            </a:r>
            <a:r>
              <a:rPr lang="en-US" baseline="0" dirty="0"/>
              <a:t> barriers for queer farmers in loans, land tenure, alternative household units (Wypler 2019)</a:t>
            </a:r>
            <a:endParaRPr lang="en-US" dirty="0"/>
          </a:p>
        </p:txBody>
      </p:sp>
    </p:spTree>
    <p:extLst>
      <p:ext uri="{BB962C8B-B14F-4D97-AF65-F5344CB8AC3E}">
        <p14:creationId xmlns:p14="http://schemas.microsoft.com/office/powerpoint/2010/main" val="2696030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482A7D0-DB09-4EBA-8D52-E6A5934B6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1A3688C8-DFCE-4CCD-BCF0-5FB239E5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D65DE53D-3727-488C-8A9B-F26BFCDF1992}"/>
              </a:ext>
            </a:extLst>
          </p:cNvPr>
          <p:cNvSpPr>
            <a:spLocks noGrp="1"/>
          </p:cNvSpPr>
          <p:nvPr>
            <p:ph type="title"/>
          </p:nvPr>
        </p:nvSpPr>
        <p:spPr>
          <a:xfrm>
            <a:off x="1158240" y="1122363"/>
            <a:ext cx="6339840" cy="2387600"/>
          </a:xfrm>
        </p:spPr>
        <p:txBody>
          <a:bodyPr vert="horz" lIns="91440" tIns="45720" rIns="91440" bIns="45720" rtlCol="0" anchor="b">
            <a:normAutofit/>
          </a:bodyPr>
          <a:lstStyle/>
          <a:p>
            <a:r>
              <a:rPr lang="en-US" sz="6600" kern="1200">
                <a:solidFill>
                  <a:schemeClr val="tx1">
                    <a:lumMod val="85000"/>
                    <a:lumOff val="15000"/>
                  </a:schemeClr>
                </a:solidFill>
                <a:latin typeface="+mj-lt"/>
                <a:ea typeface="+mj-ea"/>
                <a:cs typeface="+mj-cs"/>
              </a:rPr>
              <a:t>Methodology</a:t>
            </a:r>
          </a:p>
        </p:txBody>
      </p:sp>
      <p:sp>
        <p:nvSpPr>
          <p:cNvPr id="5" name="Text Placeholder 4">
            <a:extLst>
              <a:ext uri="{FF2B5EF4-FFF2-40B4-BE49-F238E27FC236}">
                <a16:creationId xmlns:a16="http://schemas.microsoft.com/office/drawing/2014/main" id="{51EE9D46-EDAB-40FA-805B-231091C1A22B}"/>
              </a:ext>
            </a:extLst>
          </p:cNvPr>
          <p:cNvSpPr>
            <a:spLocks noGrp="1"/>
          </p:cNvSpPr>
          <p:nvPr>
            <p:ph type="body" idx="1"/>
          </p:nvPr>
        </p:nvSpPr>
        <p:spPr>
          <a:xfrm>
            <a:off x="1158240" y="4700588"/>
            <a:ext cx="5252288" cy="1655762"/>
          </a:xfrm>
        </p:spPr>
        <p:txBody>
          <a:bodyPr vert="horz" lIns="91440" tIns="45720" rIns="91440" bIns="45720" rtlCol="0">
            <a:normAutofit/>
          </a:bodyPr>
          <a:lstStyle/>
          <a:p>
            <a:endParaRPr lang="en-US" sz="2400" kern="1200">
              <a:solidFill>
                <a:schemeClr val="tx1">
                  <a:lumMod val="85000"/>
                  <a:lumOff val="15000"/>
                </a:schemeClr>
              </a:solidFill>
              <a:latin typeface="+mn-lt"/>
              <a:ea typeface="+mn-ea"/>
              <a:cs typeface="+mn-cs"/>
            </a:endParaRPr>
          </a:p>
        </p:txBody>
      </p:sp>
      <p:cxnSp>
        <p:nvCxnSpPr>
          <p:cNvPr id="29" name="Straight Connector 28">
            <a:extLst>
              <a:ext uri="{FF2B5EF4-FFF2-40B4-BE49-F238E27FC236}">
                <a16:creationId xmlns:a16="http://schemas.microsoft.com/office/drawing/2014/main" id="{D598FBE3-48D2-40A2-B7E6-F485834C82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8482FDCF-45F3-40F1-8751-19B7AFB3C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100583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8211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2848</Words>
  <Application>Microsoft Office PowerPoint</Application>
  <PresentationFormat>Widescreen</PresentationFormat>
  <Paragraphs>285</Paragraphs>
  <Slides>47</Slides>
  <Notes>8</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Calibri Light</vt:lpstr>
      <vt:lpstr>Office Theme</vt:lpstr>
      <vt:lpstr>Sexuality &amp; Sustainable Agriculture: Queer Farmers in the Northeastern U.S.</vt:lpstr>
      <vt:lpstr>Acknowledgements</vt:lpstr>
      <vt:lpstr>Background</vt:lpstr>
      <vt:lpstr>Bodies of Literature</vt:lpstr>
      <vt:lpstr>Literature Review</vt:lpstr>
      <vt:lpstr>Sexuality in Agriculture</vt:lpstr>
      <vt:lpstr>Taking A Queer Approach</vt:lpstr>
      <vt:lpstr>Queer Farmers Today</vt:lpstr>
      <vt:lpstr>Methodology</vt:lpstr>
      <vt:lpstr>Finding Queer Sustainable Farmers</vt:lpstr>
      <vt:lpstr>Interview Information</vt:lpstr>
      <vt:lpstr>Sample Characteristics</vt:lpstr>
      <vt:lpstr>Findings</vt:lpstr>
      <vt:lpstr>Key Findings</vt:lpstr>
      <vt:lpstr>(1) Constructing Sustainable Agriculture</vt:lpstr>
      <vt:lpstr>Sustainable Agriculture Relation to Sexuality</vt:lpstr>
      <vt:lpstr>Sustainable Agriculture Relation to Sexuality</vt:lpstr>
      <vt:lpstr>Summary: Constructing &amp; Queering SA</vt:lpstr>
      <vt:lpstr>(2) Socio-Spatial Relations</vt:lpstr>
      <vt:lpstr>Mapping Imaginaries</vt:lpstr>
      <vt:lpstr>Expressing Imaginaries </vt:lpstr>
      <vt:lpstr>Conflicting Imaginaries </vt:lpstr>
      <vt:lpstr>(3) Heterosexism in Agriculture</vt:lpstr>
      <vt:lpstr>Perceiving Heterosexism in SA</vt:lpstr>
      <vt:lpstr>1) Rural Politics of Recognition</vt:lpstr>
      <vt:lpstr>2) Selectively Outing</vt:lpstr>
      <vt:lpstr>PowerPoint Presentation</vt:lpstr>
      <vt:lpstr>Example: Diane</vt:lpstr>
      <vt:lpstr>3) The Chosen Family Farm</vt:lpstr>
      <vt:lpstr>The Chosen Family Farm Model</vt:lpstr>
      <vt:lpstr>Extending the Chosen Family: Farm Employees</vt:lpstr>
      <vt:lpstr>Summary: Heterosexism in Agriculture</vt:lpstr>
      <vt:lpstr>(4) Gender, Sexuality, &amp; Performance</vt:lpstr>
      <vt:lpstr>Sexism &amp; Feminized Bodies</vt:lpstr>
      <vt:lpstr>Hegemonic Masculinity</vt:lpstr>
      <vt:lpstr>Summary: Gender &amp; Sexuality</vt:lpstr>
      <vt:lpstr>(5) Race, Social Justice, &amp; Sexuality</vt:lpstr>
      <vt:lpstr>Acknowledging white privilege</vt:lpstr>
      <vt:lpstr>Queer Standpoint</vt:lpstr>
      <vt:lpstr>Key Takeaways</vt:lpstr>
      <vt:lpstr>Disseminated Findings</vt:lpstr>
      <vt:lpstr>Policy Recommendations</vt:lpstr>
      <vt:lpstr>Future Research</vt:lpstr>
      <vt:lpstr>Thank you</vt:lpstr>
      <vt:lpstr>References</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Sexuality and Sustainable Agriculture: Queer Farmers in the Northeastern U.S.</dc:title>
  <dc:creator>Michaela Hoffelmeyer</dc:creator>
  <cp:lastModifiedBy>Michaela Hoffelmeyer</cp:lastModifiedBy>
  <cp:revision>7</cp:revision>
  <dcterms:created xsi:type="dcterms:W3CDTF">2019-09-23T15:47:58Z</dcterms:created>
  <dcterms:modified xsi:type="dcterms:W3CDTF">2019-10-16T17:18:42Z</dcterms:modified>
</cp:coreProperties>
</file>