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7.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701" r:id="rId2"/>
  </p:sldMasterIdLst>
  <p:notesMasterIdLst>
    <p:notesMasterId r:id="rId35"/>
  </p:notesMasterIdLst>
  <p:handoutMasterIdLst>
    <p:handoutMasterId r:id="rId36"/>
  </p:handoutMasterIdLst>
  <p:sldIdLst>
    <p:sldId id="345" r:id="rId3"/>
    <p:sldId id="308" r:id="rId4"/>
    <p:sldId id="273" r:id="rId5"/>
    <p:sldId id="271" r:id="rId6"/>
    <p:sldId id="272" r:id="rId7"/>
    <p:sldId id="277" r:id="rId8"/>
    <p:sldId id="279" r:id="rId9"/>
    <p:sldId id="316" r:id="rId10"/>
    <p:sldId id="304" r:id="rId11"/>
    <p:sldId id="325" r:id="rId12"/>
    <p:sldId id="327" r:id="rId13"/>
    <p:sldId id="326" r:id="rId14"/>
    <p:sldId id="320" r:id="rId15"/>
    <p:sldId id="319" r:id="rId16"/>
    <p:sldId id="268" r:id="rId17"/>
    <p:sldId id="329" r:id="rId18"/>
    <p:sldId id="330" r:id="rId19"/>
    <p:sldId id="331" r:id="rId20"/>
    <p:sldId id="332" r:id="rId21"/>
    <p:sldId id="333" r:id="rId22"/>
    <p:sldId id="338" r:id="rId23"/>
    <p:sldId id="334" r:id="rId24"/>
    <p:sldId id="335" r:id="rId25"/>
    <p:sldId id="336" r:id="rId26"/>
    <p:sldId id="339" r:id="rId27"/>
    <p:sldId id="337" r:id="rId28"/>
    <p:sldId id="340" r:id="rId29"/>
    <p:sldId id="342" r:id="rId30"/>
    <p:sldId id="341" r:id="rId31"/>
    <p:sldId id="343" r:id="rId32"/>
    <p:sldId id="344" r:id="rId33"/>
    <p:sldId id="28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E06C1-538A-402E-8478-43CE3310E92B}">
          <p14:sldIdLst>
            <p14:sldId id="345"/>
            <p14:sldId id="308"/>
            <p14:sldId id="273"/>
            <p14:sldId id="271"/>
            <p14:sldId id="272"/>
            <p14:sldId id="277"/>
            <p14:sldId id="279"/>
            <p14:sldId id="316"/>
            <p14:sldId id="304"/>
            <p14:sldId id="325"/>
            <p14:sldId id="327"/>
            <p14:sldId id="326"/>
            <p14:sldId id="320"/>
            <p14:sldId id="319"/>
            <p14:sldId id="268"/>
            <p14:sldId id="329"/>
            <p14:sldId id="330"/>
            <p14:sldId id="331"/>
            <p14:sldId id="332"/>
            <p14:sldId id="333"/>
            <p14:sldId id="338"/>
            <p14:sldId id="334"/>
            <p14:sldId id="335"/>
            <p14:sldId id="336"/>
            <p14:sldId id="339"/>
            <p14:sldId id="337"/>
            <p14:sldId id="340"/>
            <p14:sldId id="342"/>
            <p14:sldId id="341"/>
            <p14:sldId id="343"/>
            <p14:sldId id="344"/>
            <p14:sldId id="283"/>
          </p14:sldIdLst>
        </p14:section>
      </p14:sectionLst>
    </p:ext>
    <p:ext uri="{EFAFB233-063F-42B5-8137-9DF3F51BA10A}">
      <p15:sldGuideLst xmlns:p15="http://schemas.microsoft.com/office/powerpoint/2012/main">
        <p15:guide id="1" orient="horz" pos="2184" userDrawn="1">
          <p15:clr>
            <a:srgbClr val="A4A3A4"/>
          </p15:clr>
        </p15:guide>
        <p15:guide id="2" pos="27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Love Tagert" initials="MLT" lastIdx="43" clrIdx="0"/>
  <p:cmAuthor id="2" name="Hodges, Blade" initials="HB" lastIdx="5" clrIdx="1">
    <p:extLst>
      <p:ext uri="{19B8F6BF-5375-455C-9EA6-DF929625EA0E}">
        <p15:presenceInfo xmlns:p15="http://schemas.microsoft.com/office/powerpoint/2012/main" userId="Hodges, Blade" providerId="None"/>
      </p:ext>
    </p:extLst>
  </p:cmAuthor>
  <p:cmAuthor id="3" name="Hodges, Blade" initials="HB [2]" lastIdx="14" clrIdx="2">
    <p:extLst>
      <p:ext uri="{19B8F6BF-5375-455C-9EA6-DF929625EA0E}">
        <p15:presenceInfo xmlns:p15="http://schemas.microsoft.com/office/powerpoint/2012/main" userId="S-1-5-21-406616777-2001817302-1446904402-14606" providerId="AD"/>
      </p:ext>
    </p:extLst>
  </p:cmAuthor>
  <p:cmAuthor id="4" name="Tagert, Mary Love" initials="TML" lastIdx="16" clrIdx="3">
    <p:extLst>
      <p:ext uri="{19B8F6BF-5375-455C-9EA6-DF929625EA0E}">
        <p15:presenceInfo xmlns:p15="http://schemas.microsoft.com/office/powerpoint/2012/main" userId="S::mlm23@msstate.edu::5270e78f-cd32-4376-b9b2-55d39f06df5c" providerId="AD"/>
      </p:ext>
    </p:extLst>
  </p:cmAuthor>
  <p:cmAuthor id="5" name="msues" initials="m" lastIdx="8" clrIdx="4">
    <p:extLst>
      <p:ext uri="{19B8F6BF-5375-455C-9EA6-DF929625EA0E}">
        <p15:presenceInfo xmlns:p15="http://schemas.microsoft.com/office/powerpoint/2012/main" userId="msu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660000"/>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5" autoAdjust="0"/>
    <p:restoredTop sz="82222" autoAdjust="0"/>
  </p:normalViewPr>
  <p:slideViewPr>
    <p:cSldViewPr snapToGrid="0" snapToObjects="1">
      <p:cViewPr varScale="1">
        <p:scale>
          <a:sx n="94" d="100"/>
          <a:sy n="94" d="100"/>
        </p:scale>
        <p:origin x="1788" y="102"/>
      </p:cViewPr>
      <p:guideLst>
        <p:guide orient="horz" pos="2184"/>
        <p:guide pos="273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0-10-07T19:32:14.012" idx="2">
    <p:pos x="10" y="10"/>
    <p:text>I would read the text in the comment box and not what is on the slide. No need to repeat Objectives 1 and 2.</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0-10-07T20:01:37.291" idx="4">
    <p:pos x="3456" y="767"/>
    <p:text>Do you have a comparable photo for the one in the middle with soybeans?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10-07T10:43:37.154" idx="4">
    <p:pos x="10" y="10"/>
    <p:text>Can you replace some of these corn photos with the same type photo, but with soybeans? Reason: Funded by Soybean Prom Board, and we will be sending this presentation to Dr. Reginelli (also he may be watching your defense).</p:text>
    <p:extLst>
      <p:ext uri="{C676402C-5697-4E1C-873F-D02D1690AC5C}">
        <p15:threadingInfo xmlns:p15="http://schemas.microsoft.com/office/powerpoint/2012/main" timeZoneBias="300"/>
      </p:ext>
    </p:extLst>
  </p:cm>
  <p:cm authorId="3" dt="2020-10-07T16:28:25.608" idx="6">
    <p:pos x="10" y="106"/>
    <p:text>The only corn picture is the one with Jessica and I with the auger. I don't have any of us drilling in the soybeans.</p:text>
    <p:extLst>
      <p:ext uri="{C676402C-5697-4E1C-873F-D02D1690AC5C}">
        <p15:threadingInfo xmlns:p15="http://schemas.microsoft.com/office/powerpoint/2012/main" timeZoneBias="300">
          <p15:parentCm authorId="4" idx="4"/>
        </p15:threadingInfo>
      </p:ext>
    </p:extLst>
  </p:cm>
  <p:cm authorId="5" dt="2020-10-07T20:17:14.951" idx="5">
    <p:pos x="10" y="202"/>
    <p:text>Gosh, I guess I need glasses! I was moving through your slides quickly earlier and just saw leaves over your head on the left.</p:text>
    <p:extLst>
      <p:ext uri="{C676402C-5697-4E1C-873F-D02D1690AC5C}">
        <p15:threadingInfo xmlns:p15="http://schemas.microsoft.com/office/powerpoint/2012/main" timeZoneBias="300">
          <p15:parentCm authorId="4"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0-10-07T17:39:03.003" idx="12">
    <p:pos x="10" y="10"/>
    <p:text>I this wording better?</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0-10-07T13:22:09.070" idx="16">
    <p:pos x="5737" y="2565"/>
    <p:text>What was the average yield for the field in 2018?</p:text>
    <p:extLst>
      <p:ext uri="{C676402C-5697-4E1C-873F-D02D1690AC5C}">
        <p15:threadingInfo xmlns:p15="http://schemas.microsoft.com/office/powerpoint/2012/main" timeZoneBias="300"/>
      </p:ext>
    </p:extLst>
  </p:cm>
  <p:cm authorId="3" dt="2020-10-07T17:56:04.337" idx="13">
    <p:pos x="5737" y="2661"/>
    <p:text>3970 kg/ha</p:text>
    <p:extLst>
      <p:ext uri="{C676402C-5697-4E1C-873F-D02D1690AC5C}">
        <p15:threadingInfo xmlns:p15="http://schemas.microsoft.com/office/powerpoint/2012/main" timeZoneBias="300">
          <p15:parentCm authorId="4" idx="16"/>
        </p15:threadingInfo>
      </p:ext>
    </p:extLst>
  </p:cm>
  <p:cm authorId="5" dt="2020-10-07T20:39:11.946" idx="6">
    <p:pos x="5737" y="2757"/>
    <p:text>I think you could think about deleting this slide for this presentation. Or, if you leave it, you should probably mention that you don't yet have the yield data from the farmer for this year's crop.</p:text>
    <p:extLst>
      <p:ext uri="{C676402C-5697-4E1C-873F-D02D1690AC5C}">
        <p15:threadingInfo xmlns:p15="http://schemas.microsoft.com/office/powerpoint/2012/main" timeZoneBias="300">
          <p15:parentCm authorId="4" idx="1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5" dt="2020-10-07T20:45:48.965" idx="7">
    <p:pos x="10" y="10"/>
    <p:text>You say plant height performed slightly better than LAI this year, bu the d stat range was a little smaller for LAI than for plant height (or did you get these two mixed up? You have been discussing plant height and then LAI in most of your other slides.)</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20-10-07T12:49:00.526" idx="14">
    <p:pos x="10" y="10"/>
    <p:text>???</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78C6A5-62B6-44A0-82B4-F2041F8FADB0}" type="datetimeFigureOut">
              <a:rPr lang="en-US" smtClean="0"/>
              <a:t>10/08/2020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2FF7521-BA4A-444E-9905-E083547FB423}" type="slidenum">
              <a:rPr lang="en-US" smtClean="0"/>
              <a:t>‹#›</a:t>
            </a:fld>
            <a:endParaRPr lang="en-US"/>
          </a:p>
        </p:txBody>
      </p:sp>
    </p:spTree>
    <p:extLst>
      <p:ext uri="{BB962C8B-B14F-4D97-AF65-F5344CB8AC3E}">
        <p14:creationId xmlns:p14="http://schemas.microsoft.com/office/powerpoint/2010/main" val="325599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AF31CED-D1D3-40FF-9025-C384CC22F397}" type="datetimeFigureOut">
              <a:rPr lang="en-US" smtClean="0"/>
              <a:t>10/08/2020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AEABD4F-5CD2-485D-9EC1-6E7ECC52D329}" type="slidenum">
              <a:rPr lang="en-US" smtClean="0"/>
              <a:t>‹#›</a:t>
            </a:fld>
            <a:endParaRPr lang="en-US"/>
          </a:p>
        </p:txBody>
      </p:sp>
    </p:spTree>
    <p:extLst>
      <p:ext uri="{BB962C8B-B14F-4D97-AF65-F5344CB8AC3E}">
        <p14:creationId xmlns:p14="http://schemas.microsoft.com/office/powerpoint/2010/main" val="2024185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Blade Hodges and this presentation will be</a:t>
            </a:r>
            <a:r>
              <a:rPr lang="en-US" baseline="0" dirty="0"/>
              <a:t> about</a:t>
            </a:r>
            <a:r>
              <a:rPr lang="en-US" dirty="0"/>
              <a:t> Assessing In-Field Soil Moisture Variability Using the Decision Support System for Agrotechnology Transfer (DSSAT) Model.  This project is funded by Mississippi Soybean Promotion Board and a Southern SARE graduate student grant.</a:t>
            </a:r>
          </a:p>
        </p:txBody>
      </p:sp>
      <p:sp>
        <p:nvSpPr>
          <p:cNvPr id="4" name="Slide Number Placeholder 3"/>
          <p:cNvSpPr>
            <a:spLocks noGrp="1"/>
          </p:cNvSpPr>
          <p:nvPr>
            <p:ph type="sldNum" sz="quarter" idx="10"/>
          </p:nvPr>
        </p:nvSpPr>
        <p:spPr/>
        <p:txBody>
          <a:bodyPr/>
          <a:lstStyle/>
          <a:p>
            <a:fld id="{FAEABD4F-5CD2-485D-9EC1-6E7ECC52D329}" type="slidenum">
              <a:rPr lang="en-US" smtClean="0"/>
              <a:t>1</a:t>
            </a:fld>
            <a:endParaRPr lang="en-US"/>
          </a:p>
        </p:txBody>
      </p:sp>
    </p:spTree>
    <p:extLst>
      <p:ext uri="{BB962C8B-B14F-4D97-AF65-F5344CB8AC3E}">
        <p14:creationId xmlns:p14="http://schemas.microsoft.com/office/powerpoint/2010/main" val="230206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DSSAT is a crop modeling ecosystem comprised of multiple models that help users predict growth, development, and yield of many crops grown around the world. The results are based on crop genetics, weather, and management practices. CROPGRO-Soybean was the model used in this study for the 2018 and 2020 growing seasons. </a:t>
            </a:r>
            <a:endParaRPr lang="en-US" dirty="0"/>
          </a:p>
        </p:txBody>
      </p:sp>
      <p:sp>
        <p:nvSpPr>
          <p:cNvPr id="4" name="Slide Number Placeholder 3"/>
          <p:cNvSpPr>
            <a:spLocks noGrp="1"/>
          </p:cNvSpPr>
          <p:nvPr>
            <p:ph type="sldNum" sz="quarter" idx="10"/>
          </p:nvPr>
        </p:nvSpPr>
        <p:spPr/>
        <p:txBody>
          <a:bodyPr/>
          <a:lstStyle/>
          <a:p>
            <a:fld id="{FAEABD4F-5CD2-485D-9EC1-6E7ECC52D329}" type="slidenum">
              <a:rPr lang="en-US" smtClean="0"/>
              <a:t>10</a:t>
            </a:fld>
            <a:endParaRPr lang="en-US"/>
          </a:p>
        </p:txBody>
      </p:sp>
    </p:spTree>
    <p:extLst>
      <p:ext uri="{BB962C8B-B14F-4D97-AF65-F5344CB8AC3E}">
        <p14:creationId xmlns:p14="http://schemas.microsoft.com/office/powerpoint/2010/main" val="402952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minimum data set that is needed to run the models in DSSAT. They include Daily weather which consists of max and min daily temperature, daily precipitation, and daily solar radiation; Soil data for both the surface and the profile including </a:t>
            </a:r>
            <a:r>
              <a:rPr lang="en-US" sz="1200" dirty="0">
                <a:solidFill>
                  <a:schemeClr val="tx1"/>
                </a:solidFill>
                <a:latin typeface="+mn-lt"/>
              </a:rPr>
              <a:t>permanent wilting point, saturation, field capacity, percent clay, percent silt, bulk density, soil root growth distribution factor, and soil type</a:t>
            </a:r>
            <a:r>
              <a:rPr lang="en-US" sz="1200" kern="1200" dirty="0">
                <a:solidFill>
                  <a:schemeClr val="tx1"/>
                </a:solidFill>
                <a:effectLst/>
                <a:latin typeface="+mn-lt"/>
                <a:ea typeface="+mn-ea"/>
                <a:cs typeface="+mn-cs"/>
              </a:rPr>
              <a:t>; and crop management information such as plant date, irrigation dates and rates, harvest date, cultivar, plant population, fertilizer dates and rates.</a:t>
            </a:r>
            <a:endParaRPr lang="en-US" dirty="0"/>
          </a:p>
        </p:txBody>
      </p:sp>
      <p:sp>
        <p:nvSpPr>
          <p:cNvPr id="4" name="Slide Number Placeholder 3"/>
          <p:cNvSpPr>
            <a:spLocks noGrp="1"/>
          </p:cNvSpPr>
          <p:nvPr>
            <p:ph type="sldNum" sz="quarter" idx="10"/>
          </p:nvPr>
        </p:nvSpPr>
        <p:spPr/>
        <p:txBody>
          <a:bodyPr/>
          <a:lstStyle/>
          <a:p>
            <a:fld id="{FAEABD4F-5CD2-485D-9EC1-6E7ECC52D329}" type="slidenum">
              <a:rPr lang="en-US" smtClean="0"/>
              <a:t>11</a:t>
            </a:fld>
            <a:endParaRPr lang="en-US"/>
          </a:p>
        </p:txBody>
      </p:sp>
    </p:spTree>
    <p:extLst>
      <p:ext uri="{BB962C8B-B14F-4D97-AF65-F5344CB8AC3E}">
        <p14:creationId xmlns:p14="http://schemas.microsoft.com/office/powerpoint/2010/main" val="278992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is a simplified version of a flow chart for the DSSAT model, specifically for what was used in this study. We have weather files for the whole year for both years. We input the data for the soil, and we input the needed data for the experiment files for both years. The genetics were from the file already in the database for soybean maturity groups. Once we had all of the data in the databases, we also had to input our measured experimental data (LAI, plant height, soil moisture content). The data was put into the CROPGRO-Soybean model in DSSAT, which gives the user multiple output files. The two of interest in this study were </a:t>
            </a:r>
            <a:r>
              <a:rPr lang="en-US" dirty="0" err="1"/>
              <a:t>SoilWat.OUT</a:t>
            </a:r>
            <a:r>
              <a:rPr lang="en-US" dirty="0"/>
              <a:t> and </a:t>
            </a:r>
            <a:r>
              <a:rPr lang="en-US" dirty="0" err="1"/>
              <a:t>PlantGro.OUT</a:t>
            </a:r>
            <a:r>
              <a:rPr lang="en-US" dirty="0"/>
              <a:t>. </a:t>
            </a:r>
            <a:r>
              <a:rPr lang="en-US" b="0" dirty="0"/>
              <a:t>The soil data for both the silty clay loam and silt loam were input into the soil file separately and were assigned to each grid cell in the experiment file (.SBX).  </a:t>
            </a:r>
          </a:p>
          <a:p>
            <a:endParaRPr lang="en-US" dirty="0"/>
          </a:p>
        </p:txBody>
      </p:sp>
      <p:sp>
        <p:nvSpPr>
          <p:cNvPr id="4" name="Slide Number Placeholder 3"/>
          <p:cNvSpPr>
            <a:spLocks noGrp="1"/>
          </p:cNvSpPr>
          <p:nvPr>
            <p:ph type="sldNum" sz="quarter" idx="10"/>
          </p:nvPr>
        </p:nvSpPr>
        <p:spPr/>
        <p:txBody>
          <a:bodyPr/>
          <a:lstStyle/>
          <a:p>
            <a:fld id="{FAEABD4F-5CD2-485D-9EC1-6E7ECC52D329}" type="slidenum">
              <a:rPr lang="en-US" smtClean="0"/>
              <a:t>12</a:t>
            </a:fld>
            <a:endParaRPr lang="en-US"/>
          </a:p>
        </p:txBody>
      </p:sp>
    </p:spTree>
    <p:extLst>
      <p:ext uri="{BB962C8B-B14F-4D97-AF65-F5344CB8AC3E}">
        <p14:creationId xmlns:p14="http://schemas.microsoft.com/office/powerpoint/2010/main" val="66367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there were 7 irrigation events as shown in the solid gray bars resulting in a total of 123 mm of irrigation, and the field received a total of 255 mm of rainfall from plant date until the sensors were removed for 378 mm of total water received by the field.  Also, you can see the daily root zone average for each set of sensors represented by the lines on the graph. Keep in mind here that as the Soil Tension increases the soil profile is getting drier. The black line across the figure is the approximate irrigation trigger throughout the year. You can also see that there is more variability on the drier days, so as they get drier, the distance between the lines usually gets larger. </a:t>
            </a:r>
          </a:p>
        </p:txBody>
      </p:sp>
      <p:sp>
        <p:nvSpPr>
          <p:cNvPr id="4" name="Slide Number Placeholder 3"/>
          <p:cNvSpPr>
            <a:spLocks noGrp="1"/>
          </p:cNvSpPr>
          <p:nvPr>
            <p:ph type="sldNum" sz="quarter" idx="10"/>
          </p:nvPr>
        </p:nvSpPr>
        <p:spPr/>
        <p:txBody>
          <a:bodyPr/>
          <a:lstStyle/>
          <a:p>
            <a:fld id="{FAEABD4F-5CD2-485D-9EC1-6E7ECC52D329}" type="slidenum">
              <a:rPr lang="en-US" smtClean="0"/>
              <a:t>13</a:t>
            </a:fld>
            <a:endParaRPr lang="en-US"/>
          </a:p>
        </p:txBody>
      </p:sp>
    </p:spTree>
    <p:extLst>
      <p:ext uri="{BB962C8B-B14F-4D97-AF65-F5344CB8AC3E}">
        <p14:creationId xmlns:p14="http://schemas.microsoft.com/office/powerpoint/2010/main" val="2042690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farmer irrigated 4 times which resulted in 80 mm of irrigation, and the field received a total of 355 mm of rainfall. More rainfall was received during the 2020 growing season, so less water was applied through irrigation this year than in 2018. These</a:t>
            </a:r>
            <a:r>
              <a:rPr lang="en-US" baseline="0" dirty="0"/>
              <a:t> last </a:t>
            </a:r>
            <a:r>
              <a:rPr lang="en-US" dirty="0"/>
              <a:t>two graphs show that each year, as time went on and sensors dried out, the variability across the field increased as well. They also show that irrigation scheduling can be very different year to year, and even in a wet year, there may be a short drought that would trigger an irrigation event that could save yield over the life of the crop.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87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soil texture was mostly silty clay loam with only 5 of the 44 grids being silt loam. On the graph on the right, you can see just how close those 5 grid cells are to the others in terms of percent sand, silt, and clay. </a:t>
            </a:r>
          </a:p>
        </p:txBody>
      </p:sp>
      <p:sp>
        <p:nvSpPr>
          <p:cNvPr id="4" name="Slide Number Placeholder 3"/>
          <p:cNvSpPr>
            <a:spLocks noGrp="1"/>
          </p:cNvSpPr>
          <p:nvPr>
            <p:ph type="sldNum" sz="quarter" idx="10"/>
          </p:nvPr>
        </p:nvSpPr>
        <p:spPr/>
        <p:txBody>
          <a:bodyPr/>
          <a:lstStyle/>
          <a:p>
            <a:fld id="{FAEABD4F-5CD2-485D-9EC1-6E7ECC52D329}" type="slidenum">
              <a:rPr lang="en-US" smtClean="0"/>
              <a:t>15</a:t>
            </a:fld>
            <a:endParaRPr lang="en-US"/>
          </a:p>
        </p:txBody>
      </p:sp>
    </p:spTree>
    <p:extLst>
      <p:ext uri="{BB962C8B-B14F-4D97-AF65-F5344CB8AC3E}">
        <p14:creationId xmlns:p14="http://schemas.microsoft.com/office/powerpoint/2010/main" val="64473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 coefficients were calibrated by testing the model results for maturity groups 4, 5, and 6 against the measured data for LAI and plant height, with maturity group 4 having the most similar results.</a:t>
            </a:r>
          </a:p>
        </p:txBody>
      </p:sp>
      <p:sp>
        <p:nvSpPr>
          <p:cNvPr id="4" name="Slide Number Placeholder 3"/>
          <p:cNvSpPr>
            <a:spLocks noGrp="1"/>
          </p:cNvSpPr>
          <p:nvPr>
            <p:ph type="sldNum" sz="quarter" idx="5"/>
          </p:nvPr>
        </p:nvSpPr>
        <p:spPr/>
        <p:txBody>
          <a:bodyPr/>
          <a:lstStyle/>
          <a:p>
            <a:fld id="{FAEABD4F-5CD2-485D-9EC1-6E7ECC52D329}" type="slidenum">
              <a:rPr lang="en-US" smtClean="0"/>
              <a:t>16</a:t>
            </a:fld>
            <a:endParaRPr lang="en-US"/>
          </a:p>
        </p:txBody>
      </p:sp>
    </p:spTree>
    <p:extLst>
      <p:ext uri="{BB962C8B-B14F-4D97-AF65-F5344CB8AC3E}">
        <p14:creationId xmlns:p14="http://schemas.microsoft.com/office/powerpoint/2010/main" val="4176841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evaluation of the model results was made based on the Root mean square error (RMSE), normalized RMSE, and the d statistic or Wilmott’s index of agreement. The RMSE is used as a normalized value to eliminate the use of units. An nRMSE &lt;10%, 10 – 20%, 20 – 30%, and &gt; 30%  = excellent, good, fair, and poor, respectively. The d statistic is considered acceptable for plant growth outputs if d is greater than or equal to 0.75 and acceptable for soil water outputs if d is greater than or equal to 0.6.  </a:t>
            </a:r>
          </a:p>
        </p:txBody>
      </p:sp>
      <p:sp>
        <p:nvSpPr>
          <p:cNvPr id="4" name="Slide Number Placeholder 3"/>
          <p:cNvSpPr>
            <a:spLocks noGrp="1"/>
          </p:cNvSpPr>
          <p:nvPr>
            <p:ph type="sldNum" sz="quarter" idx="5"/>
          </p:nvPr>
        </p:nvSpPr>
        <p:spPr/>
        <p:txBody>
          <a:bodyPr/>
          <a:lstStyle/>
          <a:p>
            <a:fld id="{FAEABD4F-5CD2-485D-9EC1-6E7ECC52D329}" type="slidenum">
              <a:rPr lang="en-US" smtClean="0"/>
              <a:t>17</a:t>
            </a:fld>
            <a:endParaRPr lang="en-US"/>
          </a:p>
        </p:txBody>
      </p:sp>
    </p:spTree>
    <p:extLst>
      <p:ext uri="{BB962C8B-B14F-4D97-AF65-F5344CB8AC3E}">
        <p14:creationId xmlns:p14="http://schemas.microsoft.com/office/powerpoint/2010/main" val="2805832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two graphs, the measured data are represented by the points on the graph, and the model predictions are represented by the lines. Here we see that the model predictions for every grid cell are the same. There is no variation in the predictions for plant height and LAI, even with the two soil types being slightly different. Also, we can see that the model does a good job of predicting soybean plant height and LAI from the graphs. The d statistics for plant height ranged from 0.8 to 0.98, so all of the grid cells met the standard. For LAI, d stat ranged from 0.02 to 0.89 over the 44 grid cells, with only 11 of the 44 cells meeting the minimum of 0.75 d stat.</a:t>
            </a:r>
          </a:p>
        </p:txBody>
      </p:sp>
      <p:sp>
        <p:nvSpPr>
          <p:cNvPr id="4" name="Slide Number Placeholder 3"/>
          <p:cNvSpPr>
            <a:spLocks noGrp="1"/>
          </p:cNvSpPr>
          <p:nvPr>
            <p:ph type="sldNum" sz="quarter" idx="5"/>
          </p:nvPr>
        </p:nvSpPr>
        <p:spPr/>
        <p:txBody>
          <a:bodyPr/>
          <a:lstStyle/>
          <a:p>
            <a:fld id="{FAEABD4F-5CD2-485D-9EC1-6E7ECC52D329}" type="slidenum">
              <a:rPr lang="en-US" smtClean="0"/>
              <a:t>18</a:t>
            </a:fld>
            <a:endParaRPr lang="en-US"/>
          </a:p>
        </p:txBody>
      </p:sp>
    </p:spTree>
    <p:extLst>
      <p:ext uri="{BB962C8B-B14F-4D97-AF65-F5344CB8AC3E}">
        <p14:creationId xmlns:p14="http://schemas.microsoft.com/office/powerpoint/2010/main" val="3526773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these two graphs we see that the model predicts plant height better than LAI. For plant height, there were 41 out of 44 grid cells in the excellent range and the other 3 in the good range. LAI only had 4 in the excellent range and 29 in the good range, along with 10 in the fair range and 1 in the poor range. </a:t>
            </a:r>
          </a:p>
        </p:txBody>
      </p:sp>
      <p:sp>
        <p:nvSpPr>
          <p:cNvPr id="4" name="Slide Number Placeholder 3"/>
          <p:cNvSpPr>
            <a:spLocks noGrp="1"/>
          </p:cNvSpPr>
          <p:nvPr>
            <p:ph type="sldNum" sz="quarter" idx="5"/>
          </p:nvPr>
        </p:nvSpPr>
        <p:spPr/>
        <p:txBody>
          <a:bodyPr/>
          <a:lstStyle/>
          <a:p>
            <a:fld id="{FAEABD4F-5CD2-485D-9EC1-6E7ECC52D329}" type="slidenum">
              <a:rPr lang="en-US" smtClean="0"/>
              <a:t>19</a:t>
            </a:fld>
            <a:endParaRPr lang="en-US"/>
          </a:p>
        </p:txBody>
      </p:sp>
    </p:spTree>
    <p:extLst>
      <p:ext uri="{BB962C8B-B14F-4D97-AF65-F5344CB8AC3E}">
        <p14:creationId xmlns:p14="http://schemas.microsoft.com/office/powerpoint/2010/main" val="243305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I’ll start with a little Background information. Irrigation plays a major role in agriculture in the Southern region of the United States, and especially in Mississippi. Here you can see that the number of irrigated acres has increased every time the Farm and Ranch Irrigation Survey (now the Irrigation and Water Management Survey) has been conducted since 2002. Of the 10 states on this graph, Texas is the only one that has experienced a decrease in the number of irrigated acres. Mississippi has the 3rd largest area of irrigated acres of these 10 states in the most recent survey.</a:t>
            </a:r>
          </a:p>
        </p:txBody>
      </p:sp>
      <p:sp>
        <p:nvSpPr>
          <p:cNvPr id="4" name="Slide Number Placeholder 3"/>
          <p:cNvSpPr>
            <a:spLocks noGrp="1"/>
          </p:cNvSpPr>
          <p:nvPr>
            <p:ph type="sldNum" sz="quarter" idx="10"/>
          </p:nvPr>
        </p:nvSpPr>
        <p:spPr/>
        <p:txBody>
          <a:bodyPr/>
          <a:lstStyle/>
          <a:p>
            <a:fld id="{FAEABD4F-5CD2-485D-9EC1-6E7ECC52D3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51689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show the relationship between the predicted and measured plant height and LAI values for the 2018 season. The results show that the model did a better job of predicting plant height more so than LAI, with the slope being closer to 1 (0.78) for plant height versus 0.25 for LAI. The observed and predicted values also have a tighter fit for plant height (R</a:t>
            </a:r>
            <a:r>
              <a:rPr lang="en-US" baseline="30000" dirty="0"/>
              <a:t>2</a:t>
            </a:r>
            <a:r>
              <a:rPr lang="en-US" dirty="0"/>
              <a:t> = 0.77) than for LAI (R</a:t>
            </a:r>
            <a:r>
              <a:rPr lang="en-US" baseline="30000" dirty="0"/>
              <a:t>2</a:t>
            </a:r>
            <a:r>
              <a:rPr lang="en-US" dirty="0"/>
              <a:t> = 0.17).</a:t>
            </a:r>
          </a:p>
        </p:txBody>
      </p:sp>
      <p:sp>
        <p:nvSpPr>
          <p:cNvPr id="4" name="Slide Number Placeholder 3"/>
          <p:cNvSpPr>
            <a:spLocks noGrp="1"/>
          </p:cNvSpPr>
          <p:nvPr>
            <p:ph type="sldNum" sz="quarter" idx="5"/>
          </p:nvPr>
        </p:nvSpPr>
        <p:spPr/>
        <p:txBody>
          <a:bodyPr/>
          <a:lstStyle/>
          <a:p>
            <a:fld id="{FAEABD4F-5CD2-485D-9EC1-6E7ECC52D329}" type="slidenum">
              <a:rPr lang="en-US" smtClean="0"/>
              <a:t>20</a:t>
            </a:fld>
            <a:endParaRPr lang="en-US"/>
          </a:p>
        </p:txBody>
      </p:sp>
    </p:spTree>
    <p:extLst>
      <p:ext uri="{BB962C8B-B14F-4D97-AF65-F5344CB8AC3E}">
        <p14:creationId xmlns:p14="http://schemas.microsoft.com/office/powerpoint/2010/main" val="19904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yield is over predicted by the model for most of the data points, with the two soil types apparent by the predictions of the model. It predicted the silty clay loam to have a higher yield by 200 kg/ha. </a:t>
            </a:r>
          </a:p>
        </p:txBody>
      </p:sp>
      <p:sp>
        <p:nvSpPr>
          <p:cNvPr id="4" name="Slide Number Placeholder 3"/>
          <p:cNvSpPr>
            <a:spLocks noGrp="1"/>
          </p:cNvSpPr>
          <p:nvPr>
            <p:ph type="sldNum" sz="quarter" idx="5"/>
          </p:nvPr>
        </p:nvSpPr>
        <p:spPr/>
        <p:txBody>
          <a:bodyPr/>
          <a:lstStyle/>
          <a:p>
            <a:fld id="{FAEABD4F-5CD2-485D-9EC1-6E7ECC52D329}" type="slidenum">
              <a:rPr lang="en-US" smtClean="0"/>
              <a:t>21</a:t>
            </a:fld>
            <a:endParaRPr lang="en-US"/>
          </a:p>
        </p:txBody>
      </p:sp>
    </p:spTree>
    <p:extLst>
      <p:ext uri="{BB962C8B-B14F-4D97-AF65-F5344CB8AC3E}">
        <p14:creationId xmlns:p14="http://schemas.microsoft.com/office/powerpoint/2010/main" val="284027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DSSAT results for 2020 plant height and LAI. The model predictions for every point are the same. There is no variation in the predictions even with the soil types being slightly different except at the end of the season for LAI, but it is very minute. </a:t>
            </a:r>
            <a:r>
              <a:rPr lang="en-US" sz="1200" kern="1200" dirty="0">
                <a:solidFill>
                  <a:schemeClr val="tx1"/>
                </a:solidFill>
                <a:effectLst/>
                <a:latin typeface="+mn-lt"/>
                <a:ea typeface="+mn-ea"/>
                <a:cs typeface="+mn-cs"/>
              </a:rPr>
              <a:t>The minimum criteria of 0.75 for the d statistic was met by all grid cells for both LAI and plant height in 2020, with the d stat values ranging from 0.93 to 0.99 for LAI and 0.91 to 0.99 for plant height. Again, plant height still performed slightly better although this season, both variables were predicted very well.</a:t>
            </a:r>
            <a:endParaRPr lang="en-US" dirty="0"/>
          </a:p>
        </p:txBody>
      </p:sp>
      <p:sp>
        <p:nvSpPr>
          <p:cNvPr id="4" name="Slide Number Placeholder 3"/>
          <p:cNvSpPr>
            <a:spLocks noGrp="1"/>
          </p:cNvSpPr>
          <p:nvPr>
            <p:ph type="sldNum" sz="quarter" idx="5"/>
          </p:nvPr>
        </p:nvSpPr>
        <p:spPr/>
        <p:txBody>
          <a:bodyPr/>
          <a:lstStyle/>
          <a:p>
            <a:fld id="{FAEABD4F-5CD2-485D-9EC1-6E7ECC52D329}" type="slidenum">
              <a:rPr lang="en-US" smtClean="0"/>
              <a:t>22</a:t>
            </a:fld>
            <a:endParaRPr lang="en-US"/>
          </a:p>
        </p:txBody>
      </p:sp>
    </p:spTree>
    <p:extLst>
      <p:ext uri="{BB962C8B-B14F-4D97-AF65-F5344CB8AC3E}">
        <p14:creationId xmlns:p14="http://schemas.microsoft.com/office/powerpoint/2010/main" val="3817894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these two graphs, we see that the model predicts plant height better than LAI with regard to </a:t>
            </a:r>
            <a:r>
              <a:rPr lang="en-US" dirty="0" err="1"/>
              <a:t>nRMSE</a:t>
            </a:r>
            <a:r>
              <a:rPr lang="en-US" dirty="0"/>
              <a:t>. For plant height, there were 16 out of 44 grid cells in the excellent range, 27 in the good range, and only 1 in the fair range. LAI only had 4 in the excellent range, 25 in the good range, and 15 in the fair range. </a:t>
            </a:r>
          </a:p>
        </p:txBody>
      </p:sp>
      <p:sp>
        <p:nvSpPr>
          <p:cNvPr id="4" name="Slide Number Placeholder 3"/>
          <p:cNvSpPr>
            <a:spLocks noGrp="1"/>
          </p:cNvSpPr>
          <p:nvPr>
            <p:ph type="sldNum" sz="quarter" idx="5"/>
          </p:nvPr>
        </p:nvSpPr>
        <p:spPr/>
        <p:txBody>
          <a:bodyPr/>
          <a:lstStyle/>
          <a:p>
            <a:fld id="{FAEABD4F-5CD2-485D-9EC1-6E7ECC52D329}" type="slidenum">
              <a:rPr lang="en-US" smtClean="0"/>
              <a:t>23</a:t>
            </a:fld>
            <a:endParaRPr lang="en-US"/>
          </a:p>
        </p:txBody>
      </p:sp>
    </p:spTree>
    <p:extLst>
      <p:ext uri="{BB962C8B-B14F-4D97-AF65-F5344CB8AC3E}">
        <p14:creationId xmlns:p14="http://schemas.microsoft.com/office/powerpoint/2010/main" val="3314357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show the relationship between the predicted and measured plant height and LAI values for the 2020 season. The results show that the model predicted plant height and LAI about the same, with slopes of 0.86 and 0.85, respectively. The observed and predicted values also have a tighter fit for plant height (</a:t>
            </a:r>
            <a:r>
              <a:rPr lang="en-US" sz="1200" kern="1200" dirty="0">
                <a:solidFill>
                  <a:schemeClr val="tx1"/>
                </a:solidFill>
                <a:effectLst/>
                <a:latin typeface="+mn-lt"/>
                <a:ea typeface="+mn-ea"/>
                <a:cs typeface="+mn-cs"/>
              </a:rPr>
              <a:t>R</a:t>
            </a:r>
            <a:r>
              <a:rPr lang="en-US" sz="1200" kern="1200" baseline="30000" dirty="0">
                <a:solidFill>
                  <a:schemeClr val="tx1"/>
                </a:solidFill>
                <a:effectLst/>
                <a:latin typeface="+mn-lt"/>
                <a:ea typeface="+mn-ea"/>
                <a:cs typeface="+mn-cs"/>
              </a:rPr>
              <a:t>2</a:t>
            </a:r>
            <a:r>
              <a:rPr lang="en-US" dirty="0"/>
              <a:t> = 0.95) than for LAI (</a:t>
            </a:r>
            <a:r>
              <a:rPr lang="en-US" sz="1200" kern="1200" dirty="0">
                <a:solidFill>
                  <a:schemeClr val="tx1"/>
                </a:solidFill>
                <a:effectLst/>
                <a:latin typeface="+mn-lt"/>
                <a:ea typeface="+mn-ea"/>
                <a:cs typeface="+mn-cs"/>
              </a:rPr>
              <a:t>R</a:t>
            </a:r>
            <a:r>
              <a:rPr lang="en-US" sz="1200" kern="1200" baseline="30000" dirty="0">
                <a:solidFill>
                  <a:schemeClr val="tx1"/>
                </a:solidFill>
                <a:effectLst/>
                <a:latin typeface="+mn-lt"/>
                <a:ea typeface="+mn-ea"/>
                <a:cs typeface="+mn-cs"/>
              </a:rPr>
              <a:t>2</a:t>
            </a:r>
            <a:r>
              <a:rPr lang="en-US" dirty="0"/>
              <a:t> = 0.86). </a:t>
            </a:r>
          </a:p>
        </p:txBody>
      </p:sp>
      <p:sp>
        <p:nvSpPr>
          <p:cNvPr id="4" name="Slide Number Placeholder 3"/>
          <p:cNvSpPr>
            <a:spLocks noGrp="1"/>
          </p:cNvSpPr>
          <p:nvPr>
            <p:ph type="sldNum" sz="quarter" idx="5"/>
          </p:nvPr>
        </p:nvSpPr>
        <p:spPr/>
        <p:txBody>
          <a:bodyPr/>
          <a:lstStyle/>
          <a:p>
            <a:fld id="{FAEABD4F-5CD2-485D-9EC1-6E7ECC52D329}" type="slidenum">
              <a:rPr lang="en-US" smtClean="0"/>
              <a:t>24</a:t>
            </a:fld>
            <a:endParaRPr lang="en-US"/>
          </a:p>
        </p:txBody>
      </p:sp>
    </p:spTree>
    <p:extLst>
      <p:ext uri="{BB962C8B-B14F-4D97-AF65-F5344CB8AC3E}">
        <p14:creationId xmlns:p14="http://schemas.microsoft.com/office/powerpoint/2010/main" val="933352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seen that the model did a good job of predicting plant height and LAI throughout both years. Now we will look at the soil moisture results from the model. Here,</a:t>
            </a:r>
            <a:r>
              <a:rPr lang="en-US" baseline="0" dirty="0"/>
              <a:t> we </a:t>
            </a:r>
            <a:r>
              <a:rPr lang="en-US" dirty="0"/>
              <a:t>are showing volumetric water content because that is what DSSAT uses to represent soil moisture content. So as the lines on the graph decrease, the profile is drying out. The soil tension data was converted to volumetric water content by using soil moisture release curves that were generated from soil samples from the field. We see that on growing season days 91 and 98 at the 31-cm depth, the model is under predicting the soil moisture content, but overall it looks like the model did a good job at this depth. At the depth of 61 cm, the model is underpredicting the soil moisture content the whole growing season, but it does react the same way as the measured data.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130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two graphs, we see that</a:t>
            </a:r>
            <a:r>
              <a:rPr lang="en-US" baseline="0" dirty="0"/>
              <a:t> </a:t>
            </a:r>
            <a:r>
              <a:rPr lang="en-US" dirty="0"/>
              <a:t>soil moisture at 31 cm is predicted by the model better than at 61 cm in terms</a:t>
            </a:r>
            <a:r>
              <a:rPr lang="en-US" baseline="0" dirty="0"/>
              <a:t> of </a:t>
            </a:r>
            <a:r>
              <a:rPr lang="en-US" baseline="0" dirty="0" err="1"/>
              <a:t>nRMSE</a:t>
            </a:r>
            <a:r>
              <a:rPr lang="en-US" dirty="0"/>
              <a:t>. At the</a:t>
            </a:r>
            <a:r>
              <a:rPr lang="en-US" baseline="0" dirty="0"/>
              <a:t> 31-cm depth, there are </a:t>
            </a:r>
            <a:r>
              <a:rPr lang="en-US" dirty="0"/>
              <a:t>25 out of 44 grid cells in the excellent range and 19 in the good range. At the 61-cm depth, only 1 grid cell was in the excellent range and 43 in the good range.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8971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graphs, we see that</a:t>
            </a:r>
            <a:r>
              <a:rPr lang="en-US" baseline="0" dirty="0"/>
              <a:t> soil moisture at </a:t>
            </a:r>
            <a:r>
              <a:rPr lang="en-US" dirty="0"/>
              <a:t>31 cm is predicted better than at 61 cm. The slope being closer to 1 at 0.36 for the 31-cm depth vs 0.09 for the 61-cm depth. Also, the R</a:t>
            </a:r>
            <a:r>
              <a:rPr lang="en-US" baseline="30000" dirty="0"/>
              <a:t>2</a:t>
            </a:r>
            <a:r>
              <a:rPr lang="en-US" dirty="0"/>
              <a:t> values for both depths are low, but the R</a:t>
            </a:r>
            <a:r>
              <a:rPr lang="en-US" baseline="30000" dirty="0"/>
              <a:t>2 </a:t>
            </a:r>
            <a:r>
              <a:rPr lang="en-US" baseline="0" dirty="0"/>
              <a:t>value is higher for the </a:t>
            </a:r>
            <a:r>
              <a:rPr lang="en-US" dirty="0"/>
              <a:t>31-cm depth (R</a:t>
            </a:r>
            <a:r>
              <a:rPr lang="en-US" baseline="30000" dirty="0"/>
              <a:t>2 </a:t>
            </a:r>
            <a:r>
              <a:rPr lang="en-US" baseline="0" dirty="0"/>
              <a:t>= </a:t>
            </a:r>
            <a:r>
              <a:rPr lang="en-US" dirty="0"/>
              <a:t>0.22) than for the 61-cm depth (R</a:t>
            </a:r>
            <a:r>
              <a:rPr lang="en-US" baseline="30000" dirty="0"/>
              <a:t>2</a:t>
            </a:r>
            <a:r>
              <a:rPr lang="en-US" dirty="0"/>
              <a:t>= 0.06). Also, the d statistics show that 36 of 44 grid cells meet the criteria for greater than 0.6 at the 31-cm depth and none were greater than 0.6 at the 61-cm depth.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241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2020 growing season, </a:t>
            </a:r>
            <a:r>
              <a:rPr lang="en-US" sz="1200" kern="1200" dirty="0">
                <a:solidFill>
                  <a:schemeClr val="tx1"/>
                </a:solidFill>
                <a:effectLst/>
                <a:latin typeface="+mn-lt"/>
                <a:ea typeface="+mn-ea"/>
                <a:cs typeface="+mn-cs"/>
              </a:rPr>
              <a:t>the model-simulated</a:t>
            </a:r>
            <a:r>
              <a:rPr lang="en-US" sz="1200" kern="1200" baseline="0" dirty="0">
                <a:solidFill>
                  <a:schemeClr val="tx1"/>
                </a:solidFill>
                <a:effectLst/>
                <a:latin typeface="+mn-lt"/>
                <a:ea typeface="+mn-ea"/>
                <a:cs typeface="+mn-cs"/>
              </a:rPr>
              <a:t> soil moisture</a:t>
            </a:r>
            <a:r>
              <a:rPr lang="en-US" sz="1200" kern="1200" dirty="0">
                <a:solidFill>
                  <a:schemeClr val="tx1"/>
                </a:solidFill>
                <a:effectLst/>
                <a:latin typeface="+mn-lt"/>
                <a:ea typeface="+mn-ea"/>
                <a:cs typeface="+mn-cs"/>
              </a:rPr>
              <a:t> at both depths of 31 and 61 cm are not as responsive to rainfall and irrigation events as the measured data on certain days, and the model under predicts soil moisture for the majority of the 2020 season at both depths. The modeled soil moisture and the measured soil moisture do however follow the same trends except for a few days towards the end of the season when there is an irrigation or rainfall event and the model doesn’t appear to respond.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520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two graphs we see that the model predicts soil</a:t>
            </a:r>
            <a:r>
              <a:rPr lang="en-US" baseline="0" dirty="0"/>
              <a:t> moisture at</a:t>
            </a:r>
            <a:r>
              <a:rPr lang="en-US" dirty="0"/>
              <a:t> 61 cm better than at 31 cm, according to the </a:t>
            </a:r>
            <a:r>
              <a:rPr lang="en-US" dirty="0" err="1"/>
              <a:t>nRMSE</a:t>
            </a:r>
            <a:r>
              <a:rPr lang="en-US" dirty="0"/>
              <a:t> values. At 61</a:t>
            </a:r>
            <a:r>
              <a:rPr lang="en-US" baseline="0" dirty="0"/>
              <a:t> cm, there were</a:t>
            </a:r>
            <a:r>
              <a:rPr lang="en-US" dirty="0"/>
              <a:t> 34 out of 44 grid cells in the fair range and the other 10 in the poor range. At the 31-cm depth, there were 15 grid cells in the fair range and 29 in the poor range.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21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Mississippi receives an average of 56 inches or 142.2 cm of rainfall per year with only about 30% coming during the growing period which is why there is a steady increase in irrigated acres as represented in the previous slide. In east Mississippi, there is an agricultural region known as the Blackland Prairie, and it has been historically in dryland production, but more producers are irrigating now using surface water and center pivots. You can see that surface water permits make up the majority of the permits in this map of east MS because it is more economical to build surface water ponds than to dig wells for ground water due to the depth of the ground water, so most producers build ponds and use the surface water paired with pivots for the rolling topography. </a:t>
            </a:r>
          </a:p>
        </p:txBody>
      </p:sp>
      <p:sp>
        <p:nvSpPr>
          <p:cNvPr id="4" name="Slide Number Placeholder 3"/>
          <p:cNvSpPr>
            <a:spLocks noGrp="1"/>
          </p:cNvSpPr>
          <p:nvPr>
            <p:ph type="sldNum" sz="quarter" idx="10"/>
          </p:nvPr>
        </p:nvSpPr>
        <p:spPr/>
        <p:txBody>
          <a:bodyPr/>
          <a:lstStyle/>
          <a:p>
            <a:fld id="{FAEABD4F-5CD2-485D-9EC1-6E7ECC52D329}" type="slidenum">
              <a:rPr lang="en-US" smtClean="0"/>
              <a:t>3</a:t>
            </a:fld>
            <a:endParaRPr lang="en-US"/>
          </a:p>
        </p:txBody>
      </p:sp>
    </p:spTree>
    <p:extLst>
      <p:ext uri="{BB962C8B-B14F-4D97-AF65-F5344CB8AC3E}">
        <p14:creationId xmlns:p14="http://schemas.microsoft.com/office/powerpoint/2010/main" val="2775924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graphs, we see that modeled versus measured soil</a:t>
            </a:r>
            <a:r>
              <a:rPr lang="en-US" baseline="0" dirty="0"/>
              <a:t> moisture at</a:t>
            </a:r>
            <a:r>
              <a:rPr lang="en-US" dirty="0"/>
              <a:t> 31 cm has a slope closer to 1 (at 0.69) than soil moisture at 61 cm (0.52). However, the R</a:t>
            </a:r>
            <a:r>
              <a:rPr lang="en-US" baseline="30000" dirty="0"/>
              <a:t>2</a:t>
            </a:r>
            <a:r>
              <a:rPr lang="en-US" dirty="0"/>
              <a:t> values are opposite in that the soil moisture at 61 cm has a higher R</a:t>
            </a:r>
            <a:r>
              <a:rPr lang="en-US" baseline="30000" dirty="0"/>
              <a:t>2</a:t>
            </a:r>
            <a:r>
              <a:rPr lang="en-US" dirty="0"/>
              <a:t> at 0.71 vs 0.36 for soil moisture at 31 cm. Also, the d statistics show that only 3 of 44 grid cells meet the criteria for greater than 0.6 at the 31-cm depth, and 11 were greater than 0.6 at the 61-cm depth.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BD4F-5CD2-485D-9EC1-6E7ECC52D3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341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ABD4F-5CD2-485D-9EC1-6E7ECC52D329}" type="slidenum">
              <a:rPr lang="en-US" smtClean="0"/>
              <a:t>31</a:t>
            </a:fld>
            <a:endParaRPr lang="en-US"/>
          </a:p>
        </p:txBody>
      </p:sp>
    </p:spTree>
    <p:extLst>
      <p:ext uri="{BB962C8B-B14F-4D97-AF65-F5344CB8AC3E}">
        <p14:creationId xmlns:p14="http://schemas.microsoft.com/office/powerpoint/2010/main" val="1707189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listening to my presentation. I would like to thank the Mississippi soybean promotion board and USDA Southern SARE for funding this work. Without them, the project would not have been possible. </a:t>
            </a:r>
          </a:p>
        </p:txBody>
      </p:sp>
      <p:sp>
        <p:nvSpPr>
          <p:cNvPr id="4" name="Slide Number Placeholder 3"/>
          <p:cNvSpPr>
            <a:spLocks noGrp="1"/>
          </p:cNvSpPr>
          <p:nvPr>
            <p:ph type="sldNum" sz="quarter" idx="5"/>
          </p:nvPr>
        </p:nvSpPr>
        <p:spPr/>
        <p:txBody>
          <a:bodyPr/>
          <a:lstStyle/>
          <a:p>
            <a:fld id="{FAEABD4F-5CD2-485D-9EC1-6E7ECC52D329}" type="slidenum">
              <a:rPr lang="en-US" smtClean="0"/>
              <a:t>32</a:t>
            </a:fld>
            <a:endParaRPr lang="en-US"/>
          </a:p>
        </p:txBody>
      </p:sp>
    </p:spTree>
    <p:extLst>
      <p:ext uri="{BB962C8B-B14F-4D97-AF65-F5344CB8AC3E}">
        <p14:creationId xmlns:p14="http://schemas.microsoft.com/office/powerpoint/2010/main" val="174839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lgn="l">
              <a:spcBef>
                <a:spcPts val="0"/>
              </a:spcBef>
              <a:spcAft>
                <a:spcPts val="800"/>
              </a:spcAft>
              <a:buFont typeface="+mj-lt"/>
              <a:buAutoNum type="arabicPeriod"/>
            </a:pPr>
            <a:r>
              <a:rPr lang="en-US" dirty="0"/>
              <a:t>This presentation covers one</a:t>
            </a:r>
            <a:r>
              <a:rPr lang="en-US" baseline="0" dirty="0"/>
              <a:t> objective in a larger study </a:t>
            </a:r>
            <a:r>
              <a:rPr lang="en-US" dirty="0"/>
              <a:t>to improve </a:t>
            </a:r>
            <a:r>
              <a:rPr lang="en-US" sz="1200" dirty="0">
                <a:solidFill>
                  <a:schemeClr val="tx1"/>
                </a:solidFill>
                <a:latin typeface="+mn-lt"/>
              </a:rPr>
              <a:t>recommendations for sensor placement within a field, and evaluate less invasive, surrogate methods for estimating soil moisture, thus improving irrigation efficiency. I’ll be discussing Objective 3: how we used the DSSAT crop model to determine if the variability of in-field soil moisture is great enough to indicate a different irrigation schedule for different areas of the field. </a:t>
            </a:r>
          </a:p>
          <a:p>
            <a:pPr marL="457200" lvl="0" indent="-457200" algn="l">
              <a:spcBef>
                <a:spcPts val="0"/>
              </a:spcBef>
              <a:spcAft>
                <a:spcPts val="800"/>
              </a:spcAft>
              <a:buFont typeface="+mj-lt"/>
              <a:buAutoNum type="arabicPeriod"/>
            </a:pPr>
            <a:endParaRPr lang="en-US" sz="1200" dirty="0">
              <a:solidFill>
                <a:schemeClr val="tx1"/>
              </a:solidFill>
              <a:latin typeface="+mn-lt"/>
            </a:endParaRPr>
          </a:p>
        </p:txBody>
      </p:sp>
      <p:sp>
        <p:nvSpPr>
          <p:cNvPr id="4" name="Slide Number Placeholder 3"/>
          <p:cNvSpPr>
            <a:spLocks noGrp="1"/>
          </p:cNvSpPr>
          <p:nvPr>
            <p:ph type="sldNum" sz="quarter" idx="10"/>
          </p:nvPr>
        </p:nvSpPr>
        <p:spPr/>
        <p:txBody>
          <a:bodyPr/>
          <a:lstStyle/>
          <a:p>
            <a:fld id="{FAEABD4F-5CD2-485D-9EC1-6E7ECC52D329}" type="slidenum">
              <a:rPr lang="en-US" smtClean="0"/>
              <a:t>4</a:t>
            </a:fld>
            <a:endParaRPr lang="en-US"/>
          </a:p>
        </p:txBody>
      </p:sp>
    </p:spTree>
    <p:extLst>
      <p:ext uri="{BB962C8B-B14F-4D97-AF65-F5344CB8AC3E}">
        <p14:creationId xmlns:p14="http://schemas.microsoft.com/office/powerpoint/2010/main" val="69836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is an 18-hectare center pivot irrigated production field in Brooksville, MS which is located in the Blackland Prairie. This field has been in a soybean corn rotation since 2013. We started this project the Summer of 2018 and completed it in the fall of 2020.</a:t>
            </a:r>
          </a:p>
        </p:txBody>
      </p:sp>
      <p:sp>
        <p:nvSpPr>
          <p:cNvPr id="4" name="Slide Number Placeholder 3"/>
          <p:cNvSpPr>
            <a:spLocks noGrp="1"/>
          </p:cNvSpPr>
          <p:nvPr>
            <p:ph type="sldNum" sz="quarter" idx="10"/>
          </p:nvPr>
        </p:nvSpPr>
        <p:spPr/>
        <p:txBody>
          <a:bodyPr/>
          <a:lstStyle/>
          <a:p>
            <a:fld id="{FAEABD4F-5CD2-485D-9EC1-6E7ECC52D329}" type="slidenum">
              <a:rPr lang="en-US" smtClean="0"/>
              <a:t>5</a:t>
            </a:fld>
            <a:endParaRPr lang="en-US"/>
          </a:p>
        </p:txBody>
      </p:sp>
    </p:spTree>
    <p:extLst>
      <p:ext uri="{BB962C8B-B14F-4D97-AF65-F5344CB8AC3E}">
        <p14:creationId xmlns:p14="http://schemas.microsoft.com/office/powerpoint/2010/main" val="176238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55-meter grid was created in arc GIS which resulted in 44 grid points that are under the pivot or hit by the end gun. There is also a weather station in the northeast corner of the field that we used to record weather data. Soybeans were planted May 3, 2018 and May 4, 2020.</a:t>
            </a:r>
          </a:p>
        </p:txBody>
      </p:sp>
      <p:sp>
        <p:nvSpPr>
          <p:cNvPr id="4" name="Slide Number Placeholder 3"/>
          <p:cNvSpPr>
            <a:spLocks noGrp="1"/>
          </p:cNvSpPr>
          <p:nvPr>
            <p:ph type="sldNum" sz="quarter" idx="10"/>
          </p:nvPr>
        </p:nvSpPr>
        <p:spPr/>
        <p:txBody>
          <a:bodyPr/>
          <a:lstStyle/>
          <a:p>
            <a:fld id="{FAEABD4F-5CD2-485D-9EC1-6E7ECC52D329}" type="slidenum">
              <a:rPr lang="en-US" smtClean="0"/>
              <a:t>6</a:t>
            </a:fld>
            <a:endParaRPr lang="en-US"/>
          </a:p>
        </p:txBody>
      </p:sp>
    </p:spTree>
    <p:extLst>
      <p:ext uri="{BB962C8B-B14F-4D97-AF65-F5344CB8AC3E}">
        <p14:creationId xmlns:p14="http://schemas.microsoft.com/office/powerpoint/2010/main" val="26797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Palatino Linotype"/>
                <a:ea typeface="+mn-ea"/>
                <a:cs typeface="+mn-cs"/>
              </a:rPr>
              <a:t>At each point, Watermark 200SS GMS sensors were installed at depths of 31 and 61 cm and connected to a 900M Watermark data logger, which was set to log hourly. Sensors were cycled and installed wet with good soil/sensor contact.</a:t>
            </a:r>
          </a:p>
        </p:txBody>
      </p:sp>
      <p:sp>
        <p:nvSpPr>
          <p:cNvPr id="4" name="Slide Number Placeholder 3"/>
          <p:cNvSpPr>
            <a:spLocks noGrp="1"/>
          </p:cNvSpPr>
          <p:nvPr>
            <p:ph type="sldNum" sz="quarter" idx="10"/>
          </p:nvPr>
        </p:nvSpPr>
        <p:spPr/>
        <p:txBody>
          <a:bodyPr/>
          <a:lstStyle/>
          <a:p>
            <a:fld id="{FAEABD4F-5CD2-485D-9EC1-6E7ECC52D329}" type="slidenum">
              <a:rPr lang="en-US" smtClean="0"/>
              <a:t>7</a:t>
            </a:fld>
            <a:endParaRPr lang="en-US"/>
          </a:p>
        </p:txBody>
      </p:sp>
    </p:spTree>
    <p:extLst>
      <p:ext uri="{BB962C8B-B14F-4D97-AF65-F5344CB8AC3E}">
        <p14:creationId xmlns:p14="http://schemas.microsoft.com/office/powerpoint/2010/main" val="121082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LAI and plant height measurements were taken weekly during the growing season each</a:t>
            </a:r>
            <a:r>
              <a:rPr lang="en-US" baseline="0" dirty="0"/>
              <a:t> year </a:t>
            </a:r>
            <a:r>
              <a:rPr lang="en-US" dirty="0"/>
              <a:t>using an LAI-2200 Plant Canopy Analyzer. This resulted in 9 sampling dates in 2018 and 10 dates in 2020.</a:t>
            </a:r>
          </a:p>
          <a:p>
            <a:endParaRPr lang="en-US" dirty="0"/>
          </a:p>
        </p:txBody>
      </p:sp>
      <p:sp>
        <p:nvSpPr>
          <p:cNvPr id="4" name="Slide Number Placeholder 3"/>
          <p:cNvSpPr>
            <a:spLocks noGrp="1"/>
          </p:cNvSpPr>
          <p:nvPr>
            <p:ph type="sldNum" sz="quarter" idx="5"/>
          </p:nvPr>
        </p:nvSpPr>
        <p:spPr/>
        <p:txBody>
          <a:bodyPr/>
          <a:lstStyle/>
          <a:p>
            <a:fld id="{FAEABD4F-5CD2-485D-9EC1-6E7ECC52D329}" type="slidenum">
              <a:rPr lang="en-US" smtClean="0"/>
              <a:t>8</a:t>
            </a:fld>
            <a:endParaRPr lang="en-US"/>
          </a:p>
        </p:txBody>
      </p:sp>
    </p:spTree>
    <p:extLst>
      <p:ext uri="{BB962C8B-B14F-4D97-AF65-F5344CB8AC3E}">
        <p14:creationId xmlns:p14="http://schemas.microsoft.com/office/powerpoint/2010/main" val="56254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samples were pulled at 61 cm deep, and 2-3 cores were pulled from each grid cell for a total of 44 soil samples. Soil texture was analyzed at the MS state soil lab.</a:t>
            </a:r>
          </a:p>
        </p:txBody>
      </p:sp>
      <p:sp>
        <p:nvSpPr>
          <p:cNvPr id="4" name="Slide Number Placeholder 3"/>
          <p:cNvSpPr>
            <a:spLocks noGrp="1"/>
          </p:cNvSpPr>
          <p:nvPr>
            <p:ph type="sldNum" sz="quarter" idx="10"/>
          </p:nvPr>
        </p:nvSpPr>
        <p:spPr/>
        <p:txBody>
          <a:bodyPr/>
          <a:lstStyle/>
          <a:p>
            <a:fld id="{FAEABD4F-5CD2-485D-9EC1-6E7ECC52D329}" type="slidenum">
              <a:rPr lang="en-US" smtClean="0"/>
              <a:t>9</a:t>
            </a:fld>
            <a:endParaRPr lang="en-US"/>
          </a:p>
        </p:txBody>
      </p:sp>
    </p:spTree>
    <p:extLst>
      <p:ext uri="{BB962C8B-B14F-4D97-AF65-F5344CB8AC3E}">
        <p14:creationId xmlns:p14="http://schemas.microsoft.com/office/powerpoint/2010/main" val="420041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22242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59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711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50674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982732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411003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dirty="0"/>
              <a:t>Click to edit Master title style</a:t>
            </a:r>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677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863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8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98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313228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3047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2238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2701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528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243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85057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11427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dirty="0"/>
              <a:t>Click to edit Master title style</a:t>
            </a:r>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6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136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38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43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4"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5466765" y="6099174"/>
            <a:ext cx="3461968" cy="646331"/>
          </a:xfrm>
          <a:prstGeom prst="rect">
            <a:avLst/>
          </a:prstGeom>
          <a:noFill/>
        </p:spPr>
        <p:txBody>
          <a:bodyPr wrap="square" rtlCol="0">
            <a:spAutoFit/>
          </a:bodyPr>
          <a:lstStyle/>
          <a:p>
            <a:pPr algn="r"/>
            <a:r>
              <a:rPr lang="en-US" dirty="0">
                <a:solidFill>
                  <a:schemeClr val="bg1"/>
                </a:solidFill>
                <a:latin typeface="+mj-lt"/>
              </a:rPr>
              <a:t>Department of Agricultural</a:t>
            </a:r>
            <a:r>
              <a:rPr lang="en-US" baseline="0" dirty="0">
                <a:solidFill>
                  <a:schemeClr val="bg1"/>
                </a:solidFill>
                <a:latin typeface="+mj-lt"/>
              </a:rPr>
              <a:t> and Biological Engineering</a:t>
            </a:r>
            <a:endParaRPr lang="en-US" dirty="0">
              <a:solidFill>
                <a:schemeClr val="bg1"/>
              </a:solidFill>
              <a:latin typeface="+mj-lt"/>
            </a:endParaRPr>
          </a:p>
        </p:txBody>
      </p:sp>
      <p:pic>
        <p:nvPicPr>
          <p:cNvPr id="10" name="Picture 9"/>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106017" y="6031522"/>
            <a:ext cx="5246159" cy="739150"/>
          </a:xfrm>
          <a:prstGeom prst="rect">
            <a:avLst/>
          </a:prstGeom>
        </p:spPr>
      </p:pic>
    </p:spTree>
    <p:extLst>
      <p:ext uri="{BB962C8B-B14F-4D97-AF65-F5344CB8AC3E}">
        <p14:creationId xmlns:p14="http://schemas.microsoft.com/office/powerpoint/2010/main" val="3071752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88" r:id="rId11"/>
    <p:sldLayoutId id="2147483673" r:id="rId12"/>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5"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5956917" y="6099174"/>
            <a:ext cx="2971816" cy="646331"/>
          </a:xfrm>
          <a:prstGeom prst="rect">
            <a:avLst/>
          </a:prstGeom>
          <a:noFill/>
        </p:spPr>
        <p:txBody>
          <a:bodyPr wrap="square" rtlCol="0">
            <a:spAutoFit/>
          </a:bodyPr>
          <a:lstStyle/>
          <a:p>
            <a:pPr algn="ctr"/>
            <a:r>
              <a:rPr lang="en-US" dirty="0">
                <a:solidFill>
                  <a:schemeClr val="bg1"/>
                </a:solidFill>
                <a:latin typeface="+mj-lt"/>
              </a:rPr>
              <a:t>Department of Agricultural</a:t>
            </a:r>
            <a:r>
              <a:rPr lang="en-US" baseline="0" dirty="0">
                <a:solidFill>
                  <a:schemeClr val="bg1"/>
                </a:solidFill>
                <a:latin typeface="+mj-lt"/>
              </a:rPr>
              <a:t> Economics</a:t>
            </a:r>
            <a:endParaRPr lang="en-US" dirty="0">
              <a:solidFill>
                <a:schemeClr val="bg1"/>
              </a:solidFill>
              <a:latin typeface="+mj-lt"/>
            </a:endParaRPr>
          </a:p>
        </p:txBody>
      </p:sp>
      <p:pic>
        <p:nvPicPr>
          <p:cNvPr id="10" name="Picture 9"/>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06017" y="6031522"/>
            <a:ext cx="5246159" cy="739150"/>
          </a:xfrm>
          <a:prstGeom prst="rect">
            <a:avLst/>
          </a:prstGeom>
        </p:spPr>
      </p:pic>
    </p:spTree>
    <p:extLst>
      <p:ext uri="{BB962C8B-B14F-4D97-AF65-F5344CB8AC3E}">
        <p14:creationId xmlns:p14="http://schemas.microsoft.com/office/powerpoint/2010/main" val="25533839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440" y="1154378"/>
            <a:ext cx="8695716" cy="1143000"/>
          </a:xfrm>
        </p:spPr>
        <p:txBody>
          <a:bodyPr>
            <a:noAutofit/>
          </a:bodyPr>
          <a:lstStyle/>
          <a:p>
            <a:r>
              <a:rPr lang="en-US" sz="3500" b="1" dirty="0"/>
              <a:t>Assessing In-Field Soil Moisture Variability Using the Decision Support System for Agrotechnology Transfer (DSSAT) Model</a:t>
            </a:r>
          </a:p>
        </p:txBody>
      </p:sp>
      <p:sp>
        <p:nvSpPr>
          <p:cNvPr id="6" name="Title 3"/>
          <p:cNvSpPr txBox="1">
            <a:spLocks/>
          </p:cNvSpPr>
          <p:nvPr/>
        </p:nvSpPr>
        <p:spPr>
          <a:xfrm>
            <a:off x="219919" y="2774358"/>
            <a:ext cx="8796759" cy="210781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2400" b="1" dirty="0">
                <a:solidFill>
                  <a:schemeClr val="tx1"/>
                </a:solidFill>
              </a:rPr>
              <a:t>B. Hodges, J.O. Paz, M.L. Tagert, and Q. Meng</a:t>
            </a:r>
          </a:p>
          <a:p>
            <a:r>
              <a:rPr lang="en-US" sz="2400" b="1">
                <a:solidFill>
                  <a:schemeClr val="tx1"/>
                </a:solidFill>
              </a:rPr>
              <a:t>2020 </a:t>
            </a:r>
            <a:r>
              <a:rPr lang="en-US" sz="2400" b="1" dirty="0">
                <a:solidFill>
                  <a:schemeClr val="tx1"/>
                </a:solidFill>
              </a:rPr>
              <a:t>Tri </a:t>
            </a:r>
            <a:r>
              <a:rPr lang="en-US" sz="2400" b="1">
                <a:solidFill>
                  <a:schemeClr val="tx1"/>
                </a:solidFill>
              </a:rPr>
              <a:t>Societies Annual Meeting</a:t>
            </a:r>
            <a:endParaRPr lang="en-US" sz="2400" b="1" dirty="0">
              <a:solidFill>
                <a:schemeClr val="tx1"/>
              </a:solidFill>
            </a:endParaRPr>
          </a:p>
          <a:p>
            <a:r>
              <a:rPr lang="en-US" sz="2400" b="1" dirty="0">
                <a:solidFill>
                  <a:schemeClr val="tx1"/>
                </a:solidFill>
              </a:rPr>
              <a:t>November 9 - 13, 2020</a:t>
            </a:r>
          </a:p>
          <a:p>
            <a:endParaRPr lang="en-US" sz="2400" b="1" dirty="0">
              <a:solidFill>
                <a:schemeClr val="tx1"/>
              </a:solidFill>
              <a:latin typeface="+mn-lt"/>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79485" y="4777447"/>
            <a:ext cx="1192193" cy="909831"/>
          </a:xfrm>
          <a:prstGeom prst="rect">
            <a:avLst/>
          </a:prstGeom>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63552" y="4822458"/>
            <a:ext cx="2169042" cy="81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83328" y="4703792"/>
            <a:ext cx="1133333" cy="1057143"/>
          </a:xfrm>
          <a:prstGeom prst="rect">
            <a:avLst/>
          </a:prstGeom>
        </p:spPr>
      </p:pic>
    </p:spTree>
    <p:extLst>
      <p:ext uri="{BB962C8B-B14F-4D97-AF65-F5344CB8AC3E}">
        <p14:creationId xmlns:p14="http://schemas.microsoft.com/office/powerpoint/2010/main" val="1618291981"/>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120" y="262554"/>
            <a:ext cx="9250119" cy="680421"/>
          </a:xfrm>
        </p:spPr>
        <p:txBody>
          <a:bodyPr>
            <a:normAutofit fontScale="90000"/>
          </a:bodyPr>
          <a:lstStyle/>
          <a:p>
            <a:r>
              <a:rPr lang="en-US" b="1" dirty="0"/>
              <a:t>Decision Support System for Agrotechnology Transfer (DSSAT)</a:t>
            </a:r>
          </a:p>
        </p:txBody>
      </p:sp>
      <p:sp>
        <p:nvSpPr>
          <p:cNvPr id="12" name="TextBox 11">
            <a:extLst>
              <a:ext uri="{FF2B5EF4-FFF2-40B4-BE49-F238E27FC236}">
                <a16:creationId xmlns:a16="http://schemas.microsoft.com/office/drawing/2014/main" id="{ABD74D2A-6C7C-4576-A6F7-F0000C9CEB9B}"/>
              </a:ext>
            </a:extLst>
          </p:cNvPr>
          <p:cNvSpPr txBox="1"/>
          <p:nvPr/>
        </p:nvSpPr>
        <p:spPr>
          <a:xfrm>
            <a:off x="0" y="1476375"/>
            <a:ext cx="9143999" cy="4438650"/>
          </a:xfrm>
          <a:prstGeom prst="rect">
            <a:avLst/>
          </a:prstGeom>
        </p:spPr>
        <p:txBody>
          <a:bodyPr vert="horz" wrap="square" lIns="91440" tIns="45720" rIns="91440" bIns="45720" rtlCol="0" anchor="ctr">
            <a:normAutofit fontScale="97500"/>
          </a:bodyPr>
          <a:lstStyle/>
          <a:p>
            <a:pPr marL="860425" indent="-571500" algn="l">
              <a:spcAft>
                <a:spcPts val="1000"/>
              </a:spcAft>
              <a:buFont typeface="Arial" panose="020B0604020202020204" pitchFamily="34" charset="0"/>
              <a:buChar char="•"/>
            </a:pPr>
            <a:r>
              <a:rPr lang="en-US" sz="3200" dirty="0">
                <a:solidFill>
                  <a:schemeClr val="tx1"/>
                </a:solidFill>
                <a:latin typeface="+mn-lt"/>
              </a:rPr>
              <a:t>Crop modeling ecosystem</a:t>
            </a:r>
          </a:p>
          <a:p>
            <a:pPr marL="860425" indent="-571500" algn="l">
              <a:spcAft>
                <a:spcPts val="1000"/>
              </a:spcAft>
              <a:buFont typeface="Arial" panose="020B0604020202020204" pitchFamily="34" charset="0"/>
              <a:buChar char="•"/>
            </a:pPr>
            <a:r>
              <a:rPr lang="en-US" sz="3200" dirty="0"/>
              <a:t>A suite of models that help users predict growth, development and yield of various crops grown around the world. </a:t>
            </a:r>
          </a:p>
          <a:p>
            <a:pPr marL="860425" indent="-571500" algn="l">
              <a:spcAft>
                <a:spcPts val="1000"/>
              </a:spcAft>
              <a:buFont typeface="Arial" panose="020B0604020202020204" pitchFamily="34" charset="0"/>
              <a:buChar char="•"/>
            </a:pPr>
            <a:r>
              <a:rPr lang="en-US" sz="3200" dirty="0">
                <a:solidFill>
                  <a:schemeClr val="tx1"/>
                </a:solidFill>
                <a:latin typeface="+mn-lt"/>
              </a:rPr>
              <a:t>The results are based on </a:t>
            </a:r>
            <a:r>
              <a:rPr lang="en-US" sz="3200" dirty="0"/>
              <a:t>crop genetics, weather, and management practices.</a:t>
            </a:r>
          </a:p>
          <a:p>
            <a:pPr marL="860425" indent="-571500" algn="l">
              <a:spcAft>
                <a:spcPts val="1000"/>
              </a:spcAft>
              <a:buFont typeface="Arial" panose="020B0604020202020204" pitchFamily="34" charset="0"/>
              <a:buChar char="•"/>
            </a:pPr>
            <a:r>
              <a:rPr lang="en-US" sz="3200" dirty="0">
                <a:solidFill>
                  <a:schemeClr val="tx1"/>
                </a:solidFill>
                <a:latin typeface="+mn-lt"/>
              </a:rPr>
              <a:t>C</a:t>
            </a:r>
            <a:r>
              <a:rPr lang="en-US" sz="3200" dirty="0"/>
              <a:t>ROPGRO-Soybean was used in this study for the 2018 and 2020 growing seasons.</a:t>
            </a:r>
            <a:endParaRPr lang="en-US" sz="3200" dirty="0">
              <a:solidFill>
                <a:schemeClr val="tx1"/>
              </a:solidFill>
              <a:latin typeface="+mn-lt"/>
            </a:endParaRPr>
          </a:p>
        </p:txBody>
      </p:sp>
    </p:spTree>
    <p:extLst>
      <p:ext uri="{BB962C8B-B14F-4D97-AF65-F5344CB8AC3E}">
        <p14:creationId xmlns:p14="http://schemas.microsoft.com/office/powerpoint/2010/main" val="255675987"/>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61" y="23196"/>
            <a:ext cx="9250119" cy="1166196"/>
          </a:xfrm>
        </p:spPr>
        <p:txBody>
          <a:bodyPr>
            <a:normAutofit/>
          </a:bodyPr>
          <a:lstStyle/>
          <a:p>
            <a:r>
              <a:rPr lang="en-US" b="1" dirty="0"/>
              <a:t>DSSAT Minimum Data</a:t>
            </a:r>
          </a:p>
        </p:txBody>
      </p:sp>
      <p:sp>
        <p:nvSpPr>
          <p:cNvPr id="12" name="TextBox 11">
            <a:extLst>
              <a:ext uri="{FF2B5EF4-FFF2-40B4-BE49-F238E27FC236}">
                <a16:creationId xmlns:a16="http://schemas.microsoft.com/office/drawing/2014/main" id="{ABD74D2A-6C7C-4576-A6F7-F0000C9CEB9B}"/>
              </a:ext>
            </a:extLst>
          </p:cNvPr>
          <p:cNvSpPr txBox="1"/>
          <p:nvPr/>
        </p:nvSpPr>
        <p:spPr>
          <a:xfrm>
            <a:off x="0" y="1083404"/>
            <a:ext cx="9143999" cy="4831621"/>
          </a:xfrm>
          <a:prstGeom prst="rect">
            <a:avLst/>
          </a:prstGeom>
        </p:spPr>
        <p:txBody>
          <a:bodyPr vert="horz" wrap="square" lIns="91440" tIns="45720" rIns="91440" bIns="45720" rtlCol="0" anchor="ctr">
            <a:normAutofit fontScale="90000" lnSpcReduction="10000"/>
          </a:bodyPr>
          <a:lstStyle/>
          <a:p>
            <a:pPr marL="860425" indent="-571500" algn="l">
              <a:spcAft>
                <a:spcPts val="1000"/>
              </a:spcAft>
              <a:buFont typeface="Arial" panose="020B0604020202020204" pitchFamily="34" charset="0"/>
              <a:buChar char="•"/>
            </a:pPr>
            <a:r>
              <a:rPr lang="en-US" sz="3600" dirty="0"/>
              <a:t>Daily weather – </a:t>
            </a:r>
            <a:r>
              <a:rPr lang="en-US" sz="3600" dirty="0" err="1"/>
              <a:t>T</a:t>
            </a:r>
            <a:r>
              <a:rPr lang="en-US" sz="3600" baseline="-25000" dirty="0" err="1"/>
              <a:t>max</a:t>
            </a:r>
            <a:r>
              <a:rPr lang="en-US" sz="3600" dirty="0"/>
              <a:t>, </a:t>
            </a:r>
            <a:r>
              <a:rPr lang="en-US" sz="3600" dirty="0" err="1"/>
              <a:t>T</a:t>
            </a:r>
            <a:r>
              <a:rPr lang="en-US" sz="3600" baseline="-25000" dirty="0" err="1"/>
              <a:t>min</a:t>
            </a:r>
            <a:r>
              <a:rPr lang="en-US" sz="3600" dirty="0"/>
              <a:t>, Precipitation, Solar Radiation</a:t>
            </a:r>
          </a:p>
          <a:p>
            <a:pPr marL="860425" indent="-571500" algn="l">
              <a:spcAft>
                <a:spcPts val="1000"/>
              </a:spcAft>
              <a:buFont typeface="Arial" panose="020B0604020202020204" pitchFamily="34" charset="0"/>
              <a:buChar char="•"/>
            </a:pPr>
            <a:r>
              <a:rPr lang="en-US" sz="3600" dirty="0">
                <a:solidFill>
                  <a:schemeClr val="tx1"/>
                </a:solidFill>
                <a:latin typeface="+mn-lt"/>
              </a:rPr>
              <a:t>Soil data – permanent wilting point, saturation, field capacity, percent clay, percent silt, bulk density, soil root growth distribution factor, and soil type. </a:t>
            </a:r>
            <a:endParaRPr lang="en-US" sz="3600" dirty="0"/>
          </a:p>
          <a:p>
            <a:pPr marL="860425" indent="-571500" algn="l">
              <a:spcAft>
                <a:spcPts val="1000"/>
              </a:spcAft>
              <a:buFont typeface="Arial" panose="020B0604020202020204" pitchFamily="34" charset="0"/>
              <a:buChar char="•"/>
            </a:pPr>
            <a:r>
              <a:rPr lang="en-US" sz="3600" dirty="0"/>
              <a:t>Crop management information – plant date, irrigation dates and rates, harvest date, cultivar, plant population, fertilizer dates and rates, etc.</a:t>
            </a:r>
            <a:endParaRPr lang="en-US" sz="3600" dirty="0">
              <a:solidFill>
                <a:schemeClr val="tx1"/>
              </a:solidFill>
              <a:latin typeface="+mn-lt"/>
            </a:endParaRPr>
          </a:p>
        </p:txBody>
      </p:sp>
    </p:spTree>
    <p:extLst>
      <p:ext uri="{BB962C8B-B14F-4D97-AF65-F5344CB8AC3E}">
        <p14:creationId xmlns:p14="http://schemas.microsoft.com/office/powerpoint/2010/main" val="2958815230"/>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61" y="23196"/>
            <a:ext cx="9250119" cy="510633"/>
          </a:xfrm>
        </p:spPr>
        <p:txBody>
          <a:bodyPr>
            <a:normAutofit fontScale="90000"/>
          </a:bodyPr>
          <a:lstStyle/>
          <a:p>
            <a:r>
              <a:rPr lang="en-US" b="1" dirty="0"/>
              <a:t>DSSAT Model Flow Chart</a:t>
            </a:r>
          </a:p>
        </p:txBody>
      </p:sp>
      <p:sp>
        <p:nvSpPr>
          <p:cNvPr id="12" name="TextBox 11">
            <a:extLst>
              <a:ext uri="{FF2B5EF4-FFF2-40B4-BE49-F238E27FC236}">
                <a16:creationId xmlns:a16="http://schemas.microsoft.com/office/drawing/2014/main" id="{ABD74D2A-6C7C-4576-A6F7-F0000C9CEB9B}"/>
              </a:ext>
            </a:extLst>
          </p:cNvPr>
          <p:cNvSpPr txBox="1"/>
          <p:nvPr/>
        </p:nvSpPr>
        <p:spPr>
          <a:xfrm>
            <a:off x="-2" y="1083404"/>
            <a:ext cx="9143999" cy="4831621"/>
          </a:xfrm>
          <a:prstGeom prst="rect">
            <a:avLst/>
          </a:prstGeom>
        </p:spPr>
        <p:txBody>
          <a:bodyPr vert="horz" wrap="square" lIns="91440" tIns="45720" rIns="91440" bIns="45720" rtlCol="0" anchor="ctr">
            <a:normAutofit fontScale="97500"/>
          </a:bodyPr>
          <a:lstStyle/>
          <a:p>
            <a:pPr marL="860425" indent="-571500" algn="l">
              <a:spcAft>
                <a:spcPts val="1000"/>
              </a:spcAft>
              <a:buFont typeface="Arial" panose="020B0604020202020204" pitchFamily="34" charset="0"/>
              <a:buChar char="•"/>
            </a:pPr>
            <a:endParaRPr lang="en-US" sz="3600" dirty="0">
              <a:solidFill>
                <a:schemeClr val="tx1"/>
              </a:solidFill>
              <a:latin typeface="+mn-lt"/>
            </a:endParaRPr>
          </a:p>
        </p:txBody>
      </p:sp>
      <p:grpSp>
        <p:nvGrpSpPr>
          <p:cNvPr id="183" name="Group 182">
            <a:extLst>
              <a:ext uri="{FF2B5EF4-FFF2-40B4-BE49-F238E27FC236}">
                <a16:creationId xmlns:a16="http://schemas.microsoft.com/office/drawing/2014/main" id="{3FC7C6CD-2D60-4825-A418-B07BE90AA466}"/>
              </a:ext>
            </a:extLst>
          </p:cNvPr>
          <p:cNvGrpSpPr/>
          <p:nvPr/>
        </p:nvGrpSpPr>
        <p:grpSpPr>
          <a:xfrm>
            <a:off x="529384" y="587343"/>
            <a:ext cx="7424485" cy="5313720"/>
            <a:chOff x="529384" y="587343"/>
            <a:chExt cx="7424485" cy="5313720"/>
          </a:xfrm>
        </p:grpSpPr>
        <p:grpSp>
          <p:nvGrpSpPr>
            <p:cNvPr id="180" name="Group 179">
              <a:extLst>
                <a:ext uri="{FF2B5EF4-FFF2-40B4-BE49-F238E27FC236}">
                  <a16:creationId xmlns:a16="http://schemas.microsoft.com/office/drawing/2014/main" id="{971D8739-73F5-4BA0-B0C7-B0E2A8D82B64}"/>
                </a:ext>
              </a:extLst>
            </p:cNvPr>
            <p:cNvGrpSpPr/>
            <p:nvPr/>
          </p:nvGrpSpPr>
          <p:grpSpPr>
            <a:xfrm>
              <a:off x="5527860" y="1185004"/>
              <a:ext cx="2426009" cy="2222946"/>
              <a:chOff x="5527860" y="1185004"/>
              <a:chExt cx="2426009" cy="2222946"/>
            </a:xfrm>
          </p:grpSpPr>
          <p:sp>
            <p:nvSpPr>
              <p:cNvPr id="16" name="Rectangle: Rounded Corners 15">
                <a:extLst>
                  <a:ext uri="{FF2B5EF4-FFF2-40B4-BE49-F238E27FC236}">
                    <a16:creationId xmlns:a16="http://schemas.microsoft.com/office/drawing/2014/main" id="{FC6532FA-E6D1-4905-A898-40B29E942E1E}"/>
                  </a:ext>
                </a:extLst>
              </p:cNvPr>
              <p:cNvSpPr/>
              <p:nvPr/>
            </p:nvSpPr>
            <p:spPr>
              <a:xfrm>
                <a:off x="5876920" y="1185004"/>
                <a:ext cx="1737359" cy="457200"/>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Output</a:t>
                </a:r>
              </a:p>
            </p:txBody>
          </p:sp>
          <p:sp>
            <p:nvSpPr>
              <p:cNvPr id="17" name="Rectangle: Rounded Corners 16">
                <a:extLst>
                  <a:ext uri="{FF2B5EF4-FFF2-40B4-BE49-F238E27FC236}">
                    <a16:creationId xmlns:a16="http://schemas.microsoft.com/office/drawing/2014/main" id="{BE1F6B8C-CF75-42CD-9EEF-E9614F313C2B}"/>
                  </a:ext>
                </a:extLst>
              </p:cNvPr>
              <p:cNvSpPr/>
              <p:nvPr/>
            </p:nvSpPr>
            <p:spPr>
              <a:xfrm>
                <a:off x="5863421" y="1839636"/>
                <a:ext cx="1737360"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SoilWat.OUT</a:t>
                </a:r>
                <a:endParaRPr lang="en-US" dirty="0"/>
              </a:p>
            </p:txBody>
          </p:sp>
          <p:sp>
            <p:nvSpPr>
              <p:cNvPr id="18" name="Rectangle: Rounded Corners 17">
                <a:extLst>
                  <a:ext uri="{FF2B5EF4-FFF2-40B4-BE49-F238E27FC236}">
                    <a16:creationId xmlns:a16="http://schemas.microsoft.com/office/drawing/2014/main" id="{5D2972DB-F380-434D-9BA6-0CB7A24F92DC}"/>
                  </a:ext>
                </a:extLst>
              </p:cNvPr>
              <p:cNvSpPr/>
              <p:nvPr/>
            </p:nvSpPr>
            <p:spPr>
              <a:xfrm>
                <a:off x="5876920" y="2722150"/>
                <a:ext cx="1737360"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PlantGro.OUT</a:t>
                </a:r>
                <a:endParaRPr lang="en-US" dirty="0"/>
              </a:p>
            </p:txBody>
          </p:sp>
          <p:cxnSp>
            <p:nvCxnSpPr>
              <p:cNvPr id="84" name="Straight Connector 83">
                <a:extLst>
                  <a:ext uri="{FF2B5EF4-FFF2-40B4-BE49-F238E27FC236}">
                    <a16:creationId xmlns:a16="http://schemas.microsoft.com/office/drawing/2014/main" id="{7FA87245-5810-4549-973A-DF82DE14CB4D}"/>
                  </a:ext>
                </a:extLst>
              </p:cNvPr>
              <p:cNvCxnSpPr>
                <a:cxnSpLocks/>
                <a:stCxn id="16" idx="2"/>
                <a:endCxn id="17" idx="0"/>
              </p:cNvCxnSpPr>
              <p:nvPr/>
            </p:nvCxnSpPr>
            <p:spPr>
              <a:xfrm flipH="1">
                <a:off x="6732101" y="1642204"/>
                <a:ext cx="0" cy="197432"/>
              </a:xfrm>
              <a:prstGeom prst="line">
                <a:avLst/>
              </a:prstGeom>
            </p:spPr>
            <p:style>
              <a:lnRef idx="2">
                <a:schemeClr val="accent1"/>
              </a:lnRef>
              <a:fillRef idx="0">
                <a:schemeClr val="accent1"/>
              </a:fillRef>
              <a:effectRef idx="1">
                <a:schemeClr val="accent1"/>
              </a:effectRef>
              <a:fontRef idx="minor">
                <a:schemeClr val="tx1"/>
              </a:fontRef>
            </p:style>
          </p:cxnSp>
          <p:grpSp>
            <p:nvGrpSpPr>
              <p:cNvPr id="146" name="Group 145">
                <a:extLst>
                  <a:ext uri="{FF2B5EF4-FFF2-40B4-BE49-F238E27FC236}">
                    <a16:creationId xmlns:a16="http://schemas.microsoft.com/office/drawing/2014/main" id="{65BAD31F-5314-4698-84F2-0558A872D2E6}"/>
                  </a:ext>
                </a:extLst>
              </p:cNvPr>
              <p:cNvGrpSpPr/>
              <p:nvPr/>
            </p:nvGrpSpPr>
            <p:grpSpPr>
              <a:xfrm rot="10800000">
                <a:off x="7615541" y="2164069"/>
                <a:ext cx="338328" cy="903620"/>
                <a:chOff x="544320" y="2156191"/>
                <a:chExt cx="338328" cy="903620"/>
              </a:xfrm>
            </p:grpSpPr>
            <p:cxnSp>
              <p:nvCxnSpPr>
                <p:cNvPr id="151" name="Straight Connector 150">
                  <a:extLst>
                    <a:ext uri="{FF2B5EF4-FFF2-40B4-BE49-F238E27FC236}">
                      <a16:creationId xmlns:a16="http://schemas.microsoft.com/office/drawing/2014/main" id="{27BE26D2-B23E-4528-939C-1B867341C586}"/>
                    </a:ext>
                  </a:extLst>
                </p:cNvPr>
                <p:cNvCxnSpPr>
                  <a:cxnSpLocks/>
                </p:cNvCxnSpPr>
                <p:nvPr/>
              </p:nvCxnSpPr>
              <p:spPr>
                <a:xfrm flipH="1">
                  <a:off x="54743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46279D42-0D30-43B8-A4BE-DC5AE0D67111}"/>
                    </a:ext>
                  </a:extLst>
                </p:cNvPr>
                <p:cNvCxnSpPr>
                  <a:cxnSpLocks/>
                </p:cNvCxnSpPr>
                <p:nvPr/>
              </p:nvCxnSpPr>
              <p:spPr>
                <a:xfrm flipH="1" flipV="1">
                  <a:off x="544320"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53" name="Straight Connector 152">
                  <a:extLst>
                    <a:ext uri="{FF2B5EF4-FFF2-40B4-BE49-F238E27FC236}">
                      <a16:creationId xmlns:a16="http://schemas.microsoft.com/office/drawing/2014/main" id="{3BFE8F6A-2EFC-4C7D-8665-51B0F0DBA45E}"/>
                    </a:ext>
                  </a:extLst>
                </p:cNvPr>
                <p:cNvCxnSpPr>
                  <a:cxnSpLocks/>
                </p:cNvCxnSpPr>
                <p:nvPr/>
              </p:nvCxnSpPr>
              <p:spPr>
                <a:xfrm flipH="1">
                  <a:off x="544320"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nvGrpSpPr>
              <p:cNvPr id="147" name="Group 146">
                <a:extLst>
                  <a:ext uri="{FF2B5EF4-FFF2-40B4-BE49-F238E27FC236}">
                    <a16:creationId xmlns:a16="http://schemas.microsoft.com/office/drawing/2014/main" id="{740405B3-340B-4DBD-9938-553A261018F6}"/>
                  </a:ext>
                </a:extLst>
              </p:cNvPr>
              <p:cNvGrpSpPr/>
              <p:nvPr/>
            </p:nvGrpSpPr>
            <p:grpSpPr>
              <a:xfrm>
                <a:off x="5527860" y="2160404"/>
                <a:ext cx="343654" cy="903620"/>
                <a:chOff x="537970" y="2156191"/>
                <a:chExt cx="343654" cy="903620"/>
              </a:xfrm>
            </p:grpSpPr>
            <p:cxnSp>
              <p:nvCxnSpPr>
                <p:cNvPr id="148" name="Straight Connector 147">
                  <a:extLst>
                    <a:ext uri="{FF2B5EF4-FFF2-40B4-BE49-F238E27FC236}">
                      <a16:creationId xmlns:a16="http://schemas.microsoft.com/office/drawing/2014/main" id="{2ABB2024-F8C3-4953-826D-1D5BEFDBF642}"/>
                    </a:ext>
                  </a:extLst>
                </p:cNvPr>
                <p:cNvCxnSpPr>
                  <a:cxnSpLocks/>
                </p:cNvCxnSpPr>
                <p:nvPr/>
              </p:nvCxnSpPr>
              <p:spPr>
                <a:xfrm flipH="1">
                  <a:off x="54108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49" name="Straight Connector 148">
                  <a:extLst>
                    <a:ext uri="{FF2B5EF4-FFF2-40B4-BE49-F238E27FC236}">
                      <a16:creationId xmlns:a16="http://schemas.microsoft.com/office/drawing/2014/main" id="{A97680CC-98B0-40D5-9529-2F0C10BC1D0B}"/>
                    </a:ext>
                  </a:extLst>
                </p:cNvPr>
                <p:cNvCxnSpPr>
                  <a:cxnSpLocks/>
                </p:cNvCxnSpPr>
                <p:nvPr/>
              </p:nvCxnSpPr>
              <p:spPr>
                <a:xfrm flipH="1" flipV="1">
                  <a:off x="543296"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50" name="Straight Connector 149">
                  <a:extLst>
                    <a:ext uri="{FF2B5EF4-FFF2-40B4-BE49-F238E27FC236}">
                      <a16:creationId xmlns:a16="http://schemas.microsoft.com/office/drawing/2014/main" id="{E11A9ABE-8D69-466B-8D71-2DDFBE38B56E}"/>
                    </a:ext>
                  </a:extLst>
                </p:cNvPr>
                <p:cNvCxnSpPr>
                  <a:cxnSpLocks/>
                </p:cNvCxnSpPr>
                <p:nvPr/>
              </p:nvCxnSpPr>
              <p:spPr>
                <a:xfrm flipH="1">
                  <a:off x="537970"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grpSp>
          <p:nvGrpSpPr>
            <p:cNvPr id="182" name="Group 181">
              <a:extLst>
                <a:ext uri="{FF2B5EF4-FFF2-40B4-BE49-F238E27FC236}">
                  <a16:creationId xmlns:a16="http://schemas.microsoft.com/office/drawing/2014/main" id="{16CA7111-8673-4AB4-A3EA-08C7B3E56A19}"/>
                </a:ext>
              </a:extLst>
            </p:cNvPr>
            <p:cNvGrpSpPr/>
            <p:nvPr/>
          </p:nvGrpSpPr>
          <p:grpSpPr>
            <a:xfrm>
              <a:off x="529384" y="2474636"/>
              <a:ext cx="2429716" cy="3426427"/>
              <a:chOff x="529384" y="2474636"/>
              <a:chExt cx="2429716" cy="3426427"/>
            </a:xfrm>
          </p:grpSpPr>
          <p:sp>
            <p:nvSpPr>
              <p:cNvPr id="8" name="Rectangle: Rounded Corners 7">
                <a:extLst>
                  <a:ext uri="{FF2B5EF4-FFF2-40B4-BE49-F238E27FC236}">
                    <a16:creationId xmlns:a16="http://schemas.microsoft.com/office/drawing/2014/main" id="{BA049EB8-51DB-4E84-B2D6-135F849D123A}"/>
                  </a:ext>
                </a:extLst>
              </p:cNvPr>
              <p:cNvSpPr/>
              <p:nvPr/>
            </p:nvSpPr>
            <p:spPr>
              <a:xfrm>
                <a:off x="876298" y="2474636"/>
                <a:ext cx="1737359"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Weather (.WTH)</a:t>
                </a:r>
              </a:p>
            </p:txBody>
          </p:sp>
          <p:sp>
            <p:nvSpPr>
              <p:cNvPr id="10" name="Rectangle: Rounded Corners 9">
                <a:extLst>
                  <a:ext uri="{FF2B5EF4-FFF2-40B4-BE49-F238E27FC236}">
                    <a16:creationId xmlns:a16="http://schemas.microsoft.com/office/drawing/2014/main" id="{B0DB0352-B6CB-482D-896F-19E771EE3A44}"/>
                  </a:ext>
                </a:extLst>
              </p:cNvPr>
              <p:cNvSpPr/>
              <p:nvPr/>
            </p:nvSpPr>
            <p:spPr>
              <a:xfrm>
                <a:off x="876298" y="3382551"/>
                <a:ext cx="1737359"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Soil</a:t>
                </a:r>
              </a:p>
              <a:p>
                <a:pPr algn="ctr"/>
                <a:r>
                  <a:rPr lang="en-US" dirty="0"/>
                  <a:t> (.SOL)</a:t>
                </a:r>
              </a:p>
            </p:txBody>
          </p:sp>
          <p:sp>
            <p:nvSpPr>
              <p:cNvPr id="11" name="Rectangle: Rounded Corners 10">
                <a:extLst>
                  <a:ext uri="{FF2B5EF4-FFF2-40B4-BE49-F238E27FC236}">
                    <a16:creationId xmlns:a16="http://schemas.microsoft.com/office/drawing/2014/main" id="{1E7FCD66-6BFB-40BD-AF99-8A631DC2B4D7}"/>
                  </a:ext>
                </a:extLst>
              </p:cNvPr>
              <p:cNvSpPr/>
              <p:nvPr/>
            </p:nvSpPr>
            <p:spPr>
              <a:xfrm>
                <a:off x="876298" y="4273054"/>
                <a:ext cx="1737360"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Experiments</a:t>
                </a:r>
              </a:p>
              <a:p>
                <a:pPr algn="ctr"/>
                <a:r>
                  <a:rPr lang="en-US" dirty="0"/>
                  <a:t> (.SBX)</a:t>
                </a:r>
              </a:p>
            </p:txBody>
          </p:sp>
          <p:sp>
            <p:nvSpPr>
              <p:cNvPr id="13" name="Rectangle: Rounded Corners 12">
                <a:extLst>
                  <a:ext uri="{FF2B5EF4-FFF2-40B4-BE49-F238E27FC236}">
                    <a16:creationId xmlns:a16="http://schemas.microsoft.com/office/drawing/2014/main" id="{C55DFB4B-B137-4E71-BC0C-27995CFA82CE}"/>
                  </a:ext>
                </a:extLst>
              </p:cNvPr>
              <p:cNvSpPr/>
              <p:nvPr/>
            </p:nvSpPr>
            <p:spPr>
              <a:xfrm>
                <a:off x="876299" y="5215263"/>
                <a:ext cx="1737359"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Genetics</a:t>
                </a:r>
              </a:p>
              <a:p>
                <a:pPr algn="ctr"/>
                <a:r>
                  <a:rPr lang="en-US" dirty="0"/>
                  <a:t> (.CUL)</a:t>
                </a:r>
              </a:p>
            </p:txBody>
          </p:sp>
          <p:grpSp>
            <p:nvGrpSpPr>
              <p:cNvPr id="143" name="Group 142">
                <a:extLst>
                  <a:ext uri="{FF2B5EF4-FFF2-40B4-BE49-F238E27FC236}">
                    <a16:creationId xmlns:a16="http://schemas.microsoft.com/office/drawing/2014/main" id="{B39ABDB4-7C43-4199-B61D-9688483CAFD8}"/>
                  </a:ext>
                </a:extLst>
              </p:cNvPr>
              <p:cNvGrpSpPr/>
              <p:nvPr/>
            </p:nvGrpSpPr>
            <p:grpSpPr>
              <a:xfrm>
                <a:off x="2614870" y="2825750"/>
                <a:ext cx="344230" cy="2816188"/>
                <a:chOff x="2614870" y="2165350"/>
                <a:chExt cx="344230" cy="2816188"/>
              </a:xfrm>
            </p:grpSpPr>
            <p:grpSp>
              <p:nvGrpSpPr>
                <p:cNvPr id="131" name="Group 130">
                  <a:extLst>
                    <a:ext uri="{FF2B5EF4-FFF2-40B4-BE49-F238E27FC236}">
                      <a16:creationId xmlns:a16="http://schemas.microsoft.com/office/drawing/2014/main" id="{F9C359D4-C678-4263-8220-A1A104DE687F}"/>
                    </a:ext>
                  </a:extLst>
                </p:cNvPr>
                <p:cNvGrpSpPr/>
                <p:nvPr/>
              </p:nvGrpSpPr>
              <p:grpSpPr>
                <a:xfrm rot="10800000">
                  <a:off x="2617048" y="4077918"/>
                  <a:ext cx="338328" cy="903620"/>
                  <a:chOff x="545344" y="2156191"/>
                  <a:chExt cx="338328" cy="903620"/>
                </a:xfrm>
              </p:grpSpPr>
              <p:cxnSp>
                <p:nvCxnSpPr>
                  <p:cNvPr id="140" name="Straight Connector 139">
                    <a:extLst>
                      <a:ext uri="{FF2B5EF4-FFF2-40B4-BE49-F238E27FC236}">
                        <a16:creationId xmlns:a16="http://schemas.microsoft.com/office/drawing/2014/main" id="{65308CB2-5356-4ED6-B4CE-10D4591765EA}"/>
                      </a:ext>
                    </a:extLst>
                  </p:cNvPr>
                  <p:cNvCxnSpPr>
                    <a:cxnSpLocks/>
                  </p:cNvCxnSpPr>
                  <p:nvPr/>
                </p:nvCxnSpPr>
                <p:spPr>
                  <a:xfrm flipH="1">
                    <a:off x="55378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41" name="Straight Connector 140">
                    <a:extLst>
                      <a:ext uri="{FF2B5EF4-FFF2-40B4-BE49-F238E27FC236}">
                        <a16:creationId xmlns:a16="http://schemas.microsoft.com/office/drawing/2014/main" id="{4DC739F7-4C56-4711-929F-3F074BCA7DFE}"/>
                      </a:ext>
                    </a:extLst>
                  </p:cNvPr>
                  <p:cNvCxnSpPr>
                    <a:cxnSpLocks/>
                  </p:cNvCxnSpPr>
                  <p:nvPr/>
                </p:nvCxnSpPr>
                <p:spPr>
                  <a:xfrm flipH="1" flipV="1">
                    <a:off x="545344"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a:extLst>
                      <a:ext uri="{FF2B5EF4-FFF2-40B4-BE49-F238E27FC236}">
                        <a16:creationId xmlns:a16="http://schemas.microsoft.com/office/drawing/2014/main" id="{8832331A-79F0-4AD0-8C1E-6BEA98B2219F}"/>
                      </a:ext>
                    </a:extLst>
                  </p:cNvPr>
                  <p:cNvCxnSpPr>
                    <a:cxnSpLocks/>
                  </p:cNvCxnSpPr>
                  <p:nvPr/>
                </p:nvCxnSpPr>
                <p:spPr>
                  <a:xfrm flipH="1">
                    <a:off x="545344"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nvGrpSpPr>
                <p:cNvPr id="132" name="Group 131">
                  <a:extLst>
                    <a:ext uri="{FF2B5EF4-FFF2-40B4-BE49-F238E27FC236}">
                      <a16:creationId xmlns:a16="http://schemas.microsoft.com/office/drawing/2014/main" id="{9477A587-CF94-4B82-AEC0-31F679AC6E72}"/>
                    </a:ext>
                  </a:extLst>
                </p:cNvPr>
                <p:cNvGrpSpPr/>
                <p:nvPr/>
              </p:nvGrpSpPr>
              <p:grpSpPr>
                <a:xfrm rot="10800000">
                  <a:off x="2620772" y="3121635"/>
                  <a:ext cx="338328" cy="903620"/>
                  <a:chOff x="544320" y="2156191"/>
                  <a:chExt cx="338328" cy="903620"/>
                </a:xfrm>
              </p:grpSpPr>
              <p:cxnSp>
                <p:nvCxnSpPr>
                  <p:cNvPr id="137" name="Straight Connector 136">
                    <a:extLst>
                      <a:ext uri="{FF2B5EF4-FFF2-40B4-BE49-F238E27FC236}">
                        <a16:creationId xmlns:a16="http://schemas.microsoft.com/office/drawing/2014/main" id="{BD2DBCEE-7826-465F-A4AF-40228737FEA9}"/>
                      </a:ext>
                    </a:extLst>
                  </p:cNvPr>
                  <p:cNvCxnSpPr>
                    <a:cxnSpLocks/>
                  </p:cNvCxnSpPr>
                  <p:nvPr/>
                </p:nvCxnSpPr>
                <p:spPr>
                  <a:xfrm flipH="1">
                    <a:off x="56013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a:extLst>
                      <a:ext uri="{FF2B5EF4-FFF2-40B4-BE49-F238E27FC236}">
                        <a16:creationId xmlns:a16="http://schemas.microsoft.com/office/drawing/2014/main" id="{09CEE0F0-8A4C-4122-8513-D46883DBEF8F}"/>
                      </a:ext>
                    </a:extLst>
                  </p:cNvPr>
                  <p:cNvCxnSpPr>
                    <a:cxnSpLocks/>
                  </p:cNvCxnSpPr>
                  <p:nvPr/>
                </p:nvCxnSpPr>
                <p:spPr>
                  <a:xfrm flipH="1" flipV="1">
                    <a:off x="544320"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39" name="Straight Connector 138">
                    <a:extLst>
                      <a:ext uri="{FF2B5EF4-FFF2-40B4-BE49-F238E27FC236}">
                        <a16:creationId xmlns:a16="http://schemas.microsoft.com/office/drawing/2014/main" id="{B1B7C5BD-EB5F-444F-BC17-A4A6E655F2CC}"/>
                      </a:ext>
                    </a:extLst>
                  </p:cNvPr>
                  <p:cNvCxnSpPr>
                    <a:cxnSpLocks/>
                  </p:cNvCxnSpPr>
                  <p:nvPr/>
                </p:nvCxnSpPr>
                <p:spPr>
                  <a:xfrm flipH="1">
                    <a:off x="544320"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nvGrpSpPr>
                <p:cNvPr id="133" name="Group 132">
                  <a:extLst>
                    <a:ext uri="{FF2B5EF4-FFF2-40B4-BE49-F238E27FC236}">
                      <a16:creationId xmlns:a16="http://schemas.microsoft.com/office/drawing/2014/main" id="{D6185FA0-44A2-47FF-A9AA-5166D1F71402}"/>
                    </a:ext>
                  </a:extLst>
                </p:cNvPr>
                <p:cNvGrpSpPr/>
                <p:nvPr/>
              </p:nvGrpSpPr>
              <p:grpSpPr>
                <a:xfrm rot="10800000">
                  <a:off x="2614870" y="2165350"/>
                  <a:ext cx="338328" cy="903620"/>
                  <a:chOff x="545344" y="2156191"/>
                  <a:chExt cx="338328" cy="903620"/>
                </a:xfrm>
              </p:grpSpPr>
              <p:cxnSp>
                <p:nvCxnSpPr>
                  <p:cNvPr id="134" name="Straight Connector 133">
                    <a:extLst>
                      <a:ext uri="{FF2B5EF4-FFF2-40B4-BE49-F238E27FC236}">
                        <a16:creationId xmlns:a16="http://schemas.microsoft.com/office/drawing/2014/main" id="{E8F1801F-096E-45E6-960D-11786704FBC0}"/>
                      </a:ext>
                    </a:extLst>
                  </p:cNvPr>
                  <p:cNvCxnSpPr>
                    <a:cxnSpLocks/>
                  </p:cNvCxnSpPr>
                  <p:nvPr/>
                </p:nvCxnSpPr>
                <p:spPr>
                  <a:xfrm flipH="1">
                    <a:off x="55378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5746DA29-BB83-4CA8-BDF6-B3EDA95BC73D}"/>
                      </a:ext>
                    </a:extLst>
                  </p:cNvPr>
                  <p:cNvCxnSpPr>
                    <a:cxnSpLocks/>
                  </p:cNvCxnSpPr>
                  <p:nvPr/>
                </p:nvCxnSpPr>
                <p:spPr>
                  <a:xfrm flipH="1" flipV="1">
                    <a:off x="545344"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a:extLst>
                      <a:ext uri="{FF2B5EF4-FFF2-40B4-BE49-F238E27FC236}">
                        <a16:creationId xmlns:a16="http://schemas.microsoft.com/office/drawing/2014/main" id="{ECE57BD6-F9C1-4862-8153-6BAD0BF390F3}"/>
                      </a:ext>
                    </a:extLst>
                  </p:cNvPr>
                  <p:cNvCxnSpPr>
                    <a:cxnSpLocks/>
                  </p:cNvCxnSpPr>
                  <p:nvPr/>
                </p:nvCxnSpPr>
                <p:spPr>
                  <a:xfrm flipH="1">
                    <a:off x="545344"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grpSp>
            <p:nvGrpSpPr>
              <p:cNvPr id="158" name="Group 157">
                <a:extLst>
                  <a:ext uri="{FF2B5EF4-FFF2-40B4-BE49-F238E27FC236}">
                    <a16:creationId xmlns:a16="http://schemas.microsoft.com/office/drawing/2014/main" id="{6F6F4B07-4006-4D02-9370-D88061892DDF}"/>
                  </a:ext>
                </a:extLst>
              </p:cNvPr>
              <p:cNvGrpSpPr/>
              <p:nvPr/>
            </p:nvGrpSpPr>
            <p:grpSpPr>
              <a:xfrm rot="10800000">
                <a:off x="529384" y="2813050"/>
                <a:ext cx="346381" cy="2816188"/>
                <a:chOff x="2612719" y="2165350"/>
                <a:chExt cx="346381" cy="2816188"/>
              </a:xfrm>
            </p:grpSpPr>
            <p:grpSp>
              <p:nvGrpSpPr>
                <p:cNvPr id="159" name="Group 158">
                  <a:extLst>
                    <a:ext uri="{FF2B5EF4-FFF2-40B4-BE49-F238E27FC236}">
                      <a16:creationId xmlns:a16="http://schemas.microsoft.com/office/drawing/2014/main" id="{E5925D6A-BDBA-42AE-A44D-32E61E05B1A2}"/>
                    </a:ext>
                  </a:extLst>
                </p:cNvPr>
                <p:cNvGrpSpPr/>
                <p:nvPr/>
              </p:nvGrpSpPr>
              <p:grpSpPr>
                <a:xfrm rot="10800000">
                  <a:off x="2617048" y="4077918"/>
                  <a:ext cx="338328" cy="903620"/>
                  <a:chOff x="545344" y="2156191"/>
                  <a:chExt cx="338328" cy="903620"/>
                </a:xfrm>
              </p:grpSpPr>
              <p:cxnSp>
                <p:nvCxnSpPr>
                  <p:cNvPr id="168" name="Straight Connector 167">
                    <a:extLst>
                      <a:ext uri="{FF2B5EF4-FFF2-40B4-BE49-F238E27FC236}">
                        <a16:creationId xmlns:a16="http://schemas.microsoft.com/office/drawing/2014/main" id="{96AF25D0-1A35-4E08-9C1D-E48990020039}"/>
                      </a:ext>
                    </a:extLst>
                  </p:cNvPr>
                  <p:cNvCxnSpPr>
                    <a:cxnSpLocks/>
                  </p:cNvCxnSpPr>
                  <p:nvPr/>
                </p:nvCxnSpPr>
                <p:spPr>
                  <a:xfrm flipH="1">
                    <a:off x="548463"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69" name="Straight Connector 168">
                    <a:extLst>
                      <a:ext uri="{FF2B5EF4-FFF2-40B4-BE49-F238E27FC236}">
                        <a16:creationId xmlns:a16="http://schemas.microsoft.com/office/drawing/2014/main" id="{D35751CA-037A-4813-ABAA-5B6606845504}"/>
                      </a:ext>
                    </a:extLst>
                  </p:cNvPr>
                  <p:cNvCxnSpPr>
                    <a:cxnSpLocks/>
                  </p:cNvCxnSpPr>
                  <p:nvPr/>
                </p:nvCxnSpPr>
                <p:spPr>
                  <a:xfrm flipH="1" flipV="1">
                    <a:off x="545344"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70" name="Straight Connector 169">
                    <a:extLst>
                      <a:ext uri="{FF2B5EF4-FFF2-40B4-BE49-F238E27FC236}">
                        <a16:creationId xmlns:a16="http://schemas.microsoft.com/office/drawing/2014/main" id="{0C4B88B7-30D6-46ED-8136-ACC3D477CA03}"/>
                      </a:ext>
                    </a:extLst>
                  </p:cNvPr>
                  <p:cNvCxnSpPr>
                    <a:cxnSpLocks/>
                  </p:cNvCxnSpPr>
                  <p:nvPr/>
                </p:nvCxnSpPr>
                <p:spPr>
                  <a:xfrm flipH="1">
                    <a:off x="545344"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nvGrpSpPr>
                <p:cNvPr id="160" name="Group 159">
                  <a:extLst>
                    <a:ext uri="{FF2B5EF4-FFF2-40B4-BE49-F238E27FC236}">
                      <a16:creationId xmlns:a16="http://schemas.microsoft.com/office/drawing/2014/main" id="{22AAFD60-5486-4F34-AE4F-D394AA68E6B9}"/>
                    </a:ext>
                  </a:extLst>
                </p:cNvPr>
                <p:cNvGrpSpPr/>
                <p:nvPr/>
              </p:nvGrpSpPr>
              <p:grpSpPr>
                <a:xfrm rot="10800000">
                  <a:off x="2620772" y="3121635"/>
                  <a:ext cx="338328" cy="903620"/>
                  <a:chOff x="544320" y="2156191"/>
                  <a:chExt cx="338328" cy="903620"/>
                </a:xfrm>
              </p:grpSpPr>
              <p:cxnSp>
                <p:nvCxnSpPr>
                  <p:cNvPr id="165" name="Straight Connector 164">
                    <a:extLst>
                      <a:ext uri="{FF2B5EF4-FFF2-40B4-BE49-F238E27FC236}">
                        <a16:creationId xmlns:a16="http://schemas.microsoft.com/office/drawing/2014/main" id="{4680A19D-72EB-4E2E-8EED-DA020DA5006A}"/>
                      </a:ext>
                    </a:extLst>
                  </p:cNvPr>
                  <p:cNvCxnSpPr>
                    <a:cxnSpLocks/>
                  </p:cNvCxnSpPr>
                  <p:nvPr/>
                </p:nvCxnSpPr>
                <p:spPr>
                  <a:xfrm flipH="1">
                    <a:off x="552765"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66" name="Straight Connector 165">
                    <a:extLst>
                      <a:ext uri="{FF2B5EF4-FFF2-40B4-BE49-F238E27FC236}">
                        <a16:creationId xmlns:a16="http://schemas.microsoft.com/office/drawing/2014/main" id="{52211A27-611A-4FF0-A4D6-33A88EC5916A}"/>
                      </a:ext>
                    </a:extLst>
                  </p:cNvPr>
                  <p:cNvCxnSpPr>
                    <a:cxnSpLocks/>
                  </p:cNvCxnSpPr>
                  <p:nvPr/>
                </p:nvCxnSpPr>
                <p:spPr>
                  <a:xfrm flipH="1" flipV="1">
                    <a:off x="544320"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a:extLst>
                      <a:ext uri="{FF2B5EF4-FFF2-40B4-BE49-F238E27FC236}">
                        <a16:creationId xmlns:a16="http://schemas.microsoft.com/office/drawing/2014/main" id="{95B1F8E5-50A6-4FF1-8A8A-D1F064940A83}"/>
                      </a:ext>
                    </a:extLst>
                  </p:cNvPr>
                  <p:cNvCxnSpPr>
                    <a:cxnSpLocks/>
                  </p:cNvCxnSpPr>
                  <p:nvPr/>
                </p:nvCxnSpPr>
                <p:spPr>
                  <a:xfrm flipH="1">
                    <a:off x="544320"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nvGrpSpPr>
                <p:cNvPr id="161" name="Group 160">
                  <a:extLst>
                    <a:ext uri="{FF2B5EF4-FFF2-40B4-BE49-F238E27FC236}">
                      <a16:creationId xmlns:a16="http://schemas.microsoft.com/office/drawing/2014/main" id="{9FB8F077-FBAD-4A9D-AF5E-3B1D48E240FA}"/>
                    </a:ext>
                  </a:extLst>
                </p:cNvPr>
                <p:cNvGrpSpPr/>
                <p:nvPr/>
              </p:nvGrpSpPr>
              <p:grpSpPr>
                <a:xfrm rot="10800000">
                  <a:off x="2612719" y="2165350"/>
                  <a:ext cx="338328" cy="903620"/>
                  <a:chOff x="547495" y="2156191"/>
                  <a:chExt cx="338328" cy="903620"/>
                </a:xfrm>
              </p:grpSpPr>
              <p:cxnSp>
                <p:nvCxnSpPr>
                  <p:cNvPr id="162" name="Straight Connector 161">
                    <a:extLst>
                      <a:ext uri="{FF2B5EF4-FFF2-40B4-BE49-F238E27FC236}">
                        <a16:creationId xmlns:a16="http://schemas.microsoft.com/office/drawing/2014/main" id="{6919E86B-2EF9-4E95-8545-E6D8D1F4B62D}"/>
                      </a:ext>
                    </a:extLst>
                  </p:cNvPr>
                  <p:cNvCxnSpPr>
                    <a:cxnSpLocks/>
                  </p:cNvCxnSpPr>
                  <p:nvPr/>
                </p:nvCxnSpPr>
                <p:spPr>
                  <a:xfrm flipH="1">
                    <a:off x="553789" y="2163027"/>
                    <a:ext cx="2" cy="896784"/>
                  </a:xfrm>
                  <a:prstGeom prst="line">
                    <a:avLst/>
                  </a:prstGeom>
                </p:spPr>
                <p:style>
                  <a:lnRef idx="2">
                    <a:schemeClr val="dk1"/>
                  </a:lnRef>
                  <a:fillRef idx="0">
                    <a:schemeClr val="dk1"/>
                  </a:fillRef>
                  <a:effectRef idx="1">
                    <a:schemeClr val="dk1"/>
                  </a:effectRef>
                  <a:fontRef idx="minor">
                    <a:schemeClr val="tx1"/>
                  </a:fontRef>
                </p:style>
              </p:cxnSp>
              <p:cxnSp>
                <p:nvCxnSpPr>
                  <p:cNvPr id="163" name="Straight Connector 162">
                    <a:extLst>
                      <a:ext uri="{FF2B5EF4-FFF2-40B4-BE49-F238E27FC236}">
                        <a16:creationId xmlns:a16="http://schemas.microsoft.com/office/drawing/2014/main" id="{1AD475D9-E22E-4FBC-934C-B22B38023764}"/>
                      </a:ext>
                    </a:extLst>
                  </p:cNvPr>
                  <p:cNvCxnSpPr>
                    <a:cxnSpLocks/>
                  </p:cNvCxnSpPr>
                  <p:nvPr/>
                </p:nvCxnSpPr>
                <p:spPr>
                  <a:xfrm flipH="1" flipV="1">
                    <a:off x="547495" y="3059811"/>
                    <a:ext cx="338328" cy="0"/>
                  </a:xfrm>
                  <a:prstGeom prst="line">
                    <a:avLst/>
                  </a:prstGeom>
                </p:spPr>
                <p:style>
                  <a:lnRef idx="2">
                    <a:schemeClr val="dk1"/>
                  </a:lnRef>
                  <a:fillRef idx="0">
                    <a:schemeClr val="dk1"/>
                  </a:fillRef>
                  <a:effectRef idx="1">
                    <a:schemeClr val="dk1"/>
                  </a:effectRef>
                  <a:fontRef idx="minor">
                    <a:schemeClr val="tx1"/>
                  </a:fontRef>
                </p:style>
              </p:cxnSp>
              <p:cxnSp>
                <p:nvCxnSpPr>
                  <p:cNvPr id="164" name="Straight Connector 163">
                    <a:extLst>
                      <a:ext uri="{FF2B5EF4-FFF2-40B4-BE49-F238E27FC236}">
                        <a16:creationId xmlns:a16="http://schemas.microsoft.com/office/drawing/2014/main" id="{EF6A050D-D85B-482E-87E7-D038FD10054F}"/>
                      </a:ext>
                    </a:extLst>
                  </p:cNvPr>
                  <p:cNvCxnSpPr>
                    <a:cxnSpLocks/>
                  </p:cNvCxnSpPr>
                  <p:nvPr/>
                </p:nvCxnSpPr>
                <p:spPr>
                  <a:xfrm flipH="1">
                    <a:off x="547495" y="2156191"/>
                    <a:ext cx="338328" cy="945"/>
                  </a:xfrm>
                  <a:prstGeom prst="line">
                    <a:avLst/>
                  </a:prstGeom>
                </p:spPr>
                <p:style>
                  <a:lnRef idx="2">
                    <a:schemeClr val="dk1"/>
                  </a:lnRef>
                  <a:fillRef idx="0">
                    <a:schemeClr val="dk1"/>
                  </a:fillRef>
                  <a:effectRef idx="1">
                    <a:schemeClr val="dk1"/>
                  </a:effectRef>
                  <a:fontRef idx="minor">
                    <a:schemeClr val="tx1"/>
                  </a:fontRef>
                </p:style>
              </p:cxnSp>
            </p:grpSp>
          </p:grpSp>
        </p:grpSp>
        <p:grpSp>
          <p:nvGrpSpPr>
            <p:cNvPr id="181" name="Group 180">
              <a:extLst>
                <a:ext uri="{FF2B5EF4-FFF2-40B4-BE49-F238E27FC236}">
                  <a16:creationId xmlns:a16="http://schemas.microsoft.com/office/drawing/2014/main" id="{2166E66F-B818-42E0-8016-7AD67451F8A3}"/>
                </a:ext>
              </a:extLst>
            </p:cNvPr>
            <p:cNvGrpSpPr/>
            <p:nvPr/>
          </p:nvGrpSpPr>
          <p:grpSpPr>
            <a:xfrm>
              <a:off x="873596" y="587343"/>
              <a:ext cx="5003324" cy="1938093"/>
              <a:chOff x="873596" y="587343"/>
              <a:chExt cx="5003324" cy="1938093"/>
            </a:xfrm>
          </p:grpSpPr>
          <p:sp>
            <p:nvSpPr>
              <p:cNvPr id="9" name="Rectangle: Rounded Corners 8">
                <a:extLst>
                  <a:ext uri="{FF2B5EF4-FFF2-40B4-BE49-F238E27FC236}">
                    <a16:creationId xmlns:a16="http://schemas.microsoft.com/office/drawing/2014/main" id="{1992BC5F-0BD5-4DDE-84C4-94A4DEDE8626}"/>
                  </a:ext>
                </a:extLst>
              </p:cNvPr>
              <p:cNvSpPr/>
              <p:nvPr/>
            </p:nvSpPr>
            <p:spPr>
              <a:xfrm>
                <a:off x="876298" y="1845404"/>
                <a:ext cx="1737360" cy="457200"/>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Databases</a:t>
                </a:r>
              </a:p>
            </p:txBody>
          </p:sp>
          <p:sp>
            <p:nvSpPr>
              <p:cNvPr id="14" name="Rectangle: Rounded Corners 13">
                <a:extLst>
                  <a:ext uri="{FF2B5EF4-FFF2-40B4-BE49-F238E27FC236}">
                    <a16:creationId xmlns:a16="http://schemas.microsoft.com/office/drawing/2014/main" id="{DEB60708-F2E5-45E0-A5D6-5B9071CF0E42}"/>
                  </a:ext>
                </a:extLst>
              </p:cNvPr>
              <p:cNvSpPr/>
              <p:nvPr/>
            </p:nvSpPr>
            <p:spPr>
              <a:xfrm>
                <a:off x="3438521" y="1185004"/>
                <a:ext cx="1737360" cy="457200"/>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Model</a:t>
                </a:r>
              </a:p>
            </p:txBody>
          </p:sp>
          <p:sp>
            <p:nvSpPr>
              <p:cNvPr id="15" name="Rectangle: Rounded Corners 14">
                <a:extLst>
                  <a:ext uri="{FF2B5EF4-FFF2-40B4-BE49-F238E27FC236}">
                    <a16:creationId xmlns:a16="http://schemas.microsoft.com/office/drawing/2014/main" id="{2E852159-A357-4356-9793-E42C36724C34}"/>
                  </a:ext>
                </a:extLst>
              </p:cNvPr>
              <p:cNvSpPr/>
              <p:nvPr/>
            </p:nvSpPr>
            <p:spPr>
              <a:xfrm>
                <a:off x="3438521" y="1839636"/>
                <a:ext cx="1737360" cy="6858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CROPGRO-Soybean</a:t>
                </a:r>
              </a:p>
            </p:txBody>
          </p:sp>
          <p:cxnSp>
            <p:nvCxnSpPr>
              <p:cNvPr id="82" name="Straight Connector 81">
                <a:extLst>
                  <a:ext uri="{FF2B5EF4-FFF2-40B4-BE49-F238E27FC236}">
                    <a16:creationId xmlns:a16="http://schemas.microsoft.com/office/drawing/2014/main" id="{E3A1EF30-AA93-4FA6-AD5E-BC3AE1BF8FFD}"/>
                  </a:ext>
                </a:extLst>
              </p:cNvPr>
              <p:cNvCxnSpPr>
                <a:cxnSpLocks/>
                <a:stCxn id="9" idx="2"/>
                <a:endCxn id="8" idx="0"/>
              </p:cNvCxnSpPr>
              <p:nvPr/>
            </p:nvCxnSpPr>
            <p:spPr>
              <a:xfrm>
                <a:off x="1744978" y="2302604"/>
                <a:ext cx="0" cy="17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E7048A8-D577-41FF-8E86-0BC0FE2A4B4E}"/>
                  </a:ext>
                </a:extLst>
              </p:cNvPr>
              <p:cNvCxnSpPr>
                <a:cxnSpLocks/>
                <a:stCxn id="14" idx="2"/>
                <a:endCxn id="15" idx="0"/>
              </p:cNvCxnSpPr>
              <p:nvPr/>
            </p:nvCxnSpPr>
            <p:spPr>
              <a:xfrm>
                <a:off x="4307201" y="1642204"/>
                <a:ext cx="0" cy="197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9CB419DB-D38C-436E-B10B-610601BF0B28}"/>
                  </a:ext>
                </a:extLst>
              </p:cNvPr>
              <p:cNvCxnSpPr>
                <a:cxnSpLocks/>
                <a:stCxn id="9" idx="3"/>
                <a:endCxn id="14" idx="1"/>
              </p:cNvCxnSpPr>
              <p:nvPr/>
            </p:nvCxnSpPr>
            <p:spPr>
              <a:xfrm flipV="1">
                <a:off x="2613658" y="1413604"/>
                <a:ext cx="824863" cy="660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CD7F8D5D-F631-48B9-93A9-4BEA625F1030}"/>
                  </a:ext>
                </a:extLst>
              </p:cNvPr>
              <p:cNvCxnSpPr>
                <a:stCxn id="14" idx="3"/>
                <a:endCxn id="16" idx="1"/>
              </p:cNvCxnSpPr>
              <p:nvPr/>
            </p:nvCxnSpPr>
            <p:spPr>
              <a:xfrm>
                <a:off x="5175881" y="1413604"/>
                <a:ext cx="7010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7" name="Rectangle: Rounded Corners 156">
                <a:extLst>
                  <a:ext uri="{FF2B5EF4-FFF2-40B4-BE49-F238E27FC236}">
                    <a16:creationId xmlns:a16="http://schemas.microsoft.com/office/drawing/2014/main" id="{1129AEE0-0076-4D4F-B9B4-11B1E83FAE4A}"/>
                  </a:ext>
                </a:extLst>
              </p:cNvPr>
              <p:cNvSpPr/>
              <p:nvPr/>
            </p:nvSpPr>
            <p:spPr>
              <a:xfrm>
                <a:off x="873596" y="587343"/>
                <a:ext cx="1737360" cy="49016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Experimental Data</a:t>
                </a:r>
              </a:p>
            </p:txBody>
          </p:sp>
          <p:sp>
            <p:nvSpPr>
              <p:cNvPr id="173" name="Rectangle: Rounded Corners 172">
                <a:extLst>
                  <a:ext uri="{FF2B5EF4-FFF2-40B4-BE49-F238E27FC236}">
                    <a16:creationId xmlns:a16="http://schemas.microsoft.com/office/drawing/2014/main" id="{73E1C7D4-A574-4949-BA00-E6A81EC392D4}"/>
                  </a:ext>
                </a:extLst>
              </p:cNvPr>
              <p:cNvSpPr/>
              <p:nvPr/>
            </p:nvSpPr>
            <p:spPr>
              <a:xfrm>
                <a:off x="876298" y="1237088"/>
                <a:ext cx="1737359" cy="457200"/>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.SBT </a:t>
                </a:r>
              </a:p>
            </p:txBody>
          </p:sp>
          <p:cxnSp>
            <p:nvCxnSpPr>
              <p:cNvPr id="175" name="Straight Connector 174">
                <a:extLst>
                  <a:ext uri="{FF2B5EF4-FFF2-40B4-BE49-F238E27FC236}">
                    <a16:creationId xmlns:a16="http://schemas.microsoft.com/office/drawing/2014/main" id="{707B470D-98CE-4C4D-B8BA-B655A051EC8C}"/>
                  </a:ext>
                </a:extLst>
              </p:cNvPr>
              <p:cNvCxnSpPr>
                <a:cxnSpLocks/>
                <a:stCxn id="157" idx="2"/>
                <a:endCxn id="173" idx="0"/>
              </p:cNvCxnSpPr>
              <p:nvPr/>
            </p:nvCxnSpPr>
            <p:spPr>
              <a:xfrm>
                <a:off x="1742276" y="1077512"/>
                <a:ext cx="2702" cy="1595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D1CAC153-A6D7-4E8C-B03A-A5D32E1C067E}"/>
                  </a:ext>
                </a:extLst>
              </p:cNvPr>
              <p:cNvCxnSpPr>
                <a:cxnSpLocks/>
                <a:stCxn id="157" idx="3"/>
                <a:endCxn id="14" idx="1"/>
              </p:cNvCxnSpPr>
              <p:nvPr/>
            </p:nvCxnSpPr>
            <p:spPr>
              <a:xfrm>
                <a:off x="2610956" y="832428"/>
                <a:ext cx="827565" cy="5811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32547725"/>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13876"/>
            <a:ext cx="8686800" cy="1143000"/>
          </a:xfrm>
        </p:spPr>
        <p:txBody>
          <a:bodyPr>
            <a:normAutofit fontScale="90000"/>
          </a:bodyPr>
          <a:lstStyle/>
          <a:p>
            <a:r>
              <a:rPr lang="en-US" b="1" dirty="0"/>
              <a:t>Temporal Variability Results - 2018</a:t>
            </a:r>
          </a:p>
        </p:txBody>
      </p:sp>
      <p:sp>
        <p:nvSpPr>
          <p:cNvPr id="3" name="TextBox 2"/>
          <p:cNvSpPr txBox="1"/>
          <p:nvPr/>
        </p:nvSpPr>
        <p:spPr>
          <a:xfrm>
            <a:off x="153482" y="4511136"/>
            <a:ext cx="8699707" cy="1440640"/>
          </a:xfrm>
          <a:prstGeom prst="rect">
            <a:avLst/>
          </a:prstGeom>
        </p:spPr>
        <p:txBody>
          <a:bodyPr vert="horz" wrap="square" lIns="91440" tIns="45720" rIns="91440" bIns="45720" rtlCol="0" anchor="ctr">
            <a:normAutofit fontScale="47500" lnSpcReduction="20000"/>
          </a:bodyPr>
          <a:lstStyle/>
          <a:p>
            <a:pPr marL="231775" indent="-231775">
              <a:spcAft>
                <a:spcPts val="1000"/>
              </a:spcAft>
              <a:buFont typeface="Arial" panose="020B0604020202020204" pitchFamily="34" charset="0"/>
              <a:buChar char="•"/>
            </a:pPr>
            <a:r>
              <a:rPr lang="en-US" sz="3600" b="1" dirty="0"/>
              <a:t>Started averaging the 31 and 61 cm sensors on June 15.</a:t>
            </a:r>
          </a:p>
          <a:p>
            <a:pPr marL="231775" indent="-231775">
              <a:spcAft>
                <a:spcPts val="1000"/>
              </a:spcAft>
              <a:buFont typeface="Arial" panose="020B0604020202020204" pitchFamily="34" charset="0"/>
              <a:buChar char="•"/>
            </a:pPr>
            <a:r>
              <a:rPr lang="en-US" sz="3600" b="1" dirty="0"/>
              <a:t>June 11 has the largest range/variability across the field. (126 </a:t>
            </a:r>
            <a:r>
              <a:rPr lang="en-US" sz="3600" b="1" dirty="0" err="1"/>
              <a:t>cb</a:t>
            </a:r>
            <a:r>
              <a:rPr lang="en-US" sz="3600" b="1" dirty="0"/>
              <a:t>)</a:t>
            </a:r>
          </a:p>
          <a:p>
            <a:pPr marL="231775" indent="-231775">
              <a:spcAft>
                <a:spcPts val="1000"/>
              </a:spcAft>
              <a:buFont typeface="Arial" panose="020B0604020202020204" pitchFamily="34" charset="0"/>
              <a:buChar char="•"/>
            </a:pPr>
            <a:r>
              <a:rPr lang="en-US" sz="3600" b="1" dirty="0">
                <a:solidFill>
                  <a:schemeClr val="tx1"/>
                </a:solidFill>
                <a:latin typeface="+mn-lt"/>
              </a:rPr>
              <a:t>Applied a season total of 4.83 inches  (123 </a:t>
            </a:r>
            <a:r>
              <a:rPr lang="en-US" sz="3600" b="1" dirty="0"/>
              <a:t>m</a:t>
            </a:r>
            <a:r>
              <a:rPr lang="en-US" sz="3600" b="1" dirty="0">
                <a:solidFill>
                  <a:schemeClr val="tx1"/>
                </a:solidFill>
                <a:latin typeface="+mn-lt"/>
              </a:rPr>
              <a:t>m) of irrigation and received a total of 10 inches (255 </a:t>
            </a:r>
            <a:r>
              <a:rPr lang="en-US" sz="3600" b="1" dirty="0"/>
              <a:t>m</a:t>
            </a:r>
            <a:r>
              <a:rPr lang="en-US" sz="3600" b="1" dirty="0">
                <a:solidFill>
                  <a:schemeClr val="tx1"/>
                </a:solidFill>
                <a:latin typeface="+mn-lt"/>
              </a:rPr>
              <a:t>m) of rain from May 3 to September 19 (Planting date to removal of sensors ). </a:t>
            </a:r>
            <a:r>
              <a:rPr lang="en-US" sz="3600" b="1" dirty="0"/>
              <a:t>A total of 14.8 inches (378 mm) of total water was received by the field.</a:t>
            </a:r>
            <a:endParaRPr lang="en-US" sz="3600" b="1" dirty="0">
              <a:solidFill>
                <a:schemeClr val="tx1"/>
              </a:solidFill>
              <a:latin typeface="+mn-lt"/>
            </a:endParaRPr>
          </a:p>
        </p:txBody>
      </p:sp>
      <p:pic>
        <p:nvPicPr>
          <p:cNvPr id="4" name="Picture 3">
            <a:extLst>
              <a:ext uri="{FF2B5EF4-FFF2-40B4-BE49-F238E27FC236}">
                <a16:creationId xmlns:a16="http://schemas.microsoft.com/office/drawing/2014/main" id="{BE2234D4-90C4-46C7-8F0E-8FE76686A8B2}"/>
              </a:ext>
            </a:extLst>
          </p:cNvPr>
          <p:cNvPicPr>
            <a:picLocks noChangeAspect="1"/>
          </p:cNvPicPr>
          <p:nvPr/>
        </p:nvPicPr>
        <p:blipFill>
          <a:blip r:embed="rId3"/>
          <a:stretch>
            <a:fillRect/>
          </a:stretch>
        </p:blipFill>
        <p:spPr>
          <a:xfrm>
            <a:off x="1525181" y="863600"/>
            <a:ext cx="5956308" cy="3548180"/>
          </a:xfrm>
          <a:prstGeom prst="rect">
            <a:avLst/>
          </a:prstGeom>
        </p:spPr>
      </p:pic>
    </p:spTree>
    <p:extLst>
      <p:ext uri="{BB962C8B-B14F-4D97-AF65-F5344CB8AC3E}">
        <p14:creationId xmlns:p14="http://schemas.microsoft.com/office/powerpoint/2010/main" val="179153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8" y="1684"/>
            <a:ext cx="8123462" cy="802468"/>
          </a:xfrm>
        </p:spPr>
        <p:txBody>
          <a:bodyPr/>
          <a:lstStyle/>
          <a:p>
            <a:r>
              <a:rPr lang="en-US" b="1" dirty="0"/>
              <a:t>Results-2020</a:t>
            </a:r>
          </a:p>
        </p:txBody>
      </p:sp>
      <p:sp>
        <p:nvSpPr>
          <p:cNvPr id="4" name="TextBox 3"/>
          <p:cNvSpPr txBox="1"/>
          <p:nvPr/>
        </p:nvSpPr>
        <p:spPr>
          <a:xfrm>
            <a:off x="153482" y="4553760"/>
            <a:ext cx="8699707" cy="1440640"/>
          </a:xfrm>
          <a:prstGeom prst="rect">
            <a:avLst/>
          </a:prstGeom>
        </p:spPr>
        <p:txBody>
          <a:bodyPr vert="horz" wrap="square" lIns="91440" tIns="45720" rIns="91440" bIns="45720" rtlCol="0" anchor="ctr">
            <a:normAutofit fontScale="47500" lnSpcReduction="20000"/>
          </a:bodyPr>
          <a:lstStyle/>
          <a:p>
            <a:pPr marL="231775" marR="0" lvl="0" indent="-231775"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Palatino Linotype"/>
                <a:ea typeface="+mn-ea"/>
                <a:cs typeface="+mn-cs"/>
              </a:rPr>
              <a:t>Started averaging the 30.5 and 61 cm sensors on July 20.</a:t>
            </a:r>
          </a:p>
          <a:p>
            <a:pPr marL="231775" marR="0" lvl="0" indent="-231775"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Palatino Linotype"/>
                <a:ea typeface="+mn-ea"/>
                <a:cs typeface="+mn-cs"/>
              </a:rPr>
              <a:t>August 28 has the largest range/variability across the field. (133 </a:t>
            </a:r>
            <a:r>
              <a:rPr kumimoji="0" lang="en-US" sz="3600" b="1" i="0" u="none" strike="noStrike" kern="1200" cap="none" spc="0" normalizeH="0" baseline="0" noProof="0" dirty="0" err="1">
                <a:ln>
                  <a:noFill/>
                </a:ln>
                <a:solidFill>
                  <a:prstClr val="black"/>
                </a:solidFill>
                <a:effectLst/>
                <a:uLnTx/>
                <a:uFillTx/>
                <a:latin typeface="Palatino Linotype"/>
                <a:ea typeface="+mn-ea"/>
                <a:cs typeface="+mn-cs"/>
              </a:rPr>
              <a:t>cb</a:t>
            </a:r>
            <a:r>
              <a:rPr kumimoji="0" lang="en-US" sz="3600" b="1" i="0" u="none" strike="noStrike" kern="1200" cap="none" spc="0" normalizeH="0" baseline="0" noProof="0" dirty="0">
                <a:ln>
                  <a:noFill/>
                </a:ln>
                <a:solidFill>
                  <a:prstClr val="black"/>
                </a:solidFill>
                <a:effectLst/>
                <a:uLnTx/>
                <a:uFillTx/>
                <a:latin typeface="Palatino Linotype"/>
                <a:ea typeface="+mn-ea"/>
                <a:cs typeface="+mn-cs"/>
              </a:rPr>
              <a:t>)</a:t>
            </a:r>
          </a:p>
          <a:p>
            <a:pPr marL="231775" lvl="0" indent="-231775">
              <a:spcAft>
                <a:spcPts val="1000"/>
              </a:spcAft>
              <a:buFont typeface="Arial" panose="020B0604020202020204" pitchFamily="34" charset="0"/>
              <a:buChar char="•"/>
            </a:pPr>
            <a:r>
              <a:rPr kumimoji="0" lang="en-US" sz="3600" b="1" i="0" u="none" strike="noStrike" kern="1200" cap="none" spc="0" normalizeH="0" baseline="0" noProof="0" dirty="0">
                <a:ln>
                  <a:noFill/>
                </a:ln>
                <a:solidFill>
                  <a:prstClr val="black"/>
                </a:solidFill>
                <a:effectLst/>
                <a:uLnTx/>
                <a:uFillTx/>
                <a:latin typeface="Palatino Linotype"/>
                <a:ea typeface="+mn-ea"/>
                <a:cs typeface="+mn-cs"/>
              </a:rPr>
              <a:t>Applied a season total of 3.15 inches (80 mm) of irrigation and received a total of 14 inches (355 </a:t>
            </a:r>
            <a:r>
              <a:rPr lang="en-US" sz="3600" b="1" dirty="0">
                <a:solidFill>
                  <a:prstClr val="black"/>
                </a:solidFill>
                <a:latin typeface="Palatino Linotype"/>
              </a:rPr>
              <a:t>m</a:t>
            </a:r>
            <a:r>
              <a:rPr kumimoji="0" lang="en-US" sz="3600" b="1" i="0" u="none" strike="noStrike" kern="1200" cap="none" spc="0" normalizeH="0" baseline="0" noProof="0" dirty="0">
                <a:ln>
                  <a:noFill/>
                </a:ln>
                <a:solidFill>
                  <a:prstClr val="black"/>
                </a:solidFill>
                <a:effectLst/>
                <a:uLnTx/>
                <a:uFillTx/>
                <a:latin typeface="Palatino Linotype"/>
                <a:ea typeface="+mn-ea"/>
                <a:cs typeface="+mn-cs"/>
              </a:rPr>
              <a:t>m) of rain from March 4 to September 2 (Planting date to removal of sensors).</a:t>
            </a:r>
            <a:r>
              <a:rPr lang="en-US" sz="3600" b="1" dirty="0"/>
              <a:t> A total of 17.15 inches (435 mm) of total water was received by the field.</a:t>
            </a:r>
            <a:endParaRPr kumimoji="0" lang="en-US" sz="3600" b="1" i="0" u="none" strike="noStrike" kern="1200" cap="none" spc="0" normalizeH="0" baseline="0" noProof="0" dirty="0">
              <a:ln>
                <a:noFill/>
              </a:ln>
              <a:solidFill>
                <a:prstClr val="black"/>
              </a:solidFill>
              <a:effectLst/>
              <a:uLnTx/>
              <a:uFillTx/>
              <a:latin typeface="Palatino Linotype"/>
              <a:ea typeface="+mn-ea"/>
              <a:cs typeface="+mn-cs"/>
            </a:endParaRPr>
          </a:p>
        </p:txBody>
      </p:sp>
      <p:pic>
        <p:nvPicPr>
          <p:cNvPr id="3" name="Picture 2">
            <a:extLst>
              <a:ext uri="{FF2B5EF4-FFF2-40B4-BE49-F238E27FC236}">
                <a16:creationId xmlns:a16="http://schemas.microsoft.com/office/drawing/2014/main" id="{AC527C84-D3D3-4721-8BFF-35576AE946A9}"/>
              </a:ext>
            </a:extLst>
          </p:cNvPr>
          <p:cNvPicPr>
            <a:picLocks noChangeAspect="1"/>
          </p:cNvPicPr>
          <p:nvPr/>
        </p:nvPicPr>
        <p:blipFill>
          <a:blip r:embed="rId3"/>
          <a:stretch>
            <a:fillRect/>
          </a:stretch>
        </p:blipFill>
        <p:spPr>
          <a:xfrm>
            <a:off x="1528229" y="804152"/>
            <a:ext cx="5950212" cy="3548180"/>
          </a:xfrm>
          <a:prstGeom prst="rect">
            <a:avLst/>
          </a:prstGeom>
        </p:spPr>
      </p:pic>
    </p:spTree>
    <p:extLst>
      <p:ext uri="{BB962C8B-B14F-4D97-AF65-F5344CB8AC3E}">
        <p14:creationId xmlns:p14="http://schemas.microsoft.com/office/powerpoint/2010/main" val="789608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7887" y="0"/>
            <a:ext cx="8123462" cy="1143000"/>
          </a:xfrm>
        </p:spPr>
        <p:txBody>
          <a:bodyPr>
            <a:normAutofit/>
          </a:bodyPr>
          <a:lstStyle/>
          <a:p>
            <a:r>
              <a:rPr lang="en-US" b="1" dirty="0"/>
              <a:t>Results – Soil Texture</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7887" y="845776"/>
            <a:ext cx="3931960" cy="5088420"/>
          </a:xfrm>
          <a:prstGeom prst="rect">
            <a:avLst/>
          </a:prstGeom>
          <a:solidFill>
            <a:schemeClr val="tx1"/>
          </a:solidFill>
          <a:ln>
            <a:solidFill>
              <a:schemeClr val="tx1"/>
            </a:solidFill>
          </a:ln>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667885" y="1747241"/>
            <a:ext cx="4476115" cy="3285490"/>
          </a:xfrm>
          <a:prstGeom prst="rect">
            <a:avLst/>
          </a:prstGeom>
          <a:noFill/>
          <a:ln>
            <a:solidFill>
              <a:srgbClr val="660000"/>
            </a:solidFill>
          </a:ln>
        </p:spPr>
      </p:pic>
    </p:spTree>
    <p:extLst>
      <p:ext uri="{BB962C8B-B14F-4D97-AF65-F5344CB8AC3E}">
        <p14:creationId xmlns:p14="http://schemas.microsoft.com/office/powerpoint/2010/main" val="2321648513"/>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p:txBody>
          <a:bodyPr/>
          <a:lstStyle/>
          <a:p>
            <a:r>
              <a:rPr lang="en-US" b="1" dirty="0"/>
              <a:t>Model Calibration</a:t>
            </a:r>
          </a:p>
        </p:txBody>
      </p:sp>
      <p:sp>
        <p:nvSpPr>
          <p:cNvPr id="3" name="Content Placeholder 2">
            <a:extLst>
              <a:ext uri="{FF2B5EF4-FFF2-40B4-BE49-F238E27FC236}">
                <a16:creationId xmlns:a16="http://schemas.microsoft.com/office/drawing/2014/main" id="{2A991840-B7FF-442D-A67A-54AD89BF3390}"/>
              </a:ext>
            </a:extLst>
          </p:cNvPr>
          <p:cNvSpPr>
            <a:spLocks noGrp="1"/>
          </p:cNvSpPr>
          <p:nvPr>
            <p:ph idx="1"/>
          </p:nvPr>
        </p:nvSpPr>
        <p:spPr/>
        <p:txBody>
          <a:bodyPr>
            <a:normAutofit/>
          </a:bodyPr>
          <a:lstStyle/>
          <a:p>
            <a:r>
              <a:rPr lang="en-US" dirty="0"/>
              <a:t>Calibrated genetic coefficients by testing results for maturity groups IV, V, and VI against the measured data for LAI and plant height. </a:t>
            </a:r>
          </a:p>
          <a:p>
            <a:r>
              <a:rPr lang="en-US" dirty="0"/>
              <a:t>Maturity group IV had the most similar results. </a:t>
            </a:r>
          </a:p>
          <a:p>
            <a:endParaRPr lang="en-US" dirty="0"/>
          </a:p>
        </p:txBody>
      </p:sp>
    </p:spTree>
    <p:extLst>
      <p:ext uri="{BB962C8B-B14F-4D97-AF65-F5344CB8AC3E}">
        <p14:creationId xmlns:p14="http://schemas.microsoft.com/office/powerpoint/2010/main" val="1641687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CDBF-FCE8-45A5-BB73-4E2413A2D6CA}"/>
              </a:ext>
            </a:extLst>
          </p:cNvPr>
          <p:cNvSpPr>
            <a:spLocks noGrp="1"/>
          </p:cNvSpPr>
          <p:nvPr>
            <p:ph type="title"/>
          </p:nvPr>
        </p:nvSpPr>
        <p:spPr/>
        <p:txBody>
          <a:bodyPr/>
          <a:lstStyle/>
          <a:p>
            <a:r>
              <a:rPr lang="en-US" b="1" dirty="0"/>
              <a:t>Model 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ADFA02-5E6E-408E-AF77-5A7917AA0F80}"/>
                  </a:ext>
                </a:extLst>
              </p:cNvPr>
              <p:cNvSpPr>
                <a:spLocks noGrp="1"/>
              </p:cNvSpPr>
              <p:nvPr>
                <p:ph idx="1"/>
              </p:nvPr>
            </p:nvSpPr>
            <p:spPr/>
            <p:txBody>
              <a:bodyPr>
                <a:normAutofit fontScale="70000" lnSpcReduction="20000"/>
              </a:bodyPr>
              <a:lstStyle/>
              <a:p>
                <a:r>
                  <a:rPr lang="en-US" dirty="0"/>
                  <a:t>RMSE</a:t>
                </a:r>
                <a14:m>
                  <m:oMath xmlns:m="http://schemas.openxmlformats.org/officeDocument/2006/math">
                    <m:r>
                      <a:rPr lang="en-US" b="0" i="1" smtClean="0">
                        <a:latin typeface="Cambria Math" panose="02040503050406030204" pitchFamily="18" charset="0"/>
                      </a:rPr>
                      <m:t>=</m:t>
                    </m:r>
                    <m:r>
                      <a:rPr lang="en-US" i="1">
                        <a:latin typeface="Cambria Math" panose="02040503050406030204" pitchFamily="18" charset="0"/>
                      </a:rPr>
                      <m:t> </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nary>
                              <m:naryPr>
                                <m:chr m:val="∑"/>
                                <m:ctrlPr>
                                  <a:rPr lang="en-US" i="1">
                                    <a:latin typeface="Cambria Math" panose="02040503050406030204" pitchFamily="18" charset="0"/>
                                  </a:rPr>
                                </m:ctrlPr>
                              </m:naryPr>
                              <m:sub>
                                <m:r>
                                  <m:rPr>
                                    <m:sty m:val="p"/>
                                  </m:rPr>
                                  <a:rPr lang="en-US">
                                    <a:latin typeface="Cambria Math" panose="02040503050406030204" pitchFamily="18" charset="0"/>
                                  </a:rPr>
                                  <m:t>i</m:t>
                                </m:r>
                                <m:r>
                                  <a:rPr lang="en-US">
                                    <a:latin typeface="Cambria Math" panose="02040503050406030204" pitchFamily="18" charset="0"/>
                                  </a:rPr>
                                  <m:t>=1</m:t>
                                </m:r>
                              </m:sub>
                              <m:sup>
                                <m:r>
                                  <m:rPr>
                                    <m:sty m:val="p"/>
                                  </m:rPr>
                                  <a:rPr lang="en-US">
                                    <a:latin typeface="Cambria Math" panose="02040503050406030204" pitchFamily="18" charset="0"/>
                                  </a:rPr>
                                  <m:t>n</m:t>
                                </m:r>
                              </m:sup>
                              <m:e>
                                <m:r>
                                  <a:rPr lang="en-US" i="1">
                                    <a:latin typeface="Cambria Math" panose="02040503050406030204" pitchFamily="18" charset="0"/>
                                  </a:rPr>
                                  <m:t> </m:t>
                                </m:r>
                              </m:e>
                            </m:nary>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m:rPr>
                                            <m:sty m:val="p"/>
                                          </m:rPr>
                                          <a:rPr lang="en-US">
                                            <a:latin typeface="Cambria Math" panose="02040503050406030204" pitchFamily="18" charset="0"/>
                                          </a:rPr>
                                          <m:t>i</m:t>
                                        </m:r>
                                      </m:sub>
                                    </m:sSub>
                                    <m:r>
                                      <a:rPr lang="en-US">
                                        <a:latin typeface="Cambria Math" panose="02040503050406030204" pitchFamily="18" charset="0"/>
                                      </a:rPr>
                                      <m:t> </m:t>
                                    </m:r>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O</m:t>
                                        </m:r>
                                      </m:e>
                                      <m:sub>
                                        <m:r>
                                          <m:rPr>
                                            <m:sty m:val="p"/>
                                          </m:rPr>
                                          <a:rPr lang="en-US">
                                            <a:latin typeface="Cambria Math" panose="02040503050406030204" pitchFamily="18" charset="0"/>
                                          </a:rPr>
                                          <m:t>i</m:t>
                                        </m:r>
                                      </m:sub>
                                    </m:sSub>
                                  </m:e>
                                </m:d>
                              </m:e>
                              <m:sup>
                                <m:r>
                                  <a:rPr lang="en-US">
                                    <a:latin typeface="Cambria Math" panose="02040503050406030204" pitchFamily="18" charset="0"/>
                                  </a:rPr>
                                  <m:t>2</m:t>
                                </m:r>
                              </m:sup>
                            </m:sSup>
                          </m:num>
                          <m:den>
                            <m:r>
                              <m:rPr>
                                <m:sty m:val="p"/>
                              </m:rPr>
                              <a:rPr lang="en-US">
                                <a:latin typeface="Cambria Math" panose="02040503050406030204" pitchFamily="18" charset="0"/>
                              </a:rPr>
                              <m:t>n</m:t>
                            </m:r>
                          </m:den>
                        </m:f>
                      </m:e>
                    </m:rad>
                  </m:oMath>
                </a14:m>
                <a:endParaRPr lang="en-US" dirty="0"/>
              </a:p>
              <a:p>
                <a:r>
                  <a:rPr lang="en-US" dirty="0"/>
                  <a:t>nRMSE</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 </m:t>
                    </m:r>
                    <m:r>
                      <a:rPr lang="en-US" i="1">
                        <a:latin typeface="Cambria Math" panose="02040503050406030204" pitchFamily="18" charset="0"/>
                      </a:rPr>
                      <m:t>𝑅𝑀𝑆𝐸</m:t>
                    </m:r>
                    <m:r>
                      <a:rPr lang="en-US" i="1">
                        <a:latin typeface="Cambria Math" panose="02040503050406030204" pitchFamily="18" charset="0"/>
                      </a:rPr>
                      <m:t>∗</m:t>
                    </m:r>
                    <m:r>
                      <a:rPr lang="en-US">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𝑋</m:t>
                        </m:r>
                      </m:e>
                    </m:acc>
                    <m:r>
                      <a:rPr lang="en-US">
                        <a:latin typeface="Cambria Math" panose="02040503050406030204" pitchFamily="18" charset="0"/>
                      </a:rPr>
                      <m:t>/100            </m:t>
                    </m:r>
                  </m:oMath>
                </a14:m>
                <a:endParaRPr lang="en-US" dirty="0"/>
              </a:p>
              <a:p>
                <a:r>
                  <a:rPr lang="en-US" dirty="0"/>
                  <a:t>d</a:t>
                </a:r>
                <a14:m>
                  <m:oMath xmlns:m="http://schemas.openxmlformats.org/officeDocument/2006/math">
                    <m:r>
                      <a:rPr lang="en-US">
                        <a:latin typeface="Cambria Math" panose="02040503050406030204" pitchFamily="18" charset="0"/>
                      </a:rPr>
                      <m:t> =1</m:t>
                    </m:r>
                    <m:r>
                      <a:rPr lang="en-US" i="1">
                        <a:latin typeface="Cambria Math" panose="02040503050406030204" pitchFamily="18" charset="0"/>
                      </a:rPr>
                      <m:t>−</m:t>
                    </m:r>
                    <m:f>
                      <m:fPr>
                        <m:ctrlPr>
                          <a:rPr lang="en-US" i="1">
                            <a:latin typeface="Cambria Math" panose="02040503050406030204" pitchFamily="18" charset="0"/>
                          </a:rPr>
                        </m:ctrlPr>
                      </m:fPr>
                      <m:num>
                        <m:nary>
                          <m:naryPr>
                            <m:chr m:val="∑"/>
                            <m:ctrlPr>
                              <a:rPr lang="en-US" i="1">
                                <a:latin typeface="Cambria Math" panose="02040503050406030204" pitchFamily="18" charset="0"/>
                              </a:rPr>
                            </m:ctrlPr>
                          </m:naryPr>
                          <m:sub>
                            <m:r>
                              <m:rPr>
                                <m:sty m:val="p"/>
                              </m:rPr>
                              <a:rPr lang="en-US">
                                <a:latin typeface="Cambria Math" panose="02040503050406030204" pitchFamily="18" charset="0"/>
                              </a:rPr>
                              <m:t>i</m:t>
                            </m:r>
                            <m:r>
                              <a:rPr lang="en-US">
                                <a:latin typeface="Cambria Math" panose="02040503050406030204" pitchFamily="18" charset="0"/>
                              </a:rPr>
                              <m:t>=1</m:t>
                            </m:r>
                          </m:sub>
                          <m:sup>
                            <m:r>
                              <m:rPr>
                                <m:sty m:val="p"/>
                              </m:rPr>
                              <a:rPr lang="en-US">
                                <a:latin typeface="Cambria Math" panose="02040503050406030204" pitchFamily="18" charset="0"/>
                              </a:rPr>
                              <m:t>n</m:t>
                            </m:r>
                          </m:sup>
                          <m:e>
                            <m:r>
                              <a:rPr lang="en-US" i="1">
                                <a:latin typeface="Cambria Math" panose="02040503050406030204" pitchFamily="18" charset="0"/>
                              </a:rPr>
                              <m:t> </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m:rPr>
                                    <m:sty m:val="p"/>
                                  </m:rPr>
                                  <a:rPr lang="en-US">
                                    <a:latin typeface="Cambria Math" panose="02040503050406030204" pitchFamily="18" charset="0"/>
                                  </a:rPr>
                                  <m:t>i</m:t>
                                </m:r>
                              </m:sub>
                            </m:sSub>
                            <m:r>
                              <a:rPr lang="en-US">
                                <a:latin typeface="Cambria Math" panose="02040503050406030204" pitchFamily="18" charset="0"/>
                              </a:rPr>
                              <m:t> </m:t>
                            </m:r>
                            <m:r>
                              <a:rPr lang="en-US" i="1">
                                <a:latin typeface="Cambria Math" panose="02040503050406030204" pitchFamily="18" charset="0"/>
                              </a:rPr>
                              <m:t>−</m:t>
                            </m:r>
                            <m:r>
                              <a:rPr lang="en-US">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rPr>
                                  <m:t>O</m:t>
                                </m:r>
                              </m:e>
                              <m:sub>
                                <m:r>
                                  <m:rPr>
                                    <m:sty m:val="p"/>
                                  </m:rPr>
                                  <a:rPr lang="en-US">
                                    <a:latin typeface="Cambria Math" panose="02040503050406030204" pitchFamily="18" charset="0"/>
                                  </a:rPr>
                                  <m:t>i</m:t>
                                </m:r>
                              </m:sub>
                            </m:sSub>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m:t>
                                </m:r>
                              </m:e>
                              <m:sup>
                                <m:r>
                                  <a:rPr lang="en-US">
                                    <a:latin typeface="Cambria Math" panose="02040503050406030204" pitchFamily="18" charset="0"/>
                                  </a:rPr>
                                  <m:t>2</m:t>
                                </m:r>
                              </m:sup>
                            </m:sSup>
                          </m:e>
                        </m:nary>
                      </m:num>
                      <m:den>
                        <m:nary>
                          <m:naryPr>
                            <m:chr m:val="∑"/>
                            <m:ctrlPr>
                              <a:rPr lang="en-US" i="1">
                                <a:latin typeface="Cambria Math" panose="02040503050406030204" pitchFamily="18" charset="0"/>
                              </a:rPr>
                            </m:ctrlPr>
                          </m:naryPr>
                          <m:sub>
                            <m:r>
                              <m:rPr>
                                <m:sty m:val="p"/>
                              </m:rPr>
                              <a:rPr lang="en-US">
                                <a:latin typeface="Cambria Math" panose="02040503050406030204" pitchFamily="18" charset="0"/>
                              </a:rPr>
                              <m:t>i</m:t>
                            </m:r>
                            <m:r>
                              <a:rPr lang="en-US">
                                <a:latin typeface="Cambria Math" panose="02040503050406030204" pitchFamily="18" charset="0"/>
                              </a:rPr>
                              <m:t>=1</m:t>
                            </m:r>
                          </m:sub>
                          <m:sup>
                            <m:r>
                              <m:rPr>
                                <m:sty m:val="p"/>
                              </m:rPr>
                              <a:rPr lang="en-US">
                                <a:latin typeface="Cambria Math" panose="02040503050406030204" pitchFamily="18" charset="0"/>
                              </a:rPr>
                              <m:t>n</m:t>
                            </m:r>
                          </m:sup>
                          <m:e>
                            <m:r>
                              <a:rPr lang="en-US">
                                <a:latin typeface="Cambria Math" panose="02040503050406030204" pitchFamily="18" charset="0"/>
                              </a:rPr>
                              <m:t>(</m:t>
                            </m:r>
                            <m:r>
                              <a:rPr lang="en-US" i="1">
                                <a:latin typeface="Cambria Math" panose="02040503050406030204" pitchFamily="18" charset="0"/>
                              </a:rPr>
                              <m:t> </m:t>
                            </m:r>
                          </m:e>
                        </m:nary>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m:rPr>
                                        <m:sty m:val="p"/>
                                      </m:rPr>
                                      <a:rPr lang="en-US">
                                        <a:latin typeface="Cambria Math" panose="02040503050406030204" pitchFamily="18" charset="0"/>
                                      </a:rPr>
                                      <m:t>i</m:t>
                                    </m:r>
                                  </m:sub>
                                </m:sSub>
                              </m:e>
                            </m:d>
                            <m:r>
                              <a:rPr lang="en-US">
                                <a:latin typeface="Cambria Math" panose="02040503050406030204" pitchFamily="18" charset="0"/>
                              </a:rPr>
                              <m:t> </m:t>
                            </m:r>
                            <m:r>
                              <a:rPr lang="en-US" i="1">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m:rPr>
                                        <m:sty m:val="p"/>
                                      </m:rPr>
                                      <a:rPr lang="en-US">
                                        <a:latin typeface="Cambria Math" panose="02040503050406030204" pitchFamily="18" charset="0"/>
                                      </a:rPr>
                                      <m:t>O</m:t>
                                    </m:r>
                                  </m:e>
                                </m:acc>
                              </m:e>
                            </m:d>
                            <m:r>
                              <a:rPr lang="en-US">
                                <a:latin typeface="Cambria Math" panose="02040503050406030204" pitchFamily="18" charset="0"/>
                              </a:rPr>
                              <m:t>+ </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O</m:t>
                                    </m:r>
                                  </m:e>
                                  <m:sub>
                                    <m:r>
                                      <m:rPr>
                                        <m:sty m:val="p"/>
                                      </m:rPr>
                                      <a:rPr lang="en-US">
                                        <a:latin typeface="Cambria Math" panose="02040503050406030204" pitchFamily="18" charset="0"/>
                                      </a:rPr>
                                      <m:t>i</m:t>
                                    </m:r>
                                  </m:sub>
                                </m:sSub>
                              </m:e>
                            </m:d>
                          </m:e>
                          <m:sub>
                            <m:r>
                              <a:rPr lang="en-US">
                                <a:latin typeface="Cambria Math" panose="02040503050406030204" pitchFamily="18" charset="0"/>
                              </a:rPr>
                              <m:t>  </m:t>
                            </m:r>
                          </m:sub>
                        </m:sSub>
                        <m:r>
                          <a:rPr lang="en-US" i="1">
                            <a:latin typeface="Cambria Math" panose="02040503050406030204" pitchFamily="18" charset="0"/>
                          </a:rPr>
                          <m:t>−</m:t>
                        </m:r>
                        <m:r>
                          <a:rPr lang="en-US">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m:rPr>
                                        <m:sty m:val="p"/>
                                      </m:rPr>
                                      <a:rPr lang="en-US">
                                        <a:latin typeface="Cambria Math" panose="02040503050406030204" pitchFamily="18" charset="0"/>
                                      </a:rPr>
                                      <m:t>O</m:t>
                                    </m:r>
                                  </m:e>
                                </m:acc>
                              </m:e>
                            </m:d>
                            <m:r>
                              <a:rPr lang="en-US">
                                <a:latin typeface="Cambria Math" panose="02040503050406030204" pitchFamily="18" charset="0"/>
                              </a:rPr>
                              <m:t>)</m:t>
                            </m:r>
                          </m:e>
                          <m:sup>
                            <m:r>
                              <a:rPr lang="en-US">
                                <a:latin typeface="Cambria Math" panose="02040503050406030204" pitchFamily="18" charset="0"/>
                              </a:rPr>
                              <m:t>2</m:t>
                            </m:r>
                          </m:sup>
                        </m:sSup>
                      </m:den>
                    </m:f>
                  </m:oMath>
                </a14:m>
                <a:endParaRPr lang="en-US" dirty="0"/>
              </a:p>
              <a:p>
                <a:r>
                  <a:rPr lang="en-US" dirty="0"/>
                  <a:t>Where Pi is predicted value, Oi is observed value, n is number of observed values, and (</a:t>
                </a:r>
                <a14:m>
                  <m:oMath xmlns:m="http://schemas.openxmlformats.org/officeDocument/2006/math">
                    <m:acc>
                      <m:accPr>
                        <m:chr m:val="̅"/>
                        <m:ctrlPr>
                          <a:rPr lang="en-US" i="1">
                            <a:latin typeface="Cambria Math" panose="02040503050406030204" pitchFamily="18" charset="0"/>
                          </a:rPr>
                        </m:ctrlPr>
                      </m:accPr>
                      <m:e>
                        <m:r>
                          <m:rPr>
                            <m:nor/>
                          </m:rPr>
                          <a:rPr lang="en-US"/>
                          <m:t>Oi</m:t>
                        </m:r>
                      </m:e>
                    </m:acc>
                  </m:oMath>
                </a14:m>
                <a:r>
                  <a:rPr lang="en-US" dirty="0"/>
                  <a:t>) is mean of observed values.</a:t>
                </a:r>
              </a:p>
              <a:p>
                <a:r>
                  <a:rPr lang="en-US" dirty="0"/>
                  <a:t>nRMSE &lt;10%, 10 – 20%, 20 – 30%, and &gt; 30%  = excellent, good, fair, and poor respectively</a:t>
                </a:r>
              </a:p>
              <a:p>
                <a:r>
                  <a:rPr lang="en-US" dirty="0"/>
                  <a:t>Plant growth outputs d ≥ 0.75 is acceptable. </a:t>
                </a:r>
              </a:p>
              <a:p>
                <a:r>
                  <a:rPr lang="en-US" dirty="0"/>
                  <a:t>Soil water outputs d ≥ 0.60 is acceptable.</a:t>
                </a:r>
              </a:p>
            </p:txBody>
          </p:sp>
        </mc:Choice>
        <mc:Fallback xmlns="">
          <p:sp>
            <p:nvSpPr>
              <p:cNvPr id="3" name="Content Placeholder 2">
                <a:extLst>
                  <a:ext uri="{FF2B5EF4-FFF2-40B4-BE49-F238E27FC236}">
                    <a16:creationId xmlns:a16="http://schemas.microsoft.com/office/drawing/2014/main" id="{BDADFA02-5E6E-408E-AF77-5A7917AA0F80}"/>
                  </a:ext>
                </a:extLst>
              </p:cNvPr>
              <p:cNvSpPr>
                <a:spLocks noGrp="1" noRot="1" noChangeAspect="1" noMove="1" noResize="1" noEditPoints="1" noAdjustHandles="1" noChangeArrowheads="1" noChangeShapeType="1" noTextEdit="1"/>
              </p:cNvSpPr>
              <p:nvPr>
                <p:ph idx="1"/>
              </p:nvPr>
            </p:nvSpPr>
            <p:spPr>
              <a:blipFill>
                <a:blip r:embed="rId3"/>
                <a:stretch>
                  <a:fillRect l="-825"/>
                </a:stretch>
              </a:blipFill>
            </p:spPr>
            <p:txBody>
              <a:bodyPr/>
              <a:lstStyle/>
              <a:p>
                <a:r>
                  <a:rPr lang="en-US">
                    <a:noFill/>
                  </a:rPr>
                  <a:t> </a:t>
                </a:r>
              </a:p>
            </p:txBody>
          </p:sp>
        </mc:Fallback>
      </mc:AlternateContent>
    </p:spTree>
    <p:extLst>
      <p:ext uri="{BB962C8B-B14F-4D97-AF65-F5344CB8AC3E}">
        <p14:creationId xmlns:p14="http://schemas.microsoft.com/office/powerpoint/2010/main" val="218929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63338" y="25244"/>
            <a:ext cx="8123462" cy="1143000"/>
          </a:xfrm>
        </p:spPr>
        <p:txBody>
          <a:bodyPr/>
          <a:lstStyle/>
          <a:p>
            <a:r>
              <a:rPr lang="en-US" b="1" dirty="0"/>
              <a:t>Model Results - 2018</a:t>
            </a:r>
          </a:p>
        </p:txBody>
      </p:sp>
      <p:pic>
        <p:nvPicPr>
          <p:cNvPr id="6" name="Content Placeholder 5">
            <a:extLst>
              <a:ext uri="{FF2B5EF4-FFF2-40B4-BE49-F238E27FC236}">
                <a16:creationId xmlns:a16="http://schemas.microsoft.com/office/drawing/2014/main" id="{0CE6FF7E-E288-4EA6-AB8E-55B9DDDCE89D}"/>
              </a:ext>
            </a:extLst>
          </p:cNvPr>
          <p:cNvPicPr>
            <a:picLocks noGrp="1" noChangeAspect="1"/>
          </p:cNvPicPr>
          <p:nvPr>
            <p:ph idx="1"/>
          </p:nvPr>
        </p:nvPicPr>
        <p:blipFill>
          <a:blip r:embed="rId3"/>
          <a:stretch>
            <a:fillRect/>
          </a:stretch>
        </p:blipFill>
        <p:spPr>
          <a:xfrm>
            <a:off x="1381624" y="930166"/>
            <a:ext cx="5912205" cy="2413109"/>
          </a:xfrm>
          <a:prstGeom prst="rect">
            <a:avLst/>
          </a:prstGeom>
        </p:spPr>
      </p:pic>
      <p:pic>
        <p:nvPicPr>
          <p:cNvPr id="8" name="Picture 7">
            <a:extLst>
              <a:ext uri="{FF2B5EF4-FFF2-40B4-BE49-F238E27FC236}">
                <a16:creationId xmlns:a16="http://schemas.microsoft.com/office/drawing/2014/main" id="{6B314F24-7418-46B0-BD82-D805A2855A45}"/>
              </a:ext>
            </a:extLst>
          </p:cNvPr>
          <p:cNvPicPr>
            <a:picLocks noChangeAspect="1"/>
          </p:cNvPicPr>
          <p:nvPr/>
        </p:nvPicPr>
        <p:blipFill>
          <a:blip r:embed="rId4"/>
          <a:stretch>
            <a:fillRect/>
          </a:stretch>
        </p:blipFill>
        <p:spPr>
          <a:xfrm>
            <a:off x="1382435" y="3432787"/>
            <a:ext cx="5911395" cy="2416220"/>
          </a:xfrm>
          <a:prstGeom prst="rect">
            <a:avLst/>
          </a:prstGeom>
        </p:spPr>
      </p:pic>
    </p:spTree>
    <p:extLst>
      <p:ext uri="{BB962C8B-B14F-4D97-AF65-F5344CB8AC3E}">
        <p14:creationId xmlns:p14="http://schemas.microsoft.com/office/powerpoint/2010/main" val="317740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pic>
        <p:nvPicPr>
          <p:cNvPr id="5" name="Picture 4">
            <a:extLst>
              <a:ext uri="{FF2B5EF4-FFF2-40B4-BE49-F238E27FC236}">
                <a16:creationId xmlns:a16="http://schemas.microsoft.com/office/drawing/2014/main" id="{7E2D472F-D9F2-489D-B2EB-1F4BC8C744AA}"/>
              </a:ext>
            </a:extLst>
          </p:cNvPr>
          <p:cNvPicPr>
            <a:picLocks noChangeAspect="1"/>
          </p:cNvPicPr>
          <p:nvPr/>
        </p:nvPicPr>
        <p:blipFill>
          <a:blip r:embed="rId3"/>
          <a:stretch>
            <a:fillRect/>
          </a:stretch>
        </p:blipFill>
        <p:spPr>
          <a:xfrm>
            <a:off x="510268" y="839982"/>
            <a:ext cx="3807571" cy="3628116"/>
          </a:xfrm>
          <a:prstGeom prst="rect">
            <a:avLst/>
          </a:prstGeom>
        </p:spPr>
      </p:pic>
      <p:pic>
        <p:nvPicPr>
          <p:cNvPr id="7" name="Picture 6">
            <a:extLst>
              <a:ext uri="{FF2B5EF4-FFF2-40B4-BE49-F238E27FC236}">
                <a16:creationId xmlns:a16="http://schemas.microsoft.com/office/drawing/2014/main" id="{2BD0408F-0E6A-4487-B0CE-B7D6FABFE21D}"/>
              </a:ext>
            </a:extLst>
          </p:cNvPr>
          <p:cNvPicPr>
            <a:picLocks noChangeAspect="1"/>
          </p:cNvPicPr>
          <p:nvPr/>
        </p:nvPicPr>
        <p:blipFill>
          <a:blip r:embed="rId4"/>
          <a:stretch>
            <a:fillRect/>
          </a:stretch>
        </p:blipFill>
        <p:spPr>
          <a:xfrm>
            <a:off x="4826160" y="839982"/>
            <a:ext cx="3807571" cy="3628116"/>
          </a:xfrm>
          <a:prstGeom prst="rect">
            <a:avLst/>
          </a:prstGeom>
        </p:spPr>
      </p:pic>
      <p:sp>
        <p:nvSpPr>
          <p:cNvPr id="9" name="TextBox 8">
            <a:extLst>
              <a:ext uri="{FF2B5EF4-FFF2-40B4-BE49-F238E27FC236}">
                <a16:creationId xmlns:a16="http://schemas.microsoft.com/office/drawing/2014/main" id="{D9CCBAC5-A172-47B1-BE42-51CF15DE1EDB}"/>
              </a:ext>
            </a:extLst>
          </p:cNvPr>
          <p:cNvSpPr txBox="1"/>
          <p:nvPr/>
        </p:nvSpPr>
        <p:spPr>
          <a:xfrm>
            <a:off x="510268" y="4644140"/>
            <a:ext cx="3392553" cy="1143000"/>
          </a:xfrm>
          <a:prstGeom prst="rect">
            <a:avLst/>
          </a:prstGeom>
        </p:spPr>
        <p:txBody>
          <a:bodyPr vert="horz" wrap="none" lIns="91440" tIns="45720" rIns="91440" bIns="45720" rtlCol="0" anchor="ctr">
            <a:noAutofit/>
          </a:bodyPr>
          <a:lstStyle/>
          <a:p>
            <a:pPr marL="288925" algn="l">
              <a:lnSpc>
                <a:spcPct val="120000"/>
              </a:lnSpc>
              <a:spcAft>
                <a:spcPts val="1000"/>
              </a:spcAft>
            </a:pPr>
            <a:r>
              <a:rPr lang="en-US" sz="1600" b="1" dirty="0"/>
              <a:t>Plant height:</a:t>
            </a:r>
          </a:p>
          <a:p>
            <a:pPr marL="1082675" lvl="1" indent="-336550">
              <a:lnSpc>
                <a:spcPct val="120000"/>
              </a:lnSpc>
              <a:spcAft>
                <a:spcPts val="1000"/>
              </a:spcAft>
              <a:buFont typeface="Arial" panose="020B0604020202020204" pitchFamily="34" charset="0"/>
              <a:buChar char="•"/>
            </a:pPr>
            <a:r>
              <a:rPr lang="en-US" sz="1600" b="1" dirty="0"/>
              <a:t>Excellent = 41 out of 44</a:t>
            </a:r>
          </a:p>
          <a:p>
            <a:pPr marL="1082675" lvl="1" indent="-336550">
              <a:lnSpc>
                <a:spcPct val="120000"/>
              </a:lnSpc>
              <a:spcAft>
                <a:spcPts val="1000"/>
              </a:spcAft>
              <a:buFont typeface="Arial" panose="020B0604020202020204" pitchFamily="34" charset="0"/>
              <a:buChar char="•"/>
            </a:pPr>
            <a:r>
              <a:rPr lang="en-US" sz="1600" b="1" dirty="0">
                <a:solidFill>
                  <a:schemeClr val="tx1"/>
                </a:solidFill>
                <a:latin typeface="+mn-lt"/>
              </a:rPr>
              <a:t>Good = 3 out of 44</a:t>
            </a:r>
          </a:p>
        </p:txBody>
      </p:sp>
      <p:sp>
        <p:nvSpPr>
          <p:cNvPr id="10" name="TextBox 9">
            <a:extLst>
              <a:ext uri="{FF2B5EF4-FFF2-40B4-BE49-F238E27FC236}">
                <a16:creationId xmlns:a16="http://schemas.microsoft.com/office/drawing/2014/main" id="{7722F168-AECA-47C6-B134-20344AF94006}"/>
              </a:ext>
            </a:extLst>
          </p:cNvPr>
          <p:cNvSpPr txBox="1"/>
          <p:nvPr/>
        </p:nvSpPr>
        <p:spPr>
          <a:xfrm>
            <a:off x="4572000" y="4364736"/>
            <a:ext cx="3392553" cy="1652270"/>
          </a:xfrm>
          <a:prstGeom prst="rect">
            <a:avLst/>
          </a:prstGeom>
        </p:spPr>
        <p:txBody>
          <a:bodyPr vert="horz" wrap="none" lIns="91440" tIns="45720" rIns="91440" bIns="45720" rtlCol="0" anchor="ctr">
            <a:normAutofit fontScale="55000" lnSpcReduction="20000"/>
          </a:bodyPr>
          <a:lstStyle/>
          <a:p>
            <a:pPr marL="288925" algn="l">
              <a:lnSpc>
                <a:spcPct val="120000"/>
              </a:lnSpc>
              <a:spcAft>
                <a:spcPts val="500"/>
              </a:spcAft>
            </a:pPr>
            <a:r>
              <a:rPr lang="en-US" sz="2900" b="1" dirty="0"/>
              <a:t>LAI:</a:t>
            </a:r>
          </a:p>
          <a:p>
            <a:pPr marL="1082675" lvl="1" indent="-336550">
              <a:lnSpc>
                <a:spcPct val="120000"/>
              </a:lnSpc>
              <a:spcAft>
                <a:spcPts val="500"/>
              </a:spcAft>
              <a:buFont typeface="Arial" panose="020B0604020202020204" pitchFamily="34" charset="0"/>
              <a:buChar char="•"/>
            </a:pPr>
            <a:r>
              <a:rPr lang="en-US" sz="2900" b="1" dirty="0"/>
              <a:t>Excellent = 4 out of 44</a:t>
            </a:r>
          </a:p>
          <a:p>
            <a:pPr marL="1082675" lvl="1" indent="-336550">
              <a:lnSpc>
                <a:spcPct val="120000"/>
              </a:lnSpc>
              <a:spcAft>
                <a:spcPts val="500"/>
              </a:spcAft>
              <a:buFont typeface="Arial" panose="020B0604020202020204" pitchFamily="34" charset="0"/>
              <a:buChar char="•"/>
            </a:pPr>
            <a:r>
              <a:rPr lang="en-US" sz="2900" b="1" dirty="0">
                <a:solidFill>
                  <a:schemeClr val="tx1"/>
                </a:solidFill>
                <a:latin typeface="+mn-lt"/>
              </a:rPr>
              <a:t>Good = 29 out of 44</a:t>
            </a:r>
          </a:p>
          <a:p>
            <a:pPr marL="1082675" lvl="1" indent="-336550">
              <a:lnSpc>
                <a:spcPct val="120000"/>
              </a:lnSpc>
              <a:spcAft>
                <a:spcPts val="500"/>
              </a:spcAft>
              <a:buFont typeface="Arial" panose="020B0604020202020204" pitchFamily="34" charset="0"/>
              <a:buChar char="•"/>
            </a:pPr>
            <a:r>
              <a:rPr lang="en-US" sz="2900" b="1" dirty="0"/>
              <a:t>Fair = </a:t>
            </a:r>
            <a:r>
              <a:rPr lang="en-US" sz="2900" b="1" dirty="0">
                <a:solidFill>
                  <a:schemeClr val="tx1"/>
                </a:solidFill>
                <a:latin typeface="+mn-lt"/>
              </a:rPr>
              <a:t>10 out of 44</a:t>
            </a:r>
          </a:p>
          <a:p>
            <a:pPr marL="1082675" lvl="1" indent="-336550">
              <a:lnSpc>
                <a:spcPct val="120000"/>
              </a:lnSpc>
              <a:spcAft>
                <a:spcPts val="500"/>
              </a:spcAft>
              <a:buFont typeface="Arial" panose="020B0604020202020204" pitchFamily="34" charset="0"/>
              <a:buChar char="•"/>
            </a:pPr>
            <a:r>
              <a:rPr lang="en-US" sz="2900" b="1" dirty="0"/>
              <a:t>Poor = 1 out of 44 </a:t>
            </a:r>
            <a:endParaRPr lang="en-US" sz="2900" b="1" dirty="0">
              <a:solidFill>
                <a:schemeClr val="tx1"/>
              </a:solidFill>
              <a:latin typeface="+mn-lt"/>
            </a:endParaRPr>
          </a:p>
        </p:txBody>
      </p:sp>
    </p:spTree>
    <p:extLst>
      <p:ext uri="{BB962C8B-B14F-4D97-AF65-F5344CB8AC3E}">
        <p14:creationId xmlns:p14="http://schemas.microsoft.com/office/powerpoint/2010/main" val="218373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77572" y="3600069"/>
            <a:ext cx="7988853" cy="2385268"/>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pPr lvl="1" indent="-342900">
              <a:spcAft>
                <a:spcPts val="600"/>
              </a:spcAft>
              <a:buFont typeface="Arial" panose="020B0604020202020204" pitchFamily="34" charset="0"/>
              <a:buChar char="•"/>
            </a:pPr>
            <a:r>
              <a:rPr lang="en-US" sz="2400" dirty="0">
                <a:solidFill>
                  <a:prstClr val="black"/>
                </a:solidFill>
              </a:rPr>
              <a:t>Irrigation in southeastern states has been increasing from 2002-2017, with Mississippi having the third largest number of irrigated hectares of all Mid-South and Southeastern states. </a:t>
            </a:r>
          </a:p>
          <a:p>
            <a:pPr lvl="1" indent="-342900">
              <a:spcAft>
                <a:spcPts val="600"/>
              </a:spcAft>
              <a:buFont typeface="Arial" panose="020B0604020202020204" pitchFamily="34" charset="0"/>
              <a:buChar char="•"/>
            </a:pPr>
            <a:r>
              <a:rPr lang="en-US" sz="2400" dirty="0">
                <a:solidFill>
                  <a:prstClr val="black"/>
                </a:solidFill>
              </a:rPr>
              <a:t>Reason for increase in irrigation - less rainfall during the growing season; periodic drought</a:t>
            </a:r>
          </a:p>
        </p:txBody>
      </p:sp>
      <p:sp>
        <p:nvSpPr>
          <p:cNvPr id="2" name="Title 1"/>
          <p:cNvSpPr>
            <a:spLocks noGrp="1"/>
          </p:cNvSpPr>
          <p:nvPr>
            <p:ph type="title"/>
          </p:nvPr>
        </p:nvSpPr>
        <p:spPr>
          <a:xfrm>
            <a:off x="510268" y="-298719"/>
            <a:ext cx="8123462" cy="1143000"/>
          </a:xfrm>
        </p:spPr>
        <p:txBody>
          <a:bodyPr/>
          <a:lstStyle/>
          <a:p>
            <a:r>
              <a:rPr lang="en-US" b="1" dirty="0"/>
              <a:t>Background</a:t>
            </a:r>
          </a:p>
        </p:txBody>
      </p:sp>
      <p:pic>
        <p:nvPicPr>
          <p:cNvPr id="3" name="Picture 2">
            <a:extLst>
              <a:ext uri="{FF2B5EF4-FFF2-40B4-BE49-F238E27FC236}">
                <a16:creationId xmlns:a16="http://schemas.microsoft.com/office/drawing/2014/main" id="{E486E8AB-7D91-4463-85DD-089281F46E89}"/>
              </a:ext>
            </a:extLst>
          </p:cNvPr>
          <p:cNvPicPr>
            <a:picLocks noChangeAspect="1"/>
          </p:cNvPicPr>
          <p:nvPr/>
        </p:nvPicPr>
        <p:blipFill>
          <a:blip r:embed="rId3"/>
          <a:stretch>
            <a:fillRect/>
          </a:stretch>
        </p:blipFill>
        <p:spPr>
          <a:xfrm>
            <a:off x="1808165" y="619571"/>
            <a:ext cx="5119760" cy="2991256"/>
          </a:xfrm>
          <a:prstGeom prst="rect">
            <a:avLst/>
          </a:prstGeom>
          <a:ln w="12700">
            <a:solidFill>
              <a:schemeClr val="tx1"/>
            </a:solidFill>
          </a:ln>
        </p:spPr>
      </p:pic>
      <p:sp>
        <p:nvSpPr>
          <p:cNvPr id="5" name="TextBox 4">
            <a:extLst>
              <a:ext uri="{FF2B5EF4-FFF2-40B4-BE49-F238E27FC236}">
                <a16:creationId xmlns:a16="http://schemas.microsoft.com/office/drawing/2014/main" id="{0AD7D494-7076-44B9-8736-9E1D3BD17FD4}"/>
              </a:ext>
            </a:extLst>
          </p:cNvPr>
          <p:cNvSpPr txBox="1"/>
          <p:nvPr/>
        </p:nvSpPr>
        <p:spPr>
          <a:xfrm>
            <a:off x="6636453" y="608813"/>
            <a:ext cx="2507547" cy="3084817"/>
          </a:xfrm>
          <a:prstGeom prst="rect">
            <a:avLst/>
          </a:prstGeom>
        </p:spPr>
        <p:txBody>
          <a:bodyPr vert="horz" wrap="square" lIns="91440" tIns="45720" rIns="91440" bIns="45720" rtlCol="0" anchor="ctr">
            <a:normAutofit/>
          </a:bodyPr>
          <a:lstStyle/>
          <a:p>
            <a:pPr marL="288925">
              <a:spcAft>
                <a:spcPts val="1000"/>
              </a:spcAft>
            </a:pPr>
            <a:r>
              <a:rPr lang="en-US" sz="2000" b="1" dirty="0">
                <a:solidFill>
                  <a:schemeClr val="tx1"/>
                </a:solidFill>
                <a:latin typeface="+mn-lt"/>
              </a:rPr>
              <a:t>Reference: 2018 Irrigation and water management survey</a:t>
            </a:r>
          </a:p>
        </p:txBody>
      </p:sp>
    </p:spTree>
    <p:extLst>
      <p:ext uri="{BB962C8B-B14F-4D97-AF65-F5344CB8AC3E}">
        <p14:creationId xmlns:p14="http://schemas.microsoft.com/office/powerpoint/2010/main" val="2161149460"/>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pic>
        <p:nvPicPr>
          <p:cNvPr id="15" name="Picture 14">
            <a:extLst>
              <a:ext uri="{FF2B5EF4-FFF2-40B4-BE49-F238E27FC236}">
                <a16:creationId xmlns:a16="http://schemas.microsoft.com/office/drawing/2014/main" id="{1900F2B6-27DC-4503-A631-227FBF230A79}"/>
              </a:ext>
            </a:extLst>
          </p:cNvPr>
          <p:cNvPicPr>
            <a:picLocks noChangeAspect="1"/>
          </p:cNvPicPr>
          <p:nvPr/>
        </p:nvPicPr>
        <p:blipFill>
          <a:blip r:embed="rId3"/>
          <a:stretch>
            <a:fillRect/>
          </a:stretch>
        </p:blipFill>
        <p:spPr>
          <a:xfrm>
            <a:off x="4832696" y="837882"/>
            <a:ext cx="4226890" cy="4719039"/>
          </a:xfrm>
          <a:prstGeom prst="rect">
            <a:avLst/>
          </a:prstGeom>
        </p:spPr>
      </p:pic>
      <p:pic>
        <p:nvPicPr>
          <p:cNvPr id="24" name="Picture 23">
            <a:extLst>
              <a:ext uri="{FF2B5EF4-FFF2-40B4-BE49-F238E27FC236}">
                <a16:creationId xmlns:a16="http://schemas.microsoft.com/office/drawing/2014/main" id="{7A2624EE-1A60-48F1-AA57-17F5C2818ACD}"/>
              </a:ext>
            </a:extLst>
          </p:cNvPr>
          <p:cNvPicPr>
            <a:picLocks noChangeAspect="1"/>
          </p:cNvPicPr>
          <p:nvPr/>
        </p:nvPicPr>
        <p:blipFill>
          <a:blip r:embed="rId4"/>
          <a:stretch>
            <a:fillRect/>
          </a:stretch>
        </p:blipFill>
        <p:spPr>
          <a:xfrm>
            <a:off x="73152" y="837882"/>
            <a:ext cx="4540087" cy="4719039"/>
          </a:xfrm>
          <a:prstGeom prst="rect">
            <a:avLst/>
          </a:prstGeom>
        </p:spPr>
      </p:pic>
    </p:spTree>
    <p:extLst>
      <p:ext uri="{BB962C8B-B14F-4D97-AF65-F5344CB8AC3E}">
        <p14:creationId xmlns:p14="http://schemas.microsoft.com/office/powerpoint/2010/main" val="3324266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pic>
        <p:nvPicPr>
          <p:cNvPr id="4" name="Picture 3">
            <a:extLst>
              <a:ext uri="{FF2B5EF4-FFF2-40B4-BE49-F238E27FC236}">
                <a16:creationId xmlns:a16="http://schemas.microsoft.com/office/drawing/2014/main" id="{8A9B30D5-2254-4FDB-834B-9ACBC63CADF6}"/>
              </a:ext>
            </a:extLst>
          </p:cNvPr>
          <p:cNvPicPr>
            <a:picLocks noChangeAspect="1"/>
          </p:cNvPicPr>
          <p:nvPr/>
        </p:nvPicPr>
        <p:blipFill>
          <a:blip r:embed="rId3"/>
          <a:stretch>
            <a:fillRect/>
          </a:stretch>
        </p:blipFill>
        <p:spPr>
          <a:xfrm>
            <a:off x="2057904" y="1038225"/>
            <a:ext cx="5028191" cy="3028950"/>
          </a:xfrm>
          <a:prstGeom prst="rect">
            <a:avLst/>
          </a:prstGeom>
        </p:spPr>
      </p:pic>
      <p:sp>
        <p:nvSpPr>
          <p:cNvPr id="6" name="TextBox 5">
            <a:extLst>
              <a:ext uri="{FF2B5EF4-FFF2-40B4-BE49-F238E27FC236}">
                <a16:creationId xmlns:a16="http://schemas.microsoft.com/office/drawing/2014/main" id="{410E703F-0295-4983-A075-DAD2F5E412D1}"/>
              </a:ext>
            </a:extLst>
          </p:cNvPr>
          <p:cNvSpPr txBox="1"/>
          <p:nvPr/>
        </p:nvSpPr>
        <p:spPr>
          <a:xfrm>
            <a:off x="85724" y="4200525"/>
            <a:ext cx="9058275" cy="1857375"/>
          </a:xfrm>
          <a:prstGeom prst="rect">
            <a:avLst/>
          </a:prstGeom>
        </p:spPr>
        <p:txBody>
          <a:bodyPr vert="horz" wrap="square" lIns="91440" tIns="45720" rIns="91440" bIns="45720" rtlCol="0" anchor="ctr">
            <a:normAutofit fontScale="97500"/>
          </a:bodyPr>
          <a:lstStyle/>
          <a:p>
            <a:pPr marL="625475" indent="-336550">
              <a:spcAft>
                <a:spcPts val="1000"/>
              </a:spcAft>
              <a:buFont typeface="Arial" panose="020B0604020202020204" pitchFamily="34" charset="0"/>
              <a:buChar char="•"/>
            </a:pPr>
            <a:r>
              <a:rPr lang="en-US" sz="3300" dirty="0">
                <a:solidFill>
                  <a:prstClr val="black"/>
                </a:solidFill>
              </a:rPr>
              <a:t>The model predicted the yield to be 4,596 and 4396 kg/ha for silty clay loam and silt loam, respectively. </a:t>
            </a:r>
          </a:p>
          <a:p>
            <a:pPr marL="625475" indent="-336550" algn="l">
              <a:spcAft>
                <a:spcPts val="1000"/>
              </a:spcAft>
              <a:buFont typeface="Arial" panose="020B0604020202020204" pitchFamily="34" charset="0"/>
              <a:buChar char="•"/>
            </a:pPr>
            <a:endParaRPr lang="en-US" sz="3600" b="1" dirty="0">
              <a:solidFill>
                <a:schemeClr val="tx1"/>
              </a:solidFill>
              <a:latin typeface="+mn-lt"/>
            </a:endParaRPr>
          </a:p>
        </p:txBody>
      </p:sp>
    </p:spTree>
    <p:extLst>
      <p:ext uri="{BB962C8B-B14F-4D97-AF65-F5344CB8AC3E}">
        <p14:creationId xmlns:p14="http://schemas.microsoft.com/office/powerpoint/2010/main" val="264000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47566" y="0"/>
            <a:ext cx="8123462" cy="1143000"/>
          </a:xfrm>
        </p:spPr>
        <p:txBody>
          <a:bodyPr/>
          <a:lstStyle/>
          <a:p>
            <a:r>
              <a:rPr lang="en-US" b="1" dirty="0"/>
              <a:t>Model Results - 2020</a:t>
            </a:r>
          </a:p>
        </p:txBody>
      </p:sp>
      <p:pic>
        <p:nvPicPr>
          <p:cNvPr id="4" name="Picture 3">
            <a:extLst>
              <a:ext uri="{FF2B5EF4-FFF2-40B4-BE49-F238E27FC236}">
                <a16:creationId xmlns:a16="http://schemas.microsoft.com/office/drawing/2014/main" id="{1E9736A2-5CB3-4F6A-B671-FE5C054564CC}"/>
              </a:ext>
            </a:extLst>
          </p:cNvPr>
          <p:cNvPicPr>
            <a:picLocks noChangeAspect="1"/>
          </p:cNvPicPr>
          <p:nvPr/>
        </p:nvPicPr>
        <p:blipFill>
          <a:blip r:embed="rId3"/>
          <a:stretch>
            <a:fillRect/>
          </a:stretch>
        </p:blipFill>
        <p:spPr>
          <a:xfrm>
            <a:off x="1667981" y="977462"/>
            <a:ext cx="5776876" cy="2364765"/>
          </a:xfrm>
          <a:prstGeom prst="rect">
            <a:avLst/>
          </a:prstGeom>
        </p:spPr>
      </p:pic>
      <p:pic>
        <p:nvPicPr>
          <p:cNvPr id="12" name="Picture 11">
            <a:extLst>
              <a:ext uri="{FF2B5EF4-FFF2-40B4-BE49-F238E27FC236}">
                <a16:creationId xmlns:a16="http://schemas.microsoft.com/office/drawing/2014/main" id="{C4F7D4EC-3D67-40DE-B8D7-3D902177676D}"/>
              </a:ext>
            </a:extLst>
          </p:cNvPr>
          <p:cNvPicPr>
            <a:picLocks noChangeAspect="1"/>
          </p:cNvPicPr>
          <p:nvPr/>
        </p:nvPicPr>
        <p:blipFill>
          <a:blip r:embed="rId4"/>
          <a:stretch>
            <a:fillRect/>
          </a:stretch>
        </p:blipFill>
        <p:spPr>
          <a:xfrm>
            <a:off x="1667981" y="3428999"/>
            <a:ext cx="5776875" cy="2377939"/>
          </a:xfrm>
          <a:prstGeom prst="rect">
            <a:avLst/>
          </a:prstGeom>
        </p:spPr>
      </p:pic>
    </p:spTree>
    <p:extLst>
      <p:ext uri="{BB962C8B-B14F-4D97-AF65-F5344CB8AC3E}">
        <p14:creationId xmlns:p14="http://schemas.microsoft.com/office/powerpoint/2010/main" val="256096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- 2020</a:t>
            </a:r>
          </a:p>
        </p:txBody>
      </p:sp>
      <p:sp>
        <p:nvSpPr>
          <p:cNvPr id="9" name="TextBox 8">
            <a:extLst>
              <a:ext uri="{FF2B5EF4-FFF2-40B4-BE49-F238E27FC236}">
                <a16:creationId xmlns:a16="http://schemas.microsoft.com/office/drawing/2014/main" id="{D9CCBAC5-A172-47B1-BE42-51CF15DE1EDB}"/>
              </a:ext>
            </a:extLst>
          </p:cNvPr>
          <p:cNvSpPr txBox="1"/>
          <p:nvPr/>
        </p:nvSpPr>
        <p:spPr>
          <a:xfrm>
            <a:off x="510269" y="4509901"/>
            <a:ext cx="3392553" cy="1423285"/>
          </a:xfrm>
          <a:prstGeom prst="rect">
            <a:avLst/>
          </a:prstGeom>
        </p:spPr>
        <p:txBody>
          <a:bodyPr vert="horz" wrap="none" lIns="91440" tIns="45720" rIns="91440" bIns="45720" rtlCol="0" anchor="ctr">
            <a:noAutofit/>
          </a:bodyPr>
          <a:lstStyle/>
          <a:p>
            <a:pPr marL="288925" algn="l">
              <a:spcAft>
                <a:spcPts val="500"/>
              </a:spcAft>
            </a:pPr>
            <a:r>
              <a:rPr lang="en-US" sz="1600" b="1" dirty="0"/>
              <a:t>Plant height:</a:t>
            </a:r>
          </a:p>
          <a:p>
            <a:pPr marL="1082675" lvl="1" indent="-336550">
              <a:spcAft>
                <a:spcPts val="500"/>
              </a:spcAft>
              <a:buFont typeface="Arial" panose="020B0604020202020204" pitchFamily="34" charset="0"/>
              <a:buChar char="•"/>
            </a:pPr>
            <a:r>
              <a:rPr lang="en-US" sz="1600" b="1" dirty="0"/>
              <a:t>Excellent = 16 out of 44</a:t>
            </a:r>
          </a:p>
          <a:p>
            <a:pPr marL="1082675" lvl="1" indent="-336550">
              <a:spcAft>
                <a:spcPts val="500"/>
              </a:spcAft>
              <a:buFont typeface="Arial" panose="020B0604020202020204" pitchFamily="34" charset="0"/>
              <a:buChar char="•"/>
            </a:pPr>
            <a:r>
              <a:rPr lang="en-US" sz="1600" b="1" dirty="0">
                <a:solidFill>
                  <a:schemeClr val="tx1"/>
                </a:solidFill>
                <a:latin typeface="+mn-lt"/>
              </a:rPr>
              <a:t>Good = 27 out of 44</a:t>
            </a:r>
          </a:p>
          <a:p>
            <a:pPr marL="1082675" lvl="1" indent="-336550">
              <a:spcAft>
                <a:spcPts val="500"/>
              </a:spcAft>
              <a:buFont typeface="Arial" panose="020B0604020202020204" pitchFamily="34" charset="0"/>
              <a:buChar char="•"/>
            </a:pPr>
            <a:r>
              <a:rPr lang="en-US" sz="1600" b="1" dirty="0">
                <a:solidFill>
                  <a:schemeClr val="tx1"/>
                </a:solidFill>
                <a:latin typeface="+mn-lt"/>
              </a:rPr>
              <a:t>Fair = 1 out of 44</a:t>
            </a:r>
          </a:p>
        </p:txBody>
      </p:sp>
      <p:sp>
        <p:nvSpPr>
          <p:cNvPr id="10" name="TextBox 9">
            <a:extLst>
              <a:ext uri="{FF2B5EF4-FFF2-40B4-BE49-F238E27FC236}">
                <a16:creationId xmlns:a16="http://schemas.microsoft.com/office/drawing/2014/main" id="{7722F168-AECA-47C6-B134-20344AF94006}"/>
              </a:ext>
            </a:extLst>
          </p:cNvPr>
          <p:cNvSpPr txBox="1"/>
          <p:nvPr/>
        </p:nvSpPr>
        <p:spPr>
          <a:xfrm>
            <a:off x="4839656" y="4509902"/>
            <a:ext cx="3392553" cy="1423286"/>
          </a:xfrm>
          <a:prstGeom prst="rect">
            <a:avLst/>
          </a:prstGeom>
        </p:spPr>
        <p:txBody>
          <a:bodyPr vert="horz" wrap="none" lIns="91440" tIns="45720" rIns="91440" bIns="45720" rtlCol="0" anchor="ctr">
            <a:noAutofit/>
          </a:bodyPr>
          <a:lstStyle/>
          <a:p>
            <a:pPr marL="288925" algn="l">
              <a:spcAft>
                <a:spcPts val="500"/>
              </a:spcAft>
            </a:pPr>
            <a:r>
              <a:rPr lang="en-US" sz="1600" b="1" dirty="0"/>
              <a:t>LAI:</a:t>
            </a:r>
          </a:p>
          <a:p>
            <a:pPr marL="1082675" lvl="1" indent="-336550">
              <a:spcAft>
                <a:spcPts val="500"/>
              </a:spcAft>
              <a:buFont typeface="Arial" panose="020B0604020202020204" pitchFamily="34" charset="0"/>
              <a:buChar char="•"/>
            </a:pPr>
            <a:r>
              <a:rPr lang="en-US" sz="1600" b="1" dirty="0"/>
              <a:t>Excellent = 4 out of 44</a:t>
            </a:r>
          </a:p>
          <a:p>
            <a:pPr marL="1082675" lvl="1" indent="-336550">
              <a:spcAft>
                <a:spcPts val="500"/>
              </a:spcAft>
              <a:buFont typeface="Arial" panose="020B0604020202020204" pitchFamily="34" charset="0"/>
              <a:buChar char="•"/>
            </a:pPr>
            <a:r>
              <a:rPr lang="en-US" sz="1600" b="1" dirty="0">
                <a:solidFill>
                  <a:schemeClr val="tx1"/>
                </a:solidFill>
                <a:latin typeface="+mn-lt"/>
              </a:rPr>
              <a:t>Good = 25 out of 44</a:t>
            </a:r>
          </a:p>
          <a:p>
            <a:pPr marL="1082675" lvl="1" indent="-336550">
              <a:spcAft>
                <a:spcPts val="500"/>
              </a:spcAft>
              <a:buFont typeface="Arial" panose="020B0604020202020204" pitchFamily="34" charset="0"/>
              <a:buChar char="•"/>
            </a:pPr>
            <a:r>
              <a:rPr lang="en-US" sz="1600" b="1" dirty="0"/>
              <a:t>Fair = </a:t>
            </a:r>
            <a:r>
              <a:rPr lang="en-US" sz="1600" b="1" dirty="0">
                <a:solidFill>
                  <a:schemeClr val="tx1"/>
                </a:solidFill>
                <a:latin typeface="+mn-lt"/>
              </a:rPr>
              <a:t>15 out of 44</a:t>
            </a:r>
            <a:r>
              <a:rPr lang="en-US" sz="1600" b="1" dirty="0"/>
              <a:t> </a:t>
            </a:r>
            <a:endParaRPr lang="en-US" sz="1600" b="1" dirty="0">
              <a:solidFill>
                <a:schemeClr val="tx1"/>
              </a:solidFill>
              <a:latin typeface="+mn-lt"/>
            </a:endParaRPr>
          </a:p>
        </p:txBody>
      </p:sp>
      <p:pic>
        <p:nvPicPr>
          <p:cNvPr id="3" name="Picture 2">
            <a:extLst>
              <a:ext uri="{FF2B5EF4-FFF2-40B4-BE49-F238E27FC236}">
                <a16:creationId xmlns:a16="http://schemas.microsoft.com/office/drawing/2014/main" id="{FE1E1D11-CE2A-4533-8AAF-8D4D53F2E91B}"/>
              </a:ext>
            </a:extLst>
          </p:cNvPr>
          <p:cNvPicPr>
            <a:picLocks noChangeAspect="1"/>
          </p:cNvPicPr>
          <p:nvPr/>
        </p:nvPicPr>
        <p:blipFill>
          <a:blip r:embed="rId3"/>
          <a:stretch>
            <a:fillRect/>
          </a:stretch>
        </p:blipFill>
        <p:spPr>
          <a:xfrm>
            <a:off x="466396" y="839980"/>
            <a:ext cx="3851444" cy="3669921"/>
          </a:xfrm>
          <a:prstGeom prst="rect">
            <a:avLst/>
          </a:prstGeom>
        </p:spPr>
      </p:pic>
      <p:pic>
        <p:nvPicPr>
          <p:cNvPr id="6" name="Picture 5">
            <a:extLst>
              <a:ext uri="{FF2B5EF4-FFF2-40B4-BE49-F238E27FC236}">
                <a16:creationId xmlns:a16="http://schemas.microsoft.com/office/drawing/2014/main" id="{E9B86E2B-E030-44AF-9156-D07D9163501E}"/>
              </a:ext>
            </a:extLst>
          </p:cNvPr>
          <p:cNvPicPr>
            <a:picLocks noChangeAspect="1"/>
          </p:cNvPicPr>
          <p:nvPr/>
        </p:nvPicPr>
        <p:blipFill>
          <a:blip r:embed="rId4"/>
          <a:stretch>
            <a:fillRect/>
          </a:stretch>
        </p:blipFill>
        <p:spPr>
          <a:xfrm>
            <a:off x="4826160" y="839980"/>
            <a:ext cx="3851444" cy="3669921"/>
          </a:xfrm>
          <a:prstGeom prst="rect">
            <a:avLst/>
          </a:prstGeom>
        </p:spPr>
      </p:pic>
    </p:spTree>
    <p:extLst>
      <p:ext uri="{BB962C8B-B14F-4D97-AF65-F5344CB8AC3E}">
        <p14:creationId xmlns:p14="http://schemas.microsoft.com/office/powerpoint/2010/main" val="375447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- 2020</a:t>
            </a:r>
          </a:p>
        </p:txBody>
      </p:sp>
      <p:pic>
        <p:nvPicPr>
          <p:cNvPr id="14" name="Picture 13">
            <a:extLst>
              <a:ext uri="{FF2B5EF4-FFF2-40B4-BE49-F238E27FC236}">
                <a16:creationId xmlns:a16="http://schemas.microsoft.com/office/drawing/2014/main" id="{F40C148A-4B5D-4553-B104-1052EBEAF86A}"/>
              </a:ext>
            </a:extLst>
          </p:cNvPr>
          <p:cNvPicPr>
            <a:picLocks noChangeAspect="1"/>
          </p:cNvPicPr>
          <p:nvPr/>
        </p:nvPicPr>
        <p:blipFill>
          <a:blip r:embed="rId3"/>
          <a:stretch>
            <a:fillRect/>
          </a:stretch>
        </p:blipFill>
        <p:spPr>
          <a:xfrm>
            <a:off x="4817304" y="1038225"/>
            <a:ext cx="4229160" cy="4850697"/>
          </a:xfrm>
          <a:prstGeom prst="rect">
            <a:avLst/>
          </a:prstGeom>
        </p:spPr>
      </p:pic>
      <p:pic>
        <p:nvPicPr>
          <p:cNvPr id="26" name="Picture 25">
            <a:extLst>
              <a:ext uri="{FF2B5EF4-FFF2-40B4-BE49-F238E27FC236}">
                <a16:creationId xmlns:a16="http://schemas.microsoft.com/office/drawing/2014/main" id="{68689C13-0D7E-4173-91C6-32EB1457C31C}"/>
              </a:ext>
            </a:extLst>
          </p:cNvPr>
          <p:cNvPicPr>
            <a:picLocks noChangeAspect="1"/>
          </p:cNvPicPr>
          <p:nvPr/>
        </p:nvPicPr>
        <p:blipFill>
          <a:blip r:embed="rId4"/>
          <a:stretch>
            <a:fillRect/>
          </a:stretch>
        </p:blipFill>
        <p:spPr>
          <a:xfrm>
            <a:off x="97536" y="1038224"/>
            <a:ext cx="4229161" cy="4850698"/>
          </a:xfrm>
          <a:prstGeom prst="rect">
            <a:avLst/>
          </a:prstGeom>
        </p:spPr>
      </p:pic>
    </p:spTree>
    <p:extLst>
      <p:ext uri="{BB962C8B-B14F-4D97-AF65-F5344CB8AC3E}">
        <p14:creationId xmlns:p14="http://schemas.microsoft.com/office/powerpoint/2010/main" val="2921449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pic>
        <p:nvPicPr>
          <p:cNvPr id="6" name="Picture 5">
            <a:extLst>
              <a:ext uri="{FF2B5EF4-FFF2-40B4-BE49-F238E27FC236}">
                <a16:creationId xmlns:a16="http://schemas.microsoft.com/office/drawing/2014/main" id="{2B2A2368-8484-4992-9892-3B641D9A0EFB}"/>
              </a:ext>
            </a:extLst>
          </p:cNvPr>
          <p:cNvPicPr>
            <a:picLocks noChangeAspect="1"/>
          </p:cNvPicPr>
          <p:nvPr/>
        </p:nvPicPr>
        <p:blipFill>
          <a:blip r:embed="rId3"/>
          <a:stretch>
            <a:fillRect/>
          </a:stretch>
        </p:blipFill>
        <p:spPr>
          <a:xfrm>
            <a:off x="1" y="1733550"/>
            <a:ext cx="4543292" cy="3390900"/>
          </a:xfrm>
          <a:prstGeom prst="rect">
            <a:avLst/>
          </a:prstGeom>
        </p:spPr>
      </p:pic>
      <p:pic>
        <p:nvPicPr>
          <p:cNvPr id="7" name="Picture 6">
            <a:extLst>
              <a:ext uri="{FF2B5EF4-FFF2-40B4-BE49-F238E27FC236}">
                <a16:creationId xmlns:a16="http://schemas.microsoft.com/office/drawing/2014/main" id="{A289607A-1326-43D3-8DD8-2B8FF0FF69E1}"/>
              </a:ext>
            </a:extLst>
          </p:cNvPr>
          <p:cNvPicPr>
            <a:picLocks noChangeAspect="1"/>
          </p:cNvPicPr>
          <p:nvPr/>
        </p:nvPicPr>
        <p:blipFill>
          <a:blip r:embed="rId4"/>
          <a:stretch>
            <a:fillRect/>
          </a:stretch>
        </p:blipFill>
        <p:spPr>
          <a:xfrm>
            <a:off x="4600709" y="1733550"/>
            <a:ext cx="4543292" cy="3390900"/>
          </a:xfrm>
          <a:prstGeom prst="rect">
            <a:avLst/>
          </a:prstGeom>
        </p:spPr>
      </p:pic>
    </p:spTree>
    <p:extLst>
      <p:ext uri="{BB962C8B-B14F-4D97-AF65-F5344CB8AC3E}">
        <p14:creationId xmlns:p14="http://schemas.microsoft.com/office/powerpoint/2010/main" val="4062371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sp>
        <p:nvSpPr>
          <p:cNvPr id="9" name="TextBox 8">
            <a:extLst>
              <a:ext uri="{FF2B5EF4-FFF2-40B4-BE49-F238E27FC236}">
                <a16:creationId xmlns:a16="http://schemas.microsoft.com/office/drawing/2014/main" id="{D9CCBAC5-A172-47B1-BE42-51CF15DE1EDB}"/>
              </a:ext>
            </a:extLst>
          </p:cNvPr>
          <p:cNvSpPr txBox="1"/>
          <p:nvPr/>
        </p:nvSpPr>
        <p:spPr>
          <a:xfrm>
            <a:off x="910755" y="4755392"/>
            <a:ext cx="3392553" cy="1143000"/>
          </a:xfrm>
          <a:prstGeom prst="rect">
            <a:avLst/>
          </a:prstGeom>
        </p:spPr>
        <p:txBody>
          <a:bodyPr vert="horz" wrap="none" lIns="91440" tIns="45720" rIns="91440" bIns="45720" rtlCol="0" anchor="ctr">
            <a:noAutofit/>
          </a:bodyPr>
          <a:lstStyle/>
          <a:p>
            <a:pPr marL="288925" marR="0" lvl="0" algn="l" defTabSz="914400" rtl="0" eaLnBrk="1" fontAlgn="auto" latinLnBrk="0" hangingPunct="1">
              <a:lnSpc>
                <a:spcPct val="120000"/>
              </a:lnSpc>
              <a:spcBef>
                <a:spcPts val="0"/>
              </a:spcBef>
              <a:spcAft>
                <a:spcPts val="1000"/>
              </a:spcAft>
              <a:buClrTx/>
              <a:buSzTx/>
              <a:tabLst/>
              <a:defRPr/>
            </a:pPr>
            <a:r>
              <a:rPr lang="en-US" b="1" dirty="0">
                <a:solidFill>
                  <a:prstClr val="black"/>
                </a:solidFill>
                <a:latin typeface="Palatino Linotype"/>
              </a:rPr>
              <a:t>31 cm sensor</a:t>
            </a:r>
            <a:r>
              <a:rPr kumimoji="0" lang="en-US" b="1" i="0" u="none" strike="noStrike" kern="1200" cap="none" spc="0" normalizeH="0" baseline="0" noProof="0" dirty="0">
                <a:ln>
                  <a:noFill/>
                </a:ln>
                <a:solidFill>
                  <a:prstClr val="black"/>
                </a:solidFill>
                <a:effectLst/>
                <a:uLnTx/>
                <a:uFillTx/>
                <a:latin typeface="Palatino Linotype"/>
                <a:ea typeface="+mn-ea"/>
                <a:cs typeface="+mn-cs"/>
              </a:rPr>
              <a:t>:</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Excellent = 25 out of 44</a:t>
            </a:r>
          </a:p>
          <a:p>
            <a:pPr marL="1082675" marR="0" lvl="1" indent="-33655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Good = 19 out of 44</a:t>
            </a:r>
          </a:p>
        </p:txBody>
      </p:sp>
      <p:sp>
        <p:nvSpPr>
          <p:cNvPr id="10" name="TextBox 9">
            <a:extLst>
              <a:ext uri="{FF2B5EF4-FFF2-40B4-BE49-F238E27FC236}">
                <a16:creationId xmlns:a16="http://schemas.microsoft.com/office/drawing/2014/main" id="{7722F168-AECA-47C6-B134-20344AF94006}"/>
              </a:ext>
            </a:extLst>
          </p:cNvPr>
          <p:cNvSpPr txBox="1"/>
          <p:nvPr/>
        </p:nvSpPr>
        <p:spPr>
          <a:xfrm>
            <a:off x="4826159" y="4838952"/>
            <a:ext cx="3392553" cy="1143001"/>
          </a:xfrm>
          <a:prstGeom prst="rect">
            <a:avLst/>
          </a:prstGeom>
        </p:spPr>
        <p:txBody>
          <a:bodyPr vert="horz" wrap="none" lIns="91440" tIns="45720" rIns="91440" bIns="45720" rtlCol="0" anchor="ctr">
            <a:noAutofit/>
          </a:bodyPr>
          <a:lstStyle/>
          <a:p>
            <a:pPr marL="288925" marR="0" lvl="0" algn="l" defTabSz="914400" rtl="0" eaLnBrk="1" fontAlgn="auto" latinLnBrk="0" hangingPunct="1">
              <a:spcBef>
                <a:spcPts val="0"/>
              </a:spcBef>
              <a:spcAft>
                <a:spcPts val="500"/>
              </a:spcAft>
              <a:buClrTx/>
              <a:buSzTx/>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61 cm sensor:</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Excellent = 1 out of 44</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Good = 43 out of 44</a:t>
            </a:r>
          </a:p>
        </p:txBody>
      </p:sp>
      <p:pic>
        <p:nvPicPr>
          <p:cNvPr id="3" name="Picture 2">
            <a:extLst>
              <a:ext uri="{FF2B5EF4-FFF2-40B4-BE49-F238E27FC236}">
                <a16:creationId xmlns:a16="http://schemas.microsoft.com/office/drawing/2014/main" id="{238B923E-C5C9-4A26-B58A-EAE0C4AB8BF9}"/>
              </a:ext>
            </a:extLst>
          </p:cNvPr>
          <p:cNvPicPr>
            <a:picLocks noChangeAspect="1"/>
          </p:cNvPicPr>
          <p:nvPr/>
        </p:nvPicPr>
        <p:blipFill>
          <a:blip r:embed="rId3"/>
          <a:stretch>
            <a:fillRect/>
          </a:stretch>
        </p:blipFill>
        <p:spPr>
          <a:xfrm>
            <a:off x="219457" y="839982"/>
            <a:ext cx="4083852" cy="3908112"/>
          </a:xfrm>
          <a:prstGeom prst="rect">
            <a:avLst/>
          </a:prstGeom>
        </p:spPr>
      </p:pic>
      <p:pic>
        <p:nvPicPr>
          <p:cNvPr id="4" name="Picture 3">
            <a:extLst>
              <a:ext uri="{FF2B5EF4-FFF2-40B4-BE49-F238E27FC236}">
                <a16:creationId xmlns:a16="http://schemas.microsoft.com/office/drawing/2014/main" id="{1C5FA931-25CD-497E-96E8-211415B60D88}"/>
              </a:ext>
            </a:extLst>
          </p:cNvPr>
          <p:cNvPicPr>
            <a:picLocks noChangeAspect="1"/>
          </p:cNvPicPr>
          <p:nvPr/>
        </p:nvPicPr>
        <p:blipFill>
          <a:blip r:embed="rId4"/>
          <a:stretch>
            <a:fillRect/>
          </a:stretch>
        </p:blipFill>
        <p:spPr>
          <a:xfrm>
            <a:off x="4826159" y="839982"/>
            <a:ext cx="4083852" cy="3908112"/>
          </a:xfrm>
          <a:prstGeom prst="rect">
            <a:avLst/>
          </a:prstGeom>
        </p:spPr>
      </p:pic>
    </p:spTree>
    <p:extLst>
      <p:ext uri="{BB962C8B-B14F-4D97-AF65-F5344CB8AC3E}">
        <p14:creationId xmlns:p14="http://schemas.microsoft.com/office/powerpoint/2010/main" val="1091502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- 2018</a:t>
            </a:r>
          </a:p>
        </p:txBody>
      </p:sp>
      <p:pic>
        <p:nvPicPr>
          <p:cNvPr id="3" name="Picture 2">
            <a:extLst>
              <a:ext uri="{FF2B5EF4-FFF2-40B4-BE49-F238E27FC236}">
                <a16:creationId xmlns:a16="http://schemas.microsoft.com/office/drawing/2014/main" id="{E34D8E25-D712-4801-A8F8-6E5B2F1A57CE}"/>
              </a:ext>
            </a:extLst>
          </p:cNvPr>
          <p:cNvPicPr>
            <a:picLocks noChangeAspect="1"/>
          </p:cNvPicPr>
          <p:nvPr/>
        </p:nvPicPr>
        <p:blipFill>
          <a:blip r:embed="rId3"/>
          <a:stretch>
            <a:fillRect/>
          </a:stretch>
        </p:blipFill>
        <p:spPr>
          <a:xfrm>
            <a:off x="374746" y="1721040"/>
            <a:ext cx="3670110" cy="3670110"/>
          </a:xfrm>
          <a:prstGeom prst="rect">
            <a:avLst/>
          </a:prstGeom>
        </p:spPr>
      </p:pic>
      <p:pic>
        <p:nvPicPr>
          <p:cNvPr id="4" name="Picture 3">
            <a:extLst>
              <a:ext uri="{FF2B5EF4-FFF2-40B4-BE49-F238E27FC236}">
                <a16:creationId xmlns:a16="http://schemas.microsoft.com/office/drawing/2014/main" id="{0D8FE034-238A-4A77-BB40-2018F4F3D140}"/>
              </a:ext>
            </a:extLst>
          </p:cNvPr>
          <p:cNvPicPr>
            <a:picLocks noChangeAspect="1"/>
          </p:cNvPicPr>
          <p:nvPr/>
        </p:nvPicPr>
        <p:blipFill>
          <a:blip r:embed="rId4"/>
          <a:stretch>
            <a:fillRect/>
          </a:stretch>
        </p:blipFill>
        <p:spPr>
          <a:xfrm>
            <a:off x="5099145" y="1721040"/>
            <a:ext cx="3670110" cy="3670110"/>
          </a:xfrm>
          <a:prstGeom prst="rect">
            <a:avLst/>
          </a:prstGeom>
        </p:spPr>
      </p:pic>
    </p:spTree>
    <p:extLst>
      <p:ext uri="{BB962C8B-B14F-4D97-AF65-F5344CB8AC3E}">
        <p14:creationId xmlns:p14="http://schemas.microsoft.com/office/powerpoint/2010/main" val="3238631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- 2020</a:t>
            </a:r>
          </a:p>
        </p:txBody>
      </p:sp>
      <p:pic>
        <p:nvPicPr>
          <p:cNvPr id="4" name="Picture 3">
            <a:extLst>
              <a:ext uri="{FF2B5EF4-FFF2-40B4-BE49-F238E27FC236}">
                <a16:creationId xmlns:a16="http://schemas.microsoft.com/office/drawing/2014/main" id="{61967AC6-535B-4778-8CA8-DC07EC37FC1E}"/>
              </a:ext>
            </a:extLst>
          </p:cNvPr>
          <p:cNvPicPr>
            <a:picLocks noChangeAspect="1"/>
          </p:cNvPicPr>
          <p:nvPr/>
        </p:nvPicPr>
        <p:blipFill>
          <a:blip r:embed="rId3"/>
          <a:stretch>
            <a:fillRect/>
          </a:stretch>
        </p:blipFill>
        <p:spPr>
          <a:xfrm>
            <a:off x="47625" y="1733550"/>
            <a:ext cx="4471962" cy="3371851"/>
          </a:xfrm>
          <a:prstGeom prst="rect">
            <a:avLst/>
          </a:prstGeom>
        </p:spPr>
      </p:pic>
      <p:pic>
        <p:nvPicPr>
          <p:cNvPr id="5" name="Picture 4">
            <a:extLst>
              <a:ext uri="{FF2B5EF4-FFF2-40B4-BE49-F238E27FC236}">
                <a16:creationId xmlns:a16="http://schemas.microsoft.com/office/drawing/2014/main" id="{3348368A-C375-4D4C-B8F3-8528B21E990E}"/>
              </a:ext>
            </a:extLst>
          </p:cNvPr>
          <p:cNvPicPr>
            <a:picLocks noChangeAspect="1"/>
          </p:cNvPicPr>
          <p:nvPr/>
        </p:nvPicPr>
        <p:blipFill>
          <a:blip r:embed="rId4"/>
          <a:stretch>
            <a:fillRect/>
          </a:stretch>
        </p:blipFill>
        <p:spPr>
          <a:xfrm>
            <a:off x="4624414" y="1733551"/>
            <a:ext cx="4471962" cy="3371850"/>
          </a:xfrm>
          <a:prstGeom prst="rect">
            <a:avLst/>
          </a:prstGeom>
        </p:spPr>
      </p:pic>
    </p:spTree>
    <p:extLst>
      <p:ext uri="{BB962C8B-B14F-4D97-AF65-F5344CB8AC3E}">
        <p14:creationId xmlns:p14="http://schemas.microsoft.com/office/powerpoint/2010/main" val="211640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- 2020</a:t>
            </a:r>
          </a:p>
        </p:txBody>
      </p:sp>
      <p:sp>
        <p:nvSpPr>
          <p:cNvPr id="9" name="TextBox 8">
            <a:extLst>
              <a:ext uri="{FF2B5EF4-FFF2-40B4-BE49-F238E27FC236}">
                <a16:creationId xmlns:a16="http://schemas.microsoft.com/office/drawing/2014/main" id="{D9CCBAC5-A172-47B1-BE42-51CF15DE1EDB}"/>
              </a:ext>
            </a:extLst>
          </p:cNvPr>
          <p:cNvSpPr txBox="1"/>
          <p:nvPr/>
        </p:nvSpPr>
        <p:spPr>
          <a:xfrm>
            <a:off x="766789" y="4792479"/>
            <a:ext cx="3392553" cy="1143000"/>
          </a:xfrm>
          <a:prstGeom prst="rect">
            <a:avLst/>
          </a:prstGeom>
        </p:spPr>
        <p:txBody>
          <a:bodyPr vert="horz" wrap="none" lIns="91440" tIns="45720" rIns="91440" bIns="45720" rtlCol="0" anchor="ctr">
            <a:noAutofit/>
          </a:bodyPr>
          <a:lstStyle/>
          <a:p>
            <a:pPr marL="288925" marR="0" lvl="0" algn="l" defTabSz="914400" rtl="0" eaLnBrk="1" fontAlgn="auto" latinLnBrk="0" hangingPunct="1">
              <a:spcBef>
                <a:spcPts val="0"/>
              </a:spcBef>
              <a:spcAft>
                <a:spcPts val="500"/>
              </a:spcAft>
              <a:buClrTx/>
              <a:buSzTx/>
              <a:tabLst/>
              <a:defRPr/>
            </a:pPr>
            <a:r>
              <a:rPr lang="en-US" b="1" dirty="0">
                <a:solidFill>
                  <a:prstClr val="black"/>
                </a:solidFill>
                <a:latin typeface="Palatino Linotype"/>
              </a:rPr>
              <a:t>31 cm sensor</a:t>
            </a:r>
            <a:r>
              <a:rPr kumimoji="0" lang="en-US" b="1" i="0" u="none" strike="noStrike" kern="1200" cap="none" spc="0" normalizeH="0" baseline="0" noProof="0" dirty="0">
                <a:ln>
                  <a:noFill/>
                </a:ln>
                <a:solidFill>
                  <a:prstClr val="black"/>
                </a:solidFill>
                <a:effectLst/>
                <a:uLnTx/>
                <a:uFillTx/>
                <a:latin typeface="Palatino Linotype"/>
                <a:ea typeface="+mn-ea"/>
                <a:cs typeface="+mn-cs"/>
              </a:rPr>
              <a:t>:</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lang="en-US" b="1" dirty="0">
                <a:solidFill>
                  <a:prstClr val="black"/>
                </a:solidFill>
                <a:latin typeface="Palatino Linotype"/>
              </a:rPr>
              <a:t>Fair</a:t>
            </a:r>
            <a:r>
              <a:rPr kumimoji="0" lang="en-US" b="1" i="0" u="none" strike="noStrike" kern="1200" cap="none" spc="0" normalizeH="0" baseline="0" noProof="0" dirty="0">
                <a:ln>
                  <a:noFill/>
                </a:ln>
                <a:solidFill>
                  <a:prstClr val="black"/>
                </a:solidFill>
                <a:effectLst/>
                <a:uLnTx/>
                <a:uFillTx/>
                <a:latin typeface="Palatino Linotype"/>
                <a:ea typeface="+mn-ea"/>
                <a:cs typeface="+mn-cs"/>
              </a:rPr>
              <a:t> = 15 out of 44</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Poor = 29 out of 44</a:t>
            </a:r>
          </a:p>
        </p:txBody>
      </p:sp>
      <p:sp>
        <p:nvSpPr>
          <p:cNvPr id="10" name="TextBox 9">
            <a:extLst>
              <a:ext uri="{FF2B5EF4-FFF2-40B4-BE49-F238E27FC236}">
                <a16:creationId xmlns:a16="http://schemas.microsoft.com/office/drawing/2014/main" id="{7722F168-AECA-47C6-B134-20344AF94006}"/>
              </a:ext>
            </a:extLst>
          </p:cNvPr>
          <p:cNvSpPr txBox="1"/>
          <p:nvPr/>
        </p:nvSpPr>
        <p:spPr>
          <a:xfrm>
            <a:off x="4826158" y="4792479"/>
            <a:ext cx="3392553" cy="1143001"/>
          </a:xfrm>
          <a:prstGeom prst="rect">
            <a:avLst/>
          </a:prstGeom>
        </p:spPr>
        <p:txBody>
          <a:bodyPr vert="horz" wrap="none" lIns="91440" tIns="45720" rIns="91440" bIns="45720" rtlCol="0" anchor="ctr">
            <a:noAutofit/>
          </a:bodyPr>
          <a:lstStyle/>
          <a:p>
            <a:pPr marL="288925" marR="0" lvl="0" algn="l" defTabSz="914400" rtl="0" eaLnBrk="1" fontAlgn="auto" latinLnBrk="0" hangingPunct="1">
              <a:spcBef>
                <a:spcPts val="0"/>
              </a:spcBef>
              <a:spcAft>
                <a:spcPts val="500"/>
              </a:spcAft>
              <a:buClrTx/>
              <a:buSzTx/>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61 cm sensor:</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Fair = 34 out of 44</a:t>
            </a:r>
          </a:p>
          <a:p>
            <a:pPr marL="1082675" marR="0" lvl="1" indent="-3365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alatino Linotype"/>
                <a:ea typeface="+mn-ea"/>
                <a:cs typeface="+mn-cs"/>
              </a:rPr>
              <a:t>Poor = 10 out of 44</a:t>
            </a:r>
          </a:p>
        </p:txBody>
      </p:sp>
      <p:pic>
        <p:nvPicPr>
          <p:cNvPr id="6" name="Picture 5">
            <a:extLst>
              <a:ext uri="{FF2B5EF4-FFF2-40B4-BE49-F238E27FC236}">
                <a16:creationId xmlns:a16="http://schemas.microsoft.com/office/drawing/2014/main" id="{B1D91052-5697-4A8B-875F-B7DBA16D131C}"/>
              </a:ext>
            </a:extLst>
          </p:cNvPr>
          <p:cNvPicPr>
            <a:picLocks noChangeAspect="1"/>
          </p:cNvPicPr>
          <p:nvPr/>
        </p:nvPicPr>
        <p:blipFill>
          <a:blip r:embed="rId3"/>
          <a:stretch>
            <a:fillRect/>
          </a:stretch>
        </p:blipFill>
        <p:spPr>
          <a:xfrm>
            <a:off x="280417" y="834633"/>
            <a:ext cx="3997282" cy="4027564"/>
          </a:xfrm>
          <a:prstGeom prst="rect">
            <a:avLst/>
          </a:prstGeom>
        </p:spPr>
      </p:pic>
      <p:pic>
        <p:nvPicPr>
          <p:cNvPr id="8" name="Picture 7">
            <a:extLst>
              <a:ext uri="{FF2B5EF4-FFF2-40B4-BE49-F238E27FC236}">
                <a16:creationId xmlns:a16="http://schemas.microsoft.com/office/drawing/2014/main" id="{2444A163-91F6-49A2-9C53-E20A96DEAD83}"/>
              </a:ext>
            </a:extLst>
          </p:cNvPr>
          <p:cNvPicPr>
            <a:picLocks noChangeAspect="1"/>
          </p:cNvPicPr>
          <p:nvPr/>
        </p:nvPicPr>
        <p:blipFill>
          <a:blip r:embed="rId4"/>
          <a:stretch>
            <a:fillRect/>
          </a:stretch>
        </p:blipFill>
        <p:spPr>
          <a:xfrm>
            <a:off x="4826159" y="839981"/>
            <a:ext cx="4221164" cy="4022216"/>
          </a:xfrm>
          <a:prstGeom prst="rect">
            <a:avLst/>
          </a:prstGeom>
        </p:spPr>
      </p:pic>
    </p:spTree>
    <p:extLst>
      <p:ext uri="{BB962C8B-B14F-4D97-AF65-F5344CB8AC3E}">
        <p14:creationId xmlns:p14="http://schemas.microsoft.com/office/powerpoint/2010/main" val="1933893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06138" y="1311950"/>
            <a:ext cx="5193792" cy="4308872"/>
          </a:xfrm>
          <a:prstGeom prst="rect">
            <a:avLst/>
          </a:prstGeom>
        </p:spPr>
        <p:txBody>
          <a:bodyPr vert="horz" lIns="91440" tIns="45720" rIns="91440" bIns="45720" rtlCol="0" anchor="ctr">
            <a:sp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pPr lvl="1" indent="-342900">
              <a:spcAft>
                <a:spcPts val="600"/>
              </a:spcAft>
              <a:buFont typeface="Arial" panose="020B0604020202020204" pitchFamily="34" charset="0"/>
              <a:buChar char="•"/>
            </a:pPr>
            <a:r>
              <a:rPr lang="en-US" sz="2400" dirty="0"/>
              <a:t>Mississippi receives an average 56 (142.2 cm) inches rainfall annually (70% in winter and spring).</a:t>
            </a:r>
          </a:p>
          <a:p>
            <a:pPr lvl="1" indent="-342900">
              <a:spcAft>
                <a:spcPts val="600"/>
              </a:spcAft>
              <a:buFont typeface="Arial" panose="020B0604020202020204" pitchFamily="34" charset="0"/>
              <a:buChar char="•"/>
            </a:pPr>
            <a:r>
              <a:rPr lang="en-US" sz="2400" dirty="0"/>
              <a:t>East Mississippi –  historically dryland production due to high cost of drilling wells (depth to reach water). However, more producers irrigating using surface water and center pivots.</a:t>
            </a:r>
          </a:p>
          <a:p>
            <a:pPr lvl="1" indent="-342900">
              <a:spcAft>
                <a:spcPts val="600"/>
              </a:spcAft>
              <a:buFont typeface="Arial" panose="020B0604020202020204" pitchFamily="34" charset="0"/>
              <a:buChar char="•"/>
            </a:pPr>
            <a:endParaRPr lang="en-US" sz="2400" dirty="0"/>
          </a:p>
        </p:txBody>
      </p:sp>
      <p:sp>
        <p:nvSpPr>
          <p:cNvPr id="2" name="Title 1"/>
          <p:cNvSpPr>
            <a:spLocks noGrp="1"/>
          </p:cNvSpPr>
          <p:nvPr>
            <p:ph type="title"/>
          </p:nvPr>
        </p:nvSpPr>
        <p:spPr>
          <a:xfrm>
            <a:off x="563338" y="0"/>
            <a:ext cx="8123462" cy="1143000"/>
          </a:xfrm>
        </p:spPr>
        <p:txBody>
          <a:bodyPr/>
          <a:lstStyle/>
          <a:p>
            <a:r>
              <a:rPr lang="en-US" b="1" dirty="0"/>
              <a:t>Background</a:t>
            </a:r>
          </a:p>
        </p:txBody>
      </p:sp>
      <p:pic>
        <p:nvPicPr>
          <p:cNvPr id="3" name="Picture 2"/>
          <p:cNvPicPr>
            <a:picLocks noChangeAspect="1"/>
          </p:cNvPicPr>
          <p:nvPr/>
        </p:nvPicPr>
        <p:blipFill>
          <a:blip r:embed="rId3"/>
          <a:stretch>
            <a:fillRect/>
          </a:stretch>
        </p:blipFill>
        <p:spPr>
          <a:xfrm>
            <a:off x="4996049" y="928580"/>
            <a:ext cx="3999323" cy="4899343"/>
          </a:xfrm>
          <a:prstGeom prst="rect">
            <a:avLst/>
          </a:prstGeom>
        </p:spPr>
      </p:pic>
    </p:spTree>
    <p:extLst>
      <p:ext uri="{BB962C8B-B14F-4D97-AF65-F5344CB8AC3E}">
        <p14:creationId xmlns:p14="http://schemas.microsoft.com/office/powerpoint/2010/main" val="1253156828"/>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B94-F076-4609-AC59-6D10B4C82BBB}"/>
              </a:ext>
            </a:extLst>
          </p:cNvPr>
          <p:cNvSpPr>
            <a:spLocks noGrp="1"/>
          </p:cNvSpPr>
          <p:nvPr>
            <p:ph type="title"/>
          </p:nvPr>
        </p:nvSpPr>
        <p:spPr>
          <a:xfrm>
            <a:off x="510269" y="-104775"/>
            <a:ext cx="8123462" cy="1143000"/>
          </a:xfrm>
        </p:spPr>
        <p:txBody>
          <a:bodyPr/>
          <a:lstStyle/>
          <a:p>
            <a:r>
              <a:rPr lang="en-US" b="1" dirty="0"/>
              <a:t>Model Results - 2020</a:t>
            </a:r>
          </a:p>
        </p:txBody>
      </p:sp>
      <p:pic>
        <p:nvPicPr>
          <p:cNvPr id="8" name="Picture 7">
            <a:extLst>
              <a:ext uri="{FF2B5EF4-FFF2-40B4-BE49-F238E27FC236}">
                <a16:creationId xmlns:a16="http://schemas.microsoft.com/office/drawing/2014/main" id="{1C1A63B8-CD76-466A-80AD-780C2382706B}"/>
              </a:ext>
            </a:extLst>
          </p:cNvPr>
          <p:cNvPicPr>
            <a:picLocks noChangeAspect="1"/>
          </p:cNvPicPr>
          <p:nvPr/>
        </p:nvPicPr>
        <p:blipFill>
          <a:blip r:embed="rId3"/>
          <a:stretch>
            <a:fillRect/>
          </a:stretch>
        </p:blipFill>
        <p:spPr>
          <a:xfrm>
            <a:off x="498077" y="1711955"/>
            <a:ext cx="3688400" cy="3682303"/>
          </a:xfrm>
          <a:prstGeom prst="rect">
            <a:avLst/>
          </a:prstGeom>
        </p:spPr>
      </p:pic>
      <p:pic>
        <p:nvPicPr>
          <p:cNvPr id="19" name="Picture 18">
            <a:extLst>
              <a:ext uri="{FF2B5EF4-FFF2-40B4-BE49-F238E27FC236}">
                <a16:creationId xmlns:a16="http://schemas.microsoft.com/office/drawing/2014/main" id="{2FD84795-B7E7-4FAB-85CA-E697630FAC84}"/>
              </a:ext>
            </a:extLst>
          </p:cNvPr>
          <p:cNvPicPr>
            <a:picLocks noChangeAspect="1"/>
          </p:cNvPicPr>
          <p:nvPr/>
        </p:nvPicPr>
        <p:blipFill>
          <a:blip r:embed="rId4"/>
          <a:stretch>
            <a:fillRect/>
          </a:stretch>
        </p:blipFill>
        <p:spPr>
          <a:xfrm>
            <a:off x="4957524" y="1711956"/>
            <a:ext cx="3676207" cy="3682303"/>
          </a:xfrm>
          <a:prstGeom prst="rect">
            <a:avLst/>
          </a:prstGeom>
        </p:spPr>
      </p:pic>
    </p:spTree>
    <p:extLst>
      <p:ext uri="{BB962C8B-B14F-4D97-AF65-F5344CB8AC3E}">
        <p14:creationId xmlns:p14="http://schemas.microsoft.com/office/powerpoint/2010/main" val="3203089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90" y="0"/>
            <a:ext cx="8287342" cy="1143000"/>
          </a:xfrm>
        </p:spPr>
        <p:txBody>
          <a:bodyPr/>
          <a:lstStyle/>
          <a:p>
            <a:r>
              <a:rPr lang="en-US" b="1" dirty="0"/>
              <a:t>Conclusions</a:t>
            </a:r>
          </a:p>
        </p:txBody>
      </p:sp>
      <p:sp>
        <p:nvSpPr>
          <p:cNvPr id="4" name="Content Placeholder 3"/>
          <p:cNvSpPr>
            <a:spLocks noGrp="1"/>
          </p:cNvSpPr>
          <p:nvPr>
            <p:ph sz="half" idx="2"/>
          </p:nvPr>
        </p:nvSpPr>
        <p:spPr>
          <a:xfrm>
            <a:off x="253999" y="1042276"/>
            <a:ext cx="8732345" cy="4939791"/>
          </a:xfrm>
        </p:spPr>
        <p:txBody>
          <a:bodyPr>
            <a:normAutofit fontScale="85000" lnSpcReduction="20000"/>
          </a:bodyPr>
          <a:lstStyle/>
          <a:p>
            <a:r>
              <a:rPr lang="en-US" dirty="0"/>
              <a:t>CROPGRO-Soybean model does a good job of predicting crop variables (LAI and plant height) for both years.</a:t>
            </a:r>
          </a:p>
          <a:p>
            <a:r>
              <a:rPr lang="en-US" dirty="0"/>
              <a:t>Plant height results were better than LAI comparisons both years.</a:t>
            </a:r>
          </a:p>
          <a:p>
            <a:r>
              <a:rPr lang="en-US" dirty="0"/>
              <a:t>2020 was the best year overall for the crop variable predictions.</a:t>
            </a:r>
          </a:p>
          <a:p>
            <a:r>
              <a:rPr lang="en-US" dirty="0"/>
              <a:t>2018 was the best year overall for the soil moisture content predictions.</a:t>
            </a:r>
          </a:p>
          <a:p>
            <a:r>
              <a:rPr lang="en-US" dirty="0"/>
              <a:t>The model did not predict much variation in the field at all in the plant variables, but it did predict some variability for the soil moisture content.</a:t>
            </a:r>
          </a:p>
          <a:p>
            <a:r>
              <a:rPr lang="en-US" dirty="0"/>
              <a:t>Modeled soil moisture on some of the dates, especially in 2020, did not respond to rainfall or irrigation events like the measured data did.</a:t>
            </a:r>
          </a:p>
        </p:txBody>
      </p:sp>
    </p:spTree>
    <p:extLst>
      <p:ext uri="{BB962C8B-B14F-4D97-AF65-F5344CB8AC3E}">
        <p14:creationId xmlns:p14="http://schemas.microsoft.com/office/powerpoint/2010/main" val="3363652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8" y="153453"/>
            <a:ext cx="8123462" cy="1143000"/>
          </a:xfrm>
        </p:spPr>
        <p:txBody>
          <a:bodyPr/>
          <a:lstStyle/>
          <a:p>
            <a:r>
              <a:rPr lang="en-US" b="1" dirty="0"/>
              <a:t>Questions?</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38977" y="4892964"/>
            <a:ext cx="1192193" cy="909831"/>
          </a:xfrm>
          <a:prstGeom prst="rect">
            <a:avLst/>
          </a:prstGeom>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7758" y="4937975"/>
            <a:ext cx="2169042" cy="81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3685956" y="1145850"/>
            <a:ext cx="4907705" cy="3682303"/>
          </a:xfrm>
          <a:prstGeom prst="rect">
            <a:avLst/>
          </a:prstGeom>
        </p:spPr>
      </p:pic>
      <p:pic>
        <p:nvPicPr>
          <p:cNvPr id="4" name="Picture 3"/>
          <p:cNvPicPr>
            <a:picLocks noChangeAspect="1"/>
          </p:cNvPicPr>
          <p:nvPr/>
        </p:nvPicPr>
        <p:blipFill>
          <a:blip r:embed="rId6"/>
          <a:stretch>
            <a:fillRect/>
          </a:stretch>
        </p:blipFill>
        <p:spPr>
          <a:xfrm>
            <a:off x="88135" y="1145850"/>
            <a:ext cx="3426249" cy="4566300"/>
          </a:xfrm>
          <a:prstGeom prst="rect">
            <a:avLst/>
          </a:prstGeom>
        </p:spPr>
      </p:pic>
      <p:pic>
        <p:nvPicPr>
          <p:cNvPr id="7" name="Picture 6">
            <a:extLst>
              <a:ext uri="{FF2B5EF4-FFF2-40B4-BE49-F238E27FC236}">
                <a16:creationId xmlns:a16="http://schemas.microsoft.com/office/drawing/2014/main" id="{D98FC4B6-0A5D-456F-921E-B2EA4E4CCD7A}"/>
              </a:ext>
            </a:extLst>
          </p:cNvPr>
          <p:cNvPicPr>
            <a:picLocks noChangeAspect="1"/>
          </p:cNvPicPr>
          <p:nvPr/>
        </p:nvPicPr>
        <p:blipFill>
          <a:blip r:embed="rId7"/>
          <a:stretch>
            <a:fillRect/>
          </a:stretch>
        </p:blipFill>
        <p:spPr>
          <a:xfrm>
            <a:off x="3759703" y="4892964"/>
            <a:ext cx="1133954" cy="1054699"/>
          </a:xfrm>
          <a:prstGeom prst="rect">
            <a:avLst/>
          </a:prstGeom>
        </p:spPr>
      </p:pic>
    </p:spTree>
    <p:extLst>
      <p:ext uri="{BB962C8B-B14F-4D97-AF65-F5344CB8AC3E}">
        <p14:creationId xmlns:p14="http://schemas.microsoft.com/office/powerpoint/2010/main" val="366601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31896" y="934470"/>
            <a:ext cx="8986345" cy="5164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pPr algn="l"/>
            <a:r>
              <a:rPr lang="en-US" sz="2200" dirty="0">
                <a:solidFill>
                  <a:schemeClr val="tx1"/>
                </a:solidFill>
                <a:latin typeface="+mn-lt"/>
              </a:rPr>
              <a:t>Improve recommendations for sensor placement within a field, and evaluate less invasive, surrogate methods for estimating soil moisture, thus improving irrigation efficiency. </a:t>
            </a:r>
          </a:p>
          <a:p>
            <a:pPr algn="l"/>
            <a:endParaRPr lang="en-US" sz="2200" dirty="0">
              <a:solidFill>
                <a:schemeClr val="tx1"/>
              </a:solidFill>
              <a:latin typeface="+mn-lt"/>
            </a:endParaRPr>
          </a:p>
          <a:p>
            <a:pPr marL="457200" lvl="0" indent="-457200" algn="l">
              <a:spcBef>
                <a:spcPts val="0"/>
              </a:spcBef>
              <a:spcAft>
                <a:spcPts val="800"/>
              </a:spcAft>
              <a:buFont typeface="+mj-lt"/>
              <a:buAutoNum type="arabicPeriod"/>
            </a:pPr>
            <a:r>
              <a:rPr lang="en-US" sz="2200" dirty="0">
                <a:solidFill>
                  <a:schemeClr val="tx1"/>
                </a:solidFill>
                <a:latin typeface="+mn-lt"/>
              </a:rPr>
              <a:t>Measure in-field spatial and temporal variability of soil moisture in the active rooting zone using Watermark GMS sensors.</a:t>
            </a:r>
          </a:p>
          <a:p>
            <a:pPr marL="457200" lvl="0" indent="-457200" algn="l">
              <a:spcBef>
                <a:spcPts val="0"/>
              </a:spcBef>
              <a:spcAft>
                <a:spcPts val="800"/>
              </a:spcAft>
              <a:buFont typeface="+mj-lt"/>
              <a:buAutoNum type="arabicPeriod"/>
            </a:pPr>
            <a:r>
              <a:rPr lang="en-US" sz="2200" dirty="0">
                <a:solidFill>
                  <a:schemeClr val="tx1"/>
                </a:solidFill>
                <a:latin typeface="+mn-lt"/>
              </a:rPr>
              <a:t>Evaluate the correlation of root zone soil moisture to soil texture, soybean leaf area index (LAI), and plant height.</a:t>
            </a:r>
          </a:p>
          <a:p>
            <a:pPr marL="457200" lvl="0" indent="-457200" algn="l">
              <a:spcBef>
                <a:spcPts val="0"/>
              </a:spcBef>
              <a:spcAft>
                <a:spcPts val="800"/>
              </a:spcAft>
              <a:buFont typeface="+mj-lt"/>
              <a:buAutoNum type="arabicPeriod"/>
            </a:pPr>
            <a:r>
              <a:rPr lang="en-US" sz="2400" b="1" dirty="0">
                <a:solidFill>
                  <a:schemeClr val="tx1"/>
                </a:solidFill>
                <a:latin typeface="+mn-lt"/>
              </a:rPr>
              <a:t>Use DSSAT crop model to determine if the variability of in-field soil moisture is great enough to indicate a different irrigation schedule for different areas of the field. </a:t>
            </a:r>
          </a:p>
          <a:p>
            <a:pPr marL="457200" lvl="0" indent="-457200" algn="l">
              <a:spcAft>
                <a:spcPts val="1000"/>
              </a:spcAft>
              <a:buFont typeface="+mj-lt"/>
              <a:buAutoNum type="arabicPeriod"/>
            </a:pPr>
            <a:endParaRPr lang="en-US" sz="2400" dirty="0">
              <a:solidFill>
                <a:schemeClr val="tx1"/>
              </a:solidFill>
              <a:latin typeface="+mn-lt"/>
            </a:endParaRPr>
          </a:p>
        </p:txBody>
      </p:sp>
      <p:sp>
        <p:nvSpPr>
          <p:cNvPr id="2" name="Title 1"/>
          <p:cNvSpPr>
            <a:spLocks noGrp="1"/>
          </p:cNvSpPr>
          <p:nvPr>
            <p:ph type="title"/>
          </p:nvPr>
        </p:nvSpPr>
        <p:spPr>
          <a:xfrm>
            <a:off x="563338" y="0"/>
            <a:ext cx="8123462" cy="1143000"/>
          </a:xfrm>
        </p:spPr>
        <p:txBody>
          <a:bodyPr/>
          <a:lstStyle/>
          <a:p>
            <a:r>
              <a:rPr lang="en-US" b="1" dirty="0"/>
              <a:t>Objectives</a:t>
            </a:r>
          </a:p>
        </p:txBody>
      </p:sp>
    </p:spTree>
    <p:extLst>
      <p:ext uri="{BB962C8B-B14F-4D97-AF65-F5344CB8AC3E}">
        <p14:creationId xmlns:p14="http://schemas.microsoft.com/office/powerpoint/2010/main" val="2299912104"/>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8" y="67865"/>
            <a:ext cx="8123462" cy="1143000"/>
          </a:xfrm>
        </p:spPr>
        <p:txBody>
          <a:bodyPr/>
          <a:lstStyle/>
          <a:p>
            <a:r>
              <a:rPr lang="en-US" b="1" dirty="0"/>
              <a:t>Study Area</a:t>
            </a:r>
          </a:p>
        </p:txBody>
      </p:sp>
      <p:sp>
        <p:nvSpPr>
          <p:cNvPr id="6" name="Rectangle 5"/>
          <p:cNvSpPr/>
          <p:nvPr/>
        </p:nvSpPr>
        <p:spPr>
          <a:xfrm>
            <a:off x="-40819" y="1788106"/>
            <a:ext cx="3112265" cy="2831544"/>
          </a:xfrm>
          <a:prstGeom prst="rect">
            <a:avLst/>
          </a:prstGeom>
        </p:spPr>
        <p:txBody>
          <a:bodyPr wrap="square">
            <a:spAutoFit/>
          </a:bodyPr>
          <a:lstStyle/>
          <a:p>
            <a:pPr marL="285750" indent="-285750">
              <a:spcAft>
                <a:spcPts val="600"/>
              </a:spcAft>
              <a:buFont typeface="Arial" panose="020B0604020202020204" pitchFamily="34" charset="0"/>
              <a:buChar char="•"/>
            </a:pPr>
            <a:r>
              <a:rPr lang="en-US" sz="2800" dirty="0"/>
              <a:t>Brooksville, MS</a:t>
            </a:r>
          </a:p>
          <a:p>
            <a:pPr marL="285750" indent="-285750">
              <a:spcAft>
                <a:spcPts val="600"/>
              </a:spcAft>
              <a:buFont typeface="Arial" panose="020B0604020202020204" pitchFamily="34" charset="0"/>
              <a:buChar char="•"/>
            </a:pPr>
            <a:r>
              <a:rPr lang="en-US" sz="2800" dirty="0"/>
              <a:t>18-ha center pivot irrigated production field</a:t>
            </a:r>
          </a:p>
          <a:p>
            <a:pPr marL="285750" indent="-285750">
              <a:spcAft>
                <a:spcPts val="600"/>
              </a:spcAft>
              <a:buFont typeface="Arial" panose="020B0604020202020204" pitchFamily="34" charset="0"/>
              <a:buChar char="•"/>
            </a:pPr>
            <a:r>
              <a:rPr lang="en-US" sz="2800" dirty="0"/>
              <a:t>Soybean/corn rotation</a:t>
            </a:r>
          </a:p>
        </p:txBody>
      </p:sp>
      <p:grpSp>
        <p:nvGrpSpPr>
          <p:cNvPr id="7" name="Group 6">
            <a:extLst>
              <a:ext uri="{FF2B5EF4-FFF2-40B4-BE49-F238E27FC236}">
                <a16:creationId xmlns:a16="http://schemas.microsoft.com/office/drawing/2014/main" id="{CD9C7D35-7D58-46DF-B886-4B123121A510}"/>
              </a:ext>
            </a:extLst>
          </p:cNvPr>
          <p:cNvGrpSpPr/>
          <p:nvPr/>
        </p:nvGrpSpPr>
        <p:grpSpPr>
          <a:xfrm>
            <a:off x="3122257" y="1634499"/>
            <a:ext cx="5900597" cy="3984020"/>
            <a:chOff x="0" y="0"/>
            <a:chExt cx="4386898" cy="2876550"/>
          </a:xfrm>
        </p:grpSpPr>
        <p:pic>
          <p:nvPicPr>
            <p:cNvPr id="8" name="Picture 7">
              <a:extLst>
                <a:ext uri="{FF2B5EF4-FFF2-40B4-BE49-F238E27FC236}">
                  <a16:creationId xmlns:a16="http://schemas.microsoft.com/office/drawing/2014/main" id="{43CF8B85-23BC-40D7-A0D2-F59AEAA5F7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2170430" cy="287655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1167FD9-7D69-4A6E-85DE-51618AE62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0760" y="83820"/>
              <a:ext cx="2113280" cy="2734945"/>
            </a:xfrm>
            <a:prstGeom prst="rect">
              <a:avLst/>
            </a:prstGeom>
            <a:ln w="12700">
              <a:solidFill>
                <a:sysClr val="windowText" lastClr="000000"/>
              </a:solidFill>
            </a:ln>
          </p:spPr>
        </p:pic>
        <p:sp>
          <p:nvSpPr>
            <p:cNvPr id="10" name="Rectangular Callout 12">
              <a:extLst>
                <a:ext uri="{FF2B5EF4-FFF2-40B4-BE49-F238E27FC236}">
                  <a16:creationId xmlns:a16="http://schemas.microsoft.com/office/drawing/2014/main" id="{9FCE151C-F28F-485C-BB39-0D93942B167D}"/>
                </a:ext>
              </a:extLst>
            </p:cNvPr>
            <p:cNvSpPr/>
            <p:nvPr/>
          </p:nvSpPr>
          <p:spPr>
            <a:xfrm rot="5400000">
              <a:off x="1954530" y="392430"/>
              <a:ext cx="2742565" cy="2122170"/>
            </a:xfrm>
            <a:prstGeom prst="wedgeRectCallout">
              <a:avLst>
                <a:gd name="adj1" fmla="val -13595"/>
                <a:gd name="adj2" fmla="val 69756"/>
              </a:avLst>
            </a:prstGeom>
            <a:no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52400" algn="ctr" defTabSz="914400" eaLnBrk="1" fontAlgn="auto" latinLnBrk="0" hangingPunct="1">
                <a:lnSpc>
                  <a:spcPts val="1200"/>
                </a:lnSpc>
                <a:spcBef>
                  <a:spcPts val="0"/>
                </a:spcBef>
                <a:spcAft>
                  <a:spcPts val="0"/>
                </a:spcAft>
                <a:buClrTx/>
                <a:buSzTx/>
                <a:buFontTx/>
                <a:buNone/>
                <a:tabLst>
                  <a:tab pos="1524000" algn="ctr"/>
                  <a:tab pos="3048000" algn="r"/>
                  <a:tab pos="3124200" algn="ctr"/>
                  <a:tab pos="6248400" algn="r"/>
                </a:tabLst>
                <a:defRPr/>
              </a:pPr>
              <a:r>
                <a:rPr kumimoji="0" lang="en-US" sz="1000" b="0" i="0" u="none" strike="noStrike" kern="1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a:t>
              </a:r>
            </a:p>
          </p:txBody>
        </p:sp>
      </p:grpSp>
    </p:spTree>
    <p:extLst>
      <p:ext uri="{BB962C8B-B14F-4D97-AF65-F5344CB8AC3E}">
        <p14:creationId xmlns:p14="http://schemas.microsoft.com/office/powerpoint/2010/main" val="1181679893"/>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a:t>
            </a:r>
          </a:p>
        </p:txBody>
      </p:sp>
      <p:sp>
        <p:nvSpPr>
          <p:cNvPr id="3" name="Content Placeholder 2"/>
          <p:cNvSpPr>
            <a:spLocks noGrp="1"/>
          </p:cNvSpPr>
          <p:nvPr>
            <p:ph idx="1"/>
          </p:nvPr>
        </p:nvSpPr>
        <p:spPr>
          <a:xfrm>
            <a:off x="18648" y="1219177"/>
            <a:ext cx="5350931" cy="4637377"/>
          </a:xfrm>
        </p:spPr>
        <p:txBody>
          <a:bodyPr>
            <a:noAutofit/>
          </a:bodyPr>
          <a:lstStyle/>
          <a:p>
            <a:pPr>
              <a:spcBef>
                <a:spcPts val="0"/>
              </a:spcBef>
              <a:spcAft>
                <a:spcPts val="1000"/>
              </a:spcAft>
              <a:buFont typeface="Arial" panose="020B0604020202020204" pitchFamily="34" charset="0"/>
              <a:buChar char="•"/>
            </a:pPr>
            <a:r>
              <a:rPr lang="en-US" sz="2800" dirty="0"/>
              <a:t>A 55-m grid was created in ArcGIS over an 18-ha soybean field, planted on May 3, 2018 and May 4, 2020.</a:t>
            </a:r>
          </a:p>
          <a:p>
            <a:pPr>
              <a:spcBef>
                <a:spcPts val="0"/>
              </a:spcBef>
              <a:spcAft>
                <a:spcPts val="1000"/>
              </a:spcAft>
              <a:buFont typeface="Arial" panose="020B0604020202020204" pitchFamily="34" charset="0"/>
              <a:buChar char="•"/>
            </a:pPr>
            <a:r>
              <a:rPr lang="en-US" sz="2800" dirty="0"/>
              <a:t>Resulted in 44 grid points under the pivot.</a:t>
            </a:r>
          </a:p>
          <a:p>
            <a:pPr>
              <a:spcBef>
                <a:spcPts val="0"/>
              </a:spcBef>
              <a:spcAft>
                <a:spcPts val="1000"/>
              </a:spcAft>
              <a:buFont typeface="Arial" panose="020B0604020202020204" pitchFamily="34" charset="0"/>
              <a:buChar char="•"/>
            </a:pPr>
            <a:r>
              <a:rPr lang="en-US" sz="2800" dirty="0"/>
              <a:t>Field monitored with weather station in NE corner.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513" y="1253046"/>
            <a:ext cx="3571218" cy="4621576"/>
          </a:xfrm>
          <a:prstGeom prst="rect">
            <a:avLst/>
          </a:prstGeom>
        </p:spPr>
      </p:pic>
    </p:spTree>
    <p:extLst>
      <p:ext uri="{BB962C8B-B14F-4D97-AF65-F5344CB8AC3E}">
        <p14:creationId xmlns:p14="http://schemas.microsoft.com/office/powerpoint/2010/main" val="2054261077"/>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a:t>
            </a:r>
          </a:p>
        </p:txBody>
      </p:sp>
      <p:sp>
        <p:nvSpPr>
          <p:cNvPr id="3" name="Content Placeholder 2"/>
          <p:cNvSpPr>
            <a:spLocks noGrp="1"/>
          </p:cNvSpPr>
          <p:nvPr>
            <p:ph idx="1"/>
          </p:nvPr>
        </p:nvSpPr>
        <p:spPr>
          <a:xfrm>
            <a:off x="152403" y="4642946"/>
            <a:ext cx="8839200" cy="1371280"/>
          </a:xfrm>
        </p:spPr>
        <p:txBody>
          <a:bodyPr>
            <a:normAutofit fontScale="92500" lnSpcReduction="20000"/>
          </a:bodyPr>
          <a:lstStyle/>
          <a:p>
            <a:pPr marL="0" indent="0">
              <a:buNone/>
            </a:pPr>
            <a:r>
              <a:rPr lang="en-US" sz="2600" dirty="0"/>
              <a:t>At each point, Watermark 200SS GMS sensors were installed at depths of 31 and 61 cm and connected to a 900M Watermark data logger. Sensors were cycled and installed wet with good soil/sensor contact.</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629833" y="1663053"/>
            <a:ext cx="3241639" cy="2431229"/>
          </a:xfrm>
          <a:prstGeom prst="rect">
            <a:avLst/>
          </a:prstGeom>
          <a:ln w="9525">
            <a:solidFill>
              <a:schemeClr val="tx1"/>
            </a:solidFill>
          </a:ln>
        </p:spPr>
      </p:pic>
      <p:pic>
        <p:nvPicPr>
          <p:cNvPr id="6" name="Picture 5" descr="IMG_0327.JPG"/>
          <p:cNvPicPr>
            <a:picLocks noChangeAspect="1"/>
          </p:cNvPicPr>
          <p:nvPr/>
        </p:nvPicPr>
        <p:blipFill rotWithShape="1">
          <a:blip r:embed="rId4" cstate="email">
            <a:extLst>
              <a:ext uri="{28A0092B-C50C-407E-A947-70E740481C1C}">
                <a14:useLocalDpi xmlns:a14="http://schemas.microsoft.com/office/drawing/2010/main" val="0"/>
              </a:ext>
            </a:extLst>
          </a:blip>
          <a:srcRect l="10227" t="17941" r="-299" b="18064"/>
          <a:stretch/>
        </p:blipFill>
        <p:spPr>
          <a:xfrm rot="5400000">
            <a:off x="-182909" y="1974012"/>
            <a:ext cx="3301802" cy="1809309"/>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83B0564-A0C0-4E41-9949-005AF904A130}"/>
              </a:ext>
            </a:extLst>
          </p:cNvPr>
          <p:cNvPicPr>
            <a:picLocks noChangeAspect="1"/>
          </p:cNvPicPr>
          <p:nvPr/>
        </p:nvPicPr>
        <p:blipFill>
          <a:blip r:embed="rId5"/>
          <a:stretch>
            <a:fillRect/>
          </a:stretch>
        </p:blipFill>
        <p:spPr>
          <a:xfrm>
            <a:off x="2943660" y="1217164"/>
            <a:ext cx="2542252" cy="3304318"/>
          </a:xfrm>
          <a:prstGeom prst="rect">
            <a:avLst/>
          </a:prstGeom>
          <a:ln w="9525">
            <a:solidFill>
              <a:schemeClr val="tx1"/>
            </a:solidFill>
          </a:ln>
        </p:spPr>
      </p:pic>
    </p:spTree>
    <p:extLst>
      <p:ext uri="{BB962C8B-B14F-4D97-AF65-F5344CB8AC3E}">
        <p14:creationId xmlns:p14="http://schemas.microsoft.com/office/powerpoint/2010/main" val="2684734210"/>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Methods</a:t>
            </a:r>
          </a:p>
        </p:txBody>
      </p:sp>
      <p:sp>
        <p:nvSpPr>
          <p:cNvPr id="3" name="Content Placeholder 2"/>
          <p:cNvSpPr>
            <a:spLocks noGrp="1"/>
          </p:cNvSpPr>
          <p:nvPr>
            <p:ph idx="1"/>
          </p:nvPr>
        </p:nvSpPr>
        <p:spPr>
          <a:xfrm>
            <a:off x="563338" y="1409174"/>
            <a:ext cx="7688296" cy="1638757"/>
          </a:xfrm>
        </p:spPr>
        <p:txBody>
          <a:bodyPr>
            <a:normAutofit fontScale="70000" lnSpcReduction="20000"/>
          </a:bodyPr>
          <a:lstStyle/>
          <a:p>
            <a:r>
              <a:rPr lang="en-US" dirty="0"/>
              <a:t>LAI and plant height measurements were taken weekly during the growing season each year using an LAI-2200 Plant Canopy Analyzer.</a:t>
            </a:r>
          </a:p>
          <a:p>
            <a:r>
              <a:rPr lang="en-US" dirty="0"/>
              <a:t>This resulted in 9 sampling dates in 2018 and 10 dates in 2020.</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338" y="3047931"/>
            <a:ext cx="3478575" cy="2608932"/>
          </a:xfrm>
          <a:prstGeom prst="rect">
            <a:avLst/>
          </a:prstGeom>
          <a:ln>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17183" y="3047931"/>
            <a:ext cx="3434451" cy="2575838"/>
          </a:xfrm>
          <a:prstGeom prst="rect">
            <a:avLst/>
          </a:prstGeom>
          <a:ln>
            <a:solidFill>
              <a:schemeClr val="tx1"/>
            </a:solidFill>
          </a:ln>
        </p:spPr>
      </p:pic>
    </p:spTree>
    <p:extLst>
      <p:ext uri="{BB962C8B-B14F-4D97-AF65-F5344CB8AC3E}">
        <p14:creationId xmlns:p14="http://schemas.microsoft.com/office/powerpoint/2010/main" val="2623904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7887" y="0"/>
            <a:ext cx="8123462" cy="1143000"/>
          </a:xfrm>
        </p:spPr>
        <p:txBody>
          <a:bodyPr>
            <a:normAutofit/>
          </a:bodyPr>
          <a:lstStyle/>
          <a:p>
            <a:r>
              <a:rPr lang="en-US" b="1" dirty="0"/>
              <a:t>Methods – Soil Texture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33370" y="1533045"/>
            <a:ext cx="4879691" cy="3659768"/>
          </a:xfrm>
          <a:prstGeom prst="rect">
            <a:avLst/>
          </a:prstGeom>
          <a:ln w="12700">
            <a:solidFill>
              <a:schemeClr val="tx1"/>
            </a:solidFill>
          </a:ln>
        </p:spPr>
      </p:pic>
      <p:sp>
        <p:nvSpPr>
          <p:cNvPr id="6" name="Rectangle 5"/>
          <p:cNvSpPr/>
          <p:nvPr/>
        </p:nvSpPr>
        <p:spPr>
          <a:xfrm>
            <a:off x="316136" y="923083"/>
            <a:ext cx="4583754" cy="3088025"/>
          </a:xfrm>
          <a:prstGeom prst="rect">
            <a:avLst/>
          </a:prstGeom>
        </p:spPr>
        <p:txBody>
          <a:bodyPr wrap="square">
            <a:spAutoFit/>
          </a:bodyPr>
          <a:lstStyle/>
          <a:p>
            <a:pPr marL="342900" indent="-342900">
              <a:spcBef>
                <a:spcPts val="800"/>
              </a:spcBef>
              <a:spcAft>
                <a:spcPts val="800"/>
              </a:spcAft>
              <a:buFont typeface="Arial" panose="020B0604020202020204" pitchFamily="34" charset="0"/>
              <a:buChar char="•"/>
            </a:pPr>
            <a:r>
              <a:rPr lang="en-US" sz="2400" dirty="0"/>
              <a:t>Field was harvested on Sept. 19, 2018, and soil samples were pulled on Sept. 20, 2018</a:t>
            </a:r>
          </a:p>
          <a:p>
            <a:pPr marL="342900" indent="-342900">
              <a:spcBef>
                <a:spcPts val="800"/>
              </a:spcBef>
              <a:spcAft>
                <a:spcPts val="800"/>
              </a:spcAft>
              <a:buFont typeface="Arial" panose="020B0604020202020204" pitchFamily="34" charset="0"/>
              <a:buChar char="•"/>
            </a:pPr>
            <a:r>
              <a:rPr lang="en-US" sz="2400" dirty="0"/>
              <a:t>2-3 pulls per grid cell until enough soil was collected</a:t>
            </a:r>
          </a:p>
          <a:p>
            <a:pPr marL="342900" indent="-342900">
              <a:spcBef>
                <a:spcPts val="800"/>
              </a:spcBef>
              <a:spcAft>
                <a:spcPts val="800"/>
              </a:spcAft>
              <a:buFont typeface="Arial" panose="020B0604020202020204" pitchFamily="34" charset="0"/>
              <a:buChar char="•"/>
            </a:pPr>
            <a:r>
              <a:rPr lang="en-US" sz="2400" dirty="0"/>
              <a:t>Soil samples were pulled at a depth of 61 cm.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419" y="3987479"/>
            <a:ext cx="2482128" cy="1861596"/>
          </a:xfrm>
          <a:prstGeom prst="rect">
            <a:avLst/>
          </a:prstGeom>
          <a:ln w="12700">
            <a:solidFill>
              <a:schemeClr val="tx1"/>
            </a:solidFill>
          </a:ln>
        </p:spPr>
      </p:pic>
    </p:spTree>
    <p:extLst>
      <p:ext uri="{BB962C8B-B14F-4D97-AF65-F5344CB8AC3E}">
        <p14:creationId xmlns:p14="http://schemas.microsoft.com/office/powerpoint/2010/main" val="1102036633"/>
      </p:ext>
    </p:extLst>
  </p:cSld>
  <p:clrMapOvr>
    <a:masterClrMapping/>
  </p:clrMapOvr>
  <mc:AlternateContent xmlns:mc="http://schemas.openxmlformats.org/markup-compatibility/2006" xmlns:p14="http://schemas.microsoft.com/office/powerpoint/2010/main">
    <mc:Choice Requires="p14">
      <p:transition spd="slow" p14:dur="18250"/>
    </mc:Choice>
    <mc:Fallback xmlns="">
      <p:transition spd="slow"/>
    </mc:Fallback>
  </mc:AlternateContent>
</p:sld>
</file>

<file path=ppt/theme/theme1.xml><?xml version="1.0" encoding="utf-8"?>
<a:theme xmlns:a="http://schemas.openxmlformats.org/drawingml/2006/main" name="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97500"/>
      </a:bodyPr>
      <a:lstStyle>
        <a:defPPr marL="625475" indent="-336550" algn="l">
          <a:spcAft>
            <a:spcPts val="1000"/>
          </a:spcAft>
          <a:buFont typeface="Arial" panose="020B0604020202020204" pitchFamily="34" charset="0"/>
          <a:buChar char="•"/>
          <a:defRPr sz="3600" b="1" dirty="0" smtClean="0">
            <a:solidFill>
              <a:schemeClr val="tx1"/>
            </a:solidFill>
            <a:latin typeface="+mn-lt"/>
          </a:defRPr>
        </a:defPPr>
      </a:lstStyle>
    </a:txDef>
  </a:objectDefaults>
  <a:extraClrSchemeLst/>
</a:theme>
</file>

<file path=ppt/theme/theme2.xml><?xml version="1.0" encoding="utf-8"?>
<a:theme xmlns:a="http://schemas.openxmlformats.org/drawingml/2006/main" name="1_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MSU_Maroon&amp;Grey.thmx</Template>
  <TotalTime>38562</TotalTime>
  <Words>3930</Words>
  <Application>Microsoft Office PowerPoint</Application>
  <PresentationFormat>On-screen Show (4:3)</PresentationFormat>
  <Paragraphs>193</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Cambria Math</vt:lpstr>
      <vt:lpstr>Century Gothic</vt:lpstr>
      <vt:lpstr>Palatino Linotype</vt:lpstr>
      <vt:lpstr>Times New Roman</vt:lpstr>
      <vt:lpstr>MSU_Maroon&amp;Grey</vt:lpstr>
      <vt:lpstr>1_MSU_Maroon&amp;Grey</vt:lpstr>
      <vt:lpstr>Assessing In-Field Soil Moisture Variability Using the Decision Support System for Agrotechnology Transfer (DSSAT) Model</vt:lpstr>
      <vt:lpstr>Background</vt:lpstr>
      <vt:lpstr>Background</vt:lpstr>
      <vt:lpstr>Objectives</vt:lpstr>
      <vt:lpstr>Study Area</vt:lpstr>
      <vt:lpstr>Methods</vt:lpstr>
      <vt:lpstr>Methods</vt:lpstr>
      <vt:lpstr>Methods</vt:lpstr>
      <vt:lpstr>Methods – Soil Texture</vt:lpstr>
      <vt:lpstr>Decision Support System for Agrotechnology Transfer (DSSAT)</vt:lpstr>
      <vt:lpstr>DSSAT Minimum Data</vt:lpstr>
      <vt:lpstr>DSSAT Model Flow Chart</vt:lpstr>
      <vt:lpstr>Temporal Variability Results - 2018</vt:lpstr>
      <vt:lpstr>Results-2020</vt:lpstr>
      <vt:lpstr>Results – Soil Texture</vt:lpstr>
      <vt:lpstr>Model Calibration</vt:lpstr>
      <vt:lpstr>Model Evaluation</vt:lpstr>
      <vt:lpstr>Model Results - 2018</vt:lpstr>
      <vt:lpstr>Model Results - 2018</vt:lpstr>
      <vt:lpstr>Model Results - 2018</vt:lpstr>
      <vt:lpstr>Model Results - 2018</vt:lpstr>
      <vt:lpstr>Model Results - 2020</vt:lpstr>
      <vt:lpstr>Model Results - 2020</vt:lpstr>
      <vt:lpstr>Model Results - 2020</vt:lpstr>
      <vt:lpstr>Model Results - 2018</vt:lpstr>
      <vt:lpstr>Model Results - 2018</vt:lpstr>
      <vt:lpstr>Model Results - 2018</vt:lpstr>
      <vt:lpstr>Model Results - 2020</vt:lpstr>
      <vt:lpstr>Model Results - 2020</vt:lpstr>
      <vt:lpstr>Model Results - 2020</vt:lpstr>
      <vt:lpstr>Conclusions</vt:lpstr>
      <vt:lpstr>Questions?</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Rowe</dc:creator>
  <cp:lastModifiedBy>Hodges, Blade</cp:lastModifiedBy>
  <cp:revision>643</cp:revision>
  <cp:lastPrinted>2018-02-12T22:36:35Z</cp:lastPrinted>
  <dcterms:created xsi:type="dcterms:W3CDTF">2015-07-09T18:42:12Z</dcterms:created>
  <dcterms:modified xsi:type="dcterms:W3CDTF">2020-10-08T06:40:40Z</dcterms:modified>
</cp:coreProperties>
</file>