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695" r:id="rId2"/>
    <p:sldMasterId id="2147483660" r:id="rId3"/>
    <p:sldMasterId id="2147483710" r:id="rId4"/>
    <p:sldMasterId id="2147483706" r:id="rId5"/>
    <p:sldMasterId id="2147483708" r:id="rId6"/>
  </p:sldMasterIdLst>
  <p:notesMasterIdLst>
    <p:notesMasterId r:id="rId17"/>
  </p:notesMasterIdLst>
  <p:handoutMasterIdLst>
    <p:handoutMasterId r:id="rId18"/>
  </p:handoutMasterIdLst>
  <p:sldIdLst>
    <p:sldId id="278" r:id="rId7"/>
    <p:sldId id="291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30000"/>
    <a:srgbClr val="666666"/>
    <a:srgbClr val="6666A3"/>
    <a:srgbClr val="BB0000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3" autoAdjust="0"/>
  </p:normalViewPr>
  <p:slideViewPr>
    <p:cSldViewPr snapToGrid="0"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P-1</c:v>
                </c:pt>
              </c:strCache>
            </c:strRef>
          </c:tx>
          <c:marker>
            <c:symbol val="none"/>
          </c:marker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101.21212121212122</c:v>
                </c:pt>
                <c:pt idx="1">
                  <c:v>108.09248554913293</c:v>
                </c:pt>
                <c:pt idx="2">
                  <c:v>108.09248554913293</c:v>
                </c:pt>
                <c:pt idx="3">
                  <c:v>109.2485549132948</c:v>
                </c:pt>
                <c:pt idx="4">
                  <c:v>109.2485549132948</c:v>
                </c:pt>
                <c:pt idx="5">
                  <c:v>109.03954802259885</c:v>
                </c:pt>
                <c:pt idx="6">
                  <c:v>108.79120879120879</c:v>
                </c:pt>
                <c:pt idx="7">
                  <c:v>109.18367346938776</c:v>
                </c:pt>
                <c:pt idx="8">
                  <c:v>107.89473684210526</c:v>
                </c:pt>
                <c:pt idx="9">
                  <c:v>106.4748201438849</c:v>
                </c:pt>
                <c:pt idx="10">
                  <c:v>105.38922155688621</c:v>
                </c:pt>
                <c:pt idx="11">
                  <c:v>103.93120393120394</c:v>
                </c:pt>
                <c:pt idx="12">
                  <c:v>102.86885245901641</c:v>
                </c:pt>
                <c:pt idx="13">
                  <c:v>102.80701754385966</c:v>
                </c:pt>
                <c:pt idx="14">
                  <c:v>102.2328548644338</c:v>
                </c:pt>
                <c:pt idx="15">
                  <c:v>102.10526315789474</c:v>
                </c:pt>
                <c:pt idx="16">
                  <c:v>102.26308345120228</c:v>
                </c:pt>
                <c:pt idx="17">
                  <c:v>102.12201591511936</c:v>
                </c:pt>
                <c:pt idx="18">
                  <c:v>101.99501246882794</c:v>
                </c:pt>
                <c:pt idx="19">
                  <c:v>101.8979833926453</c:v>
                </c:pt>
                <c:pt idx="20">
                  <c:v>101.82232346241457</c:v>
                </c:pt>
                <c:pt idx="21">
                  <c:v>101.75246440306682</c:v>
                </c:pt>
                <c:pt idx="22">
                  <c:v>101.70212765957447</c:v>
                </c:pt>
                <c:pt idx="23">
                  <c:v>101.64948453608247</c:v>
                </c:pt>
                <c:pt idx="24">
                  <c:v>101.60804020100502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36-4DC6-A5AE-99C3D500A9C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P-2</c:v>
                </c:pt>
              </c:strCache>
            </c:strRef>
          </c:tx>
          <c:marker>
            <c:symbol val="none"/>
          </c:marker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Sheet1!$B$3:$Z$3</c:f>
              <c:numCache>
                <c:formatCode>General</c:formatCode>
                <c:ptCount val="25"/>
                <c:pt idx="0">
                  <c:v>98.802395209580837</c:v>
                </c:pt>
                <c:pt idx="1">
                  <c:v>104.76190476190474</c:v>
                </c:pt>
                <c:pt idx="2">
                  <c:v>100</c:v>
                </c:pt>
                <c:pt idx="3">
                  <c:v>103.55029585798816</c:v>
                </c:pt>
                <c:pt idx="4">
                  <c:v>106.9767441860465</c:v>
                </c:pt>
                <c:pt idx="5">
                  <c:v>106.81818181818181</c:v>
                </c:pt>
                <c:pt idx="6">
                  <c:v>106.28272251308898</c:v>
                </c:pt>
                <c:pt idx="7">
                  <c:v>106.95652173913044</c:v>
                </c:pt>
                <c:pt idx="8">
                  <c:v>105.47945205479449</c:v>
                </c:pt>
                <c:pt idx="9">
                  <c:v>104.39560439560441</c:v>
                </c:pt>
                <c:pt idx="10">
                  <c:v>103.52422907488985</c:v>
                </c:pt>
                <c:pt idx="11">
                  <c:v>102.58302583025831</c:v>
                </c:pt>
                <c:pt idx="12">
                  <c:v>102.21870047543582</c:v>
                </c:pt>
                <c:pt idx="13">
                  <c:v>101.76730486008836</c:v>
                </c:pt>
                <c:pt idx="14">
                  <c:v>101.64383561643835</c:v>
                </c:pt>
                <c:pt idx="15">
                  <c:v>101.53256704980842</c:v>
                </c:pt>
                <c:pt idx="16">
                  <c:v>101.43884892086331</c:v>
                </c:pt>
                <c:pt idx="17">
                  <c:v>101.36208853575484</c:v>
                </c:pt>
                <c:pt idx="18">
                  <c:v>101.07874865156418</c:v>
                </c:pt>
                <c:pt idx="19">
                  <c:v>101.03412616339193</c:v>
                </c:pt>
                <c:pt idx="20">
                  <c:v>100.99502487562188</c:v>
                </c:pt>
                <c:pt idx="21">
                  <c:v>100.96153846153845</c:v>
                </c:pt>
                <c:pt idx="22">
                  <c:v>101.12149532710279</c:v>
                </c:pt>
                <c:pt idx="23">
                  <c:v>100.91157702825888</c:v>
                </c:pt>
                <c:pt idx="24">
                  <c:v>100.89206066012488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36-4DC6-A5AE-99C3D500A9C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P-3</c:v>
                </c:pt>
              </c:strCache>
            </c:strRef>
          </c:tx>
          <c:marker>
            <c:symbol val="none"/>
          </c:marker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Sheet1!$B$4:$Z$4</c:f>
              <c:numCache>
                <c:formatCode>General</c:formatCode>
                <c:ptCount val="25"/>
                <c:pt idx="0">
                  <c:v>89.128787878787875</c:v>
                </c:pt>
                <c:pt idx="1">
                  <c:v>95.372400504949837</c:v>
                </c:pt>
                <c:pt idx="2">
                  <c:v>94.787834997372556</c:v>
                </c:pt>
                <c:pt idx="3">
                  <c:v>96.512086179716221</c:v>
                </c:pt>
                <c:pt idx="4">
                  <c:v>97.658302679978988</c:v>
                </c:pt>
                <c:pt idx="5">
                  <c:v>97.168793245730967</c:v>
                </c:pt>
                <c:pt idx="6">
                  <c:v>96.709401709401703</c:v>
                </c:pt>
                <c:pt idx="7">
                  <c:v>98.55167873601053</c:v>
                </c:pt>
                <c:pt idx="8">
                  <c:v>98.883572567783091</c:v>
                </c:pt>
                <c:pt idx="9">
                  <c:v>99.157516092389244</c:v>
                </c:pt>
                <c:pt idx="10">
                  <c:v>99.612043518596607</c:v>
                </c:pt>
                <c:pt idx="11">
                  <c:v>98.076054110536873</c:v>
                </c:pt>
                <c:pt idx="12">
                  <c:v>98.39383294301328</c:v>
                </c:pt>
                <c:pt idx="13">
                  <c:v>98.625134264232003</c:v>
                </c:pt>
                <c:pt idx="14">
                  <c:v>98.564593301435394</c:v>
                </c:pt>
                <c:pt idx="15">
                  <c:v>98.666308628714631</c:v>
                </c:pt>
                <c:pt idx="16">
                  <c:v>99.047528379211542</c:v>
                </c:pt>
                <c:pt idx="17">
                  <c:v>98.957881199260498</c:v>
                </c:pt>
                <c:pt idx="18">
                  <c:v>99.021071961928982</c:v>
                </c:pt>
                <c:pt idx="19">
                  <c:v>99.068253906854409</c:v>
                </c:pt>
                <c:pt idx="20">
                  <c:v>98.989913815372333</c:v>
                </c:pt>
                <c:pt idx="21">
                  <c:v>99.027862457442851</c:v>
                </c:pt>
                <c:pt idx="22">
                  <c:v>98.84188766764143</c:v>
                </c:pt>
                <c:pt idx="23">
                  <c:v>98.568550776158304</c:v>
                </c:pt>
                <c:pt idx="24">
                  <c:v>98.101308323353962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36-4DC6-A5AE-99C3D500A9C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P-4</c:v>
                </c:pt>
              </c:strCache>
            </c:strRef>
          </c:tx>
          <c:marker>
            <c:symbol val="none"/>
          </c:marker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Sheet1!$B$5:$Z$5</c:f>
              <c:numCache>
                <c:formatCode>General</c:formatCode>
                <c:ptCount val="25"/>
                <c:pt idx="0">
                  <c:v>94.242424242424249</c:v>
                </c:pt>
                <c:pt idx="1">
                  <c:v>100</c:v>
                </c:pt>
                <c:pt idx="2">
                  <c:v>95.95375722543352</c:v>
                </c:pt>
                <c:pt idx="3">
                  <c:v>94.787834997372556</c:v>
                </c:pt>
                <c:pt idx="4">
                  <c:v>92.475696269048868</c:v>
                </c:pt>
                <c:pt idx="5">
                  <c:v>89.827334475972833</c:v>
                </c:pt>
                <c:pt idx="6">
                  <c:v>87.912087912087912</c:v>
                </c:pt>
                <c:pt idx="7">
                  <c:v>88.29273644941847</c:v>
                </c:pt>
                <c:pt idx="8">
                  <c:v>87.719298245614027</c:v>
                </c:pt>
                <c:pt idx="9">
                  <c:v>88.84892086330936</c:v>
                </c:pt>
                <c:pt idx="10">
                  <c:v>89.063422450872906</c:v>
                </c:pt>
                <c:pt idx="11">
                  <c:v>87.544127199299609</c:v>
                </c:pt>
                <c:pt idx="12">
                  <c:v>86.869633099141296</c:v>
                </c:pt>
                <c:pt idx="13">
                  <c:v>84.786967418546368</c:v>
                </c:pt>
                <c:pt idx="14">
                  <c:v>81.866028708133967</c:v>
                </c:pt>
                <c:pt idx="15">
                  <c:v>79.013605442176868</c:v>
                </c:pt>
                <c:pt idx="16">
                  <c:v>76.345519167301347</c:v>
                </c:pt>
                <c:pt idx="17">
                  <c:v>72.912949119845678</c:v>
                </c:pt>
                <c:pt idx="18">
                  <c:v>69.362767865436695</c:v>
                </c:pt>
                <c:pt idx="19">
                  <c:v>66.245358192789723</c:v>
                </c:pt>
                <c:pt idx="20">
                  <c:v>63.304605124110552</c:v>
                </c:pt>
                <c:pt idx="21">
                  <c:v>60.761226725082153</c:v>
                </c:pt>
                <c:pt idx="22">
                  <c:v>57.584450942825441</c:v>
                </c:pt>
                <c:pt idx="23">
                  <c:v>53.829837658490341</c:v>
                </c:pt>
                <c:pt idx="24">
                  <c:v>49.76754597038645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36-4DC6-A5AE-99C3D500A9C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P-5</c:v>
                </c:pt>
              </c:strCache>
            </c:strRef>
          </c:tx>
          <c:marker>
            <c:symbol val="none"/>
          </c:marker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Sheet1!$B$6:$Z$6</c:f>
              <c:numCache>
                <c:formatCode>General</c:formatCode>
                <c:ptCount val="25"/>
                <c:pt idx="0">
                  <c:v>95.209580838323348</c:v>
                </c:pt>
                <c:pt idx="1">
                  <c:v>96.428571428571431</c:v>
                </c:pt>
                <c:pt idx="2">
                  <c:v>89.285714285714278</c:v>
                </c:pt>
                <c:pt idx="3">
                  <c:v>90.532544378698219</c:v>
                </c:pt>
                <c:pt idx="4">
                  <c:v>91.860465116279073</c:v>
                </c:pt>
                <c:pt idx="5">
                  <c:v>94.318181818181813</c:v>
                </c:pt>
                <c:pt idx="6">
                  <c:v>92.670157068062821</c:v>
                </c:pt>
                <c:pt idx="7">
                  <c:v>86.956521739130437</c:v>
                </c:pt>
                <c:pt idx="8">
                  <c:v>74.657534246575338</c:v>
                </c:pt>
                <c:pt idx="9">
                  <c:v>64.835164835164832</c:v>
                </c:pt>
                <c:pt idx="10">
                  <c:v>56.828193832599119</c:v>
                </c:pt>
                <c:pt idx="11">
                  <c:v>48.339483394833948</c:v>
                </c:pt>
                <c:pt idx="12">
                  <c:v>42.947702060221864</c:v>
                </c:pt>
                <c:pt idx="13">
                  <c:v>36.377025036818857</c:v>
                </c:pt>
                <c:pt idx="14">
                  <c:v>30.958904109589042</c:v>
                </c:pt>
                <c:pt idx="15">
                  <c:v>28.991060025542779</c:v>
                </c:pt>
                <c:pt idx="16">
                  <c:v>26.618705035971207</c:v>
                </c:pt>
                <c:pt idx="17">
                  <c:v>23.269012485811587</c:v>
                </c:pt>
                <c:pt idx="18">
                  <c:v>19.309600862998924</c:v>
                </c:pt>
                <c:pt idx="19">
                  <c:v>15.822130299896578</c:v>
                </c:pt>
                <c:pt idx="20">
                  <c:v>12.039800995024855</c:v>
                </c:pt>
                <c:pt idx="21">
                  <c:v>9.4230769230769109</c:v>
                </c:pt>
                <c:pt idx="22">
                  <c:v>7.1028037383177631</c:v>
                </c:pt>
                <c:pt idx="23">
                  <c:v>5.1959890610756556</c:v>
                </c:pt>
                <c:pt idx="24">
                  <c:v>3.1222123104371025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36-4DC6-A5AE-99C3D500A9C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P-6</c:v>
                </c:pt>
              </c:strCache>
            </c:strRef>
          </c:tx>
          <c:marker>
            <c:symbol val="none"/>
          </c:marker>
          <c:cat>
            <c:numRef>
              <c:f>Sheet1!$B$1:$Z$1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</c:numCache>
            </c:numRef>
          </c:cat>
          <c:val>
            <c:numRef>
              <c:f>Sheet1!$B$7:$Z$7</c:f>
              <c:numCache>
                <c:formatCode>General</c:formatCode>
                <c:ptCount val="25"/>
                <c:pt idx="0">
                  <c:v>98.802395209580837</c:v>
                </c:pt>
                <c:pt idx="1">
                  <c:v>102.38095238095238</c:v>
                </c:pt>
                <c:pt idx="2">
                  <c:v>102.38095238095238</c:v>
                </c:pt>
                <c:pt idx="3">
                  <c:v>104.73372781065086</c:v>
                </c:pt>
                <c:pt idx="4">
                  <c:v>104.65116279069765</c:v>
                </c:pt>
                <c:pt idx="5">
                  <c:v>103.40909090909092</c:v>
                </c:pt>
                <c:pt idx="6">
                  <c:v>100</c:v>
                </c:pt>
                <c:pt idx="7">
                  <c:v>93.91304347826086</c:v>
                </c:pt>
                <c:pt idx="8">
                  <c:v>82.876712328767127</c:v>
                </c:pt>
                <c:pt idx="9">
                  <c:v>72.527472527472511</c:v>
                </c:pt>
                <c:pt idx="10">
                  <c:v>65.198237885462547</c:v>
                </c:pt>
                <c:pt idx="11">
                  <c:v>56.457564575645755</c:v>
                </c:pt>
                <c:pt idx="12">
                  <c:v>48.969889064976229</c:v>
                </c:pt>
                <c:pt idx="13">
                  <c:v>41.678939617083955</c:v>
                </c:pt>
                <c:pt idx="14">
                  <c:v>35.06849315068493</c:v>
                </c:pt>
                <c:pt idx="15">
                  <c:v>32.311621966794377</c:v>
                </c:pt>
                <c:pt idx="16">
                  <c:v>29.736211031175046</c:v>
                </c:pt>
                <c:pt idx="17">
                  <c:v>26.220204313280377</c:v>
                </c:pt>
                <c:pt idx="18">
                  <c:v>21.898597626752974</c:v>
                </c:pt>
                <c:pt idx="19">
                  <c:v>18.304033092037223</c:v>
                </c:pt>
                <c:pt idx="20">
                  <c:v>15.621890547263664</c:v>
                </c:pt>
                <c:pt idx="21">
                  <c:v>13.846153846153836</c:v>
                </c:pt>
                <c:pt idx="22">
                  <c:v>12.149532710280363</c:v>
                </c:pt>
                <c:pt idx="23">
                  <c:v>10.665451230628987</c:v>
                </c:pt>
                <c:pt idx="24">
                  <c:v>9.3666369313113265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36-4DC6-A5AE-99C3D500A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019072"/>
        <c:axId val="168020992"/>
      </c:lineChart>
      <c:catAx>
        <c:axId val="16801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(h)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68020992"/>
        <c:crosses val="autoZero"/>
        <c:auto val="1"/>
        <c:lblAlgn val="ctr"/>
        <c:lblOffset val="100"/>
        <c:tickMarkSkip val="2"/>
        <c:noMultiLvlLbl val="0"/>
      </c:catAx>
      <c:valAx>
        <c:axId val="168020992"/>
        <c:scaling>
          <c:orientation val="minMax"/>
        </c:scaling>
        <c:delete val="0"/>
        <c:axPos val="l"/>
        <c:majorGridlines>
          <c:spPr>
            <a:ln w="0">
              <a:solidFill>
                <a:sysClr val="window" lastClr="FFFFFF">
                  <a:lumMod val="50000"/>
                </a:sys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% APEC killing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6801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8010947832625"/>
          <c:y val="0.17344992745965945"/>
          <c:w val="0.11875601654537311"/>
          <c:h val="0.4810477583926341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DF862-694B-E74D-BFBE-60FBA9F6EC5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697BF-91E9-9448-9FE6-590085B4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09FC-A241-2544-97D8-50942BB5A13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F99AE-4306-F649-A89C-92935A52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1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105819" y="1426853"/>
            <a:ext cx="6926498" cy="14700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i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52952" y="3194050"/>
            <a:ext cx="624070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3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ayout - 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546100" y="1354803"/>
            <a:ext cx="8140700" cy="4479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00">
                <a:solidFill>
                  <a:srgbClr val="666666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66666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C93AF4C-7DD3-1449-BD89-B28DC2D73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370" y="812165"/>
            <a:ext cx="7886700" cy="52895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9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Layout - 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546100" y="1354803"/>
            <a:ext cx="8140700" cy="4479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00">
                <a:solidFill>
                  <a:srgbClr val="666666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66666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AA8D164-C46F-BC4C-B30B-432A83059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370" y="812165"/>
            <a:ext cx="7886700" cy="52895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72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546100" y="1354803"/>
            <a:ext cx="8140700" cy="4479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00">
                <a:solidFill>
                  <a:srgbClr val="666666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66666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54BA203-5BEF-2245-9E9C-3603E5AB6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370" y="812165"/>
            <a:ext cx="7886700" cy="52895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5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Layout - 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546100" y="1354803"/>
            <a:ext cx="8140700" cy="4479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00">
                <a:solidFill>
                  <a:srgbClr val="666666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66666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AA8D164-C46F-BC4C-B30B-432A83059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370" y="812165"/>
            <a:ext cx="7886700" cy="52895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09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546100" y="1354803"/>
            <a:ext cx="8140700" cy="4479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000">
                <a:solidFill>
                  <a:srgbClr val="666666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66666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66666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7732086-E23A-8E49-AC64-960BDB8DC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370" y="812165"/>
            <a:ext cx="7886700" cy="52895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33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15900"/>
            <a:ext cx="8686800" cy="641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32" y="4893735"/>
            <a:ext cx="2948258" cy="12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237610" y="204839"/>
            <a:ext cx="8677658" cy="6419088"/>
            <a:chOff x="213029" y="204839"/>
            <a:chExt cx="8677658" cy="6419088"/>
          </a:xfrm>
          <a:solidFill>
            <a:srgbClr val="830000"/>
          </a:solidFill>
        </p:grpSpPr>
        <p:sp>
          <p:nvSpPr>
            <p:cNvPr id="6" name="Snip Single Corner Rectangle 5"/>
            <p:cNvSpPr/>
            <p:nvPr userDrawn="1"/>
          </p:nvSpPr>
          <p:spPr>
            <a:xfrm>
              <a:off x="213033" y="204839"/>
              <a:ext cx="8677654" cy="2007419"/>
            </a:xfrm>
            <a:prstGeom prst="snip1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213029" y="204839"/>
              <a:ext cx="8677657" cy="6419088"/>
              <a:chOff x="213029" y="204839"/>
              <a:chExt cx="8677657" cy="6419088"/>
            </a:xfrm>
            <a:grpFill/>
          </p:grpSpPr>
          <p:sp>
            <p:nvSpPr>
              <p:cNvPr id="2" name="Snip Diagonal Corner Rectangle 1"/>
              <p:cNvSpPr/>
              <p:nvPr userDrawn="1"/>
            </p:nvSpPr>
            <p:spPr>
              <a:xfrm>
                <a:off x="213030" y="204839"/>
                <a:ext cx="8677656" cy="6419088"/>
              </a:xfrm>
              <a:prstGeom prst="snip2Diag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nip Single Corner Rectangle 6"/>
              <p:cNvSpPr/>
              <p:nvPr userDrawn="1"/>
            </p:nvSpPr>
            <p:spPr>
              <a:xfrm flipH="1" flipV="1">
                <a:off x="213029" y="4616507"/>
                <a:ext cx="8660583" cy="2007419"/>
              </a:xfrm>
              <a:prstGeom prst="snip1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700" y="6430433"/>
            <a:ext cx="4826000" cy="10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000" y="0"/>
            <a:ext cx="1133208" cy="5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72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215900"/>
            <a:ext cx="8686800" cy="641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9154" y="6430434"/>
            <a:ext cx="4826000" cy="10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000" y="0"/>
            <a:ext cx="1133208" cy="5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15900"/>
            <a:ext cx="8686800" cy="641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9154" y="6430434"/>
            <a:ext cx="4826000" cy="10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9800" y="0"/>
            <a:ext cx="1133208" cy="5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15900"/>
            <a:ext cx="8686800" cy="641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9154" y="6430434"/>
            <a:ext cx="4826000" cy="10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9355" y="6294011"/>
            <a:ext cx="1147097" cy="5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15900"/>
            <a:ext cx="8686800" cy="641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354" y="6430434"/>
            <a:ext cx="4826000" cy="10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7655" y="6294011"/>
            <a:ext cx="1147097" cy="5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5313" y="2447042"/>
            <a:ext cx="7953375" cy="2032924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FFFFFF"/>
                </a:solidFill>
                <a:latin typeface="+mj-lt"/>
                <a:ea typeface="+mj-ea"/>
                <a:cs typeface="Helvetica"/>
              </a:defRPr>
            </a:lvl1pPr>
          </a:lstStyle>
          <a:p>
            <a:pPr algn="ctr"/>
            <a:r>
              <a:rPr lang="en-US" sz="4000" dirty="0">
                <a:solidFill>
                  <a:srgbClr val="830000"/>
                </a:solidFill>
              </a:rPr>
              <a:t>Prevention of avian pathogenic </a:t>
            </a:r>
            <a:r>
              <a:rPr lang="en-US" sz="4000" i="1" dirty="0">
                <a:solidFill>
                  <a:srgbClr val="830000"/>
                </a:solidFill>
              </a:rPr>
              <a:t>E. coli </a:t>
            </a:r>
            <a:r>
              <a:rPr lang="en-US" sz="4000" dirty="0">
                <a:solidFill>
                  <a:srgbClr val="830000"/>
                </a:solidFill>
              </a:rPr>
              <a:t>(APEC) infections in poultry using novel probiotics</a:t>
            </a:r>
          </a:p>
        </p:txBody>
      </p:sp>
      <p:pic>
        <p:nvPicPr>
          <p:cNvPr id="6" name="Picture 4" descr="Image result for NCR-S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01" y="400613"/>
            <a:ext cx="2109999" cy="19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974" y="5270740"/>
            <a:ext cx="184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92929"/>
                </a:solidFill>
              </a:rPr>
              <a:t>10/17/19</a:t>
            </a:r>
          </a:p>
        </p:txBody>
      </p:sp>
    </p:spTree>
    <p:extLst>
      <p:ext uri="{BB962C8B-B14F-4D97-AF65-F5344CB8AC3E}">
        <p14:creationId xmlns:p14="http://schemas.microsoft.com/office/powerpoint/2010/main" val="293476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99"/>
            <a:ext cx="7886700" cy="528955"/>
          </a:xfrm>
        </p:spPr>
        <p:txBody>
          <a:bodyPr/>
          <a:lstStyle/>
          <a:p>
            <a:r>
              <a:rPr lang="en-US" sz="3200" dirty="0">
                <a:solidFill>
                  <a:srgbClr val="830000"/>
                </a:solidFill>
              </a:rPr>
              <a:t>Future plans</a:t>
            </a:r>
          </a:p>
        </p:txBody>
      </p:sp>
      <p:pic>
        <p:nvPicPr>
          <p:cNvPr id="4098" name="Picture 2" descr="C:\Users\kathayat.1\Desktop\workshop-ev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54" y="3205161"/>
            <a:ext cx="3069742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149040"/>
            <a:ext cx="8140700" cy="1975160"/>
          </a:xfrm>
        </p:spPr>
        <p:txBody>
          <a:bodyPr>
            <a:noAutofit/>
          </a:bodyPr>
          <a:lstStyle/>
          <a:p>
            <a:pPr marL="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292929"/>
                </a:solidFill>
              </a:rPr>
              <a:t>Workshop to poultry farmers</a:t>
            </a:r>
          </a:p>
          <a:p>
            <a:pPr marL="0" indent="-457200"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292929"/>
                </a:solidFill>
              </a:rPr>
              <a:t>Objective</a:t>
            </a:r>
            <a:r>
              <a:rPr lang="en-US" sz="2400" b="1" dirty="0">
                <a:solidFill>
                  <a:srgbClr val="292929"/>
                </a:solidFill>
              </a:rPr>
              <a:t>: to disseminate the project results and share the knowledge on antibiotics, antibiotic resistance, antibiotic alternatives, and sustainable poultry production</a:t>
            </a:r>
          </a:p>
        </p:txBody>
      </p:sp>
    </p:spTree>
    <p:extLst>
      <p:ext uri="{BB962C8B-B14F-4D97-AF65-F5344CB8AC3E}">
        <p14:creationId xmlns:p14="http://schemas.microsoft.com/office/powerpoint/2010/main" val="241031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268542"/>
            <a:ext cx="8140700" cy="273410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292929"/>
                </a:solidFill>
              </a:rPr>
              <a:t>Conduct preliminary clinical trial to measure the efficacy of probiotics and probiotics microcapsules to prevent APEC infection in chickens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292929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292929"/>
                </a:solidFill>
              </a:rPr>
              <a:t>Co-ordinate with Cooper Farms and test the most effective treatments in farms having history of previous and recent APEC infection (field trial)</a:t>
            </a:r>
            <a:r>
              <a:rPr lang="en-US" sz="2400" dirty="0">
                <a:solidFill>
                  <a:srgbClr val="292929"/>
                </a:solidFill>
              </a:rPr>
              <a:t> </a:t>
            </a:r>
            <a:r>
              <a:rPr lang="en-US" sz="2400" b="1" dirty="0">
                <a:solidFill>
                  <a:srgbClr val="292929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99"/>
            <a:ext cx="7886700" cy="52895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830000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5237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096023"/>
            <a:ext cx="8140700" cy="242355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Most common bacterial pathogen of poultry worldwide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30% of commercial flocks in US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Cause multiple localized and systemic infections; Colibacillosis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Foodborne human uropathogen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99"/>
            <a:ext cx="7886700" cy="528955"/>
          </a:xfrm>
        </p:spPr>
        <p:txBody>
          <a:bodyPr/>
          <a:lstStyle/>
          <a:p>
            <a:r>
              <a:rPr lang="en-US" sz="3200" dirty="0">
                <a:solidFill>
                  <a:srgbClr val="830000"/>
                </a:solidFill>
              </a:rPr>
              <a:t>Avian pathogenic </a:t>
            </a:r>
            <a:r>
              <a:rPr lang="en-US" sz="3200" i="1" dirty="0">
                <a:solidFill>
                  <a:srgbClr val="830000"/>
                </a:solidFill>
              </a:rPr>
              <a:t>E. coli </a:t>
            </a:r>
            <a:r>
              <a:rPr lang="en-US" sz="3200" dirty="0">
                <a:solidFill>
                  <a:srgbClr val="830000"/>
                </a:solidFill>
              </a:rPr>
              <a:t>(APEC)</a:t>
            </a:r>
          </a:p>
        </p:txBody>
      </p:sp>
      <p:pic>
        <p:nvPicPr>
          <p:cNvPr id="4" name="Picture 5" descr="F:\Chicken trials manuscript\APEC 2nd trial images\IMG_20180509_1425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849406" y="3671223"/>
            <a:ext cx="2281563" cy="245210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:\Chicken trials manuscript\APEC 2nd trial images\IMG_20180507_111308.jp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6" r="18885" b="8099"/>
          <a:stretch/>
        </p:blipFill>
        <p:spPr bwMode="auto">
          <a:xfrm>
            <a:off x="3377990" y="3671223"/>
            <a:ext cx="2286000" cy="245210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olibacillosis in layers egg peritonitis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6" y="3671223"/>
            <a:ext cx="2286000" cy="245059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5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363428"/>
            <a:ext cx="8140700" cy="385555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High morbidity and mortality (up to 20%), up to 53.5% in young chickens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Decreased meat (2%) and eggs production (up to 15%)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Carcasses condemnation (up to 43%)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US broiler industry</a:t>
            </a:r>
            <a:r>
              <a:rPr lang="en-US" sz="2400" dirty="0">
                <a:solidFill>
                  <a:schemeClr val="tx1"/>
                </a:solidFill>
              </a:rPr>
              <a:t>- $40 million annual losses only due to carcasses condemnation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US egg industry</a:t>
            </a:r>
            <a:r>
              <a:rPr lang="en-US" sz="2400" dirty="0">
                <a:solidFill>
                  <a:schemeClr val="tx1"/>
                </a:solidFill>
              </a:rPr>
              <a:t>- $1.15 million annual losses per flock of 450,000 layers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99"/>
            <a:ext cx="7886700" cy="528955"/>
          </a:xfrm>
        </p:spPr>
        <p:txBody>
          <a:bodyPr/>
          <a:lstStyle/>
          <a:p>
            <a:r>
              <a:rPr lang="en-US" sz="3200" dirty="0">
                <a:solidFill>
                  <a:srgbClr val="830000"/>
                </a:solidFill>
              </a:rPr>
              <a:t>Impact of APEC on poultry industry</a:t>
            </a:r>
          </a:p>
        </p:txBody>
      </p:sp>
    </p:spTree>
    <p:extLst>
      <p:ext uri="{BB962C8B-B14F-4D97-AF65-F5344CB8AC3E}">
        <p14:creationId xmlns:p14="http://schemas.microsoft.com/office/powerpoint/2010/main" val="327372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156404"/>
            <a:ext cx="8140700" cy="368301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Antibiotics routinely used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Resistance to multiple antibiotics already reported worldwide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In US, FDA recommends limited use of medically important antibiotics in food-producing animals (guidance for industry #209, #213)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Vaccine (Poulvac</a:t>
            </a:r>
            <a:r>
              <a:rPr lang="en-US" sz="2400" baseline="30000" dirty="0">
                <a:solidFill>
                  <a:schemeClr val="tx1"/>
                </a:solidFill>
              </a:rPr>
              <a:t>®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E. coli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used (infrequently)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Limited protection against heterologous APEC infections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99"/>
            <a:ext cx="7886700" cy="528955"/>
          </a:xfrm>
        </p:spPr>
        <p:txBody>
          <a:bodyPr/>
          <a:lstStyle/>
          <a:p>
            <a:r>
              <a:rPr lang="en-US" sz="3200" dirty="0">
                <a:solidFill>
                  <a:srgbClr val="830000"/>
                </a:solidFill>
              </a:rPr>
              <a:t>Current APEC control measures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019" y="5132717"/>
            <a:ext cx="815196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83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Development of non-antibiotic therapies is crucial for effective management of APEC infections in poultry</a:t>
            </a:r>
          </a:p>
        </p:txBody>
      </p:sp>
    </p:spTree>
    <p:extLst>
      <p:ext uri="{BB962C8B-B14F-4D97-AF65-F5344CB8AC3E}">
        <p14:creationId xmlns:p14="http://schemas.microsoft.com/office/powerpoint/2010/main" val="93957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182282"/>
            <a:ext cx="8140700" cy="180246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In co-incubation, </a:t>
            </a:r>
            <a:r>
              <a:rPr lang="en-US" sz="2200" i="1" dirty="0">
                <a:solidFill>
                  <a:schemeClr val="tx1"/>
                </a:solidFill>
              </a:rPr>
              <a:t>Lactobacillus rhamnosus </a:t>
            </a:r>
            <a:r>
              <a:rPr lang="en-US" sz="2200" dirty="0">
                <a:solidFill>
                  <a:schemeClr val="tx1"/>
                </a:solidFill>
              </a:rPr>
              <a:t>GG (LGG) &amp; </a:t>
            </a:r>
            <a:r>
              <a:rPr lang="en-US" sz="2200" i="1" dirty="0">
                <a:solidFill>
                  <a:schemeClr val="tx1"/>
                </a:solidFill>
              </a:rPr>
              <a:t>Bifidobacterium lactis </a:t>
            </a:r>
            <a:r>
              <a:rPr lang="en-US" sz="2200" dirty="0">
                <a:solidFill>
                  <a:schemeClr val="tx1"/>
                </a:solidFill>
              </a:rPr>
              <a:t>Bb12 (Bb12) completely killed the APEC by 24 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LGG &amp; Bb12 supernatants (or secreted products) are responsible for killing APEC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458499"/>
            <a:ext cx="7891272" cy="99073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830000"/>
                </a:solidFill>
              </a:rPr>
              <a:t>LGG &amp; Bb12 killed APEC </a:t>
            </a:r>
            <a:r>
              <a:rPr lang="en-US" sz="3200" i="1" dirty="0">
                <a:solidFill>
                  <a:srgbClr val="830000"/>
                </a:solidFill>
              </a:rPr>
              <a:t>in vitro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6300" y="3188060"/>
            <a:ext cx="4854575" cy="3067050"/>
            <a:chOff x="2146300" y="2566988"/>
            <a:chExt cx="4854575" cy="306705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2674204"/>
                </p:ext>
              </p:extLst>
            </p:nvPr>
          </p:nvGraphicFramePr>
          <p:xfrm>
            <a:off x="2146300" y="2566988"/>
            <a:ext cx="4854575" cy="306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Prism 5" r:id="rId3" imgW="6836760" imgH="4316040" progId="Prism5.Document">
                    <p:embed/>
                  </p:oleObj>
                </mc:Choice>
                <mc:Fallback>
                  <p:oleObj name="Prism 5" r:id="rId3" imgW="6836760" imgH="4316040" progId="Prism5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6300" y="2566988"/>
                          <a:ext cx="4854575" cy="3067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3787596" y="2985115"/>
              <a:ext cx="2302506" cy="2201392"/>
              <a:chOff x="3787596" y="2985115"/>
              <a:chExt cx="2302506" cy="220139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787596" y="2985115"/>
                <a:ext cx="353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224000" y="3064771"/>
                <a:ext cx="353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99368" y="4784935"/>
                <a:ext cx="353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36534" y="4786397"/>
                <a:ext cx="353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*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512944" y="6029856"/>
            <a:ext cx="1915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i="1" dirty="0"/>
              <a:t>P&lt;0.01</a:t>
            </a:r>
          </a:p>
        </p:txBody>
      </p:sp>
    </p:spTree>
    <p:extLst>
      <p:ext uri="{BB962C8B-B14F-4D97-AF65-F5344CB8AC3E}">
        <p14:creationId xmlns:p14="http://schemas.microsoft.com/office/powerpoint/2010/main" val="224455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561826"/>
            <a:ext cx="8140700" cy="1595439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Administration of LGG orally for 14 days reduced the APEC load in cecum by ~1.6 logs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LGG also increased the body weight (~12 g in 2 weeks old layers)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458499"/>
            <a:ext cx="7891272" cy="99073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830000"/>
                </a:solidFill>
              </a:rPr>
              <a:t>LGG significantly reduced APEC load in cecum of chickens</a:t>
            </a:r>
            <a:endParaRPr lang="en-US" sz="3200" i="1" dirty="0">
              <a:solidFill>
                <a:srgbClr val="83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77269" y="2639739"/>
            <a:ext cx="4589463" cy="3765550"/>
            <a:chOff x="1942860" y="2639739"/>
            <a:chExt cx="4589463" cy="376555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8807296"/>
                </p:ext>
              </p:extLst>
            </p:nvPr>
          </p:nvGraphicFramePr>
          <p:xfrm>
            <a:off x="1942860" y="2639739"/>
            <a:ext cx="4589463" cy="3765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" name="Prism 5" r:id="rId3" imgW="4588920" imgH="3765600" progId="Prism5.Document">
                    <p:embed/>
                  </p:oleObj>
                </mc:Choice>
                <mc:Fallback>
                  <p:oleObj name="Prism 5" r:id="rId3" imgW="4588920" imgH="3765600" progId="Prism5.Document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2860" y="2639739"/>
                          <a:ext cx="4589463" cy="3765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020003" y="3061121"/>
              <a:ext cx="353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panose="02020603050405020304" pitchFamily="18" charset="0"/>
                </a:rPr>
                <a:t>*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63109" y="5857336"/>
            <a:ext cx="212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PC: untreated chickens</a:t>
            </a:r>
          </a:p>
          <a:p>
            <a:r>
              <a:rPr lang="en-US" sz="1400" dirty="0"/>
              <a:t>*</a:t>
            </a:r>
            <a:r>
              <a:rPr lang="en-US" sz="1400" i="1" dirty="0"/>
              <a:t>P&lt;0.01</a:t>
            </a:r>
          </a:p>
        </p:txBody>
      </p:sp>
    </p:spTree>
    <p:extLst>
      <p:ext uri="{BB962C8B-B14F-4D97-AF65-F5344CB8AC3E}">
        <p14:creationId xmlns:p14="http://schemas.microsoft.com/office/powerpoint/2010/main" val="221556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622208"/>
            <a:ext cx="8140700" cy="112961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Three small peptides (P-1, P-2, &amp; P-3) completely killed APEC, including antibiotic-resistant APEC, by 12 h</a:t>
            </a:r>
          </a:p>
          <a:p>
            <a:pPr marL="0" indent="0">
              <a:buNone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458499"/>
            <a:ext cx="7891272" cy="99073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830000"/>
                </a:solidFill>
              </a:rPr>
              <a:t>LGG secreted small peptides killed APEC </a:t>
            </a:r>
            <a:r>
              <a:rPr lang="en-US" sz="3200" i="1" dirty="0">
                <a:solidFill>
                  <a:srgbClr val="830000"/>
                </a:solidFill>
              </a:rPr>
              <a:t>in vitro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737974"/>
              </p:ext>
            </p:extLst>
          </p:nvPr>
        </p:nvGraphicFramePr>
        <p:xfrm>
          <a:off x="2104845" y="2945920"/>
          <a:ext cx="4934310" cy="324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48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A0E73-7A78-614F-A7A2-7D07419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044266"/>
            <a:ext cx="8140700" cy="1328014"/>
          </a:xfrm>
        </p:spPr>
        <p:txBody>
          <a:bodyPr>
            <a:noAutofit/>
          </a:bodyPr>
          <a:lstStyle/>
          <a:p>
            <a:pPr marL="0" indent="-457200">
              <a:buNone/>
            </a:pPr>
            <a:r>
              <a:rPr lang="en-US" sz="2400" b="1" u="sng" dirty="0">
                <a:solidFill>
                  <a:srgbClr val="292929"/>
                </a:solidFill>
              </a:rPr>
              <a:t>Objective 2</a:t>
            </a:r>
            <a:r>
              <a:rPr lang="en-US" sz="2400" b="1" dirty="0">
                <a:solidFill>
                  <a:srgbClr val="292929"/>
                </a:solidFill>
              </a:rPr>
              <a:t>. Co-ordinate with Cooper Farms and test the most effective treatments in farms having history of previous and recent APEC infection (field trial)</a:t>
            </a:r>
            <a:r>
              <a:rPr lang="en-US" sz="2400" dirty="0">
                <a:solidFill>
                  <a:srgbClr val="292929"/>
                </a:solidFill>
              </a:rPr>
              <a:t> </a:t>
            </a:r>
            <a:r>
              <a:rPr lang="en-US" sz="2400" b="1" dirty="0">
                <a:solidFill>
                  <a:srgbClr val="292929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C324DB-A719-8F44-83EE-1355F106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499"/>
            <a:ext cx="7886700" cy="528955"/>
          </a:xfrm>
        </p:spPr>
        <p:txBody>
          <a:bodyPr/>
          <a:lstStyle/>
          <a:p>
            <a:r>
              <a:rPr lang="en-US" sz="3200" dirty="0">
                <a:solidFill>
                  <a:srgbClr val="830000"/>
                </a:solidFill>
              </a:rPr>
              <a:t>Future plans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8675" y="2390774"/>
            <a:ext cx="6455654" cy="3673563"/>
            <a:chOff x="828675" y="2390774"/>
            <a:chExt cx="6455654" cy="3673563"/>
          </a:xfrm>
        </p:grpSpPr>
        <p:sp>
          <p:nvSpPr>
            <p:cNvPr id="7" name="Right Arrow 6"/>
            <p:cNvSpPr/>
            <p:nvPr/>
          </p:nvSpPr>
          <p:spPr>
            <a:xfrm rot="5400000">
              <a:off x="4420615" y="3176546"/>
              <a:ext cx="313323" cy="2446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2388189" y="4156068"/>
              <a:ext cx="713978" cy="42269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9000" y="2390774"/>
              <a:ext cx="2296557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83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Farm </a:t>
              </a:r>
            </a:p>
            <a:p>
              <a:pPr algn="ctr"/>
              <a:r>
                <a:rPr lang="en-US" dirty="0"/>
                <a:t>(chickens or turkeys)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4166" y="3539368"/>
              <a:ext cx="96202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rgbClr val="83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Flock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6266" y="3539368"/>
              <a:ext cx="96202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rgbClr val="83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Flock 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53796" y="3539368"/>
              <a:ext cx="962024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rgbClr val="83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Flock 3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7855819">
              <a:off x="3137494" y="3169060"/>
              <a:ext cx="313323" cy="2446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3696591">
              <a:off x="5691227" y="3176547"/>
              <a:ext cx="313323" cy="2446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4220288" y="4156070"/>
              <a:ext cx="713980" cy="42269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6077816" y="4156071"/>
              <a:ext cx="713984" cy="42269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8675" y="4044249"/>
              <a:ext cx="1257299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83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Treatment </a:t>
              </a:r>
            </a:p>
            <a:p>
              <a:pPr algn="ctr"/>
              <a:r>
                <a:rPr lang="en-US" dirty="0"/>
                <a:t>(4 wks)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21464" y="4125602"/>
              <a:ext cx="96202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LGG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6803" y="4105415"/>
              <a:ext cx="96202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LGG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2305" y="4074101"/>
              <a:ext cx="96202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30878" y="4785840"/>
              <a:ext cx="3900977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83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Weekly collection of feces samples 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4386259" y="5232803"/>
              <a:ext cx="382034" cy="33367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54785" y="5695005"/>
              <a:ext cx="444498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83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APEC quantification by plating and rtPCR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1579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mpact Slide">
  <a:themeElements>
    <a:clrScheme name="OHIO STATE COLORS">
      <a:dk1>
        <a:srgbClr val="830000"/>
      </a:dk1>
      <a:lt1>
        <a:sysClr val="window" lastClr="FFFFFF"/>
      </a:lt1>
      <a:dk2>
        <a:srgbClr val="666666"/>
      </a:dk2>
      <a:lt2>
        <a:srgbClr val="E0E0E1"/>
      </a:lt2>
      <a:accent1>
        <a:srgbClr val="BB0000"/>
      </a:accent1>
      <a:accent2>
        <a:srgbClr val="700000"/>
      </a:accent2>
      <a:accent3>
        <a:srgbClr val="B3B3B3"/>
      </a:accent3>
      <a:accent4>
        <a:srgbClr val="292929"/>
      </a:accent4>
      <a:accent5>
        <a:srgbClr val="47474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Slide - ULT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Slide Layout - U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tent Slide - L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tent Slide Layout - L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461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Wingdings</vt:lpstr>
      <vt:lpstr>Title Slide</vt:lpstr>
      <vt:lpstr>Impact Slide</vt:lpstr>
      <vt:lpstr>Content Slide - ULT</vt:lpstr>
      <vt:lpstr>Content Slide Layout - URT</vt:lpstr>
      <vt:lpstr>Content Slide - LLT</vt:lpstr>
      <vt:lpstr>Content Slide Layout - LRT</vt:lpstr>
      <vt:lpstr>Prism 5</vt:lpstr>
      <vt:lpstr>PowerPoint Presentation</vt:lpstr>
      <vt:lpstr>Objectives</vt:lpstr>
      <vt:lpstr>Avian pathogenic E. coli (APEC)</vt:lpstr>
      <vt:lpstr>Impact of APEC on poultry industry</vt:lpstr>
      <vt:lpstr>Current APEC control measures</vt:lpstr>
      <vt:lpstr>LGG &amp; Bb12 killed APEC in vitro</vt:lpstr>
      <vt:lpstr>LGG significantly reduced APEC load in cecum of chickens</vt:lpstr>
      <vt:lpstr>LGG secreted small peptides killed APEC in vitro</vt:lpstr>
      <vt:lpstr>Future plans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Orlowski, Katie</dc:creator>
  <cp:lastModifiedBy>Kathayat, Dipak</cp:lastModifiedBy>
  <cp:revision>182</cp:revision>
  <cp:lastPrinted>2015-08-31T18:44:18Z</cp:lastPrinted>
  <dcterms:created xsi:type="dcterms:W3CDTF">2015-03-02T15:38:05Z</dcterms:created>
  <dcterms:modified xsi:type="dcterms:W3CDTF">2020-02-17T13:34:42Z</dcterms:modified>
</cp:coreProperties>
</file>