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33470850" cy="42849800"/>
  <p:defaultTextStyle>
    <a:defPPr>
      <a:defRPr lang="en-US"/>
    </a:defPPr>
    <a:lvl1pPr marL="0" algn="l" defTabSz="4385214" rtl="0" eaLnBrk="1" latinLnBrk="0" hangingPunct="1">
      <a:defRPr sz="8700" kern="1200">
        <a:solidFill>
          <a:schemeClr val="tx1"/>
        </a:solidFill>
        <a:latin typeface="+mn-lt"/>
        <a:ea typeface="+mn-ea"/>
        <a:cs typeface="+mn-cs"/>
      </a:defRPr>
    </a:lvl1pPr>
    <a:lvl2pPr marL="2192608" algn="l" defTabSz="4385214" rtl="0" eaLnBrk="1" latinLnBrk="0" hangingPunct="1">
      <a:defRPr sz="8700" kern="1200">
        <a:solidFill>
          <a:schemeClr val="tx1"/>
        </a:solidFill>
        <a:latin typeface="+mn-lt"/>
        <a:ea typeface="+mn-ea"/>
        <a:cs typeface="+mn-cs"/>
      </a:defRPr>
    </a:lvl2pPr>
    <a:lvl3pPr marL="4385214" algn="l" defTabSz="4385214" rtl="0" eaLnBrk="1" latinLnBrk="0" hangingPunct="1">
      <a:defRPr sz="8700" kern="1200">
        <a:solidFill>
          <a:schemeClr val="tx1"/>
        </a:solidFill>
        <a:latin typeface="+mn-lt"/>
        <a:ea typeface="+mn-ea"/>
        <a:cs typeface="+mn-cs"/>
      </a:defRPr>
    </a:lvl3pPr>
    <a:lvl4pPr marL="6577827" algn="l" defTabSz="4385214" rtl="0" eaLnBrk="1" latinLnBrk="0" hangingPunct="1">
      <a:defRPr sz="8700" kern="1200">
        <a:solidFill>
          <a:schemeClr val="tx1"/>
        </a:solidFill>
        <a:latin typeface="+mn-lt"/>
        <a:ea typeface="+mn-ea"/>
        <a:cs typeface="+mn-cs"/>
      </a:defRPr>
    </a:lvl4pPr>
    <a:lvl5pPr marL="8770434" algn="l" defTabSz="4385214" rtl="0" eaLnBrk="1" latinLnBrk="0" hangingPunct="1">
      <a:defRPr sz="8700" kern="1200">
        <a:solidFill>
          <a:schemeClr val="tx1"/>
        </a:solidFill>
        <a:latin typeface="+mn-lt"/>
        <a:ea typeface="+mn-ea"/>
        <a:cs typeface="+mn-cs"/>
      </a:defRPr>
    </a:lvl5pPr>
    <a:lvl6pPr marL="10963047" algn="l" defTabSz="4385214" rtl="0" eaLnBrk="1" latinLnBrk="0" hangingPunct="1">
      <a:defRPr sz="8700" kern="1200">
        <a:solidFill>
          <a:schemeClr val="tx1"/>
        </a:solidFill>
        <a:latin typeface="+mn-lt"/>
        <a:ea typeface="+mn-ea"/>
        <a:cs typeface="+mn-cs"/>
      </a:defRPr>
    </a:lvl6pPr>
    <a:lvl7pPr marL="13155652" algn="l" defTabSz="4385214" rtl="0" eaLnBrk="1" latinLnBrk="0" hangingPunct="1">
      <a:defRPr sz="8700" kern="1200">
        <a:solidFill>
          <a:schemeClr val="tx1"/>
        </a:solidFill>
        <a:latin typeface="+mn-lt"/>
        <a:ea typeface="+mn-ea"/>
        <a:cs typeface="+mn-cs"/>
      </a:defRPr>
    </a:lvl7pPr>
    <a:lvl8pPr marL="15348260" algn="l" defTabSz="4385214" rtl="0" eaLnBrk="1" latinLnBrk="0" hangingPunct="1">
      <a:defRPr sz="8700" kern="1200">
        <a:solidFill>
          <a:schemeClr val="tx1"/>
        </a:solidFill>
        <a:latin typeface="+mn-lt"/>
        <a:ea typeface="+mn-ea"/>
        <a:cs typeface="+mn-cs"/>
      </a:defRPr>
    </a:lvl8pPr>
    <a:lvl9pPr marL="17540873" algn="l" defTabSz="4385214"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22" autoAdjust="0"/>
  </p:normalViewPr>
  <p:slideViewPr>
    <p:cSldViewPr>
      <p:cViewPr>
        <p:scale>
          <a:sx n="33" d="100"/>
          <a:sy n="33" d="100"/>
        </p:scale>
        <p:origin x="-514" y="5"/>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luezero03\Desktop\Dropbox\Ph.D%20Project%20Development\Summer%202013%20Field%20Data\Summer%20Cover%20Crop%20Cocktails\Sweepnet%20Data%20(Blue-Laptop's%20conflicted%20copy%202013-10-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luezero03\Desktop\Dropbox\Ph.D%20Project%20Development\Summer%202013%20Field%20Data\Summer%20Cover%20Crop%20Cocktails\Sweepnet%20Data%20(Blue-Laptop's%20conflicted%20copy%202013-10-2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luezero03\Desktop\Dropbox\Ph.D%20Project%20Development\Summer%202013%20Field%20Data\Summer%20Cover%20Crop%20Cocktails\Sweepnet%20Data%20(Blue-Laptop's%20conflicted%20copy%202013-10-2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luezero03\Desktop\Dropbox\Ph.D%20Project%20Development\Summer%202013%20Field%20Data\Summer%20Cover%20Crop%20Cocktails\Sweepnet%20Data%20(Blue-Laptop's%20conflicted%20copy%202013-1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xh557\Dropbox\Ph.D%20Project%20Development\Summer%202013%20Field%20Data\Summer%20Cover%20Crop%20Cocktails\SummerCoverCropSentin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600"/>
            </a:pPr>
            <a:r>
              <a:rPr lang="en-US" sz="3200" dirty="0" smtClean="0"/>
              <a:t>Ladybeetle</a:t>
            </a:r>
            <a:r>
              <a:rPr lang="en-US" sz="3200" baseline="0" dirty="0" smtClean="0"/>
              <a:t>s</a:t>
            </a:r>
            <a:endParaRPr lang="en-US" sz="3200" dirty="0"/>
          </a:p>
        </c:rich>
      </c:tx>
      <c:layout>
        <c:manualLayout>
          <c:xMode val="edge"/>
          <c:yMode val="edge"/>
          <c:x val="0.36512717922454857"/>
          <c:y val="3.444749651574907E-2"/>
        </c:manualLayout>
      </c:layout>
      <c:overlay val="1"/>
    </c:title>
    <c:plotArea>
      <c:layout>
        <c:manualLayout>
          <c:layoutTarget val="inner"/>
          <c:xMode val="edge"/>
          <c:yMode val="edge"/>
          <c:x val="0.12583499194125733"/>
          <c:y val="0.17569099083756118"/>
          <c:w val="0.68748263834456347"/>
          <c:h val="0.66934946942272722"/>
        </c:manualLayout>
      </c:layout>
      <c:lineChart>
        <c:grouping val="standard"/>
        <c:ser>
          <c:idx val="1"/>
          <c:order val="0"/>
          <c:tx>
            <c:strRef>
              <c:f>Sheet2!$AB$12</c:f>
              <c:strCache>
                <c:ptCount val="1"/>
                <c:pt idx="0">
                  <c:v>BW</c:v>
                </c:pt>
              </c:strCache>
            </c:strRef>
          </c:tx>
          <c:spPr>
            <a:ln w="38100"/>
          </c:spPr>
          <c:marker>
            <c:spPr>
              <a:ln w="76200"/>
            </c:spPr>
          </c:marker>
          <c:errBars>
            <c:errDir val="y"/>
            <c:errBarType val="both"/>
            <c:errValType val="cust"/>
            <c:plus>
              <c:numRef>
                <c:f>Sheet2!$AB$16:$AB$18</c:f>
                <c:numCache>
                  <c:formatCode>General</c:formatCode>
                  <c:ptCount val="3"/>
                  <c:pt idx="0">
                    <c:v>0.16666670000000003</c:v>
                  </c:pt>
                  <c:pt idx="1">
                    <c:v>0.21759710000000027</c:v>
                  </c:pt>
                  <c:pt idx="2">
                    <c:v>0.78173599999999999</c:v>
                  </c:pt>
                </c:numCache>
              </c:numRef>
            </c:plus>
            <c:minus>
              <c:numRef>
                <c:f>Sheet2!$AB$16:$AB$18</c:f>
                <c:numCache>
                  <c:formatCode>General</c:formatCode>
                  <c:ptCount val="3"/>
                  <c:pt idx="0">
                    <c:v>0.16666670000000003</c:v>
                  </c:pt>
                  <c:pt idx="1">
                    <c:v>0.21759710000000027</c:v>
                  </c:pt>
                  <c:pt idx="2">
                    <c:v>0.78173599999999999</c:v>
                  </c:pt>
                </c:numCache>
              </c:numRef>
            </c:minus>
          </c:errBars>
          <c:val>
            <c:numRef>
              <c:f>Sheet2!$AB$13:$AB$15</c:f>
              <c:numCache>
                <c:formatCode>General</c:formatCode>
                <c:ptCount val="3"/>
                <c:pt idx="0">
                  <c:v>0.33333330000000033</c:v>
                </c:pt>
                <c:pt idx="1">
                  <c:v>0.75000000000000078</c:v>
                </c:pt>
                <c:pt idx="2">
                  <c:v>9.6666667000000004</c:v>
                </c:pt>
              </c:numCache>
            </c:numRef>
          </c:val>
        </c:ser>
        <c:ser>
          <c:idx val="2"/>
          <c:order val="1"/>
          <c:tx>
            <c:strRef>
              <c:f>Sheet2!$AC$12</c:f>
              <c:strCache>
                <c:ptCount val="1"/>
                <c:pt idx="0">
                  <c:v>CP</c:v>
                </c:pt>
              </c:strCache>
            </c:strRef>
          </c:tx>
          <c:spPr>
            <a:ln w="38100"/>
          </c:spPr>
          <c:marker>
            <c:spPr>
              <a:ln w="76200"/>
            </c:spPr>
          </c:marker>
          <c:errBars>
            <c:errDir val="y"/>
            <c:errBarType val="both"/>
            <c:errValType val="cust"/>
            <c:plus>
              <c:numRef>
                <c:f>Sheet2!$AC$16:$AC$18</c:f>
                <c:numCache>
                  <c:formatCode>General</c:formatCode>
                  <c:ptCount val="3"/>
                  <c:pt idx="0">
                    <c:v>8.3333300000000041E-2</c:v>
                  </c:pt>
                  <c:pt idx="1">
                    <c:v>0</c:v>
                  </c:pt>
                  <c:pt idx="2">
                    <c:v>0.21320069999999999</c:v>
                  </c:pt>
                </c:numCache>
              </c:numRef>
            </c:plus>
            <c:minus>
              <c:numRef>
                <c:f>Sheet2!$AC$16:$AC$18</c:f>
                <c:numCache>
                  <c:formatCode>General</c:formatCode>
                  <c:ptCount val="3"/>
                  <c:pt idx="0">
                    <c:v>8.3333300000000041E-2</c:v>
                  </c:pt>
                  <c:pt idx="1">
                    <c:v>0</c:v>
                  </c:pt>
                  <c:pt idx="2">
                    <c:v>0.21320069999999999</c:v>
                  </c:pt>
                </c:numCache>
              </c:numRef>
            </c:minus>
          </c:errBars>
          <c:val>
            <c:numRef>
              <c:f>Sheet2!$AC$13:$AC$15</c:f>
              <c:numCache>
                <c:formatCode>General</c:formatCode>
                <c:ptCount val="3"/>
                <c:pt idx="0">
                  <c:v>8.3333300000000041E-2</c:v>
                </c:pt>
                <c:pt idx="1">
                  <c:v>0</c:v>
                </c:pt>
                <c:pt idx="2">
                  <c:v>1</c:v>
                </c:pt>
              </c:numCache>
            </c:numRef>
          </c:val>
        </c:ser>
        <c:ser>
          <c:idx val="3"/>
          <c:order val="2"/>
          <c:tx>
            <c:strRef>
              <c:f>Sheet2!$AD$12</c:f>
              <c:strCache>
                <c:ptCount val="1"/>
                <c:pt idx="0">
                  <c:v>MX</c:v>
                </c:pt>
              </c:strCache>
            </c:strRef>
          </c:tx>
          <c:spPr>
            <a:ln w="38100"/>
          </c:spPr>
          <c:marker>
            <c:spPr>
              <a:ln w="76200"/>
            </c:spPr>
          </c:marker>
          <c:errBars>
            <c:errDir val="y"/>
            <c:errBarType val="both"/>
            <c:errValType val="cust"/>
            <c:plus>
              <c:numRef>
                <c:f>Sheet2!$AD$16:$AD$18</c:f>
                <c:numCache>
                  <c:formatCode>General</c:formatCode>
                  <c:ptCount val="3"/>
                  <c:pt idx="0">
                    <c:v>0.11111110000000002</c:v>
                  </c:pt>
                  <c:pt idx="1">
                    <c:v>0.28426760000000001</c:v>
                  </c:pt>
                  <c:pt idx="2">
                    <c:v>1.0905933999999986</c:v>
                  </c:pt>
                </c:numCache>
              </c:numRef>
            </c:plus>
            <c:minus>
              <c:numRef>
                <c:f>Sheet2!$AD$16:$AD$18</c:f>
                <c:numCache>
                  <c:formatCode>General</c:formatCode>
                  <c:ptCount val="3"/>
                  <c:pt idx="0">
                    <c:v>0.11111110000000002</c:v>
                  </c:pt>
                  <c:pt idx="1">
                    <c:v>0.28426760000000001</c:v>
                  </c:pt>
                  <c:pt idx="2">
                    <c:v>1.0905933999999986</c:v>
                  </c:pt>
                </c:numCache>
              </c:numRef>
            </c:minus>
          </c:errBars>
          <c:val>
            <c:numRef>
              <c:f>Sheet2!$AD$13:$AD$15</c:f>
              <c:numCache>
                <c:formatCode>General</c:formatCode>
                <c:ptCount val="3"/>
                <c:pt idx="0">
                  <c:v>0.11111110000000002</c:v>
                </c:pt>
                <c:pt idx="1">
                  <c:v>0.66666669999999995</c:v>
                </c:pt>
                <c:pt idx="2">
                  <c:v>9.5</c:v>
                </c:pt>
              </c:numCache>
            </c:numRef>
          </c:val>
        </c:ser>
        <c:marker val="1"/>
        <c:axId val="186854400"/>
        <c:axId val="186872960"/>
      </c:lineChart>
      <c:lineChart>
        <c:grouping val="standard"/>
        <c:ser>
          <c:idx val="0"/>
          <c:order val="3"/>
          <c:tx>
            <c:strRef>
              <c:f>Sheet2!$AE$12</c:f>
              <c:strCache>
                <c:ptCount val="1"/>
                <c:pt idx="0">
                  <c:v>BW Bloom</c:v>
                </c:pt>
              </c:strCache>
            </c:strRef>
          </c:tx>
          <c:spPr>
            <a:ln w="38100">
              <a:solidFill>
                <a:schemeClr val="accent2">
                  <a:lumMod val="60000"/>
                  <a:lumOff val="40000"/>
                </a:schemeClr>
              </a:solidFill>
              <a:prstDash val="lgDash"/>
            </a:ln>
          </c:spPr>
          <c:marker>
            <c:symbol val="none"/>
          </c:marker>
          <c:val>
            <c:numRef>
              <c:f>Sheet2!$AE$13:$AE$15</c:f>
              <c:numCache>
                <c:formatCode>General</c:formatCode>
                <c:ptCount val="3"/>
                <c:pt idx="0">
                  <c:v>4.5999999999999996</c:v>
                </c:pt>
                <c:pt idx="1">
                  <c:v>7.85</c:v>
                </c:pt>
                <c:pt idx="2">
                  <c:v>7.4</c:v>
                </c:pt>
              </c:numCache>
            </c:numRef>
          </c:val>
        </c:ser>
        <c:ser>
          <c:idx val="4"/>
          <c:order val="4"/>
          <c:tx>
            <c:strRef>
              <c:f>Sheet2!$AF$12</c:f>
              <c:strCache>
                <c:ptCount val="1"/>
                <c:pt idx="0">
                  <c:v>CP Bloom</c:v>
                </c:pt>
              </c:strCache>
            </c:strRef>
          </c:tx>
          <c:spPr>
            <a:ln w="38100">
              <a:solidFill>
                <a:schemeClr val="accent3">
                  <a:lumMod val="75000"/>
                </a:schemeClr>
              </a:solidFill>
              <a:prstDash val="lgDash"/>
            </a:ln>
          </c:spPr>
          <c:marker>
            <c:symbol val="none"/>
          </c:marker>
          <c:val>
            <c:numRef>
              <c:f>Sheet2!$AF$13:$AF$15</c:f>
              <c:numCache>
                <c:formatCode>General</c:formatCode>
                <c:ptCount val="3"/>
                <c:pt idx="0">
                  <c:v>0</c:v>
                </c:pt>
                <c:pt idx="1">
                  <c:v>0</c:v>
                </c:pt>
                <c:pt idx="2">
                  <c:v>0</c:v>
                </c:pt>
              </c:numCache>
            </c:numRef>
          </c:val>
        </c:ser>
        <c:ser>
          <c:idx val="5"/>
          <c:order val="5"/>
          <c:tx>
            <c:strRef>
              <c:f>Sheet2!$AG$12</c:f>
              <c:strCache>
                <c:ptCount val="1"/>
                <c:pt idx="0">
                  <c:v>MX Bloom</c:v>
                </c:pt>
              </c:strCache>
            </c:strRef>
          </c:tx>
          <c:spPr>
            <a:ln w="38100">
              <a:solidFill>
                <a:schemeClr val="accent4">
                  <a:lumMod val="60000"/>
                  <a:lumOff val="40000"/>
                </a:schemeClr>
              </a:solidFill>
              <a:prstDash val="lgDash"/>
            </a:ln>
          </c:spPr>
          <c:marker>
            <c:symbol val="none"/>
          </c:marker>
          <c:val>
            <c:numRef>
              <c:f>Sheet2!$AG$13:$AG$15</c:f>
              <c:numCache>
                <c:formatCode>General</c:formatCode>
                <c:ptCount val="3"/>
                <c:pt idx="0">
                  <c:v>5.6499999999999995</c:v>
                </c:pt>
                <c:pt idx="1">
                  <c:v>8.9250000000000007</c:v>
                </c:pt>
                <c:pt idx="2">
                  <c:v>9.0750000000000028</c:v>
                </c:pt>
              </c:numCache>
            </c:numRef>
          </c:val>
        </c:ser>
        <c:marker val="1"/>
        <c:axId val="186885248"/>
        <c:axId val="186874880"/>
      </c:lineChart>
      <c:catAx>
        <c:axId val="186854400"/>
        <c:scaling>
          <c:orientation val="minMax"/>
        </c:scaling>
        <c:axPos val="b"/>
        <c:title>
          <c:tx>
            <c:rich>
              <a:bodyPr/>
              <a:lstStyle/>
              <a:p>
                <a:pPr>
                  <a:defRPr sz="2800"/>
                </a:pPr>
                <a:r>
                  <a:rPr lang="en-US" sz="2800"/>
                  <a:t>Week After Bloom Initiation</a:t>
                </a:r>
              </a:p>
            </c:rich>
          </c:tx>
          <c:layout/>
        </c:title>
        <c:tickLblPos val="nextTo"/>
        <c:txPr>
          <a:bodyPr/>
          <a:lstStyle/>
          <a:p>
            <a:pPr>
              <a:defRPr sz="2400" b="1"/>
            </a:pPr>
            <a:endParaRPr lang="en-US"/>
          </a:p>
        </c:txPr>
        <c:crossAx val="186872960"/>
        <c:crosses val="autoZero"/>
        <c:auto val="1"/>
        <c:lblAlgn val="ctr"/>
        <c:lblOffset val="100"/>
      </c:catAx>
      <c:valAx>
        <c:axId val="186872960"/>
        <c:scaling>
          <c:orientation val="minMax"/>
        </c:scaling>
        <c:axPos val="l"/>
        <c:title>
          <c:tx>
            <c:rich>
              <a:bodyPr rot="-5400000" vert="horz"/>
              <a:lstStyle/>
              <a:p>
                <a:pPr>
                  <a:defRPr sz="2800" b="1"/>
                </a:pPr>
                <a:r>
                  <a:rPr lang="en-US" sz="2800" b="1" dirty="0"/>
                  <a:t>Mean # </a:t>
                </a:r>
                <a:r>
                  <a:rPr lang="en-US" sz="2800" b="1" dirty="0" smtClean="0"/>
                  <a:t>Ladybeetles</a:t>
                </a:r>
                <a:endParaRPr lang="en-US" sz="2800" b="1" dirty="0"/>
              </a:p>
            </c:rich>
          </c:tx>
          <c:layout/>
        </c:title>
        <c:numFmt formatCode="General" sourceLinked="1"/>
        <c:tickLblPos val="nextTo"/>
        <c:txPr>
          <a:bodyPr/>
          <a:lstStyle/>
          <a:p>
            <a:pPr>
              <a:defRPr sz="2400" b="1"/>
            </a:pPr>
            <a:endParaRPr lang="en-US"/>
          </a:p>
        </c:txPr>
        <c:crossAx val="186854400"/>
        <c:crosses val="autoZero"/>
        <c:crossBetween val="between"/>
      </c:valAx>
      <c:valAx>
        <c:axId val="186874880"/>
        <c:scaling>
          <c:orientation val="minMax"/>
        </c:scaling>
        <c:axPos val="r"/>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mn-lt"/>
                    <a:ea typeface="+mn-ea"/>
                    <a:cs typeface="+mn-cs"/>
                  </a:defRPr>
                </a:pPr>
                <a:r>
                  <a:rPr lang="en-US" sz="2800" b="1" i="0" baseline="0" dirty="0"/>
                  <a:t>Number of Inflorescences</a:t>
                </a:r>
                <a:endParaRPr lang="en-US" sz="2800" dirty="0"/>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mn-lt"/>
                    <a:ea typeface="+mn-ea"/>
                    <a:cs typeface="+mn-cs"/>
                  </a:defRPr>
                </a:pPr>
                <a:endParaRPr lang="en-US" sz="2800" dirty="0"/>
              </a:p>
            </c:rich>
          </c:tx>
          <c:layout>
            <c:manualLayout>
              <c:xMode val="edge"/>
              <c:yMode val="edge"/>
              <c:x val="0.88943780626509172"/>
              <c:y val="0.2380709413726681"/>
            </c:manualLayout>
          </c:layout>
        </c:title>
        <c:numFmt formatCode="General" sourceLinked="1"/>
        <c:tickLblPos val="nextTo"/>
        <c:spPr>
          <a:ln>
            <a:solidFill>
              <a:schemeClr val="bg1">
                <a:lumMod val="50000"/>
              </a:schemeClr>
            </a:solidFill>
          </a:ln>
        </c:spPr>
        <c:txPr>
          <a:bodyPr/>
          <a:lstStyle/>
          <a:p>
            <a:pPr>
              <a:defRPr sz="2400" b="1"/>
            </a:pPr>
            <a:endParaRPr lang="en-US"/>
          </a:p>
        </c:txPr>
        <c:crossAx val="186885248"/>
        <c:crosses val="max"/>
        <c:crossBetween val="between"/>
      </c:valAx>
      <c:catAx>
        <c:axId val="186885248"/>
        <c:scaling>
          <c:orientation val="minMax"/>
        </c:scaling>
        <c:delete val="1"/>
        <c:axPos val="b"/>
        <c:tickLblPos val="none"/>
        <c:crossAx val="186874880"/>
        <c:crosses val="autoZero"/>
        <c:auto val="1"/>
        <c:lblAlgn val="ctr"/>
        <c:lblOffset val="100"/>
      </c:catAx>
      <c:spPr>
        <a:noFill/>
        <a:ln w="12700">
          <a:noFill/>
        </a:ln>
      </c:spPr>
    </c:plotArea>
    <c:legend>
      <c:legendPos val="r"/>
      <c:legendEntry>
        <c:idx val="3"/>
        <c:delete val="1"/>
      </c:legendEntry>
      <c:legendEntry>
        <c:idx val="4"/>
        <c:delete val="1"/>
      </c:legendEntry>
      <c:legendEntry>
        <c:idx val="5"/>
        <c:delete val="1"/>
      </c:legendEntry>
      <c:layout>
        <c:manualLayout>
          <c:xMode val="edge"/>
          <c:yMode val="edge"/>
          <c:x val="0.30661887576553054"/>
          <c:y val="0.14110615339749263"/>
          <c:w val="0.39175000000000032"/>
          <c:h val="6.3908573928258994E-2"/>
        </c:manualLayout>
      </c:layout>
      <c:txPr>
        <a:bodyPr/>
        <a:lstStyle/>
        <a:p>
          <a:pPr>
            <a:defRPr sz="2400" b="1"/>
          </a:pPr>
          <a:endParaRPr lang="en-US"/>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3200"/>
            </a:pPr>
            <a:r>
              <a:rPr lang="en-US" sz="3200" dirty="0" smtClean="0"/>
              <a:t>Aphids</a:t>
            </a:r>
            <a:endParaRPr lang="en-US" sz="3200" baseline="0" dirty="0"/>
          </a:p>
        </c:rich>
      </c:tx>
      <c:layout>
        <c:manualLayout>
          <c:xMode val="edge"/>
          <c:yMode val="edge"/>
          <c:x val="0.44902427821522334"/>
          <c:y val="2.222222222222224E-2"/>
        </c:manualLayout>
      </c:layout>
    </c:title>
    <c:plotArea>
      <c:layout>
        <c:manualLayout>
          <c:layoutTarget val="inner"/>
          <c:xMode val="edge"/>
          <c:yMode val="edge"/>
          <c:x val="0.13127552242911639"/>
          <c:y val="0.11073053368328967"/>
          <c:w val="0.73369365098037542"/>
          <c:h val="0.71182545931758612"/>
        </c:manualLayout>
      </c:layout>
      <c:lineChart>
        <c:grouping val="standard"/>
        <c:ser>
          <c:idx val="1"/>
          <c:order val="0"/>
          <c:tx>
            <c:strRef>
              <c:f>Sheet2!$O$21</c:f>
              <c:strCache>
                <c:ptCount val="1"/>
                <c:pt idx="0">
                  <c:v>BW</c:v>
                </c:pt>
              </c:strCache>
            </c:strRef>
          </c:tx>
          <c:spPr>
            <a:ln w="38100"/>
          </c:spPr>
          <c:marker>
            <c:symbol val="square"/>
            <c:size val="10"/>
            <c:spPr>
              <a:ln w="38100"/>
            </c:spPr>
          </c:marker>
          <c:errBars>
            <c:errDir val="y"/>
            <c:errBarType val="both"/>
            <c:errValType val="cust"/>
            <c:plus>
              <c:numRef>
                <c:f>Sheet2!$O$25:$O$27</c:f>
                <c:numCache>
                  <c:formatCode>General</c:formatCode>
                  <c:ptCount val="3"/>
                  <c:pt idx="0">
                    <c:v>0.5471587999999995</c:v>
                  </c:pt>
                  <c:pt idx="1">
                    <c:v>0.49936830000000065</c:v>
                  </c:pt>
                  <c:pt idx="2">
                    <c:v>2.1984843000000001</c:v>
                  </c:pt>
                </c:numCache>
              </c:numRef>
            </c:plus>
            <c:minus>
              <c:numRef>
                <c:f>Sheet2!$O$25:$O$27</c:f>
                <c:numCache>
                  <c:formatCode>General</c:formatCode>
                  <c:ptCount val="3"/>
                  <c:pt idx="0">
                    <c:v>0.5471587999999995</c:v>
                  </c:pt>
                  <c:pt idx="1">
                    <c:v>0.49936830000000065</c:v>
                  </c:pt>
                  <c:pt idx="2">
                    <c:v>2.1984843000000001</c:v>
                  </c:pt>
                </c:numCache>
              </c:numRef>
            </c:minus>
          </c:errBars>
          <c:val>
            <c:numRef>
              <c:f>Sheet2!$O$22:$O$24</c:f>
              <c:numCache>
                <c:formatCode>General</c:formatCode>
                <c:ptCount val="3"/>
                <c:pt idx="0">
                  <c:v>1.2222221999999998</c:v>
                </c:pt>
                <c:pt idx="1">
                  <c:v>0.9166666999999995</c:v>
                </c:pt>
                <c:pt idx="2">
                  <c:v>8</c:v>
                </c:pt>
              </c:numCache>
            </c:numRef>
          </c:val>
        </c:ser>
        <c:ser>
          <c:idx val="2"/>
          <c:order val="1"/>
          <c:tx>
            <c:strRef>
              <c:f>Sheet2!$P$21</c:f>
              <c:strCache>
                <c:ptCount val="1"/>
                <c:pt idx="0">
                  <c:v>CP</c:v>
                </c:pt>
              </c:strCache>
            </c:strRef>
          </c:tx>
          <c:spPr>
            <a:ln w="38100"/>
          </c:spPr>
          <c:marker>
            <c:symbol val="triangle"/>
            <c:size val="10"/>
            <c:spPr>
              <a:ln w="38100"/>
            </c:spPr>
          </c:marker>
          <c:errBars>
            <c:errDir val="y"/>
            <c:errBarType val="both"/>
            <c:errValType val="cust"/>
            <c:plus>
              <c:numRef>
                <c:f>Sheet2!$P$25:$P$27</c:f>
                <c:numCache>
                  <c:formatCode>General</c:formatCode>
                  <c:ptCount val="3"/>
                  <c:pt idx="0">
                    <c:v>0.25990480000000032</c:v>
                  </c:pt>
                  <c:pt idx="1">
                    <c:v>0.48199920000000002</c:v>
                  </c:pt>
                  <c:pt idx="2">
                    <c:v>0.45156850000000032</c:v>
                  </c:pt>
                </c:numCache>
              </c:numRef>
            </c:plus>
            <c:minus>
              <c:numRef>
                <c:f>Sheet2!$P$25:$P$27</c:f>
                <c:numCache>
                  <c:formatCode>General</c:formatCode>
                  <c:ptCount val="3"/>
                  <c:pt idx="0">
                    <c:v>0.25990480000000032</c:v>
                  </c:pt>
                  <c:pt idx="1">
                    <c:v>0.48199920000000002</c:v>
                  </c:pt>
                  <c:pt idx="2">
                    <c:v>0.45156850000000032</c:v>
                  </c:pt>
                </c:numCache>
              </c:numRef>
            </c:minus>
          </c:errBars>
          <c:val>
            <c:numRef>
              <c:f>Sheet2!$P$22:$P$24</c:f>
              <c:numCache>
                <c:formatCode>General</c:formatCode>
                <c:ptCount val="3"/>
                <c:pt idx="0">
                  <c:v>0.41666670000000033</c:v>
                </c:pt>
                <c:pt idx="1">
                  <c:v>1.3333332999999985</c:v>
                </c:pt>
                <c:pt idx="2">
                  <c:v>1.4166666999999973</c:v>
                </c:pt>
              </c:numCache>
            </c:numRef>
          </c:val>
        </c:ser>
        <c:ser>
          <c:idx val="3"/>
          <c:order val="2"/>
          <c:tx>
            <c:strRef>
              <c:f>Sheet2!$Q$21</c:f>
              <c:strCache>
                <c:ptCount val="1"/>
                <c:pt idx="0">
                  <c:v>MX</c:v>
                </c:pt>
              </c:strCache>
            </c:strRef>
          </c:tx>
          <c:spPr>
            <a:ln w="38100"/>
          </c:spPr>
          <c:marker>
            <c:symbol val="x"/>
            <c:size val="10"/>
            <c:spPr>
              <a:ln w="38100"/>
            </c:spPr>
          </c:marker>
          <c:errBars>
            <c:errDir val="y"/>
            <c:errBarType val="both"/>
            <c:errValType val="cust"/>
            <c:plus>
              <c:numRef>
                <c:f>Sheet2!$Q$25:$Q$27</c:f>
                <c:numCache>
                  <c:formatCode>General</c:formatCode>
                  <c:ptCount val="3"/>
                  <c:pt idx="0">
                    <c:v>0.1666667</c:v>
                  </c:pt>
                  <c:pt idx="1">
                    <c:v>0.41056130000000002</c:v>
                  </c:pt>
                  <c:pt idx="2">
                    <c:v>0.98344889999999996</c:v>
                  </c:pt>
                </c:numCache>
              </c:numRef>
            </c:plus>
            <c:minus>
              <c:numRef>
                <c:f>Sheet2!$Q$25:$Q$27</c:f>
                <c:numCache>
                  <c:formatCode>General</c:formatCode>
                  <c:ptCount val="3"/>
                  <c:pt idx="0">
                    <c:v>0.1666667</c:v>
                  </c:pt>
                  <c:pt idx="1">
                    <c:v>0.41056130000000002</c:v>
                  </c:pt>
                  <c:pt idx="2">
                    <c:v>0.98344889999999996</c:v>
                  </c:pt>
                </c:numCache>
              </c:numRef>
            </c:minus>
          </c:errBars>
          <c:val>
            <c:numRef>
              <c:f>Sheet2!$Q$22:$Q$24</c:f>
              <c:numCache>
                <c:formatCode>General</c:formatCode>
                <c:ptCount val="3"/>
                <c:pt idx="0">
                  <c:v>0.33333330000000033</c:v>
                </c:pt>
                <c:pt idx="1">
                  <c:v>1.25</c:v>
                </c:pt>
                <c:pt idx="2">
                  <c:v>6.1666667000000004</c:v>
                </c:pt>
              </c:numCache>
            </c:numRef>
          </c:val>
        </c:ser>
        <c:marker val="1"/>
        <c:axId val="187335424"/>
        <c:axId val="187337344"/>
      </c:lineChart>
      <c:lineChart>
        <c:grouping val="standard"/>
        <c:ser>
          <c:idx val="4"/>
          <c:order val="3"/>
          <c:tx>
            <c:strRef>
              <c:f>Sheet2!$R$21</c:f>
              <c:strCache>
                <c:ptCount val="1"/>
                <c:pt idx="0">
                  <c:v>BW Bloom</c:v>
                </c:pt>
              </c:strCache>
            </c:strRef>
          </c:tx>
          <c:spPr>
            <a:ln w="38100" cap="rnd">
              <a:solidFill>
                <a:schemeClr val="accent2">
                  <a:lumMod val="60000"/>
                  <a:lumOff val="40000"/>
                </a:schemeClr>
              </a:solidFill>
              <a:prstDash val="dash"/>
            </a:ln>
          </c:spPr>
          <c:marker>
            <c:symbol val="none"/>
          </c:marker>
          <c:val>
            <c:numRef>
              <c:f>Sheet2!$R$22:$R$24</c:f>
              <c:numCache>
                <c:formatCode>General</c:formatCode>
                <c:ptCount val="3"/>
                <c:pt idx="0">
                  <c:v>4.5999999999999996</c:v>
                </c:pt>
                <c:pt idx="1">
                  <c:v>7.85</c:v>
                </c:pt>
                <c:pt idx="2">
                  <c:v>7.4</c:v>
                </c:pt>
              </c:numCache>
            </c:numRef>
          </c:val>
        </c:ser>
        <c:ser>
          <c:idx val="5"/>
          <c:order val="4"/>
          <c:tx>
            <c:strRef>
              <c:f>Sheet2!$S$21</c:f>
              <c:strCache>
                <c:ptCount val="1"/>
                <c:pt idx="0">
                  <c:v>CP Bloom</c:v>
                </c:pt>
              </c:strCache>
            </c:strRef>
          </c:tx>
          <c:spPr>
            <a:ln w="38100" cmpd="sng">
              <a:solidFill>
                <a:schemeClr val="accent3">
                  <a:lumMod val="75000"/>
                </a:schemeClr>
              </a:solidFill>
              <a:prstDash val="lgDash"/>
            </a:ln>
          </c:spPr>
          <c:marker>
            <c:symbol val="none"/>
          </c:marker>
          <c:val>
            <c:numRef>
              <c:f>Sheet2!$S$22:$S$24</c:f>
              <c:numCache>
                <c:formatCode>General</c:formatCode>
                <c:ptCount val="3"/>
                <c:pt idx="0">
                  <c:v>0</c:v>
                </c:pt>
                <c:pt idx="1">
                  <c:v>0</c:v>
                </c:pt>
                <c:pt idx="2">
                  <c:v>0</c:v>
                </c:pt>
              </c:numCache>
            </c:numRef>
          </c:val>
        </c:ser>
        <c:ser>
          <c:idx val="6"/>
          <c:order val="5"/>
          <c:tx>
            <c:strRef>
              <c:f>Sheet2!$T$21</c:f>
              <c:strCache>
                <c:ptCount val="1"/>
                <c:pt idx="0">
                  <c:v>MX Bloom</c:v>
                </c:pt>
              </c:strCache>
            </c:strRef>
          </c:tx>
          <c:spPr>
            <a:ln w="38100">
              <a:solidFill>
                <a:schemeClr val="accent4">
                  <a:lumMod val="60000"/>
                  <a:lumOff val="40000"/>
                </a:schemeClr>
              </a:solidFill>
              <a:prstDash val="dash"/>
            </a:ln>
          </c:spPr>
          <c:marker>
            <c:symbol val="none"/>
          </c:marker>
          <c:val>
            <c:numRef>
              <c:f>Sheet2!$T$22:$T$24</c:f>
              <c:numCache>
                <c:formatCode>General</c:formatCode>
                <c:ptCount val="3"/>
                <c:pt idx="0">
                  <c:v>5.6499999999999995</c:v>
                </c:pt>
                <c:pt idx="1">
                  <c:v>8.9250000000000007</c:v>
                </c:pt>
                <c:pt idx="2">
                  <c:v>9.0750000000000028</c:v>
                </c:pt>
              </c:numCache>
            </c:numRef>
          </c:val>
        </c:ser>
        <c:marker val="1"/>
        <c:axId val="187366016"/>
        <c:axId val="187364096"/>
      </c:lineChart>
      <c:catAx>
        <c:axId val="187335424"/>
        <c:scaling>
          <c:orientation val="minMax"/>
        </c:scaling>
        <c:axPos val="b"/>
        <c:title>
          <c:tx>
            <c:rich>
              <a:bodyPr/>
              <a:lstStyle/>
              <a:p>
                <a:pPr>
                  <a:defRPr sz="2800"/>
                </a:pPr>
                <a:r>
                  <a:rPr lang="en-US" sz="2800" dirty="0"/>
                  <a:t>Weeks After Bloom Initiation</a:t>
                </a:r>
              </a:p>
            </c:rich>
          </c:tx>
          <c:layout/>
        </c:title>
        <c:tickLblPos val="nextTo"/>
        <c:txPr>
          <a:bodyPr/>
          <a:lstStyle/>
          <a:p>
            <a:pPr>
              <a:defRPr sz="2400" b="1"/>
            </a:pPr>
            <a:endParaRPr lang="en-US"/>
          </a:p>
        </c:txPr>
        <c:crossAx val="187337344"/>
        <c:crosses val="autoZero"/>
        <c:auto val="1"/>
        <c:lblAlgn val="ctr"/>
        <c:lblOffset val="100"/>
      </c:catAx>
      <c:valAx>
        <c:axId val="187337344"/>
        <c:scaling>
          <c:orientation val="minMax"/>
        </c:scaling>
        <c:axPos val="l"/>
        <c:title>
          <c:tx>
            <c:rich>
              <a:bodyPr rot="-5400000" vert="horz"/>
              <a:lstStyle/>
              <a:p>
                <a:pPr>
                  <a:defRPr sz="2800"/>
                </a:pPr>
                <a:r>
                  <a:rPr lang="en-US" sz="2800" dirty="0"/>
                  <a:t>Mean # of </a:t>
                </a:r>
                <a:r>
                  <a:rPr lang="en-US" sz="2800" dirty="0" smtClean="0"/>
                  <a:t>Aphids</a:t>
                </a:r>
                <a:endParaRPr lang="en-US" sz="2800" dirty="0"/>
              </a:p>
            </c:rich>
          </c:tx>
          <c:layout>
            <c:manualLayout>
              <c:xMode val="edge"/>
              <c:yMode val="edge"/>
              <c:x val="4.1666666666666683E-3"/>
              <c:y val="0.28221726450860307"/>
            </c:manualLayout>
          </c:layout>
        </c:title>
        <c:numFmt formatCode="General" sourceLinked="1"/>
        <c:minorTickMark val="in"/>
        <c:tickLblPos val="nextTo"/>
        <c:txPr>
          <a:bodyPr/>
          <a:lstStyle/>
          <a:p>
            <a:pPr>
              <a:defRPr sz="2400" b="1"/>
            </a:pPr>
            <a:endParaRPr lang="en-US"/>
          </a:p>
        </c:txPr>
        <c:crossAx val="187335424"/>
        <c:crosses val="autoZero"/>
        <c:crossBetween val="between"/>
        <c:minorUnit val="0.5"/>
      </c:valAx>
      <c:valAx>
        <c:axId val="187364096"/>
        <c:scaling>
          <c:orientation val="minMax"/>
        </c:scaling>
        <c:axPos val="r"/>
        <c:title>
          <c:tx>
            <c:rich>
              <a:bodyPr rot="-5400000" vert="horz"/>
              <a:lstStyle/>
              <a:p>
                <a:pPr>
                  <a:defRPr sz="2800"/>
                </a:pPr>
                <a:r>
                  <a:rPr lang="en-US" sz="2800"/>
                  <a:t>Number of Infloresences</a:t>
                </a:r>
              </a:p>
            </c:rich>
          </c:tx>
          <c:layout/>
        </c:title>
        <c:numFmt formatCode="General" sourceLinked="1"/>
        <c:minorTickMark val="in"/>
        <c:tickLblPos val="nextTo"/>
        <c:txPr>
          <a:bodyPr/>
          <a:lstStyle/>
          <a:p>
            <a:pPr>
              <a:defRPr sz="2400" b="1"/>
            </a:pPr>
            <a:endParaRPr lang="en-US"/>
          </a:p>
        </c:txPr>
        <c:crossAx val="187366016"/>
        <c:crosses val="max"/>
        <c:crossBetween val="between"/>
        <c:minorUnit val="0.5"/>
      </c:valAx>
      <c:catAx>
        <c:axId val="187366016"/>
        <c:scaling>
          <c:orientation val="minMax"/>
        </c:scaling>
        <c:delete val="1"/>
        <c:axPos val="b"/>
        <c:tickLblPos val="none"/>
        <c:crossAx val="187364096"/>
        <c:crosses val="autoZero"/>
        <c:auto val="1"/>
        <c:lblAlgn val="ctr"/>
        <c:lblOffset val="100"/>
      </c:catAx>
    </c:plotArea>
    <c:legend>
      <c:legendPos val="r"/>
      <c:legendEntry>
        <c:idx val="3"/>
        <c:delete val="1"/>
      </c:legendEntry>
      <c:legendEntry>
        <c:idx val="4"/>
        <c:delete val="1"/>
      </c:legendEntry>
      <c:legendEntry>
        <c:idx val="5"/>
        <c:delete val="1"/>
      </c:legendEntry>
      <c:layout>
        <c:manualLayout>
          <c:xMode val="edge"/>
          <c:yMode val="edge"/>
          <c:x val="0.35784459755030645"/>
          <c:y val="0.10952872557596974"/>
          <c:w val="0.30188517060367487"/>
          <c:h val="7.2541803580435188E-2"/>
        </c:manualLayout>
      </c:layout>
      <c:txPr>
        <a:bodyPr/>
        <a:lstStyle/>
        <a:p>
          <a:pPr>
            <a:defRPr sz="2400" b="1"/>
          </a:pPr>
          <a:endParaRPr lang="en-US"/>
        </a:p>
      </c:txPr>
    </c:legend>
    <c:plotVisOnly val="1"/>
    <c:dispBlanksAs val="gap"/>
  </c:chart>
  <c:spPr>
    <a:ln>
      <a:solidFill>
        <a:schemeClr val="bg1"/>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3200" dirty="0" smtClean="0"/>
              <a:t>Minute Pirate Bugs</a:t>
            </a:r>
            <a:endParaRPr lang="en-US" sz="3200" dirty="0"/>
          </a:p>
        </c:rich>
      </c:tx>
      <c:layout>
        <c:manualLayout>
          <c:xMode val="edge"/>
          <c:yMode val="edge"/>
          <c:x val="0.30050940507436591"/>
          <c:y val="3.4182560513269192E-2"/>
        </c:manualLayout>
      </c:layout>
    </c:title>
    <c:plotArea>
      <c:layout>
        <c:manualLayout>
          <c:layoutTarget val="inner"/>
          <c:xMode val="edge"/>
          <c:yMode val="edge"/>
          <c:x val="0.13746062341273096"/>
          <c:y val="0.1880349956255469"/>
          <c:w val="0.67043139535658203"/>
          <c:h val="0.65645581802274744"/>
        </c:manualLayout>
      </c:layout>
      <c:lineChart>
        <c:grouping val="standard"/>
        <c:ser>
          <c:idx val="1"/>
          <c:order val="0"/>
          <c:tx>
            <c:strRef>
              <c:f>Sheet2!$AJ$12</c:f>
              <c:strCache>
                <c:ptCount val="1"/>
                <c:pt idx="0">
                  <c:v>BW</c:v>
                </c:pt>
              </c:strCache>
            </c:strRef>
          </c:tx>
          <c:spPr>
            <a:ln w="38100"/>
          </c:spPr>
          <c:marker>
            <c:symbol val="square"/>
            <c:size val="10"/>
            <c:spPr>
              <a:ln w="76200"/>
            </c:spPr>
          </c:marker>
          <c:errBars>
            <c:errDir val="y"/>
            <c:errBarType val="both"/>
            <c:errValType val="cust"/>
            <c:plus>
              <c:numRef>
                <c:f>Sheet2!$AJ$16:$AJ$18</c:f>
                <c:numCache>
                  <c:formatCode>General</c:formatCode>
                  <c:ptCount val="3"/>
                  <c:pt idx="0">
                    <c:v>0.86602539999999995</c:v>
                  </c:pt>
                  <c:pt idx="1">
                    <c:v>0.49936830000000065</c:v>
                  </c:pt>
                  <c:pt idx="2">
                    <c:v>0.81028739999999932</c:v>
                  </c:pt>
                </c:numCache>
              </c:numRef>
            </c:plus>
            <c:minus>
              <c:numRef>
                <c:f>Sheet2!$AJ$16:$AJ$18</c:f>
                <c:numCache>
                  <c:formatCode>General</c:formatCode>
                  <c:ptCount val="3"/>
                  <c:pt idx="0">
                    <c:v>0.86602539999999995</c:v>
                  </c:pt>
                  <c:pt idx="1">
                    <c:v>0.49936830000000065</c:v>
                  </c:pt>
                  <c:pt idx="2">
                    <c:v>0.81028739999999932</c:v>
                  </c:pt>
                </c:numCache>
              </c:numRef>
            </c:minus>
          </c:errBars>
          <c:val>
            <c:numRef>
              <c:f>Sheet2!$AJ$13:$AJ$15</c:f>
              <c:numCache>
                <c:formatCode>General</c:formatCode>
                <c:ptCount val="3"/>
                <c:pt idx="0">
                  <c:v>7.6666667000000004</c:v>
                </c:pt>
                <c:pt idx="1">
                  <c:v>6.5833332999999996</c:v>
                </c:pt>
                <c:pt idx="2">
                  <c:v>7.6666667000000004</c:v>
                </c:pt>
              </c:numCache>
            </c:numRef>
          </c:val>
        </c:ser>
        <c:ser>
          <c:idx val="2"/>
          <c:order val="1"/>
          <c:tx>
            <c:strRef>
              <c:f>Sheet2!$AK$12</c:f>
              <c:strCache>
                <c:ptCount val="1"/>
                <c:pt idx="0">
                  <c:v>CP</c:v>
                </c:pt>
              </c:strCache>
            </c:strRef>
          </c:tx>
          <c:spPr>
            <a:ln w="38100"/>
          </c:spPr>
          <c:marker>
            <c:symbol val="triangle"/>
            <c:size val="10"/>
            <c:spPr>
              <a:ln w="76200"/>
            </c:spPr>
          </c:marker>
          <c:errBars>
            <c:errDir val="y"/>
            <c:errBarType val="both"/>
            <c:errValType val="cust"/>
            <c:plus>
              <c:numRef>
                <c:f>Sheet2!$AK$16:$AK$18</c:f>
                <c:numCache>
                  <c:formatCode>General</c:formatCode>
                  <c:ptCount val="3"/>
                  <c:pt idx="0">
                    <c:v>0.45781650000000046</c:v>
                  </c:pt>
                  <c:pt idx="1">
                    <c:v>0.27061470000000032</c:v>
                  </c:pt>
                  <c:pt idx="2">
                    <c:v>0.45156850000000032</c:v>
                  </c:pt>
                </c:numCache>
              </c:numRef>
            </c:plus>
            <c:minus>
              <c:numRef>
                <c:f>Sheet2!$AK$16:$AK$18</c:f>
                <c:numCache>
                  <c:formatCode>General</c:formatCode>
                  <c:ptCount val="3"/>
                  <c:pt idx="0">
                    <c:v>0.45781650000000046</c:v>
                  </c:pt>
                  <c:pt idx="1">
                    <c:v>0.27061470000000032</c:v>
                  </c:pt>
                  <c:pt idx="2">
                    <c:v>0.45156850000000032</c:v>
                  </c:pt>
                </c:numCache>
              </c:numRef>
            </c:minus>
          </c:errBars>
          <c:val>
            <c:numRef>
              <c:f>Sheet2!$AK$13:$AK$15</c:f>
              <c:numCache>
                <c:formatCode>General</c:formatCode>
                <c:ptCount val="3"/>
                <c:pt idx="0">
                  <c:v>0.8333332999999995</c:v>
                </c:pt>
                <c:pt idx="1">
                  <c:v>0.8333332999999995</c:v>
                </c:pt>
                <c:pt idx="2">
                  <c:v>1.5833332999999985</c:v>
                </c:pt>
              </c:numCache>
            </c:numRef>
          </c:val>
        </c:ser>
        <c:ser>
          <c:idx val="3"/>
          <c:order val="2"/>
          <c:tx>
            <c:strRef>
              <c:f>Sheet2!$AL$12</c:f>
              <c:strCache>
                <c:ptCount val="1"/>
                <c:pt idx="0">
                  <c:v>MX</c:v>
                </c:pt>
              </c:strCache>
            </c:strRef>
          </c:tx>
          <c:spPr>
            <a:ln w="38100"/>
          </c:spPr>
          <c:marker>
            <c:symbol val="x"/>
            <c:size val="10"/>
            <c:spPr>
              <a:ln w="76200"/>
            </c:spPr>
          </c:marker>
          <c:errBars>
            <c:errDir val="y"/>
            <c:errBarType val="both"/>
            <c:errValType val="cust"/>
            <c:plus>
              <c:numRef>
                <c:f>Sheet2!$AL$16:$AL$18</c:f>
                <c:numCache>
                  <c:formatCode>General</c:formatCode>
                  <c:ptCount val="3"/>
                  <c:pt idx="0">
                    <c:v>1.8215106999999986</c:v>
                  </c:pt>
                  <c:pt idx="1">
                    <c:v>1.118034</c:v>
                  </c:pt>
                  <c:pt idx="2">
                    <c:v>1.1337342999999978</c:v>
                  </c:pt>
                </c:numCache>
              </c:numRef>
            </c:plus>
            <c:minus>
              <c:numRef>
                <c:f>Sheet2!$AL$16:$AL$18</c:f>
                <c:numCache>
                  <c:formatCode>General</c:formatCode>
                  <c:ptCount val="3"/>
                  <c:pt idx="0">
                    <c:v>1.8215106999999986</c:v>
                  </c:pt>
                  <c:pt idx="1">
                    <c:v>1.118034</c:v>
                  </c:pt>
                  <c:pt idx="2">
                    <c:v>1.1337342999999978</c:v>
                  </c:pt>
                </c:numCache>
              </c:numRef>
            </c:minus>
          </c:errBars>
          <c:val>
            <c:numRef>
              <c:f>Sheet2!$AL$13:$AL$15</c:f>
              <c:numCache>
                <c:formatCode>General</c:formatCode>
                <c:ptCount val="3"/>
                <c:pt idx="0">
                  <c:v>8.1111110999999969</c:v>
                </c:pt>
                <c:pt idx="1">
                  <c:v>7.5</c:v>
                </c:pt>
                <c:pt idx="2">
                  <c:v>6.1666667000000004</c:v>
                </c:pt>
              </c:numCache>
            </c:numRef>
          </c:val>
        </c:ser>
        <c:marker val="1"/>
        <c:axId val="187484416"/>
        <c:axId val="187498880"/>
      </c:lineChart>
      <c:lineChart>
        <c:grouping val="standard"/>
        <c:ser>
          <c:idx val="0"/>
          <c:order val="3"/>
          <c:tx>
            <c:strRef>
              <c:f>Sheet2!$AM$12</c:f>
              <c:strCache>
                <c:ptCount val="1"/>
                <c:pt idx="0">
                  <c:v>BW Bloom</c:v>
                </c:pt>
              </c:strCache>
            </c:strRef>
          </c:tx>
          <c:spPr>
            <a:ln w="38100" cmpd="sng">
              <a:solidFill>
                <a:schemeClr val="accent2">
                  <a:lumMod val="60000"/>
                  <a:lumOff val="40000"/>
                </a:schemeClr>
              </a:solidFill>
              <a:prstDash val="lgDash"/>
            </a:ln>
          </c:spPr>
          <c:marker>
            <c:symbol val="none"/>
          </c:marker>
          <c:val>
            <c:numRef>
              <c:f>Sheet2!$AM$13:$AM$15</c:f>
              <c:numCache>
                <c:formatCode>General</c:formatCode>
                <c:ptCount val="3"/>
                <c:pt idx="0">
                  <c:v>4.5999999999999996</c:v>
                </c:pt>
                <c:pt idx="1">
                  <c:v>7.85</c:v>
                </c:pt>
                <c:pt idx="2">
                  <c:v>7.4</c:v>
                </c:pt>
              </c:numCache>
            </c:numRef>
          </c:val>
        </c:ser>
        <c:ser>
          <c:idx val="4"/>
          <c:order val="4"/>
          <c:tx>
            <c:strRef>
              <c:f>Sheet2!$AN$12</c:f>
              <c:strCache>
                <c:ptCount val="1"/>
                <c:pt idx="0">
                  <c:v>CP Bloom</c:v>
                </c:pt>
              </c:strCache>
            </c:strRef>
          </c:tx>
          <c:spPr>
            <a:ln w="38100" cmpd="sng">
              <a:solidFill>
                <a:schemeClr val="accent3">
                  <a:lumMod val="75000"/>
                </a:schemeClr>
              </a:solidFill>
              <a:prstDash val="lgDash"/>
            </a:ln>
          </c:spPr>
          <c:marker>
            <c:symbol val="none"/>
          </c:marker>
          <c:val>
            <c:numRef>
              <c:f>Sheet2!$AN$13:$AN$15</c:f>
              <c:numCache>
                <c:formatCode>General</c:formatCode>
                <c:ptCount val="3"/>
                <c:pt idx="0">
                  <c:v>0</c:v>
                </c:pt>
                <c:pt idx="1">
                  <c:v>0</c:v>
                </c:pt>
                <c:pt idx="2">
                  <c:v>0</c:v>
                </c:pt>
              </c:numCache>
            </c:numRef>
          </c:val>
        </c:ser>
        <c:ser>
          <c:idx val="5"/>
          <c:order val="5"/>
          <c:tx>
            <c:strRef>
              <c:f>Sheet2!$AO$12</c:f>
              <c:strCache>
                <c:ptCount val="1"/>
                <c:pt idx="0">
                  <c:v>MX Bloom</c:v>
                </c:pt>
              </c:strCache>
            </c:strRef>
          </c:tx>
          <c:spPr>
            <a:ln w="38100">
              <a:solidFill>
                <a:schemeClr val="accent4">
                  <a:lumMod val="60000"/>
                  <a:lumOff val="40000"/>
                </a:schemeClr>
              </a:solidFill>
              <a:prstDash val="lgDash"/>
            </a:ln>
          </c:spPr>
          <c:marker>
            <c:symbol val="none"/>
          </c:marker>
          <c:val>
            <c:numRef>
              <c:f>Sheet2!$AO$13:$AO$15</c:f>
              <c:numCache>
                <c:formatCode>General</c:formatCode>
                <c:ptCount val="3"/>
                <c:pt idx="0">
                  <c:v>5.6499999999999995</c:v>
                </c:pt>
                <c:pt idx="1">
                  <c:v>8.9250000000000007</c:v>
                </c:pt>
                <c:pt idx="2">
                  <c:v>9.0750000000000028</c:v>
                </c:pt>
              </c:numCache>
            </c:numRef>
          </c:val>
        </c:ser>
        <c:marker val="1"/>
        <c:axId val="187511168"/>
        <c:axId val="187500800"/>
      </c:lineChart>
      <c:catAx>
        <c:axId val="187484416"/>
        <c:scaling>
          <c:orientation val="minMax"/>
        </c:scaling>
        <c:axPos val="b"/>
        <c:title>
          <c:tx>
            <c:rich>
              <a:bodyPr/>
              <a:lstStyle/>
              <a:p>
                <a:pPr>
                  <a:defRPr sz="2800"/>
                </a:pPr>
                <a:r>
                  <a:rPr lang="en-US" sz="2800"/>
                  <a:t>Week After Bloom Initiation</a:t>
                </a:r>
              </a:p>
            </c:rich>
          </c:tx>
          <c:layout/>
        </c:title>
        <c:tickLblPos val="nextTo"/>
        <c:txPr>
          <a:bodyPr/>
          <a:lstStyle/>
          <a:p>
            <a:pPr>
              <a:defRPr sz="2400" b="1"/>
            </a:pPr>
            <a:endParaRPr lang="en-US"/>
          </a:p>
        </c:txPr>
        <c:crossAx val="187498880"/>
        <c:crosses val="autoZero"/>
        <c:auto val="1"/>
        <c:lblAlgn val="ctr"/>
        <c:lblOffset val="100"/>
      </c:catAx>
      <c:valAx>
        <c:axId val="187498880"/>
        <c:scaling>
          <c:orientation val="minMax"/>
        </c:scaling>
        <c:axPos val="l"/>
        <c:title>
          <c:tx>
            <c:rich>
              <a:bodyPr rot="-5400000" vert="horz"/>
              <a:lstStyle/>
              <a:p>
                <a:pPr>
                  <a:defRPr sz="2000"/>
                </a:pPr>
                <a:r>
                  <a:rPr lang="en-US" sz="2800" dirty="0"/>
                  <a:t>Mean</a:t>
                </a:r>
                <a:r>
                  <a:rPr lang="en-US" sz="2800" baseline="0" dirty="0"/>
                  <a:t> #</a:t>
                </a:r>
                <a:r>
                  <a:rPr lang="en-US" sz="2800" dirty="0"/>
                  <a:t> </a:t>
                </a:r>
                <a:r>
                  <a:rPr lang="en-US" sz="2800" dirty="0" smtClean="0"/>
                  <a:t>Minute</a:t>
                </a:r>
                <a:r>
                  <a:rPr lang="en-US" sz="2800" baseline="0" dirty="0" smtClean="0"/>
                  <a:t> Pirate Bugs</a:t>
                </a:r>
                <a:endParaRPr lang="en-US" sz="2800" dirty="0"/>
              </a:p>
            </c:rich>
          </c:tx>
          <c:layout/>
        </c:title>
        <c:numFmt formatCode="General" sourceLinked="1"/>
        <c:tickLblPos val="nextTo"/>
        <c:txPr>
          <a:bodyPr/>
          <a:lstStyle/>
          <a:p>
            <a:pPr>
              <a:defRPr sz="2400" b="1"/>
            </a:pPr>
            <a:endParaRPr lang="en-US"/>
          </a:p>
        </c:txPr>
        <c:crossAx val="187484416"/>
        <c:crosses val="autoZero"/>
        <c:crossBetween val="between"/>
      </c:valAx>
      <c:valAx>
        <c:axId val="187500800"/>
        <c:scaling>
          <c:orientation val="minMax"/>
        </c:scaling>
        <c:axPos val="r"/>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mn-lt"/>
                    <a:ea typeface="+mn-ea"/>
                    <a:cs typeface="+mn-cs"/>
                  </a:defRPr>
                </a:pPr>
                <a:r>
                  <a:rPr lang="en-US" sz="2800" b="1" i="0" baseline="0"/>
                  <a:t>Number of Inflorescences</a:t>
                </a:r>
                <a:endParaRPr lang="en-US" sz="2800"/>
              </a:p>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mn-lt"/>
                    <a:ea typeface="+mn-ea"/>
                    <a:cs typeface="+mn-cs"/>
                  </a:defRPr>
                </a:pPr>
                <a:endParaRPr lang="en-US" sz="2800"/>
              </a:p>
            </c:rich>
          </c:tx>
          <c:layout/>
        </c:title>
        <c:numFmt formatCode="General" sourceLinked="1"/>
        <c:tickLblPos val="nextTo"/>
        <c:txPr>
          <a:bodyPr/>
          <a:lstStyle/>
          <a:p>
            <a:pPr>
              <a:defRPr sz="2400" b="1"/>
            </a:pPr>
            <a:endParaRPr lang="en-US"/>
          </a:p>
        </c:txPr>
        <c:crossAx val="187511168"/>
        <c:crosses val="max"/>
        <c:crossBetween val="between"/>
      </c:valAx>
      <c:catAx>
        <c:axId val="187511168"/>
        <c:scaling>
          <c:orientation val="minMax"/>
        </c:scaling>
        <c:delete val="1"/>
        <c:axPos val="b"/>
        <c:tickLblPos val="none"/>
        <c:crossAx val="187500800"/>
        <c:crosses val="autoZero"/>
        <c:auto val="1"/>
        <c:lblAlgn val="ctr"/>
        <c:lblOffset val="100"/>
      </c:catAx>
    </c:plotArea>
    <c:legend>
      <c:legendPos val="t"/>
      <c:legendEntry>
        <c:idx val="3"/>
        <c:delete val="1"/>
      </c:legendEntry>
      <c:legendEntry>
        <c:idx val="4"/>
        <c:delete val="1"/>
      </c:legendEntry>
      <c:legendEntry>
        <c:idx val="5"/>
        <c:delete val="1"/>
      </c:legendEntry>
      <c:layout>
        <c:manualLayout>
          <c:xMode val="edge"/>
          <c:yMode val="edge"/>
          <c:x val="0.31671522309711286"/>
          <c:y val="0.14499081364829405"/>
          <c:w val="0.29940004374453211"/>
          <c:h val="4.2442548848060702E-2"/>
        </c:manualLayout>
      </c:layout>
      <c:txPr>
        <a:bodyPr/>
        <a:lstStyle/>
        <a:p>
          <a:pPr>
            <a:defRPr sz="2400" b="1"/>
          </a:pPr>
          <a:endParaRPr lang="en-US"/>
        </a:p>
      </c:txPr>
    </c:legend>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3200"/>
            </a:pPr>
            <a:r>
              <a:rPr lang="en-US" sz="3200" dirty="0" smtClean="0"/>
              <a:t>Potato Leafhoppers</a:t>
            </a:r>
            <a:endParaRPr lang="en-US" sz="3200" dirty="0"/>
          </a:p>
        </c:rich>
      </c:tx>
      <c:layout>
        <c:manualLayout>
          <c:xMode val="edge"/>
          <c:yMode val="edge"/>
          <c:x val="0.298826662292214"/>
          <c:y val="3.2711431904345285E-2"/>
        </c:manualLayout>
      </c:layout>
      <c:overlay val="1"/>
    </c:title>
    <c:plotArea>
      <c:layout>
        <c:manualLayout>
          <c:layoutTarget val="inner"/>
          <c:xMode val="edge"/>
          <c:yMode val="edge"/>
          <c:x val="0.14873443965931907"/>
          <c:y val="0.12406065908428121"/>
          <c:w val="0.68975596710979781"/>
          <c:h val="0.71426834679747853"/>
        </c:manualLayout>
      </c:layout>
      <c:lineChart>
        <c:grouping val="standard"/>
        <c:ser>
          <c:idx val="1"/>
          <c:order val="0"/>
          <c:tx>
            <c:strRef>
              <c:f>Sheet2!$AE$21</c:f>
              <c:strCache>
                <c:ptCount val="1"/>
                <c:pt idx="0">
                  <c:v>BW</c:v>
                </c:pt>
              </c:strCache>
            </c:strRef>
          </c:tx>
          <c:spPr>
            <a:ln w="38100"/>
          </c:spPr>
          <c:marker>
            <c:spPr>
              <a:ln w="38100"/>
            </c:spPr>
          </c:marker>
          <c:errBars>
            <c:errDir val="y"/>
            <c:errBarType val="both"/>
            <c:errValType val="cust"/>
            <c:plus>
              <c:numRef>
                <c:f>Sheet2!$AE$25:$AE$27</c:f>
                <c:numCache>
                  <c:formatCode>General</c:formatCode>
                  <c:ptCount val="3"/>
                  <c:pt idx="0">
                    <c:v>0.36430210000000046</c:v>
                  </c:pt>
                  <c:pt idx="1">
                    <c:v>0.24099960000000023</c:v>
                  </c:pt>
                  <c:pt idx="2">
                    <c:v>0.35533450000000033</c:v>
                  </c:pt>
                </c:numCache>
              </c:numRef>
            </c:plus>
            <c:minus>
              <c:numRef>
                <c:f>Sheet2!$AE$25:$AE$27</c:f>
                <c:numCache>
                  <c:formatCode>General</c:formatCode>
                  <c:ptCount val="3"/>
                  <c:pt idx="0">
                    <c:v>0.36430210000000046</c:v>
                  </c:pt>
                  <c:pt idx="1">
                    <c:v>0.24099960000000023</c:v>
                  </c:pt>
                  <c:pt idx="2">
                    <c:v>0.35533450000000033</c:v>
                  </c:pt>
                </c:numCache>
              </c:numRef>
            </c:minus>
          </c:errBars>
          <c:val>
            <c:numRef>
              <c:f>Sheet2!$AE$22:$AE$24</c:f>
              <c:numCache>
                <c:formatCode>General</c:formatCode>
                <c:ptCount val="3"/>
                <c:pt idx="0">
                  <c:v>1.2222221999999998</c:v>
                </c:pt>
                <c:pt idx="1">
                  <c:v>0.8333332999999995</c:v>
                </c:pt>
                <c:pt idx="2">
                  <c:v>1.3333332999999985</c:v>
                </c:pt>
              </c:numCache>
            </c:numRef>
          </c:val>
        </c:ser>
        <c:ser>
          <c:idx val="2"/>
          <c:order val="1"/>
          <c:tx>
            <c:strRef>
              <c:f>Sheet2!$AF$21</c:f>
              <c:strCache>
                <c:ptCount val="1"/>
                <c:pt idx="0">
                  <c:v>CP</c:v>
                </c:pt>
              </c:strCache>
            </c:strRef>
          </c:tx>
          <c:spPr>
            <a:ln w="38100"/>
          </c:spPr>
          <c:marker>
            <c:spPr>
              <a:ln w="38100"/>
            </c:spPr>
          </c:marker>
          <c:errBars>
            <c:errDir val="y"/>
            <c:errBarType val="both"/>
            <c:errValType val="cust"/>
            <c:plus>
              <c:numRef>
                <c:f>Sheet2!$AF$25:$AF$27</c:f>
                <c:numCache>
                  <c:formatCode>General</c:formatCode>
                  <c:ptCount val="3"/>
                  <c:pt idx="0">
                    <c:v>1.1899728000000001</c:v>
                  </c:pt>
                  <c:pt idx="1">
                    <c:v>0.4286165000000004</c:v>
                  </c:pt>
                  <c:pt idx="2">
                    <c:v>1.5494785999999998</c:v>
                  </c:pt>
                </c:numCache>
              </c:numRef>
            </c:plus>
            <c:minus>
              <c:numRef>
                <c:f>Sheet2!$AF$25:$AF$27</c:f>
                <c:numCache>
                  <c:formatCode>General</c:formatCode>
                  <c:ptCount val="3"/>
                  <c:pt idx="0">
                    <c:v>1.1899728000000001</c:v>
                  </c:pt>
                  <c:pt idx="1">
                    <c:v>0.4286165000000004</c:v>
                  </c:pt>
                  <c:pt idx="2">
                    <c:v>1.5494785999999998</c:v>
                  </c:pt>
                </c:numCache>
              </c:numRef>
            </c:minus>
          </c:errBars>
          <c:val>
            <c:numRef>
              <c:f>Sheet2!$AF$22:$AF$24</c:f>
              <c:numCache>
                <c:formatCode>General</c:formatCode>
                <c:ptCount val="3"/>
                <c:pt idx="0">
                  <c:v>6.9166667000000066</c:v>
                </c:pt>
                <c:pt idx="1">
                  <c:v>4.25</c:v>
                </c:pt>
                <c:pt idx="2">
                  <c:v>8.4166667000000004</c:v>
                </c:pt>
              </c:numCache>
            </c:numRef>
          </c:val>
        </c:ser>
        <c:ser>
          <c:idx val="3"/>
          <c:order val="2"/>
          <c:tx>
            <c:strRef>
              <c:f>Sheet2!$AG$21</c:f>
              <c:strCache>
                <c:ptCount val="1"/>
                <c:pt idx="0">
                  <c:v>MX</c:v>
                </c:pt>
              </c:strCache>
            </c:strRef>
          </c:tx>
          <c:spPr>
            <a:ln w="38100"/>
          </c:spPr>
          <c:marker>
            <c:spPr>
              <a:ln w="38100"/>
            </c:spPr>
          </c:marker>
          <c:errBars>
            <c:errDir val="y"/>
            <c:errBarType val="both"/>
            <c:errValType val="cust"/>
            <c:plus>
              <c:numRef>
                <c:f>Sheet2!$AG$25:$AG$27</c:f>
                <c:numCache>
                  <c:formatCode>General</c:formatCode>
                  <c:ptCount val="3"/>
                  <c:pt idx="0">
                    <c:v>0.44095860000000031</c:v>
                  </c:pt>
                  <c:pt idx="1">
                    <c:v>0.28426760000000001</c:v>
                  </c:pt>
                  <c:pt idx="2">
                    <c:v>0.35533450000000033</c:v>
                  </c:pt>
                </c:numCache>
              </c:numRef>
            </c:plus>
            <c:minus>
              <c:numRef>
                <c:f>Sheet2!$AG$25:$AG$27</c:f>
                <c:numCache>
                  <c:formatCode>General</c:formatCode>
                  <c:ptCount val="3"/>
                  <c:pt idx="0">
                    <c:v>0.44095860000000031</c:v>
                  </c:pt>
                  <c:pt idx="1">
                    <c:v>0.28426760000000001</c:v>
                  </c:pt>
                  <c:pt idx="2">
                    <c:v>0.35533450000000033</c:v>
                  </c:pt>
                </c:numCache>
              </c:numRef>
            </c:minus>
          </c:errBars>
          <c:val>
            <c:numRef>
              <c:f>Sheet2!$AG$22:$AG$24</c:f>
              <c:numCache>
                <c:formatCode>General</c:formatCode>
                <c:ptCount val="3"/>
                <c:pt idx="0">
                  <c:v>1</c:v>
                </c:pt>
                <c:pt idx="1">
                  <c:v>0.66666669999999995</c:v>
                </c:pt>
                <c:pt idx="2">
                  <c:v>1.3333332999999985</c:v>
                </c:pt>
              </c:numCache>
            </c:numRef>
          </c:val>
        </c:ser>
        <c:marker val="1"/>
        <c:axId val="187559936"/>
        <c:axId val="187561856"/>
      </c:lineChart>
      <c:lineChart>
        <c:grouping val="standard"/>
        <c:ser>
          <c:idx val="4"/>
          <c:order val="3"/>
          <c:tx>
            <c:strRef>
              <c:f>Sheet2!$AH$21</c:f>
              <c:strCache>
                <c:ptCount val="1"/>
                <c:pt idx="0">
                  <c:v>BW Bloom</c:v>
                </c:pt>
              </c:strCache>
            </c:strRef>
          </c:tx>
          <c:spPr>
            <a:ln w="38100">
              <a:solidFill>
                <a:schemeClr val="accent2">
                  <a:lumMod val="60000"/>
                  <a:lumOff val="40000"/>
                </a:schemeClr>
              </a:solidFill>
              <a:prstDash val="dash"/>
            </a:ln>
          </c:spPr>
          <c:marker>
            <c:symbol val="none"/>
          </c:marker>
          <c:val>
            <c:numRef>
              <c:f>Sheet2!$AH$22:$AH$24</c:f>
              <c:numCache>
                <c:formatCode>General</c:formatCode>
                <c:ptCount val="3"/>
                <c:pt idx="0">
                  <c:v>4.5999999999999996</c:v>
                </c:pt>
                <c:pt idx="1">
                  <c:v>7.85</c:v>
                </c:pt>
                <c:pt idx="2">
                  <c:v>7.4</c:v>
                </c:pt>
              </c:numCache>
            </c:numRef>
          </c:val>
        </c:ser>
        <c:ser>
          <c:idx val="5"/>
          <c:order val="4"/>
          <c:tx>
            <c:strRef>
              <c:f>Sheet2!$AI$21</c:f>
              <c:strCache>
                <c:ptCount val="1"/>
                <c:pt idx="0">
                  <c:v>CP Bloom</c:v>
                </c:pt>
              </c:strCache>
            </c:strRef>
          </c:tx>
          <c:spPr>
            <a:ln w="38100">
              <a:solidFill>
                <a:schemeClr val="accent3">
                  <a:lumMod val="75000"/>
                </a:schemeClr>
              </a:solidFill>
              <a:prstDash val="dash"/>
            </a:ln>
          </c:spPr>
          <c:marker>
            <c:symbol val="none"/>
          </c:marker>
          <c:val>
            <c:numRef>
              <c:f>Sheet2!$AI$22:$AI$24</c:f>
              <c:numCache>
                <c:formatCode>General</c:formatCode>
                <c:ptCount val="3"/>
                <c:pt idx="0">
                  <c:v>0</c:v>
                </c:pt>
                <c:pt idx="1">
                  <c:v>0</c:v>
                </c:pt>
                <c:pt idx="2">
                  <c:v>0</c:v>
                </c:pt>
              </c:numCache>
            </c:numRef>
          </c:val>
        </c:ser>
        <c:ser>
          <c:idx val="6"/>
          <c:order val="5"/>
          <c:tx>
            <c:strRef>
              <c:f>Sheet2!$AJ$21</c:f>
              <c:strCache>
                <c:ptCount val="1"/>
                <c:pt idx="0">
                  <c:v>MX Bloom</c:v>
                </c:pt>
              </c:strCache>
            </c:strRef>
          </c:tx>
          <c:spPr>
            <a:ln w="38100">
              <a:solidFill>
                <a:schemeClr val="accent4">
                  <a:lumMod val="60000"/>
                  <a:lumOff val="40000"/>
                </a:schemeClr>
              </a:solidFill>
              <a:prstDash val="dash"/>
            </a:ln>
          </c:spPr>
          <c:marker>
            <c:symbol val="none"/>
          </c:marker>
          <c:val>
            <c:numRef>
              <c:f>Sheet2!$AJ$22:$AJ$24</c:f>
              <c:numCache>
                <c:formatCode>General</c:formatCode>
                <c:ptCount val="3"/>
                <c:pt idx="0">
                  <c:v>5.6499999999999995</c:v>
                </c:pt>
                <c:pt idx="1">
                  <c:v>8.9250000000000007</c:v>
                </c:pt>
                <c:pt idx="2">
                  <c:v>9.0750000000000028</c:v>
                </c:pt>
              </c:numCache>
            </c:numRef>
          </c:val>
        </c:ser>
        <c:marker val="1"/>
        <c:axId val="192808832"/>
        <c:axId val="192806912"/>
      </c:lineChart>
      <c:catAx>
        <c:axId val="187559936"/>
        <c:scaling>
          <c:orientation val="minMax"/>
        </c:scaling>
        <c:axPos val="b"/>
        <c:title>
          <c:tx>
            <c:rich>
              <a:bodyPr/>
              <a:lstStyle/>
              <a:p>
                <a:pPr>
                  <a:defRPr sz="2800"/>
                </a:pPr>
                <a:r>
                  <a:rPr lang="en-US" sz="2800"/>
                  <a:t>Weeks</a:t>
                </a:r>
                <a:r>
                  <a:rPr lang="en-US" sz="2800" baseline="0"/>
                  <a:t> After Bloom Initiation</a:t>
                </a:r>
                <a:endParaRPr lang="en-US" sz="2800"/>
              </a:p>
            </c:rich>
          </c:tx>
          <c:layout/>
        </c:title>
        <c:tickLblPos val="nextTo"/>
        <c:txPr>
          <a:bodyPr/>
          <a:lstStyle/>
          <a:p>
            <a:pPr>
              <a:defRPr sz="2400" b="1"/>
            </a:pPr>
            <a:endParaRPr lang="en-US"/>
          </a:p>
        </c:txPr>
        <c:crossAx val="187561856"/>
        <c:crosses val="autoZero"/>
        <c:auto val="1"/>
        <c:lblAlgn val="ctr"/>
        <c:lblOffset val="100"/>
      </c:catAx>
      <c:valAx>
        <c:axId val="187561856"/>
        <c:scaling>
          <c:orientation val="minMax"/>
        </c:scaling>
        <c:axPos val="l"/>
        <c:title>
          <c:tx>
            <c:rich>
              <a:bodyPr rot="-5400000" vert="horz"/>
              <a:lstStyle/>
              <a:p>
                <a:pPr>
                  <a:defRPr sz="2800"/>
                </a:pPr>
                <a:r>
                  <a:rPr lang="en-US" sz="2800" dirty="0"/>
                  <a:t>Mean # </a:t>
                </a:r>
                <a:r>
                  <a:rPr lang="en-US" sz="2800" dirty="0" smtClean="0"/>
                  <a:t>Potato</a:t>
                </a:r>
                <a:r>
                  <a:rPr lang="en-US" sz="2800" baseline="0" dirty="0" smtClean="0"/>
                  <a:t> Leafhoppers</a:t>
                </a:r>
                <a:endParaRPr lang="en-US" sz="2800" dirty="0"/>
              </a:p>
            </c:rich>
          </c:tx>
          <c:layout>
            <c:manualLayout>
              <c:xMode val="edge"/>
              <c:yMode val="edge"/>
              <c:x val="1.8492672790901141E-2"/>
              <c:y val="0.16628273549139702"/>
            </c:manualLayout>
          </c:layout>
        </c:title>
        <c:numFmt formatCode="General" sourceLinked="1"/>
        <c:tickLblPos val="nextTo"/>
        <c:txPr>
          <a:bodyPr/>
          <a:lstStyle/>
          <a:p>
            <a:pPr>
              <a:defRPr sz="2400" b="1"/>
            </a:pPr>
            <a:endParaRPr lang="en-US"/>
          </a:p>
        </c:txPr>
        <c:crossAx val="187559936"/>
        <c:crosses val="autoZero"/>
        <c:crossBetween val="between"/>
      </c:valAx>
      <c:valAx>
        <c:axId val="192806912"/>
        <c:scaling>
          <c:orientation val="minMax"/>
        </c:scaling>
        <c:axPos val="r"/>
        <c:title>
          <c:tx>
            <c:rich>
              <a:bodyPr rot="-5400000" vert="horz"/>
              <a:lstStyle/>
              <a:p>
                <a:pPr>
                  <a:defRPr sz="2800"/>
                </a:pPr>
                <a:r>
                  <a:rPr lang="en-US" sz="2800"/>
                  <a:t>Number</a:t>
                </a:r>
                <a:r>
                  <a:rPr lang="en-US" sz="2800" baseline="0"/>
                  <a:t> of Infloresences</a:t>
                </a:r>
              </a:p>
            </c:rich>
          </c:tx>
          <c:layout/>
        </c:title>
        <c:numFmt formatCode="General" sourceLinked="1"/>
        <c:tickLblPos val="nextTo"/>
        <c:txPr>
          <a:bodyPr/>
          <a:lstStyle/>
          <a:p>
            <a:pPr>
              <a:defRPr sz="2400" b="1"/>
            </a:pPr>
            <a:endParaRPr lang="en-US"/>
          </a:p>
        </c:txPr>
        <c:crossAx val="192808832"/>
        <c:crosses val="max"/>
        <c:crossBetween val="between"/>
      </c:valAx>
      <c:catAx>
        <c:axId val="192808832"/>
        <c:scaling>
          <c:orientation val="minMax"/>
        </c:scaling>
        <c:delete val="1"/>
        <c:axPos val="b"/>
        <c:tickLblPos val="none"/>
        <c:crossAx val="192806912"/>
        <c:crosses val="autoZero"/>
        <c:auto val="1"/>
        <c:lblAlgn val="ctr"/>
        <c:lblOffset val="100"/>
      </c:catAx>
    </c:plotArea>
    <c:legend>
      <c:legendPos val="b"/>
      <c:legendEntry>
        <c:idx val="3"/>
        <c:delete val="1"/>
      </c:legendEntry>
      <c:legendEntry>
        <c:idx val="4"/>
        <c:delete val="1"/>
      </c:legendEntry>
      <c:legendEntry>
        <c:idx val="5"/>
        <c:delete val="1"/>
      </c:legendEntry>
      <c:layout>
        <c:manualLayout>
          <c:xMode val="edge"/>
          <c:yMode val="edge"/>
          <c:x val="0.33206113298337708"/>
          <c:y val="0.13199358413531653"/>
          <c:w val="0.26504516622922136"/>
          <c:h val="4.1146750206708452E-2"/>
        </c:manualLayout>
      </c:layout>
      <c:txPr>
        <a:bodyPr/>
        <a:lstStyle/>
        <a:p>
          <a:pPr>
            <a:defRPr sz="2400" b="1"/>
          </a:pPr>
          <a:endParaRPr lang="en-US"/>
        </a:p>
      </c:txPr>
    </c:legend>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3200"/>
            </a:pPr>
            <a:r>
              <a:rPr lang="en-US" sz="3200" baseline="0" dirty="0" smtClean="0"/>
              <a:t>Fate of Sentinel Eggs</a:t>
            </a:r>
            <a:endParaRPr lang="en-US" sz="3200" dirty="0"/>
          </a:p>
        </c:rich>
      </c:tx>
      <c:layout/>
      <c:overlay val="1"/>
    </c:title>
    <c:plotArea>
      <c:layout>
        <c:manualLayout>
          <c:layoutTarget val="inner"/>
          <c:xMode val="edge"/>
          <c:yMode val="edge"/>
          <c:x val="0.18335958005249361"/>
          <c:y val="7.192454042292977E-2"/>
          <c:w val="0.76656692913385782"/>
          <c:h val="0.8058400408282298"/>
        </c:manualLayout>
      </c:layout>
      <c:barChart>
        <c:barDir val="col"/>
        <c:grouping val="clustered"/>
        <c:ser>
          <c:idx val="0"/>
          <c:order val="0"/>
          <c:tx>
            <c:strRef>
              <c:f>Sheet4!$J$1</c:f>
              <c:strCache>
                <c:ptCount val="1"/>
                <c:pt idx="0">
                  <c:v>CHEW</c:v>
                </c:pt>
              </c:strCache>
            </c:strRef>
          </c:tx>
          <c:spPr>
            <a:solidFill>
              <a:schemeClr val="accent2"/>
            </a:solidFill>
          </c:spPr>
          <c:errBars>
            <c:errBarType val="both"/>
            <c:errValType val="cust"/>
            <c:plus>
              <c:numRef>
                <c:f>Sheet4!$K$2:$K$4</c:f>
                <c:numCache>
                  <c:formatCode>General</c:formatCode>
                  <c:ptCount val="3"/>
                  <c:pt idx="0">
                    <c:v>6.3208600000000004E-2</c:v>
                  </c:pt>
                  <c:pt idx="1">
                    <c:v>6.0373500000000004E-2</c:v>
                  </c:pt>
                  <c:pt idx="2">
                    <c:v>8.1194700000000022E-2</c:v>
                  </c:pt>
                </c:numCache>
              </c:numRef>
            </c:plus>
            <c:minus>
              <c:numRef>
                <c:f>Sheet4!$K$2:$K$4</c:f>
                <c:numCache>
                  <c:formatCode>General</c:formatCode>
                  <c:ptCount val="3"/>
                  <c:pt idx="0">
                    <c:v>6.3208600000000004E-2</c:v>
                  </c:pt>
                  <c:pt idx="1">
                    <c:v>6.0373500000000004E-2</c:v>
                  </c:pt>
                  <c:pt idx="2">
                    <c:v>8.1194700000000022E-2</c:v>
                  </c:pt>
                </c:numCache>
              </c:numRef>
            </c:minus>
          </c:errBars>
          <c:cat>
            <c:strRef>
              <c:f>Sheet4!$I$2:$I$4</c:f>
              <c:strCache>
                <c:ptCount val="3"/>
                <c:pt idx="0">
                  <c:v>BW</c:v>
                </c:pt>
                <c:pt idx="1">
                  <c:v>CP</c:v>
                </c:pt>
                <c:pt idx="2">
                  <c:v>MX</c:v>
                </c:pt>
              </c:strCache>
            </c:strRef>
          </c:cat>
          <c:val>
            <c:numRef>
              <c:f>Sheet4!$J$2:$J$4</c:f>
              <c:numCache>
                <c:formatCode>General</c:formatCode>
                <c:ptCount val="3"/>
                <c:pt idx="0">
                  <c:v>0.13487289999999988</c:v>
                </c:pt>
                <c:pt idx="1">
                  <c:v>8.7412599999999993E-2</c:v>
                </c:pt>
                <c:pt idx="2">
                  <c:v>0.2080745</c:v>
                </c:pt>
              </c:numCache>
            </c:numRef>
          </c:val>
        </c:ser>
        <c:ser>
          <c:idx val="2"/>
          <c:order val="1"/>
          <c:tx>
            <c:strRef>
              <c:f>Sheet4!$L$1</c:f>
              <c:strCache>
                <c:ptCount val="1"/>
                <c:pt idx="0">
                  <c:v>SUCK </c:v>
                </c:pt>
              </c:strCache>
            </c:strRef>
          </c:tx>
          <c:spPr>
            <a:solidFill>
              <a:schemeClr val="accent4">
                <a:lumMod val="75000"/>
              </a:schemeClr>
            </a:solidFill>
          </c:spPr>
          <c:errBars>
            <c:errBarType val="both"/>
            <c:errValType val="cust"/>
            <c:plus>
              <c:numRef>
                <c:f>Sheet4!$M$2:$M$4</c:f>
                <c:numCache>
                  <c:formatCode>General</c:formatCode>
                  <c:ptCount val="3"/>
                  <c:pt idx="0">
                    <c:v>6.8761700000000023E-2</c:v>
                  </c:pt>
                  <c:pt idx="1">
                    <c:v>6.77596000000001E-2</c:v>
                  </c:pt>
                  <c:pt idx="2">
                    <c:v>0</c:v>
                  </c:pt>
                </c:numCache>
              </c:numRef>
            </c:plus>
            <c:minus>
              <c:numRef>
                <c:f>Sheet4!$M$2:$M$4</c:f>
                <c:numCache>
                  <c:formatCode>General</c:formatCode>
                  <c:ptCount val="3"/>
                  <c:pt idx="0">
                    <c:v>6.8761700000000023E-2</c:v>
                  </c:pt>
                  <c:pt idx="1">
                    <c:v>6.77596000000001E-2</c:v>
                  </c:pt>
                  <c:pt idx="2">
                    <c:v>0</c:v>
                  </c:pt>
                </c:numCache>
              </c:numRef>
            </c:minus>
          </c:errBars>
          <c:cat>
            <c:strRef>
              <c:f>Sheet4!$I$2:$I$4</c:f>
              <c:strCache>
                <c:ptCount val="3"/>
                <c:pt idx="0">
                  <c:v>BW</c:v>
                </c:pt>
                <c:pt idx="1">
                  <c:v>CP</c:v>
                </c:pt>
                <c:pt idx="2">
                  <c:v>MX</c:v>
                </c:pt>
              </c:strCache>
            </c:strRef>
          </c:cat>
          <c:val>
            <c:numRef>
              <c:f>Sheet4!$L$2:$L$4</c:f>
              <c:numCache>
                <c:formatCode>General</c:formatCode>
                <c:ptCount val="3"/>
                <c:pt idx="0">
                  <c:v>0.13194440000000032</c:v>
                </c:pt>
                <c:pt idx="1">
                  <c:v>0.1212121000000001</c:v>
                </c:pt>
                <c:pt idx="2">
                  <c:v>0</c:v>
                </c:pt>
              </c:numCache>
            </c:numRef>
          </c:val>
        </c:ser>
        <c:ser>
          <c:idx val="4"/>
          <c:order val="2"/>
          <c:tx>
            <c:strRef>
              <c:f>Sheet4!$N$1</c:f>
              <c:strCache>
                <c:ptCount val="1"/>
                <c:pt idx="0">
                  <c:v>PARA</c:v>
                </c:pt>
              </c:strCache>
            </c:strRef>
          </c:tx>
          <c:cat>
            <c:strRef>
              <c:f>Sheet4!$I$2:$I$4</c:f>
              <c:strCache>
                <c:ptCount val="3"/>
                <c:pt idx="0">
                  <c:v>BW</c:v>
                </c:pt>
                <c:pt idx="1">
                  <c:v>CP</c:v>
                </c:pt>
                <c:pt idx="2">
                  <c:v>MX</c:v>
                </c:pt>
              </c:strCache>
            </c:strRef>
          </c:cat>
          <c:val>
            <c:numRef>
              <c:f>Sheet4!$N$2:$N$4</c:f>
              <c:numCache>
                <c:formatCode>General</c:formatCode>
                <c:ptCount val="3"/>
                <c:pt idx="0">
                  <c:v>0</c:v>
                </c:pt>
                <c:pt idx="1">
                  <c:v>0</c:v>
                </c:pt>
                <c:pt idx="2">
                  <c:v>0</c:v>
                </c:pt>
              </c:numCache>
            </c:numRef>
          </c:val>
        </c:ser>
        <c:ser>
          <c:idx val="6"/>
          <c:order val="3"/>
          <c:tx>
            <c:strRef>
              <c:f>Sheet4!$P$1</c:f>
              <c:strCache>
                <c:ptCount val="1"/>
                <c:pt idx="0">
                  <c:v>HATCH</c:v>
                </c:pt>
              </c:strCache>
            </c:strRef>
          </c:tx>
          <c:spPr>
            <a:solidFill>
              <a:schemeClr val="accent1"/>
            </a:solidFill>
          </c:spPr>
          <c:errBars>
            <c:errBarType val="both"/>
            <c:errValType val="cust"/>
            <c:plus>
              <c:numRef>
                <c:f>Sheet4!$Q$2:$Q$4</c:f>
                <c:numCache>
                  <c:formatCode>General</c:formatCode>
                  <c:ptCount val="3"/>
                  <c:pt idx="0">
                    <c:v>0.14040540000000029</c:v>
                  </c:pt>
                  <c:pt idx="1">
                    <c:v>9.3929100000000126E-2</c:v>
                  </c:pt>
                  <c:pt idx="2">
                    <c:v>8.6393100000000014E-2</c:v>
                  </c:pt>
                </c:numCache>
              </c:numRef>
            </c:plus>
            <c:minus>
              <c:numRef>
                <c:f>Sheet4!$Q$2:$Q$4</c:f>
                <c:numCache>
                  <c:formatCode>General</c:formatCode>
                  <c:ptCount val="3"/>
                  <c:pt idx="0">
                    <c:v>0.14040540000000029</c:v>
                  </c:pt>
                  <c:pt idx="1">
                    <c:v>9.3929100000000126E-2</c:v>
                  </c:pt>
                  <c:pt idx="2">
                    <c:v>8.6393100000000014E-2</c:v>
                  </c:pt>
                </c:numCache>
              </c:numRef>
            </c:minus>
          </c:errBars>
          <c:cat>
            <c:strRef>
              <c:f>Sheet4!$I$2:$I$4</c:f>
              <c:strCache>
                <c:ptCount val="3"/>
                <c:pt idx="0">
                  <c:v>BW</c:v>
                </c:pt>
                <c:pt idx="1">
                  <c:v>CP</c:v>
                </c:pt>
                <c:pt idx="2">
                  <c:v>MX</c:v>
                </c:pt>
              </c:strCache>
            </c:strRef>
          </c:cat>
          <c:val>
            <c:numRef>
              <c:f>Sheet4!$P$2:$P$4</c:f>
              <c:numCache>
                <c:formatCode>General</c:formatCode>
                <c:ptCount val="3"/>
                <c:pt idx="0">
                  <c:v>0.60490200000000005</c:v>
                </c:pt>
                <c:pt idx="1">
                  <c:v>0.6946932000000009</c:v>
                </c:pt>
                <c:pt idx="2">
                  <c:v>0.6593913000000009</c:v>
                </c:pt>
              </c:numCache>
            </c:numRef>
          </c:val>
        </c:ser>
        <c:ser>
          <c:idx val="8"/>
          <c:order val="4"/>
          <c:tx>
            <c:strRef>
              <c:f>Sheet4!$R$1</c:f>
              <c:strCache>
                <c:ptCount val="1"/>
                <c:pt idx="0">
                  <c:v>MORT</c:v>
                </c:pt>
              </c:strCache>
            </c:strRef>
          </c:tx>
          <c:errBars>
            <c:errBarType val="both"/>
            <c:errValType val="cust"/>
            <c:plus>
              <c:numRef>
                <c:f>Sheet4!$S$2:$S$4</c:f>
                <c:numCache>
                  <c:formatCode>General</c:formatCode>
                  <c:ptCount val="3"/>
                  <c:pt idx="0">
                    <c:v>5.3057100000000003E-2</c:v>
                  </c:pt>
                  <c:pt idx="1">
                    <c:v>9.4338200000000025E-2</c:v>
                  </c:pt>
                  <c:pt idx="2">
                    <c:v>3.5295400000000005E-2</c:v>
                  </c:pt>
                </c:numCache>
              </c:numRef>
            </c:plus>
            <c:minus>
              <c:numRef>
                <c:f>Sheet4!$S$2:$S$4</c:f>
                <c:numCache>
                  <c:formatCode>General</c:formatCode>
                  <c:ptCount val="3"/>
                  <c:pt idx="0">
                    <c:v>5.3057100000000003E-2</c:v>
                  </c:pt>
                  <c:pt idx="1">
                    <c:v>9.4338200000000025E-2</c:v>
                  </c:pt>
                  <c:pt idx="2">
                    <c:v>3.5295400000000005E-2</c:v>
                  </c:pt>
                </c:numCache>
              </c:numRef>
            </c:minus>
          </c:errBars>
          <c:cat>
            <c:strRef>
              <c:f>Sheet4!$I$2:$I$4</c:f>
              <c:strCache>
                <c:ptCount val="3"/>
                <c:pt idx="0">
                  <c:v>BW</c:v>
                </c:pt>
                <c:pt idx="1">
                  <c:v>CP</c:v>
                </c:pt>
                <c:pt idx="2">
                  <c:v>MX</c:v>
                </c:pt>
              </c:strCache>
            </c:strRef>
          </c:cat>
          <c:val>
            <c:numRef>
              <c:f>Sheet4!$R$2:$R$4</c:f>
              <c:numCache>
                <c:formatCode>General</c:formatCode>
                <c:ptCount val="3"/>
                <c:pt idx="0">
                  <c:v>0.1616139</c:v>
                </c:pt>
                <c:pt idx="1">
                  <c:v>0.17943510000000026</c:v>
                </c:pt>
                <c:pt idx="2">
                  <c:v>0.102483</c:v>
                </c:pt>
              </c:numCache>
            </c:numRef>
          </c:val>
        </c:ser>
        <c:axId val="192847872"/>
        <c:axId val="192849792"/>
      </c:barChart>
      <c:catAx>
        <c:axId val="192847872"/>
        <c:scaling>
          <c:orientation val="minMax"/>
        </c:scaling>
        <c:axPos val="b"/>
        <c:title>
          <c:tx>
            <c:rich>
              <a:bodyPr/>
              <a:lstStyle/>
              <a:p>
                <a:pPr>
                  <a:defRPr sz="2800"/>
                </a:pPr>
                <a:r>
                  <a:rPr lang="en-US" sz="2800" dirty="0"/>
                  <a:t>Cover Crop Treatment</a:t>
                </a:r>
              </a:p>
            </c:rich>
          </c:tx>
          <c:layout>
            <c:manualLayout>
              <c:xMode val="edge"/>
              <c:yMode val="edge"/>
              <c:x val="0.41540693350831148"/>
              <c:y val="0.94267497812773404"/>
            </c:manualLayout>
          </c:layout>
        </c:title>
        <c:tickLblPos val="nextTo"/>
        <c:txPr>
          <a:bodyPr/>
          <a:lstStyle/>
          <a:p>
            <a:pPr>
              <a:defRPr sz="2400" b="1"/>
            </a:pPr>
            <a:endParaRPr lang="en-US"/>
          </a:p>
        </c:txPr>
        <c:crossAx val="192849792"/>
        <c:crosses val="autoZero"/>
        <c:auto val="1"/>
        <c:lblAlgn val="ctr"/>
        <c:lblOffset val="100"/>
      </c:catAx>
      <c:valAx>
        <c:axId val="192849792"/>
        <c:scaling>
          <c:orientation val="minMax"/>
        </c:scaling>
        <c:axPos val="l"/>
        <c:title>
          <c:tx>
            <c:rich>
              <a:bodyPr rot="-5400000" vert="horz"/>
              <a:lstStyle/>
              <a:p>
                <a:pPr>
                  <a:defRPr sz="2800"/>
                </a:pPr>
                <a:r>
                  <a:rPr lang="en-US" sz="2800" dirty="0"/>
                  <a:t>Proportion</a:t>
                </a:r>
                <a:r>
                  <a:rPr lang="en-US" sz="2800" baseline="0" dirty="0"/>
                  <a:t> of Eggs</a:t>
                </a:r>
              </a:p>
            </c:rich>
          </c:tx>
          <c:layout>
            <c:manualLayout>
              <c:xMode val="edge"/>
              <c:yMode val="edge"/>
              <c:x val="4.2735660248781372E-2"/>
              <c:y val="0.29606676785132213"/>
            </c:manualLayout>
          </c:layout>
        </c:title>
        <c:numFmt formatCode="General" sourceLinked="1"/>
        <c:tickLblPos val="nextTo"/>
        <c:txPr>
          <a:bodyPr/>
          <a:lstStyle/>
          <a:p>
            <a:pPr>
              <a:defRPr sz="2400" b="1"/>
            </a:pPr>
            <a:endParaRPr lang="en-US"/>
          </a:p>
        </c:txPr>
        <c:crossAx val="192847872"/>
        <c:crosses val="autoZero"/>
        <c:crossBetween val="between"/>
      </c:valAx>
    </c:plotArea>
    <c:legend>
      <c:legendPos val="t"/>
      <c:layout>
        <c:manualLayout>
          <c:xMode val="edge"/>
          <c:yMode val="edge"/>
          <c:x val="0.28461690726159244"/>
          <c:y val="0.1111111111111111"/>
          <c:w val="0.54315419947506549"/>
          <c:h val="5.1398512685914263E-2"/>
        </c:manualLayout>
      </c:layout>
      <c:txPr>
        <a:bodyPr/>
        <a:lstStyle/>
        <a:p>
          <a:pPr>
            <a:defRPr sz="1800" b="1"/>
          </a:pPr>
          <a:endParaRPr lang="en-US"/>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5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2608" indent="0" algn="ctr">
              <a:buNone/>
              <a:defRPr>
                <a:solidFill>
                  <a:schemeClr val="tx1">
                    <a:tint val="75000"/>
                  </a:schemeClr>
                </a:solidFill>
              </a:defRPr>
            </a:lvl2pPr>
            <a:lvl3pPr marL="4385214" indent="0" algn="ctr">
              <a:buNone/>
              <a:defRPr>
                <a:solidFill>
                  <a:schemeClr val="tx1">
                    <a:tint val="75000"/>
                  </a:schemeClr>
                </a:solidFill>
              </a:defRPr>
            </a:lvl3pPr>
            <a:lvl4pPr marL="6577827" indent="0" algn="ctr">
              <a:buNone/>
              <a:defRPr>
                <a:solidFill>
                  <a:schemeClr val="tx1">
                    <a:tint val="75000"/>
                  </a:schemeClr>
                </a:solidFill>
              </a:defRPr>
            </a:lvl4pPr>
            <a:lvl5pPr marL="8770434" indent="0" algn="ctr">
              <a:buNone/>
              <a:defRPr>
                <a:solidFill>
                  <a:schemeClr val="tx1">
                    <a:tint val="75000"/>
                  </a:schemeClr>
                </a:solidFill>
              </a:defRPr>
            </a:lvl5pPr>
            <a:lvl6pPr marL="10963047" indent="0" algn="ctr">
              <a:buNone/>
              <a:defRPr>
                <a:solidFill>
                  <a:schemeClr val="tx1">
                    <a:tint val="75000"/>
                  </a:schemeClr>
                </a:solidFill>
              </a:defRPr>
            </a:lvl6pPr>
            <a:lvl7pPr marL="13155652" indent="0" algn="ctr">
              <a:buNone/>
              <a:defRPr>
                <a:solidFill>
                  <a:schemeClr val="tx1">
                    <a:tint val="75000"/>
                  </a:schemeClr>
                </a:solidFill>
              </a:defRPr>
            </a:lvl7pPr>
            <a:lvl8pPr marL="15348260" indent="0" algn="ctr">
              <a:buNone/>
              <a:defRPr>
                <a:solidFill>
                  <a:schemeClr val="tx1">
                    <a:tint val="75000"/>
                  </a:schemeClr>
                </a:solidFill>
              </a:defRPr>
            </a:lvl8pPr>
            <a:lvl9pPr marL="175408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5C93C9-76A7-4DF1-9209-733B0A1EA856}"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C93C9-76A7-4DF1-9209-733B0A1EA856}"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201322" y="6682746"/>
            <a:ext cx="55298343" cy="1423034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291078" y="6682746"/>
            <a:ext cx="165178737" cy="1423034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C93C9-76A7-4DF1-9209-733B0A1EA856}"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C93C9-76A7-4DF1-9209-733B0A1EA856}"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3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38"/>
            <a:ext cx="37307520" cy="7200897"/>
          </a:xfrm>
        </p:spPr>
        <p:txBody>
          <a:bodyPr anchor="b"/>
          <a:lstStyle>
            <a:lvl1pPr marL="0" indent="0">
              <a:buNone/>
              <a:defRPr sz="9600">
                <a:solidFill>
                  <a:schemeClr val="tx1">
                    <a:tint val="75000"/>
                  </a:schemeClr>
                </a:solidFill>
              </a:defRPr>
            </a:lvl1pPr>
            <a:lvl2pPr marL="2192608" indent="0">
              <a:buNone/>
              <a:defRPr sz="8700">
                <a:solidFill>
                  <a:schemeClr val="tx1">
                    <a:tint val="75000"/>
                  </a:schemeClr>
                </a:solidFill>
              </a:defRPr>
            </a:lvl2pPr>
            <a:lvl3pPr marL="4385214" indent="0">
              <a:buNone/>
              <a:defRPr sz="7700">
                <a:solidFill>
                  <a:schemeClr val="tx1">
                    <a:tint val="75000"/>
                  </a:schemeClr>
                </a:solidFill>
              </a:defRPr>
            </a:lvl3pPr>
            <a:lvl4pPr marL="6577827" indent="0">
              <a:buNone/>
              <a:defRPr sz="6700">
                <a:solidFill>
                  <a:schemeClr val="tx1">
                    <a:tint val="75000"/>
                  </a:schemeClr>
                </a:solidFill>
              </a:defRPr>
            </a:lvl4pPr>
            <a:lvl5pPr marL="8770434" indent="0">
              <a:buNone/>
              <a:defRPr sz="6700">
                <a:solidFill>
                  <a:schemeClr val="tx1">
                    <a:tint val="75000"/>
                  </a:schemeClr>
                </a:solidFill>
              </a:defRPr>
            </a:lvl5pPr>
            <a:lvl6pPr marL="10963047" indent="0">
              <a:buNone/>
              <a:defRPr sz="6700">
                <a:solidFill>
                  <a:schemeClr val="tx1">
                    <a:tint val="75000"/>
                  </a:schemeClr>
                </a:solidFill>
              </a:defRPr>
            </a:lvl6pPr>
            <a:lvl7pPr marL="13155652" indent="0">
              <a:buNone/>
              <a:defRPr sz="6700">
                <a:solidFill>
                  <a:schemeClr val="tx1">
                    <a:tint val="75000"/>
                  </a:schemeClr>
                </a:solidFill>
              </a:defRPr>
            </a:lvl7pPr>
            <a:lvl8pPr marL="15348260" indent="0">
              <a:buNone/>
              <a:defRPr sz="6700">
                <a:solidFill>
                  <a:schemeClr val="tx1">
                    <a:tint val="75000"/>
                  </a:schemeClr>
                </a:solidFill>
              </a:defRPr>
            </a:lvl8pPr>
            <a:lvl9pPr marL="1754087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C93C9-76A7-4DF1-9209-733B0A1EA856}" type="datetimeFigureOut">
              <a:rPr lang="en-US" smtClean="0"/>
              <a:pPr/>
              <a:t>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91065" y="38915358"/>
            <a:ext cx="110238537" cy="110070897"/>
          </a:xfrm>
        </p:spPr>
        <p:txBody>
          <a:bodyPr/>
          <a:lstStyle>
            <a:lvl1pPr>
              <a:defRPr sz="13400"/>
            </a:lvl1pPr>
            <a:lvl2pPr>
              <a:defRPr sz="115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261134" y="38915358"/>
            <a:ext cx="110238543" cy="110070897"/>
          </a:xfrm>
        </p:spPr>
        <p:txBody>
          <a:bodyPr/>
          <a:lstStyle>
            <a:lvl1pPr>
              <a:defRPr sz="13400"/>
            </a:lvl1pPr>
            <a:lvl2pPr>
              <a:defRPr sz="11500"/>
            </a:lvl2pPr>
            <a:lvl3pPr>
              <a:defRPr sz="96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5C93C9-76A7-4DF1-9209-733B0A1EA856}"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2" y="7368543"/>
            <a:ext cx="19392903" cy="3070858"/>
          </a:xfrm>
        </p:spPr>
        <p:txBody>
          <a:bodyPr anchor="b"/>
          <a:lstStyle>
            <a:lvl1pPr marL="0" indent="0">
              <a:buNone/>
              <a:defRPr sz="11500" b="1"/>
            </a:lvl1pPr>
            <a:lvl2pPr marL="2192608" indent="0">
              <a:buNone/>
              <a:defRPr sz="9600" b="1"/>
            </a:lvl2pPr>
            <a:lvl3pPr marL="4385214" indent="0">
              <a:buNone/>
              <a:defRPr sz="8700" b="1"/>
            </a:lvl3pPr>
            <a:lvl4pPr marL="6577827" indent="0">
              <a:buNone/>
              <a:defRPr sz="7700" b="1"/>
            </a:lvl4pPr>
            <a:lvl5pPr marL="8770434" indent="0">
              <a:buNone/>
              <a:defRPr sz="7700" b="1"/>
            </a:lvl5pPr>
            <a:lvl6pPr marL="10963047" indent="0">
              <a:buNone/>
              <a:defRPr sz="7700" b="1"/>
            </a:lvl6pPr>
            <a:lvl7pPr marL="13155652" indent="0">
              <a:buNone/>
              <a:defRPr sz="7700" b="1"/>
            </a:lvl7pPr>
            <a:lvl8pPr marL="15348260" indent="0">
              <a:buNone/>
              <a:defRPr sz="7700" b="1"/>
            </a:lvl8pPr>
            <a:lvl9pPr marL="17540873"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2" y="10439401"/>
            <a:ext cx="19392903" cy="18966182"/>
          </a:xfrm>
        </p:spPr>
        <p:txBody>
          <a:bodyPr/>
          <a:lstStyle>
            <a:lvl1pPr>
              <a:defRPr sz="115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3"/>
            <a:ext cx="19400520" cy="3070858"/>
          </a:xfrm>
        </p:spPr>
        <p:txBody>
          <a:bodyPr anchor="b"/>
          <a:lstStyle>
            <a:lvl1pPr marL="0" indent="0">
              <a:buNone/>
              <a:defRPr sz="11500" b="1"/>
            </a:lvl1pPr>
            <a:lvl2pPr marL="2192608" indent="0">
              <a:buNone/>
              <a:defRPr sz="9600" b="1"/>
            </a:lvl2pPr>
            <a:lvl3pPr marL="4385214" indent="0">
              <a:buNone/>
              <a:defRPr sz="8700" b="1"/>
            </a:lvl3pPr>
            <a:lvl4pPr marL="6577827" indent="0">
              <a:buNone/>
              <a:defRPr sz="7700" b="1"/>
            </a:lvl4pPr>
            <a:lvl5pPr marL="8770434" indent="0">
              <a:buNone/>
              <a:defRPr sz="7700" b="1"/>
            </a:lvl5pPr>
            <a:lvl6pPr marL="10963047" indent="0">
              <a:buNone/>
              <a:defRPr sz="7700" b="1"/>
            </a:lvl6pPr>
            <a:lvl7pPr marL="13155652" indent="0">
              <a:buNone/>
              <a:defRPr sz="7700" b="1"/>
            </a:lvl7pPr>
            <a:lvl8pPr marL="15348260" indent="0">
              <a:buNone/>
              <a:defRPr sz="7700" b="1"/>
            </a:lvl8pPr>
            <a:lvl9pPr marL="17540873"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7" y="10439401"/>
            <a:ext cx="19400520" cy="18966182"/>
          </a:xfrm>
        </p:spPr>
        <p:txBody>
          <a:bodyPr/>
          <a:lstStyle>
            <a:lvl1pPr>
              <a:defRPr sz="11500"/>
            </a:lvl1pPr>
            <a:lvl2pPr>
              <a:defRPr sz="96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5C93C9-76A7-4DF1-9209-733B0A1EA856}" type="datetimeFigureOut">
              <a:rPr lang="en-US" smtClean="0"/>
              <a:pPr/>
              <a:t>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5C93C9-76A7-4DF1-9209-733B0A1EA856}" type="datetimeFigureOut">
              <a:rPr lang="en-US" smtClean="0"/>
              <a:pPr/>
              <a:t>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C93C9-76A7-4DF1-9209-733B0A1EA856}" type="datetimeFigureOut">
              <a:rPr lang="en-US" smtClean="0"/>
              <a:pPr/>
              <a:t>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4" y="1310640"/>
            <a:ext cx="14439903"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55"/>
            <a:ext cx="24536400" cy="2809494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74" y="6888495"/>
            <a:ext cx="14439903" cy="22517103"/>
          </a:xfrm>
        </p:spPr>
        <p:txBody>
          <a:bodyPr/>
          <a:lstStyle>
            <a:lvl1pPr marL="0" indent="0">
              <a:buNone/>
              <a:defRPr sz="6700"/>
            </a:lvl1pPr>
            <a:lvl2pPr marL="2192608" indent="0">
              <a:buNone/>
              <a:defRPr sz="5700"/>
            </a:lvl2pPr>
            <a:lvl3pPr marL="4385214" indent="0">
              <a:buNone/>
              <a:defRPr sz="4800"/>
            </a:lvl3pPr>
            <a:lvl4pPr marL="6577827" indent="0">
              <a:buNone/>
              <a:defRPr sz="4300"/>
            </a:lvl4pPr>
            <a:lvl5pPr marL="8770434" indent="0">
              <a:buNone/>
              <a:defRPr sz="4300"/>
            </a:lvl5pPr>
            <a:lvl6pPr marL="10963047" indent="0">
              <a:buNone/>
              <a:defRPr sz="4300"/>
            </a:lvl6pPr>
            <a:lvl7pPr marL="13155652" indent="0">
              <a:buNone/>
              <a:defRPr sz="4300"/>
            </a:lvl7pPr>
            <a:lvl8pPr marL="15348260" indent="0">
              <a:buNone/>
              <a:defRPr sz="4300"/>
            </a:lvl8pPr>
            <a:lvl9pPr marL="175408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C93C9-76A7-4DF1-9209-733B0A1EA856}"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3"/>
            <a:ext cx="26334720" cy="272034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2608" indent="0">
              <a:buNone/>
              <a:defRPr sz="13400"/>
            </a:lvl2pPr>
            <a:lvl3pPr marL="4385214" indent="0">
              <a:buNone/>
              <a:defRPr sz="11500"/>
            </a:lvl3pPr>
            <a:lvl4pPr marL="6577827" indent="0">
              <a:buNone/>
              <a:defRPr sz="9600"/>
            </a:lvl4pPr>
            <a:lvl5pPr marL="8770434" indent="0">
              <a:buNone/>
              <a:defRPr sz="9600"/>
            </a:lvl5pPr>
            <a:lvl6pPr marL="10963047" indent="0">
              <a:buNone/>
              <a:defRPr sz="9600"/>
            </a:lvl6pPr>
            <a:lvl7pPr marL="13155652" indent="0">
              <a:buNone/>
              <a:defRPr sz="9600"/>
            </a:lvl7pPr>
            <a:lvl8pPr marL="15348260" indent="0">
              <a:buNone/>
              <a:defRPr sz="9600"/>
            </a:lvl8pPr>
            <a:lvl9pPr marL="17540873" indent="0">
              <a:buNone/>
              <a:defRPr sz="9600"/>
            </a:lvl9pPr>
          </a:lstStyle>
          <a:p>
            <a:endParaRPr lang="en-US"/>
          </a:p>
        </p:txBody>
      </p:sp>
      <p:sp>
        <p:nvSpPr>
          <p:cNvPr id="4" name="Text Placeholder 3"/>
          <p:cNvSpPr>
            <a:spLocks noGrp="1"/>
          </p:cNvSpPr>
          <p:nvPr>
            <p:ph type="body" sz="half" idx="2"/>
          </p:nvPr>
        </p:nvSpPr>
        <p:spPr>
          <a:xfrm>
            <a:off x="8602983" y="25763226"/>
            <a:ext cx="26334720" cy="3863337"/>
          </a:xfrm>
        </p:spPr>
        <p:txBody>
          <a:bodyPr/>
          <a:lstStyle>
            <a:lvl1pPr marL="0" indent="0">
              <a:buNone/>
              <a:defRPr sz="6700"/>
            </a:lvl1pPr>
            <a:lvl2pPr marL="2192608" indent="0">
              <a:buNone/>
              <a:defRPr sz="5700"/>
            </a:lvl2pPr>
            <a:lvl3pPr marL="4385214" indent="0">
              <a:buNone/>
              <a:defRPr sz="4800"/>
            </a:lvl3pPr>
            <a:lvl4pPr marL="6577827" indent="0">
              <a:buNone/>
              <a:defRPr sz="4300"/>
            </a:lvl4pPr>
            <a:lvl5pPr marL="8770434" indent="0">
              <a:buNone/>
              <a:defRPr sz="4300"/>
            </a:lvl5pPr>
            <a:lvl6pPr marL="10963047" indent="0">
              <a:buNone/>
              <a:defRPr sz="4300"/>
            </a:lvl6pPr>
            <a:lvl7pPr marL="13155652" indent="0">
              <a:buNone/>
              <a:defRPr sz="4300"/>
            </a:lvl7pPr>
            <a:lvl8pPr marL="15348260" indent="0">
              <a:buNone/>
              <a:defRPr sz="4300"/>
            </a:lvl8pPr>
            <a:lvl9pPr marL="175408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C93C9-76A7-4DF1-9209-733B0A1EA856}" type="datetimeFigureOut">
              <a:rPr lang="en-US" smtClean="0"/>
              <a:pPr/>
              <a:t>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52D91-CAD3-408E-99D0-D296FEA542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522" tIns="219260" rIns="438522" bIns="2192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38522" tIns="219260" rIns="438522" bIns="2192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95"/>
            <a:ext cx="10241280" cy="1752600"/>
          </a:xfrm>
          <a:prstGeom prst="rect">
            <a:avLst/>
          </a:prstGeom>
        </p:spPr>
        <p:txBody>
          <a:bodyPr vert="horz" lIns="438522" tIns="219260" rIns="438522" bIns="219260" rtlCol="0" anchor="ctr"/>
          <a:lstStyle>
            <a:lvl1pPr algn="l">
              <a:defRPr sz="5700">
                <a:solidFill>
                  <a:schemeClr val="tx1">
                    <a:tint val="75000"/>
                  </a:schemeClr>
                </a:solidFill>
              </a:defRPr>
            </a:lvl1pPr>
          </a:lstStyle>
          <a:p>
            <a:fld id="{E15C93C9-76A7-4DF1-9209-733B0A1EA856}" type="datetimeFigureOut">
              <a:rPr lang="en-US" smtClean="0"/>
              <a:pPr/>
              <a:t>1/9/2017</a:t>
            </a:fld>
            <a:endParaRPr lang="en-US"/>
          </a:p>
        </p:txBody>
      </p:sp>
      <p:sp>
        <p:nvSpPr>
          <p:cNvPr id="5" name="Footer Placeholder 4"/>
          <p:cNvSpPr>
            <a:spLocks noGrp="1"/>
          </p:cNvSpPr>
          <p:nvPr>
            <p:ph type="ftr" sz="quarter" idx="3"/>
          </p:nvPr>
        </p:nvSpPr>
        <p:spPr>
          <a:xfrm>
            <a:off x="14996160" y="30510495"/>
            <a:ext cx="13898880" cy="1752600"/>
          </a:xfrm>
          <a:prstGeom prst="rect">
            <a:avLst/>
          </a:prstGeom>
        </p:spPr>
        <p:txBody>
          <a:bodyPr vert="horz" lIns="438522" tIns="219260" rIns="438522" bIns="219260"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95"/>
            <a:ext cx="10241280" cy="1752600"/>
          </a:xfrm>
          <a:prstGeom prst="rect">
            <a:avLst/>
          </a:prstGeom>
        </p:spPr>
        <p:txBody>
          <a:bodyPr vert="horz" lIns="438522" tIns="219260" rIns="438522" bIns="219260" rtlCol="0" anchor="ctr"/>
          <a:lstStyle>
            <a:lvl1pPr algn="r">
              <a:defRPr sz="5700">
                <a:solidFill>
                  <a:schemeClr val="tx1">
                    <a:tint val="75000"/>
                  </a:schemeClr>
                </a:solidFill>
              </a:defRPr>
            </a:lvl1pPr>
          </a:lstStyle>
          <a:p>
            <a:fld id="{31A52D91-CAD3-408E-99D0-D296FEA542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5214" rtl="0" eaLnBrk="1" latinLnBrk="0" hangingPunct="1">
        <a:spcBef>
          <a:spcPct val="0"/>
        </a:spcBef>
        <a:buNone/>
        <a:defRPr sz="21200" kern="1200">
          <a:solidFill>
            <a:schemeClr val="tx1"/>
          </a:solidFill>
          <a:latin typeface="+mj-lt"/>
          <a:ea typeface="+mj-ea"/>
          <a:cs typeface="+mj-cs"/>
        </a:defRPr>
      </a:lvl1pPr>
    </p:titleStyle>
    <p:bodyStyle>
      <a:lvl1pPr marL="1644458" indent="-1644458" algn="l" defTabSz="438521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2991" indent="-1370384" algn="l" defTabSz="4385214"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1524" indent="-1096308" algn="l" defTabSz="4385214"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74131" indent="-1096308" algn="l" defTabSz="4385214"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66738" indent="-1096308" algn="l" defTabSz="4385214"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59349" indent="-1096308" algn="l" defTabSz="4385214"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51957" indent="-1096308" algn="l" defTabSz="4385214"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44569" indent="-1096308" algn="l" defTabSz="4385214"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37176" indent="-1096308" algn="l" defTabSz="4385214"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5214" rtl="0" eaLnBrk="1" latinLnBrk="0" hangingPunct="1">
        <a:defRPr sz="8700" kern="1200">
          <a:solidFill>
            <a:schemeClr val="tx1"/>
          </a:solidFill>
          <a:latin typeface="+mn-lt"/>
          <a:ea typeface="+mn-ea"/>
          <a:cs typeface="+mn-cs"/>
        </a:defRPr>
      </a:lvl1pPr>
      <a:lvl2pPr marL="2192608" algn="l" defTabSz="4385214" rtl="0" eaLnBrk="1" latinLnBrk="0" hangingPunct="1">
        <a:defRPr sz="8700" kern="1200">
          <a:solidFill>
            <a:schemeClr val="tx1"/>
          </a:solidFill>
          <a:latin typeface="+mn-lt"/>
          <a:ea typeface="+mn-ea"/>
          <a:cs typeface="+mn-cs"/>
        </a:defRPr>
      </a:lvl2pPr>
      <a:lvl3pPr marL="4385214" algn="l" defTabSz="4385214" rtl="0" eaLnBrk="1" latinLnBrk="0" hangingPunct="1">
        <a:defRPr sz="8700" kern="1200">
          <a:solidFill>
            <a:schemeClr val="tx1"/>
          </a:solidFill>
          <a:latin typeface="+mn-lt"/>
          <a:ea typeface="+mn-ea"/>
          <a:cs typeface="+mn-cs"/>
        </a:defRPr>
      </a:lvl3pPr>
      <a:lvl4pPr marL="6577827" algn="l" defTabSz="4385214" rtl="0" eaLnBrk="1" latinLnBrk="0" hangingPunct="1">
        <a:defRPr sz="8700" kern="1200">
          <a:solidFill>
            <a:schemeClr val="tx1"/>
          </a:solidFill>
          <a:latin typeface="+mn-lt"/>
          <a:ea typeface="+mn-ea"/>
          <a:cs typeface="+mn-cs"/>
        </a:defRPr>
      </a:lvl4pPr>
      <a:lvl5pPr marL="8770434" algn="l" defTabSz="4385214" rtl="0" eaLnBrk="1" latinLnBrk="0" hangingPunct="1">
        <a:defRPr sz="8700" kern="1200">
          <a:solidFill>
            <a:schemeClr val="tx1"/>
          </a:solidFill>
          <a:latin typeface="+mn-lt"/>
          <a:ea typeface="+mn-ea"/>
          <a:cs typeface="+mn-cs"/>
        </a:defRPr>
      </a:lvl5pPr>
      <a:lvl6pPr marL="10963047" algn="l" defTabSz="4385214" rtl="0" eaLnBrk="1" latinLnBrk="0" hangingPunct="1">
        <a:defRPr sz="8700" kern="1200">
          <a:solidFill>
            <a:schemeClr val="tx1"/>
          </a:solidFill>
          <a:latin typeface="+mn-lt"/>
          <a:ea typeface="+mn-ea"/>
          <a:cs typeface="+mn-cs"/>
        </a:defRPr>
      </a:lvl6pPr>
      <a:lvl7pPr marL="13155652" algn="l" defTabSz="4385214" rtl="0" eaLnBrk="1" latinLnBrk="0" hangingPunct="1">
        <a:defRPr sz="8700" kern="1200">
          <a:solidFill>
            <a:schemeClr val="tx1"/>
          </a:solidFill>
          <a:latin typeface="+mn-lt"/>
          <a:ea typeface="+mn-ea"/>
          <a:cs typeface="+mn-cs"/>
        </a:defRPr>
      </a:lvl7pPr>
      <a:lvl8pPr marL="15348260" algn="l" defTabSz="4385214" rtl="0" eaLnBrk="1" latinLnBrk="0" hangingPunct="1">
        <a:defRPr sz="8700" kern="1200">
          <a:solidFill>
            <a:schemeClr val="tx1"/>
          </a:solidFill>
          <a:latin typeface="+mn-lt"/>
          <a:ea typeface="+mn-ea"/>
          <a:cs typeface="+mn-cs"/>
        </a:defRPr>
      </a:lvl8pPr>
      <a:lvl9pPr marL="17540873" algn="l" defTabSz="43852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chart" Target="../charts/chart3.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5.jpeg"/><Relationship Id="rId5" Type="http://schemas.openxmlformats.org/officeDocument/2006/relationships/chart" Target="../charts/chart1.xml"/><Relationship Id="rId1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chart" Target="../charts/chart5.xm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bg1"/>
            </a:gs>
            <a:gs pos="50000">
              <a:schemeClr val="bg1"/>
            </a:gs>
            <a:gs pos="100000">
              <a:schemeClr val="accent1">
                <a:lumMod val="20000"/>
                <a:lumOff val="80000"/>
              </a:schemeClr>
            </a:gs>
          </a:gsLst>
          <a:lin ang="13500000" scaled="1"/>
          <a:tileRect/>
        </a:gra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83782" y="794085"/>
            <a:ext cx="42323659" cy="1281796"/>
          </a:xfrm>
          <a:prstGeom prst="rect">
            <a:avLst/>
          </a:prstGeom>
          <a:noFill/>
          <a:ln w="9525">
            <a:noFill/>
            <a:miter lim="800000"/>
            <a:headEnd/>
            <a:tailEnd/>
          </a:ln>
        </p:spPr>
        <p:txBody>
          <a:bodyPr lIns="95925" tIns="47960" rIns="95925" bIns="47960">
            <a:spAutoFit/>
          </a:bodyPr>
          <a:lstStyle/>
          <a:p>
            <a:pPr algn="ctr" defTabSz="4385320">
              <a:spcBef>
                <a:spcPct val="50000"/>
              </a:spcBef>
            </a:pPr>
            <a:r>
              <a:rPr lang="en-US" sz="7700" b="1" dirty="0"/>
              <a:t>Floral resources support higher abundances of beneficial insects</a:t>
            </a:r>
          </a:p>
        </p:txBody>
      </p:sp>
      <p:sp>
        <p:nvSpPr>
          <p:cNvPr id="5" name="Text Box 3"/>
          <p:cNvSpPr txBox="1">
            <a:spLocks noChangeArrowheads="1"/>
          </p:cNvSpPr>
          <p:nvPr/>
        </p:nvSpPr>
        <p:spPr bwMode="auto">
          <a:xfrm>
            <a:off x="783782" y="2237878"/>
            <a:ext cx="42323659" cy="1651128"/>
          </a:xfrm>
          <a:prstGeom prst="rect">
            <a:avLst/>
          </a:prstGeom>
          <a:noFill/>
          <a:ln w="9525">
            <a:noFill/>
            <a:miter lim="800000"/>
            <a:headEnd/>
            <a:tailEnd/>
          </a:ln>
        </p:spPr>
        <p:txBody>
          <a:bodyPr lIns="95925" tIns="47960" rIns="95925" bIns="47960">
            <a:spAutoFit/>
          </a:bodyPr>
          <a:lstStyle/>
          <a:p>
            <a:pPr algn="ctr" defTabSz="4385320"/>
            <a:r>
              <a:rPr lang="en-US" sz="5300" dirty="0"/>
              <a:t>Jermaine Hinds </a:t>
            </a:r>
          </a:p>
          <a:p>
            <a:pPr algn="ctr" defTabSz="4385320"/>
            <a:r>
              <a:rPr lang="en-US" sz="4800" dirty="0"/>
              <a:t>Department of Entomology, Pennsylvania State University, University Park, PA 16802  E-mail: jxh557@psu.edu</a:t>
            </a:r>
          </a:p>
        </p:txBody>
      </p:sp>
      <p:sp>
        <p:nvSpPr>
          <p:cNvPr id="6" name="Line 4"/>
          <p:cNvSpPr>
            <a:spLocks noChangeShapeType="1"/>
          </p:cNvSpPr>
          <p:nvPr/>
        </p:nvSpPr>
        <p:spPr bwMode="auto">
          <a:xfrm>
            <a:off x="783782" y="4042611"/>
            <a:ext cx="42323659" cy="0"/>
          </a:xfrm>
          <a:prstGeom prst="line">
            <a:avLst/>
          </a:prstGeom>
          <a:noFill/>
          <a:ln w="76200">
            <a:solidFill>
              <a:schemeClr val="accent1"/>
            </a:solidFill>
            <a:round/>
            <a:headEnd/>
            <a:tailEnd/>
          </a:ln>
        </p:spPr>
        <p:txBody>
          <a:bodyPr lIns="81638" tIns="40820" rIns="81638" bIns="40820"/>
          <a:lstStyle/>
          <a:p>
            <a:endParaRPr lang="en-US"/>
          </a:p>
        </p:txBody>
      </p:sp>
      <p:sp>
        <p:nvSpPr>
          <p:cNvPr id="29" name="Round Diagonal Corner Rectangle 28"/>
          <p:cNvSpPr/>
          <p:nvPr/>
        </p:nvSpPr>
        <p:spPr>
          <a:xfrm>
            <a:off x="31104571" y="28699172"/>
            <a:ext cx="11933464" cy="1103897"/>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32" name="Line 4"/>
          <p:cNvSpPr>
            <a:spLocks noChangeShapeType="1"/>
          </p:cNvSpPr>
          <p:nvPr/>
        </p:nvSpPr>
        <p:spPr bwMode="auto">
          <a:xfrm>
            <a:off x="783773" y="4259179"/>
            <a:ext cx="42323657" cy="0"/>
          </a:xfrm>
          <a:prstGeom prst="line">
            <a:avLst/>
          </a:prstGeom>
          <a:noFill/>
          <a:ln w="101600">
            <a:solidFill>
              <a:schemeClr val="tx1"/>
            </a:solidFill>
            <a:round/>
            <a:headEnd/>
            <a:tailEnd/>
          </a:ln>
        </p:spPr>
        <p:txBody>
          <a:bodyPr lIns="81703" tIns="40851" rIns="81703" bIns="40851"/>
          <a:lstStyle/>
          <a:p>
            <a:endParaRPr lang="en-US"/>
          </a:p>
        </p:txBody>
      </p:sp>
      <p:sp>
        <p:nvSpPr>
          <p:cNvPr id="35" name="Round Diagonal Corner Rectangle 34"/>
          <p:cNvSpPr/>
          <p:nvPr/>
        </p:nvSpPr>
        <p:spPr bwMode="auto">
          <a:xfrm>
            <a:off x="13977259" y="12416593"/>
            <a:ext cx="15740743" cy="1103897"/>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36" name="TextBox 57"/>
          <p:cNvSpPr txBox="1">
            <a:spLocks noChangeArrowheads="1"/>
          </p:cNvSpPr>
          <p:nvPr/>
        </p:nvSpPr>
        <p:spPr bwMode="auto">
          <a:xfrm>
            <a:off x="16393886" y="13979160"/>
            <a:ext cx="11356846" cy="574942"/>
          </a:xfrm>
          <a:prstGeom prst="rect">
            <a:avLst/>
          </a:prstGeom>
          <a:noFill/>
          <a:ln w="9525">
            <a:noFill/>
            <a:miter lim="800000"/>
            <a:headEnd/>
            <a:tailEnd/>
          </a:ln>
        </p:spPr>
        <p:txBody>
          <a:bodyPr wrap="square" lIns="81703" tIns="40851" rIns="81703" bIns="40851">
            <a:spAutoFit/>
          </a:bodyPr>
          <a:lstStyle/>
          <a:p>
            <a:endParaRPr lang="en-US" sz="3200" dirty="0"/>
          </a:p>
        </p:txBody>
      </p:sp>
      <p:sp>
        <p:nvSpPr>
          <p:cNvPr id="37" name="Text Box 46"/>
          <p:cNvSpPr txBox="1">
            <a:spLocks noChangeArrowheads="1"/>
          </p:cNvSpPr>
          <p:nvPr/>
        </p:nvSpPr>
        <p:spPr bwMode="auto">
          <a:xfrm>
            <a:off x="15977505" y="12440106"/>
            <a:ext cx="11976026" cy="928885"/>
          </a:xfrm>
          <a:prstGeom prst="rect">
            <a:avLst/>
          </a:prstGeom>
          <a:noFill/>
          <a:ln w="9525">
            <a:noFill/>
            <a:miter lim="800000"/>
            <a:headEnd/>
            <a:tailEnd/>
          </a:ln>
        </p:spPr>
        <p:txBody>
          <a:bodyPr lIns="81703" tIns="40851" rIns="81703" bIns="40851">
            <a:spAutoFit/>
          </a:bodyPr>
          <a:lstStyle/>
          <a:p>
            <a:pPr algn="ctr" defTabSz="4388679">
              <a:spcBef>
                <a:spcPct val="50000"/>
              </a:spcBef>
            </a:pPr>
            <a:r>
              <a:rPr lang="en-US" sz="5500" b="1" dirty="0" smtClean="0"/>
              <a:t>Results – Sweep Net Sampling</a:t>
            </a:r>
            <a:endParaRPr lang="en-US" sz="5500" b="1" dirty="0"/>
          </a:p>
        </p:txBody>
      </p:sp>
      <p:sp>
        <p:nvSpPr>
          <p:cNvPr id="39" name="Round Diagonal Corner Rectangle 38"/>
          <p:cNvSpPr/>
          <p:nvPr/>
        </p:nvSpPr>
        <p:spPr>
          <a:xfrm>
            <a:off x="718460" y="4821656"/>
            <a:ext cx="11756571" cy="1025692"/>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40" name="Text Box 48"/>
          <p:cNvSpPr txBox="1">
            <a:spLocks noChangeArrowheads="1"/>
          </p:cNvSpPr>
          <p:nvPr/>
        </p:nvSpPr>
        <p:spPr bwMode="auto">
          <a:xfrm>
            <a:off x="718460" y="4884822"/>
            <a:ext cx="11975647" cy="928885"/>
          </a:xfrm>
          <a:prstGeom prst="rect">
            <a:avLst/>
          </a:prstGeom>
          <a:noFill/>
          <a:ln w="9525">
            <a:noFill/>
            <a:miter lim="800000"/>
            <a:headEnd/>
            <a:tailEnd/>
          </a:ln>
        </p:spPr>
        <p:txBody>
          <a:bodyPr lIns="81703" tIns="40851" rIns="81703" bIns="40851">
            <a:spAutoFit/>
          </a:bodyPr>
          <a:lstStyle/>
          <a:p>
            <a:pPr algn="ctr" defTabSz="4388679">
              <a:spcBef>
                <a:spcPct val="50000"/>
              </a:spcBef>
            </a:pPr>
            <a:r>
              <a:rPr lang="en-US" sz="5500" b="1" dirty="0"/>
              <a:t>Introduction</a:t>
            </a:r>
            <a:endParaRPr lang="en-US" sz="5500" dirty="0"/>
          </a:p>
        </p:txBody>
      </p:sp>
      <p:sp>
        <p:nvSpPr>
          <p:cNvPr id="41" name="TextBox 54"/>
          <p:cNvSpPr txBox="1">
            <a:spLocks noChangeArrowheads="1"/>
          </p:cNvSpPr>
          <p:nvPr/>
        </p:nvSpPr>
        <p:spPr bwMode="auto">
          <a:xfrm>
            <a:off x="1281794" y="6136106"/>
            <a:ext cx="11193237" cy="6484252"/>
          </a:xfrm>
          <a:prstGeom prst="rect">
            <a:avLst/>
          </a:prstGeom>
          <a:noFill/>
          <a:ln w="9525">
            <a:noFill/>
            <a:miter lim="800000"/>
            <a:headEnd/>
            <a:tailEnd/>
          </a:ln>
        </p:spPr>
        <p:txBody>
          <a:bodyPr wrap="square" lIns="81703" tIns="40851" rIns="81703" bIns="40851">
            <a:spAutoFit/>
          </a:bodyPr>
          <a:lstStyle/>
          <a:p>
            <a:r>
              <a:rPr lang="en-US" sz="3200" dirty="0" smtClean="0"/>
              <a:t>Generalist predators are important contributors to pest suppression in agroecosystems. In addition to prey items, predators largely depend on plant-provided nectar and pollen for nutrients when prey items are scarce. Agronomic crop farms are often highly disturbed and lacking in floral resources to support predators; therefore introducing floral resources into the </a:t>
            </a:r>
            <a:r>
              <a:rPr lang="en-US" sz="3200" dirty="0" err="1" smtClean="0"/>
              <a:t>farmscape</a:t>
            </a:r>
            <a:r>
              <a:rPr lang="en-US" sz="3200" dirty="0" smtClean="0"/>
              <a:t> can attract generalist predators. However, because of their feeding preferences, predators are differentially attracted by flowers. Therefore providing complementary floral resources in a mixture through plant species diversification can potentially attract a wider range of generalist predators. In a recent field study I investigated the role of resource plant diversification on beneficial insect attraction .</a:t>
            </a:r>
            <a:endParaRPr lang="en-US" sz="3200" dirty="0"/>
          </a:p>
        </p:txBody>
      </p:sp>
      <p:sp>
        <p:nvSpPr>
          <p:cNvPr id="43" name="TextBox 63"/>
          <p:cNvSpPr txBox="1">
            <a:spLocks noChangeArrowheads="1"/>
          </p:cNvSpPr>
          <p:nvPr/>
        </p:nvSpPr>
        <p:spPr bwMode="auto">
          <a:xfrm>
            <a:off x="31089600" y="30247389"/>
            <a:ext cx="11952514" cy="1621383"/>
          </a:xfrm>
          <a:prstGeom prst="rect">
            <a:avLst/>
          </a:prstGeom>
          <a:noFill/>
          <a:ln w="9525">
            <a:noFill/>
            <a:miter lim="800000"/>
            <a:headEnd/>
            <a:tailEnd/>
          </a:ln>
        </p:spPr>
        <p:txBody>
          <a:bodyPr wrap="square" lIns="81703" tIns="40851" rIns="81703" bIns="40851">
            <a:spAutoFit/>
          </a:bodyPr>
          <a:lstStyle/>
          <a:p>
            <a:r>
              <a:rPr lang="en-US" sz="2500" dirty="0" smtClean="0"/>
              <a:t>I would like to sincerely thank the farm staff at Rock Springs and Mac Burgess for help with plot establishment and field operations. This </a:t>
            </a:r>
            <a:r>
              <a:rPr lang="en-US" sz="2500" dirty="0"/>
              <a:t>research is funded by a </a:t>
            </a:r>
            <a:r>
              <a:rPr lang="en-US" sz="2500" dirty="0" smtClean="0">
                <a:latin typeface="Verdana" pitchFamily="34" charset="0"/>
              </a:rPr>
              <a:t>USDA-SARE </a:t>
            </a:r>
            <a:r>
              <a:rPr lang="en-US" sz="2500" dirty="0">
                <a:latin typeface="Verdana" pitchFamily="34" charset="0"/>
              </a:rPr>
              <a:t>grant.</a:t>
            </a:r>
          </a:p>
          <a:p>
            <a:r>
              <a:rPr lang="en-US" sz="2500" dirty="0">
                <a:latin typeface="Verdana" pitchFamily="34" charset="0"/>
              </a:rPr>
              <a:t> </a:t>
            </a:r>
          </a:p>
        </p:txBody>
      </p:sp>
      <p:sp>
        <p:nvSpPr>
          <p:cNvPr id="53" name="Round Diagonal Corner Rectangle 52"/>
          <p:cNvSpPr/>
          <p:nvPr/>
        </p:nvSpPr>
        <p:spPr>
          <a:xfrm>
            <a:off x="759281" y="24544422"/>
            <a:ext cx="11948432" cy="979070"/>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55" name="TextBox 75"/>
          <p:cNvSpPr txBox="1">
            <a:spLocks noChangeArrowheads="1"/>
          </p:cNvSpPr>
          <p:nvPr/>
        </p:nvSpPr>
        <p:spPr bwMode="auto">
          <a:xfrm>
            <a:off x="719820" y="24520680"/>
            <a:ext cx="11975646" cy="928885"/>
          </a:xfrm>
          <a:prstGeom prst="rect">
            <a:avLst/>
          </a:prstGeom>
          <a:noFill/>
          <a:ln w="9525">
            <a:noFill/>
            <a:miter lim="800000"/>
            <a:headEnd/>
            <a:tailEnd/>
          </a:ln>
        </p:spPr>
        <p:txBody>
          <a:bodyPr lIns="81703" tIns="40851" rIns="81703" bIns="40851">
            <a:spAutoFit/>
          </a:bodyPr>
          <a:lstStyle/>
          <a:p>
            <a:pPr algn="ctr"/>
            <a:r>
              <a:rPr lang="en-US" sz="5500" b="1" dirty="0" smtClean="0"/>
              <a:t>Treatments and Sampling Methods</a:t>
            </a:r>
            <a:endParaRPr lang="en-US" sz="7900" b="1" dirty="0"/>
          </a:p>
        </p:txBody>
      </p:sp>
      <p:sp>
        <p:nvSpPr>
          <p:cNvPr id="60" name="Round Diagonal Corner Rectangle 59"/>
          <p:cNvSpPr/>
          <p:nvPr/>
        </p:nvSpPr>
        <p:spPr>
          <a:xfrm>
            <a:off x="31024288" y="4764505"/>
            <a:ext cx="11948432" cy="1082842"/>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61" name="TextBox 75"/>
          <p:cNvSpPr txBox="1">
            <a:spLocks noChangeArrowheads="1"/>
          </p:cNvSpPr>
          <p:nvPr/>
        </p:nvSpPr>
        <p:spPr bwMode="auto">
          <a:xfrm>
            <a:off x="31024286" y="4836696"/>
            <a:ext cx="11975646" cy="928885"/>
          </a:xfrm>
          <a:prstGeom prst="rect">
            <a:avLst/>
          </a:prstGeom>
          <a:noFill/>
          <a:ln w="9525">
            <a:noFill/>
            <a:miter lim="800000"/>
            <a:headEnd/>
            <a:tailEnd/>
          </a:ln>
        </p:spPr>
        <p:txBody>
          <a:bodyPr lIns="81703" tIns="40851" rIns="81703" bIns="40851">
            <a:spAutoFit/>
          </a:bodyPr>
          <a:lstStyle/>
          <a:p>
            <a:pPr algn="ctr"/>
            <a:r>
              <a:rPr lang="en-US" sz="5500" b="1" dirty="0" smtClean="0"/>
              <a:t>Results - Predation</a:t>
            </a:r>
            <a:endParaRPr lang="en-US" sz="7900" b="1" dirty="0"/>
          </a:p>
        </p:txBody>
      </p:sp>
      <p:sp>
        <p:nvSpPr>
          <p:cNvPr id="67" name="TextBox 85"/>
          <p:cNvSpPr txBox="1">
            <a:spLocks noChangeArrowheads="1"/>
          </p:cNvSpPr>
          <p:nvPr/>
        </p:nvSpPr>
        <p:spPr bwMode="auto">
          <a:xfrm>
            <a:off x="31104568" y="28820989"/>
            <a:ext cx="11975647" cy="1175107"/>
          </a:xfrm>
          <a:prstGeom prst="rect">
            <a:avLst/>
          </a:prstGeom>
          <a:noFill/>
          <a:ln w="9525">
            <a:noFill/>
            <a:miter lim="800000"/>
            <a:headEnd/>
            <a:tailEnd/>
          </a:ln>
        </p:spPr>
        <p:txBody>
          <a:bodyPr lIns="81703" tIns="40851" rIns="81703" bIns="40851">
            <a:spAutoFit/>
          </a:bodyPr>
          <a:lstStyle/>
          <a:p>
            <a:pPr algn="ctr"/>
            <a:r>
              <a:rPr lang="en-US" sz="5500" b="1" dirty="0"/>
              <a:t>Acknowledgements</a:t>
            </a:r>
          </a:p>
          <a:p>
            <a:pPr algn="ctr"/>
            <a:endParaRPr lang="en-US" sz="1600" dirty="0"/>
          </a:p>
        </p:txBody>
      </p:sp>
      <p:sp>
        <p:nvSpPr>
          <p:cNvPr id="70" name="Round Diagonal Corner Rectangle 69"/>
          <p:cNvSpPr/>
          <p:nvPr/>
        </p:nvSpPr>
        <p:spPr>
          <a:xfrm>
            <a:off x="719821" y="14726653"/>
            <a:ext cx="11971565" cy="1082842"/>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71" name="Text Box 48"/>
          <p:cNvSpPr txBox="1">
            <a:spLocks noChangeArrowheads="1"/>
          </p:cNvSpPr>
          <p:nvPr/>
        </p:nvSpPr>
        <p:spPr bwMode="auto">
          <a:xfrm>
            <a:off x="763362" y="14798844"/>
            <a:ext cx="11975646" cy="928885"/>
          </a:xfrm>
          <a:prstGeom prst="rect">
            <a:avLst/>
          </a:prstGeom>
          <a:noFill/>
          <a:ln w="9525">
            <a:noFill/>
            <a:miter lim="800000"/>
            <a:headEnd/>
            <a:tailEnd/>
          </a:ln>
        </p:spPr>
        <p:txBody>
          <a:bodyPr lIns="81703" tIns="40851" rIns="81703" bIns="40851">
            <a:spAutoFit/>
          </a:bodyPr>
          <a:lstStyle/>
          <a:p>
            <a:pPr algn="ctr" defTabSz="4388679">
              <a:spcBef>
                <a:spcPct val="50000"/>
              </a:spcBef>
            </a:pPr>
            <a:r>
              <a:rPr lang="en-US" sz="5500" b="1" dirty="0" smtClean="0"/>
              <a:t>Hypothesis and Objectives</a:t>
            </a:r>
            <a:endParaRPr lang="en-US" sz="5500" dirty="0"/>
          </a:p>
        </p:txBody>
      </p:sp>
      <p:sp>
        <p:nvSpPr>
          <p:cNvPr id="72" name="TextBox 93"/>
          <p:cNvSpPr txBox="1">
            <a:spLocks noChangeArrowheads="1"/>
          </p:cNvSpPr>
          <p:nvPr/>
        </p:nvSpPr>
        <p:spPr bwMode="auto">
          <a:xfrm>
            <a:off x="1281793" y="16314822"/>
            <a:ext cx="11430000" cy="7161361"/>
          </a:xfrm>
          <a:prstGeom prst="rect">
            <a:avLst/>
          </a:prstGeom>
          <a:noFill/>
          <a:ln w="9525">
            <a:noFill/>
            <a:miter lim="800000"/>
            <a:headEnd/>
            <a:tailEnd/>
          </a:ln>
        </p:spPr>
        <p:txBody>
          <a:bodyPr lIns="81703" tIns="40851" rIns="81703" bIns="40851">
            <a:spAutoFit/>
          </a:bodyPr>
          <a:lstStyle/>
          <a:p>
            <a:r>
              <a:rPr lang="en-US" sz="3200" b="1" dirty="0" smtClean="0"/>
              <a:t>Providing complementary resource plants will not only attract greater numbers of beneficial insects but also a greater diversity of predatory insect species.</a:t>
            </a:r>
          </a:p>
          <a:p>
            <a:endParaRPr lang="en-US" sz="3200" b="1" dirty="0" smtClean="0"/>
          </a:p>
          <a:p>
            <a:r>
              <a:rPr lang="en-US" sz="3200" b="1" dirty="0" smtClean="0"/>
              <a:t>Objectives:</a:t>
            </a:r>
          </a:p>
          <a:p>
            <a:pPr marL="868090" indent="-306385">
              <a:buFont typeface="Arial" pitchFamily="34" charset="0"/>
              <a:buChar char="•"/>
            </a:pPr>
            <a:r>
              <a:rPr lang="en-US" sz="3200" dirty="0" smtClean="0"/>
              <a:t>Determine the role of resource plant diversification on beneficial insects.</a:t>
            </a:r>
          </a:p>
          <a:p>
            <a:pPr marL="1374477" lvl="1" indent="-306385">
              <a:buFont typeface="Arial" pitchFamily="34" charset="0"/>
              <a:buChar char="•"/>
            </a:pPr>
            <a:r>
              <a:rPr lang="en-US" sz="3200" dirty="0" smtClean="0"/>
              <a:t>Monitor plant development and record growth and flower production.</a:t>
            </a:r>
          </a:p>
          <a:p>
            <a:pPr marL="1374477" lvl="1" indent="-306385">
              <a:buFont typeface="Arial" pitchFamily="34" charset="0"/>
              <a:buChar char="•"/>
            </a:pPr>
            <a:r>
              <a:rPr lang="en-US" sz="3200" dirty="0" smtClean="0"/>
              <a:t> Survey insect community in monoculture buckwheat, cowpea, and buckwheat cowpea mixture.</a:t>
            </a:r>
          </a:p>
          <a:p>
            <a:pPr marL="1374477" lvl="1" indent="-306385">
              <a:buFont typeface="Arial" pitchFamily="34" charset="0"/>
              <a:buChar char="•"/>
            </a:pPr>
            <a:r>
              <a:rPr lang="en-US" sz="3200" dirty="0" smtClean="0"/>
              <a:t>Monitor predation within resource patch</a:t>
            </a:r>
          </a:p>
          <a:p>
            <a:pPr marL="3060698" lvl="1" indent="-306385">
              <a:buFont typeface="Arial" pitchFamily="34" charset="0"/>
              <a:buChar char="•"/>
            </a:pPr>
            <a:endParaRPr lang="en-US" sz="3200" b="1" dirty="0" smtClean="0"/>
          </a:p>
          <a:p>
            <a:endParaRPr lang="en-US" sz="3200" b="1" dirty="0"/>
          </a:p>
        </p:txBody>
      </p:sp>
      <p:sp>
        <p:nvSpPr>
          <p:cNvPr id="79" name="Round Diagonal Corner Rectangle 78"/>
          <p:cNvSpPr/>
          <p:nvPr/>
        </p:nvSpPr>
        <p:spPr>
          <a:xfrm>
            <a:off x="13977257" y="4764505"/>
            <a:ext cx="15936686" cy="1082842"/>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80" name="Text Box 48"/>
          <p:cNvSpPr txBox="1">
            <a:spLocks noChangeArrowheads="1"/>
          </p:cNvSpPr>
          <p:nvPr/>
        </p:nvSpPr>
        <p:spPr bwMode="auto">
          <a:xfrm>
            <a:off x="16006085" y="4812634"/>
            <a:ext cx="11975646" cy="928885"/>
          </a:xfrm>
          <a:prstGeom prst="rect">
            <a:avLst/>
          </a:prstGeom>
          <a:noFill/>
          <a:ln w="9525">
            <a:noFill/>
            <a:miter lim="800000"/>
            <a:headEnd/>
            <a:tailEnd/>
          </a:ln>
        </p:spPr>
        <p:txBody>
          <a:bodyPr lIns="81703" tIns="40851" rIns="81703" bIns="40851">
            <a:spAutoFit/>
          </a:bodyPr>
          <a:lstStyle/>
          <a:p>
            <a:pPr algn="ctr" defTabSz="4388679">
              <a:spcBef>
                <a:spcPct val="50000"/>
              </a:spcBef>
            </a:pPr>
            <a:r>
              <a:rPr lang="en-US" sz="5500" b="1" dirty="0" smtClean="0"/>
              <a:t>Most Abundant Insects</a:t>
            </a:r>
            <a:endParaRPr lang="en-US" sz="5500" dirty="0"/>
          </a:p>
        </p:txBody>
      </p:sp>
      <p:grpSp>
        <p:nvGrpSpPr>
          <p:cNvPr id="90" name="Group 89"/>
          <p:cNvGrpSpPr/>
          <p:nvPr/>
        </p:nvGrpSpPr>
        <p:grpSpPr>
          <a:xfrm>
            <a:off x="1151165" y="26077726"/>
            <a:ext cx="11234057" cy="3447769"/>
            <a:chOff x="2590800" y="27526488"/>
            <a:chExt cx="13106400" cy="3639312"/>
          </a:xfrm>
        </p:grpSpPr>
        <p:pic>
          <p:nvPicPr>
            <p:cNvPr id="86" name="Picture 85" descr="Atanycolus.jpg"/>
            <p:cNvPicPr>
              <a:picLocks/>
            </p:cNvPicPr>
            <p:nvPr/>
          </p:nvPicPr>
          <p:blipFill>
            <a:blip r:embed="rId2" cstate="print"/>
            <a:stretch>
              <a:fillRect/>
            </a:stretch>
          </p:blipFill>
          <p:spPr bwMode="auto">
            <a:xfrm>
              <a:off x="2590800" y="27526488"/>
              <a:ext cx="3813175" cy="36393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p:spPr>
        </p:pic>
        <p:pic>
          <p:nvPicPr>
            <p:cNvPr id="87" name="Picture 86" descr="Parasitoid eggs.png"/>
            <p:cNvPicPr>
              <a:picLocks/>
            </p:cNvPicPr>
            <p:nvPr/>
          </p:nvPicPr>
          <p:blipFill>
            <a:blip r:embed="rId3" cstate="print"/>
            <a:stretch>
              <a:fillRect/>
            </a:stretch>
          </p:blipFill>
          <p:spPr>
            <a:xfrm>
              <a:off x="11884025" y="27526488"/>
              <a:ext cx="3813175" cy="36393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8" name="Picture 87" descr="STINKBUGS_1312501680.jpg"/>
            <p:cNvPicPr>
              <a:picLocks/>
            </p:cNvPicPr>
            <p:nvPr/>
          </p:nvPicPr>
          <p:blipFill>
            <a:blip r:embed="rId4" cstate="print"/>
            <a:srcRect t="14154"/>
            <a:stretch>
              <a:fillRect/>
            </a:stretch>
          </p:blipFill>
          <p:spPr>
            <a:xfrm>
              <a:off x="7235825" y="27526488"/>
              <a:ext cx="3813175" cy="363931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grpSp>
      <p:sp>
        <p:nvSpPr>
          <p:cNvPr id="89" name="TextBox 93"/>
          <p:cNvSpPr txBox="1">
            <a:spLocks noChangeArrowheads="1"/>
          </p:cNvSpPr>
          <p:nvPr/>
        </p:nvSpPr>
        <p:spPr bwMode="auto">
          <a:xfrm>
            <a:off x="1020536" y="29793104"/>
            <a:ext cx="11430000" cy="2052270"/>
          </a:xfrm>
          <a:prstGeom prst="rect">
            <a:avLst/>
          </a:prstGeom>
          <a:noFill/>
          <a:ln w="9525">
            <a:noFill/>
            <a:miter lim="800000"/>
            <a:headEnd/>
            <a:tailEnd/>
          </a:ln>
        </p:spPr>
        <p:txBody>
          <a:bodyPr lIns="81703" tIns="40851" rIns="81703" bIns="40851">
            <a:spAutoFit/>
          </a:bodyPr>
          <a:lstStyle/>
          <a:p>
            <a:r>
              <a:rPr lang="en-US" sz="3200" b="1" dirty="0" smtClean="0"/>
              <a:t>From left to right:  </a:t>
            </a:r>
            <a:r>
              <a:rPr lang="en-US" sz="3200" dirty="0" smtClean="0"/>
              <a:t>Buckwheat monoculture, cowpea monoculture, buckwheat cowpea mixture were established in 80 x 20ft. field plots.</a:t>
            </a:r>
            <a:r>
              <a:rPr lang="en-US" sz="3200" b="1" dirty="0" smtClean="0"/>
              <a:t> </a:t>
            </a:r>
            <a:r>
              <a:rPr lang="en-US" sz="3200" dirty="0" smtClean="0"/>
              <a:t>Insects  were sampled via sweep net sampling. Predation was monitored using European corn borer sentinel eggs</a:t>
            </a:r>
            <a:endParaRPr lang="en-US" sz="3200" dirty="0"/>
          </a:p>
        </p:txBody>
      </p:sp>
      <p:cxnSp>
        <p:nvCxnSpPr>
          <p:cNvPr id="92" name="Straight Connector 91"/>
          <p:cNvCxnSpPr/>
          <p:nvPr/>
        </p:nvCxnSpPr>
        <p:spPr>
          <a:xfrm>
            <a:off x="13062859" y="6063916"/>
            <a:ext cx="130629" cy="25627263"/>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824595" y="13788189"/>
            <a:ext cx="11691257"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889907" y="23605958"/>
            <a:ext cx="11691257"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632403" y="6063916"/>
            <a:ext cx="130629" cy="2577164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1216149" y="15558129"/>
            <a:ext cx="11691257"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824595" y="13499432"/>
            <a:ext cx="11691257"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955222" y="23605958"/>
            <a:ext cx="11691257"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889908" y="23317200"/>
            <a:ext cx="11756571"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3324116" y="6063916"/>
            <a:ext cx="130629" cy="25627263"/>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0371143" y="6063916"/>
            <a:ext cx="65314" cy="25771642"/>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1216149" y="15197181"/>
            <a:ext cx="11691257"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6" name="Chart 115"/>
          <p:cNvGraphicFramePr/>
          <p:nvPr/>
        </p:nvGraphicFramePr>
        <p:xfrm>
          <a:off x="13977257" y="15809497"/>
          <a:ext cx="8196943" cy="64970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7" name="Chart 116"/>
          <p:cNvGraphicFramePr/>
          <p:nvPr/>
        </p:nvGraphicFramePr>
        <p:xfrm>
          <a:off x="13911943" y="24977558"/>
          <a:ext cx="7837714" cy="64970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8" name="Chart 117"/>
          <p:cNvGraphicFramePr/>
          <p:nvPr/>
        </p:nvGraphicFramePr>
        <p:xfrm>
          <a:off x="22141542" y="15809495"/>
          <a:ext cx="7957457" cy="649705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9" name="Chart 118"/>
          <p:cNvGraphicFramePr/>
          <p:nvPr/>
        </p:nvGraphicFramePr>
        <p:xfrm>
          <a:off x="22076229" y="24905371"/>
          <a:ext cx="7837714" cy="6497053"/>
        </p:xfrm>
        <a:graphic>
          <a:graphicData uri="http://schemas.openxmlformats.org/drawingml/2006/chart">
            <c:chart xmlns:c="http://schemas.openxmlformats.org/drawingml/2006/chart" xmlns:r="http://schemas.openxmlformats.org/officeDocument/2006/relationships" r:id="rId8"/>
          </a:graphicData>
        </a:graphic>
      </p:graphicFrame>
      <p:sp>
        <p:nvSpPr>
          <p:cNvPr id="120" name="Round Diagonal Corner Rectangle 119"/>
          <p:cNvSpPr/>
          <p:nvPr/>
        </p:nvSpPr>
        <p:spPr>
          <a:xfrm>
            <a:off x="31154915" y="16063455"/>
            <a:ext cx="11948432" cy="1082842"/>
          </a:xfrm>
          <a:prstGeom prst="round2Diag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1703" tIns="40851" rIns="81703" bIns="40851" anchor="ctr"/>
          <a:lstStyle/>
          <a:p>
            <a:pPr algn="ctr">
              <a:defRPr/>
            </a:pPr>
            <a:endParaRPr lang="en-US"/>
          </a:p>
        </p:txBody>
      </p:sp>
      <p:sp>
        <p:nvSpPr>
          <p:cNvPr id="121" name="TextBox 75"/>
          <p:cNvSpPr txBox="1">
            <a:spLocks noChangeArrowheads="1"/>
          </p:cNvSpPr>
          <p:nvPr/>
        </p:nvSpPr>
        <p:spPr bwMode="auto">
          <a:xfrm>
            <a:off x="31154916" y="16135647"/>
            <a:ext cx="11975646" cy="928885"/>
          </a:xfrm>
          <a:prstGeom prst="rect">
            <a:avLst/>
          </a:prstGeom>
          <a:noFill/>
          <a:ln w="9525">
            <a:noFill/>
            <a:miter lim="800000"/>
            <a:headEnd/>
            <a:tailEnd/>
          </a:ln>
        </p:spPr>
        <p:txBody>
          <a:bodyPr lIns="81703" tIns="40851" rIns="81703" bIns="40851">
            <a:spAutoFit/>
          </a:bodyPr>
          <a:lstStyle/>
          <a:p>
            <a:pPr algn="ctr"/>
            <a:r>
              <a:rPr lang="en-US" sz="5500" b="1" dirty="0" smtClean="0"/>
              <a:t>Conclusions and Future Directions</a:t>
            </a:r>
            <a:endParaRPr lang="en-US" sz="7900" b="1" dirty="0"/>
          </a:p>
        </p:txBody>
      </p:sp>
      <p:cxnSp>
        <p:nvCxnSpPr>
          <p:cNvPr id="123" name="Straight Connector 122"/>
          <p:cNvCxnSpPr/>
          <p:nvPr/>
        </p:nvCxnSpPr>
        <p:spPr>
          <a:xfrm flipH="1">
            <a:off x="31285545" y="28298274"/>
            <a:ext cx="11691257"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1285545" y="27937326"/>
            <a:ext cx="11691257"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4042571" y="14004758"/>
            <a:ext cx="15740743" cy="1405939"/>
          </a:xfrm>
          <a:prstGeom prst="rect">
            <a:avLst/>
          </a:prstGeom>
          <a:noFill/>
          <a:ln>
            <a:solidFill>
              <a:schemeClr val="bg1"/>
            </a:solidFill>
          </a:ln>
        </p:spPr>
        <p:txBody>
          <a:bodyPr wrap="square" lIns="81703" tIns="40851" rIns="81703" bIns="40851" rtlCol="0">
            <a:spAutoFit/>
          </a:bodyPr>
          <a:lstStyle/>
          <a:p>
            <a:r>
              <a:rPr lang="en-US" sz="4300" b="1" dirty="0" smtClean="0"/>
              <a:t>Predator abundance is higher in the presence of flowers, increases over time, and further with increasing numbers of inflorescences.</a:t>
            </a:r>
            <a:endParaRPr lang="en-US" sz="4300" b="1" dirty="0"/>
          </a:p>
        </p:txBody>
      </p:sp>
      <p:graphicFrame>
        <p:nvGraphicFramePr>
          <p:cNvPr id="137" name="Chart 136"/>
          <p:cNvGraphicFramePr>
            <a:graphicFrameLocks/>
          </p:cNvGraphicFramePr>
          <p:nvPr>
            <p:extLst>
              <p:ext uri="{D42A27DB-BD31-4B8C-83A1-F6EECF244321}">
                <p14:modId xmlns:p14="http://schemas.microsoft.com/office/powerpoint/2010/main" xmlns="" val="3262272032"/>
              </p:ext>
            </p:extLst>
          </p:nvPr>
        </p:nvGraphicFramePr>
        <p:xfrm>
          <a:off x="33114343" y="7940842"/>
          <a:ext cx="7837714" cy="6497053"/>
        </p:xfrm>
        <a:graphic>
          <a:graphicData uri="http://schemas.openxmlformats.org/drawingml/2006/chart">
            <c:chart xmlns:c="http://schemas.openxmlformats.org/drawingml/2006/chart" xmlns:r="http://schemas.openxmlformats.org/officeDocument/2006/relationships" r:id="rId9"/>
          </a:graphicData>
        </a:graphic>
      </p:graphicFrame>
      <p:cxnSp>
        <p:nvCxnSpPr>
          <p:cNvPr id="139" name="Straight Connector 138"/>
          <p:cNvCxnSpPr/>
          <p:nvPr/>
        </p:nvCxnSpPr>
        <p:spPr>
          <a:xfrm>
            <a:off x="21945600" y="16242634"/>
            <a:ext cx="0" cy="59195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3" name="Picture 152" descr="ladybeetles.png"/>
          <p:cNvPicPr>
            <a:picLocks noChangeAspect="1"/>
          </p:cNvPicPr>
          <p:nvPr/>
        </p:nvPicPr>
        <p:blipFill>
          <a:blip r:embed="rId10" cstate="print"/>
          <a:stretch>
            <a:fillRect/>
          </a:stretch>
        </p:blipFill>
        <p:spPr>
          <a:xfrm>
            <a:off x="13977259" y="6497053"/>
            <a:ext cx="3605349" cy="404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4" name="TextBox 153"/>
          <p:cNvSpPr txBox="1"/>
          <p:nvPr/>
        </p:nvSpPr>
        <p:spPr>
          <a:xfrm>
            <a:off x="14042571" y="23100632"/>
            <a:ext cx="15740743" cy="1405939"/>
          </a:xfrm>
          <a:prstGeom prst="rect">
            <a:avLst/>
          </a:prstGeom>
          <a:noFill/>
        </p:spPr>
        <p:txBody>
          <a:bodyPr wrap="square" lIns="81703" tIns="40851" rIns="81703" bIns="40851" rtlCol="0">
            <a:spAutoFit/>
          </a:bodyPr>
          <a:lstStyle/>
          <a:p>
            <a:r>
              <a:rPr lang="en-US" sz="4300" b="1" dirty="0" smtClean="0"/>
              <a:t>Herbivorous insects can also benefit from the presence of resource plants.</a:t>
            </a:r>
            <a:endParaRPr lang="en-US" sz="4300" b="1" dirty="0"/>
          </a:p>
        </p:txBody>
      </p:sp>
      <p:pic>
        <p:nvPicPr>
          <p:cNvPr id="155" name="Picture 3" descr="C:\Users\jxh557\Desktop\Orius_insidiosus_01.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8013683" y="6497055"/>
            <a:ext cx="3605349" cy="4042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56" name="Picture 155" descr="psu_blue.png"/>
          <p:cNvPicPr>
            <a:picLocks noChangeAspect="1"/>
          </p:cNvPicPr>
          <p:nvPr/>
        </p:nvPicPr>
        <p:blipFill>
          <a:blip r:embed="rId12" cstate="print"/>
          <a:stretch>
            <a:fillRect/>
          </a:stretch>
        </p:blipFill>
        <p:spPr>
          <a:xfrm>
            <a:off x="1663758" y="866276"/>
            <a:ext cx="5520817" cy="2728318"/>
          </a:xfrm>
          <a:prstGeom prst="rect">
            <a:avLst/>
          </a:prstGeom>
        </p:spPr>
      </p:pic>
      <p:sp>
        <p:nvSpPr>
          <p:cNvPr id="157" name="TextBox 156"/>
          <p:cNvSpPr txBox="1"/>
          <p:nvPr/>
        </p:nvSpPr>
        <p:spPr>
          <a:xfrm>
            <a:off x="31024289" y="6136105"/>
            <a:ext cx="12017829" cy="1405939"/>
          </a:xfrm>
          <a:prstGeom prst="rect">
            <a:avLst/>
          </a:prstGeom>
          <a:noFill/>
        </p:spPr>
        <p:txBody>
          <a:bodyPr wrap="square" lIns="81703" tIns="40851" rIns="81703" bIns="40851" rtlCol="0">
            <a:spAutoFit/>
          </a:bodyPr>
          <a:lstStyle/>
          <a:p>
            <a:r>
              <a:rPr lang="en-US" sz="4300" b="1" dirty="0" smtClean="0"/>
              <a:t>Despite high numbers of predators, mortality due to predation low across all treatments</a:t>
            </a:r>
            <a:endParaRPr lang="en-US" sz="4300" b="1" dirty="0"/>
          </a:p>
        </p:txBody>
      </p:sp>
      <p:pic>
        <p:nvPicPr>
          <p:cNvPr id="158" name="Picture 2" descr="C:\Users\jxh557\Dropbox\Photos\field pic\2013\IMG_20130724_151025.jpg"/>
          <p:cNvPicPr>
            <a:picLocks noChangeArrowheads="1"/>
          </p:cNvPicPr>
          <p:nvPr/>
        </p:nvPicPr>
        <p:blipFill>
          <a:blip r:embed="rId13" cstate="print">
            <a:extLst>
              <a:ext uri="{28A0092B-C50C-407E-A947-70E740481C1C}">
                <a14:useLocalDpi xmlns:a14="http://schemas.microsoft.com/office/drawing/2010/main" xmlns="" val="0"/>
              </a:ext>
            </a:extLst>
          </a:blip>
          <a:srcRect l="27000" t="18000" r="25000" b="23334"/>
          <a:stretch>
            <a:fillRect/>
          </a:stretch>
        </p:blipFill>
        <p:spPr bwMode="auto">
          <a:xfrm>
            <a:off x="22141545" y="6497053"/>
            <a:ext cx="3605349" cy="4045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59" name="Content Placeholder 11"/>
          <p:cNvPicPr>
            <a:picLocks/>
          </p:cNvPicPr>
          <p:nvPr/>
        </p:nvPicPr>
        <p:blipFill>
          <a:blip r:embed="rId14" cstate="print">
            <a:extLst>
              <a:ext uri="{28A0092B-C50C-407E-A947-70E740481C1C}">
                <a14:useLocalDpi xmlns:a14="http://schemas.microsoft.com/office/drawing/2010/main" xmlns="" val="0"/>
              </a:ext>
            </a:extLst>
          </a:blip>
          <a:stretch>
            <a:fillRect/>
          </a:stretch>
        </p:blipFill>
        <p:spPr>
          <a:xfrm>
            <a:off x="26243283" y="6497053"/>
            <a:ext cx="3605349" cy="4045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0" name="TextBox 159"/>
          <p:cNvSpPr txBox="1"/>
          <p:nvPr/>
        </p:nvSpPr>
        <p:spPr>
          <a:xfrm>
            <a:off x="13911945" y="10652134"/>
            <a:ext cx="15806057" cy="1067385"/>
          </a:xfrm>
          <a:prstGeom prst="rect">
            <a:avLst/>
          </a:prstGeom>
          <a:noFill/>
        </p:spPr>
        <p:txBody>
          <a:bodyPr wrap="square" lIns="81703" tIns="40851" rIns="81703" bIns="40851" rtlCol="0">
            <a:spAutoFit/>
          </a:bodyPr>
          <a:lstStyle/>
          <a:p>
            <a:r>
              <a:rPr lang="en-US" sz="3200" b="1" dirty="0" smtClean="0"/>
              <a:t>From left to right: Predators: </a:t>
            </a:r>
            <a:r>
              <a:rPr lang="en-US" sz="3200" dirty="0" smtClean="0"/>
              <a:t>Ladybeetle adult and larvae, minute pirate bug adult. </a:t>
            </a:r>
            <a:r>
              <a:rPr lang="en-US" sz="3200" b="1" dirty="0" smtClean="0"/>
              <a:t>Herbivores: </a:t>
            </a:r>
            <a:r>
              <a:rPr lang="en-US" sz="3200" dirty="0" smtClean="0"/>
              <a:t>Aphid adult, Potato leafhopper nymph.</a:t>
            </a:r>
            <a:endParaRPr lang="en-US" sz="3200" b="1" dirty="0"/>
          </a:p>
        </p:txBody>
      </p:sp>
      <p:cxnSp>
        <p:nvCxnSpPr>
          <p:cNvPr id="164" name="Straight Connector 163"/>
          <p:cNvCxnSpPr/>
          <p:nvPr/>
        </p:nvCxnSpPr>
        <p:spPr>
          <a:xfrm>
            <a:off x="21945600" y="25194129"/>
            <a:ext cx="0" cy="59195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31285543" y="17723816"/>
            <a:ext cx="11821886" cy="11100901"/>
          </a:xfrm>
          <a:prstGeom prst="rect">
            <a:avLst/>
          </a:prstGeom>
          <a:noFill/>
        </p:spPr>
        <p:txBody>
          <a:bodyPr wrap="square" lIns="81703" tIns="40851" rIns="81703" bIns="40851" rtlCol="0">
            <a:spAutoFit/>
          </a:bodyPr>
          <a:lstStyle/>
          <a:p>
            <a:pPr marL="408514" indent="-408514">
              <a:buFont typeface="Arial" pitchFamily="34" charset="0"/>
              <a:buChar char="•"/>
            </a:pPr>
            <a:r>
              <a:rPr lang="en-US" sz="3200" b="1" dirty="0" smtClean="0"/>
              <a:t>Predatory ladybeetles  and minute pirate bugs appear to be highly attracted  to buckwheat blooms.</a:t>
            </a:r>
          </a:p>
          <a:p>
            <a:pPr marL="408514" indent="-408514">
              <a:buFont typeface="Arial" pitchFamily="34" charset="0"/>
              <a:buChar char="•"/>
            </a:pPr>
            <a:endParaRPr lang="en-US" sz="3200" b="1" dirty="0" smtClean="0"/>
          </a:p>
          <a:p>
            <a:pPr marL="408514" indent="-408514">
              <a:buFont typeface="Arial" pitchFamily="34" charset="0"/>
              <a:buChar char="•"/>
            </a:pPr>
            <a:r>
              <a:rPr lang="en-US" sz="3200" b="1" dirty="0" smtClean="0"/>
              <a:t>Cowpea did not consistently attract any specific predators, possible due to poor stand establishment.</a:t>
            </a:r>
          </a:p>
          <a:p>
            <a:pPr marL="408514" indent="-408514">
              <a:buFont typeface="Arial" pitchFamily="34" charset="0"/>
              <a:buChar char="•"/>
            </a:pPr>
            <a:endParaRPr lang="en-US" sz="3200" b="1" dirty="0" smtClean="0"/>
          </a:p>
          <a:p>
            <a:pPr marL="408514" indent="-408514">
              <a:buFont typeface="Arial" pitchFamily="34" charset="0"/>
              <a:buChar char="•"/>
            </a:pPr>
            <a:r>
              <a:rPr lang="en-US" sz="3200" b="1" dirty="0" smtClean="0"/>
              <a:t>Buckwheat and cowpea can be attractive aphids and potato leafhoppers. </a:t>
            </a:r>
          </a:p>
          <a:p>
            <a:pPr marL="408514" indent="-408514">
              <a:buFont typeface="Arial" pitchFamily="34" charset="0"/>
              <a:buChar char="•"/>
            </a:pPr>
            <a:endParaRPr lang="en-US" sz="3200" b="1" dirty="0" smtClean="0"/>
          </a:p>
          <a:p>
            <a:pPr marL="408514" indent="-408514">
              <a:buFont typeface="Arial" pitchFamily="34" charset="0"/>
              <a:buChar char="•"/>
            </a:pPr>
            <a:r>
              <a:rPr lang="en-US" sz="3200" b="1" dirty="0" smtClean="0"/>
              <a:t>Predators appear to be “distracted” by flowering plants as suggested by low egg predation in all treatments.</a:t>
            </a:r>
          </a:p>
          <a:p>
            <a:pPr marL="408514" indent="-408514">
              <a:buFont typeface="Arial" pitchFamily="34" charset="0"/>
              <a:buChar char="•"/>
            </a:pPr>
            <a:endParaRPr lang="en-US" sz="3200" b="1" dirty="0" smtClean="0"/>
          </a:p>
          <a:p>
            <a:pPr marL="408514" indent="-408514"/>
            <a:r>
              <a:rPr lang="en-US" sz="3200" b="1" u="sng" dirty="0" smtClean="0"/>
              <a:t>Future Directions</a:t>
            </a:r>
          </a:p>
          <a:p>
            <a:r>
              <a:rPr lang="en-US" sz="3200" dirty="0" smtClean="0"/>
              <a:t>Future studies will further examine the impact of  these plant species as resources for beneficial insects. Repeating this study with better cowpea establishment, will allow me to better test its influence on predators. Additionally future studies will investigate the potential for resource plants to act as sinks for predators and termination methods to “push” predators into crops where pest suppression is needed </a:t>
            </a:r>
          </a:p>
          <a:p>
            <a:pPr marL="408514" indent="-408514">
              <a:buFont typeface="Arial" pitchFamily="34" charset="0"/>
              <a:buChar char="•"/>
            </a:pPr>
            <a:endParaRPr lang="en-US" sz="3200" b="1" dirty="0" smtClean="0"/>
          </a:p>
          <a:p>
            <a:pPr marL="408514" indent="-408514">
              <a:buFont typeface="Arial" pitchFamily="34" charset="0"/>
              <a:buChar char="•"/>
            </a:pPr>
            <a:endParaRPr lang="en-US" sz="3200" b="1" dirty="0" smtClean="0"/>
          </a:p>
          <a:p>
            <a:pPr marL="408514" indent="-408514">
              <a:buFont typeface="Arial" pitchFamily="34" charset="0"/>
              <a:buChar char="•"/>
            </a:pPr>
            <a:endParaRPr lang="en-US" sz="3200" b="1" dirty="0"/>
          </a:p>
        </p:txBody>
      </p:sp>
      <p:grpSp>
        <p:nvGrpSpPr>
          <p:cNvPr id="62" name="Group 61"/>
          <p:cNvGrpSpPr/>
          <p:nvPr/>
        </p:nvGrpSpPr>
        <p:grpSpPr>
          <a:xfrm>
            <a:off x="36499800" y="609600"/>
            <a:ext cx="6477000" cy="3200400"/>
            <a:chOff x="4876800" y="3352800"/>
            <a:chExt cx="4267200" cy="1758196"/>
          </a:xfrm>
        </p:grpSpPr>
        <p:pic>
          <p:nvPicPr>
            <p:cNvPr id="63" name="Picture 62" descr="SARE logo.gif.jpg"/>
            <p:cNvPicPr>
              <a:picLocks noChangeAspect="1"/>
            </p:cNvPicPr>
            <p:nvPr/>
          </p:nvPicPr>
          <p:blipFill>
            <a:blip r:embed="rId15" cstate="print"/>
            <a:stretch>
              <a:fillRect/>
            </a:stretch>
          </p:blipFill>
          <p:spPr>
            <a:xfrm>
              <a:off x="4876800" y="3358396"/>
              <a:ext cx="2398986" cy="1600200"/>
            </a:xfrm>
            <a:prstGeom prst="rect">
              <a:avLst/>
            </a:prstGeom>
          </p:spPr>
        </p:pic>
        <p:pic>
          <p:nvPicPr>
            <p:cNvPr id="64" name="Picture 63" descr="logo-usda-nifa.jpg"/>
            <p:cNvPicPr>
              <a:picLocks noChangeAspect="1"/>
            </p:cNvPicPr>
            <p:nvPr/>
          </p:nvPicPr>
          <p:blipFill>
            <a:blip r:embed="rId16" cstate="print"/>
            <a:srcRect t="66554"/>
            <a:stretch>
              <a:fillRect/>
            </a:stretch>
          </p:blipFill>
          <p:spPr>
            <a:xfrm>
              <a:off x="7086601" y="4425196"/>
              <a:ext cx="2057399" cy="685800"/>
            </a:xfrm>
            <a:prstGeom prst="rect">
              <a:avLst/>
            </a:prstGeom>
          </p:spPr>
        </p:pic>
        <p:pic>
          <p:nvPicPr>
            <p:cNvPr id="65" name="Picture 64" descr="USDA_logo.svg.png"/>
            <p:cNvPicPr>
              <a:picLocks noChangeAspect="1"/>
            </p:cNvPicPr>
            <p:nvPr/>
          </p:nvPicPr>
          <p:blipFill>
            <a:blip r:embed="rId17" cstate="print"/>
            <a:stretch>
              <a:fillRect/>
            </a:stretch>
          </p:blipFill>
          <p:spPr>
            <a:xfrm>
              <a:off x="7391401" y="3352800"/>
              <a:ext cx="1453969" cy="996196"/>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573</Words>
  <Application>Microsoft Office PowerPoint</Application>
  <PresentationFormat>Custom</PresentationFormat>
  <Paragraphs>56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Bluezero03</dc:creator>
  <cp:lastModifiedBy>Jermaine Hinds</cp:lastModifiedBy>
  <cp:revision>59</cp:revision>
  <dcterms:created xsi:type="dcterms:W3CDTF">2014-03-19T02:30:46Z</dcterms:created>
  <dcterms:modified xsi:type="dcterms:W3CDTF">2017-01-09T06:00:59Z</dcterms:modified>
</cp:coreProperties>
</file>