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6" r:id="rId4"/>
    <p:sldId id="257" r:id="rId5"/>
    <p:sldId id="258" r:id="rId6"/>
    <p:sldId id="259" r:id="rId7"/>
    <p:sldId id="260" r:id="rId8"/>
    <p:sldId id="261" r:id="rId9"/>
    <p:sldId id="262" r:id="rId10"/>
    <p:sldId id="263"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5E0D65-9056-4ADE-B6E2-C8F2742CC4BA}" v="1" dt="2024-11-05T22:22:54.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0" autoAdjust="0"/>
    <p:restoredTop sz="94660"/>
  </p:normalViewPr>
  <p:slideViewPr>
    <p:cSldViewPr snapToGrid="0">
      <p:cViewPr>
        <p:scale>
          <a:sx n="92" d="100"/>
          <a:sy n="92" d="100"/>
        </p:scale>
        <p:origin x="-72"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microsoft.com/office/2015/10/relationships/revisionInfo" Target="revisionInfo.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15DB0C-CE2E-8BCA-FF4F-B09EE4E0FC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B234065-5603-7508-A65D-477761AAB0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DDBEBEC-A65A-36CC-78C8-AAAEEAE9A55E}"/>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5" name="Footer Placeholder 4">
            <a:extLst>
              <a:ext uri="{FF2B5EF4-FFF2-40B4-BE49-F238E27FC236}">
                <a16:creationId xmlns:a16="http://schemas.microsoft.com/office/drawing/2014/main" xmlns="" id="{F05EDAC8-BC4C-2234-2FB1-D756A23B49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AB58C03-AB1B-7315-3B31-4692F5B86270}"/>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991191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191B6-3988-C13D-689D-04ECC62580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753A039-6FD7-CE00-97D8-BEAC84EBEC5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4C9A26-EE1A-AF11-0F5E-BB47DCF6254E}"/>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5" name="Footer Placeholder 4">
            <a:extLst>
              <a:ext uri="{FF2B5EF4-FFF2-40B4-BE49-F238E27FC236}">
                <a16:creationId xmlns:a16="http://schemas.microsoft.com/office/drawing/2014/main" xmlns="" id="{9AD4B399-896B-6065-EFA6-4B5E1EB6A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C9DB377-D7CC-F826-D193-FD3CE783E5F0}"/>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2451818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292E7D0-5084-7FA3-1C4E-8C9F2E076D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40831F5-C088-9100-15C4-4475B03516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31BC4D3-C6F0-3ACB-DE79-879CFD4849F9}"/>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5" name="Footer Placeholder 4">
            <a:extLst>
              <a:ext uri="{FF2B5EF4-FFF2-40B4-BE49-F238E27FC236}">
                <a16:creationId xmlns:a16="http://schemas.microsoft.com/office/drawing/2014/main" xmlns="" id="{02D99F26-40F2-0793-DDE0-716C858552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7D22B59-91A8-6AD5-7D1D-44C44C8B97CF}"/>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1709637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EFCB0E-D7A6-4757-49D3-29F53A18D0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ECF97B5-A58D-D91A-9886-C6945A3905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68E8A88-69B5-0EBE-9E7B-8FBD54690C12}"/>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5" name="Footer Placeholder 4">
            <a:extLst>
              <a:ext uri="{FF2B5EF4-FFF2-40B4-BE49-F238E27FC236}">
                <a16:creationId xmlns:a16="http://schemas.microsoft.com/office/drawing/2014/main" xmlns="" id="{DC43E4D8-DA8A-7BEC-367E-80DBD0333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5648E9A-A0CD-8BC7-FF48-C2F1CAFE534B}"/>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2597650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8BB411-2DD7-1AF3-5702-9FD00F0CC7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C83FE99-FC35-A737-B92A-551B8874D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27F899B1-DF43-49C7-A3F7-360620BF449B}"/>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5" name="Footer Placeholder 4">
            <a:extLst>
              <a:ext uri="{FF2B5EF4-FFF2-40B4-BE49-F238E27FC236}">
                <a16:creationId xmlns:a16="http://schemas.microsoft.com/office/drawing/2014/main" xmlns="" id="{D78CAE88-428F-7C82-B6FB-592408BD5A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1E3FF88-C4EB-828C-BDC7-2C27B08FD911}"/>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3365057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17C915-CA57-195B-62E2-68D1AEE006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D102FAD-B2BD-EF17-1DC9-777D5BBDCFC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E4D0F6C-44F3-68F0-61D5-3EAFFEE5E2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9C2FBF5-E47C-6E51-B4D9-DD3EA0B8AC66}"/>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6" name="Footer Placeholder 5">
            <a:extLst>
              <a:ext uri="{FF2B5EF4-FFF2-40B4-BE49-F238E27FC236}">
                <a16:creationId xmlns:a16="http://schemas.microsoft.com/office/drawing/2014/main" xmlns="" id="{2A123614-BDD5-F351-60C6-6770BE89B9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D029C77-B107-6613-4AB9-F1240E4D02B1}"/>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3511944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450B8E-B25A-C6CF-981F-4A6D054475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469A534-B169-7A1A-C495-9A4A6EC921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144BCE4-2452-8631-9F69-251170EDA3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1E702716-D19D-9E75-D74C-4C154C59CA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9818DFF-F97B-D64C-72BE-D4A7942499D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EA7DF3B-0811-B727-DBA0-23EC26FB7510}"/>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8" name="Footer Placeholder 7">
            <a:extLst>
              <a:ext uri="{FF2B5EF4-FFF2-40B4-BE49-F238E27FC236}">
                <a16:creationId xmlns:a16="http://schemas.microsoft.com/office/drawing/2014/main" xmlns="" id="{8CF6F38A-8F85-79A1-88A2-2AE94EE3D8F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A1B8B4AF-186E-B836-B33B-C7D93B99D855}"/>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33753409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DDFEFC-7D78-775F-3A2C-FCFE33D1DA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637A452-8D2B-BF38-A495-300541728689}"/>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4" name="Footer Placeholder 3">
            <a:extLst>
              <a:ext uri="{FF2B5EF4-FFF2-40B4-BE49-F238E27FC236}">
                <a16:creationId xmlns:a16="http://schemas.microsoft.com/office/drawing/2014/main" xmlns="" id="{56DC74AF-F0B3-29C2-CE05-5FAEE103AC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21FEDB-6E4E-1923-0C30-87673D7A1652}"/>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2608081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9C4AA59-637D-1668-EC8F-7F71766A6830}"/>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3" name="Footer Placeholder 2">
            <a:extLst>
              <a:ext uri="{FF2B5EF4-FFF2-40B4-BE49-F238E27FC236}">
                <a16:creationId xmlns:a16="http://schemas.microsoft.com/office/drawing/2014/main" xmlns="" id="{B0F65D2E-E5E1-5D1C-CF9F-9D033AE1F0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3234716-874B-B102-7C08-A715B1C0DADD}"/>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1575060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CB3814-1E2F-F090-F91D-0FB683DF30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4DC9A9F-F1BA-FAD7-3296-C1D3074E30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1176BC3-124D-C6D1-E0EF-F9045D95C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C8247BB-32B9-0ED6-FC3B-C78EEE3BF0EE}"/>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6" name="Footer Placeholder 5">
            <a:extLst>
              <a:ext uri="{FF2B5EF4-FFF2-40B4-BE49-F238E27FC236}">
                <a16:creationId xmlns:a16="http://schemas.microsoft.com/office/drawing/2014/main" xmlns="" id="{4F5E8C8E-97DE-6052-00E2-2D36CCFDF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E246AFF-9377-C407-6E49-31B04D7571DA}"/>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130688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811A4AB-C065-949D-A9A4-C9A6A7DB0B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9461EA0-9E53-5678-EFE5-499B7628CF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CA1B599-55CC-BB41-2484-484895768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72F91A9-6981-C1D1-06E3-44AC83580B6B}"/>
              </a:ext>
            </a:extLst>
          </p:cNvPr>
          <p:cNvSpPr>
            <a:spLocks noGrp="1"/>
          </p:cNvSpPr>
          <p:nvPr>
            <p:ph type="dt" sz="half" idx="10"/>
          </p:nvPr>
        </p:nvSpPr>
        <p:spPr/>
        <p:txBody>
          <a:bodyPr/>
          <a:lstStyle/>
          <a:p>
            <a:fld id="{C70AC860-4FFA-426E-91AC-705606F2B4C3}" type="datetimeFigureOut">
              <a:rPr lang="en-US" smtClean="0"/>
              <a:t>8/19/25</a:t>
            </a:fld>
            <a:endParaRPr lang="en-US"/>
          </a:p>
        </p:txBody>
      </p:sp>
      <p:sp>
        <p:nvSpPr>
          <p:cNvPr id="6" name="Footer Placeholder 5">
            <a:extLst>
              <a:ext uri="{FF2B5EF4-FFF2-40B4-BE49-F238E27FC236}">
                <a16:creationId xmlns:a16="http://schemas.microsoft.com/office/drawing/2014/main" xmlns="" id="{942A1D4A-A55C-9969-08EB-FD1CC6A26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0AB29BA-65F6-7BFA-8867-8537EAF52217}"/>
              </a:ext>
            </a:extLst>
          </p:cNvPr>
          <p:cNvSpPr>
            <a:spLocks noGrp="1"/>
          </p:cNvSpPr>
          <p:nvPr>
            <p:ph type="sldNum" sz="quarter" idx="12"/>
          </p:nvPr>
        </p:nvSpPr>
        <p:spPr/>
        <p:txBody>
          <a:bodyPr/>
          <a:lstStyle/>
          <a:p>
            <a:fld id="{D21064EF-493A-4AB3-8DB9-3FD03661A050}" type="slidenum">
              <a:rPr lang="en-US" smtClean="0"/>
              <a:t>‹#›</a:t>
            </a:fld>
            <a:endParaRPr lang="en-US"/>
          </a:p>
        </p:txBody>
      </p:sp>
    </p:spTree>
    <p:extLst>
      <p:ext uri="{BB962C8B-B14F-4D97-AF65-F5344CB8AC3E}">
        <p14:creationId xmlns:p14="http://schemas.microsoft.com/office/powerpoint/2010/main" val="233600242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95F513D-1D64-4D4D-0466-AADDE1320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15A27BB1-A962-5C48-C1C5-D00E16A56E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17ACA5-66D6-5E11-6059-74E1F5A46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AC860-4FFA-426E-91AC-705606F2B4C3}" type="datetimeFigureOut">
              <a:rPr lang="en-US" smtClean="0"/>
              <a:t>8/19/25</a:t>
            </a:fld>
            <a:endParaRPr lang="en-US"/>
          </a:p>
        </p:txBody>
      </p:sp>
      <p:sp>
        <p:nvSpPr>
          <p:cNvPr id="5" name="Footer Placeholder 4">
            <a:extLst>
              <a:ext uri="{FF2B5EF4-FFF2-40B4-BE49-F238E27FC236}">
                <a16:creationId xmlns:a16="http://schemas.microsoft.com/office/drawing/2014/main" xmlns="" id="{08D02951-6670-3864-024C-41A5BD192C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9EE9EDD-8F4B-F411-4D63-D4F0978A78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1064EF-493A-4AB3-8DB9-3FD03661A050}" type="slidenum">
              <a:rPr lang="en-US" smtClean="0"/>
              <a:t>‹#›</a:t>
            </a:fld>
            <a:endParaRPr lang="en-US"/>
          </a:p>
        </p:txBody>
      </p:sp>
    </p:spTree>
    <p:extLst>
      <p:ext uri="{BB962C8B-B14F-4D97-AF65-F5344CB8AC3E}">
        <p14:creationId xmlns:p14="http://schemas.microsoft.com/office/powerpoint/2010/main" val="2381942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 Id="rId3"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92B006-83F0-4B14-2AB3-93D707E5DA6F}"/>
              </a:ext>
            </a:extLst>
          </p:cNvPr>
          <p:cNvSpPr>
            <a:spLocks noGrp="1"/>
          </p:cNvSpPr>
          <p:nvPr>
            <p:ph type="ctrTitle"/>
          </p:nvPr>
        </p:nvSpPr>
        <p:spPr/>
        <p:txBody>
          <a:bodyPr>
            <a:normAutofit/>
          </a:bodyPr>
          <a:lstStyle/>
          <a:p>
            <a:r>
              <a:rPr lang="en-US" dirty="0"/>
              <a:t>UDC Beginning Farmers Rototilling using the BCS</a:t>
            </a:r>
          </a:p>
        </p:txBody>
      </p:sp>
      <p:sp>
        <p:nvSpPr>
          <p:cNvPr id="3" name="Subtitle 2">
            <a:extLst>
              <a:ext uri="{FF2B5EF4-FFF2-40B4-BE49-F238E27FC236}">
                <a16:creationId xmlns:a16="http://schemas.microsoft.com/office/drawing/2014/main" xmlns="" id="{9B9AAD9F-935A-F523-5C69-513B0D49E2B1}"/>
              </a:ext>
            </a:extLst>
          </p:cNvPr>
          <p:cNvSpPr>
            <a:spLocks noGrp="1"/>
          </p:cNvSpPr>
          <p:nvPr>
            <p:ph type="subTitle" idx="1"/>
          </p:nvPr>
        </p:nvSpPr>
        <p:spPr/>
        <p:txBody>
          <a:bodyPr/>
          <a:lstStyle/>
          <a:p>
            <a:r>
              <a:rPr lang="en-US" dirty="0"/>
              <a:t>BCS Operation</a:t>
            </a:r>
          </a:p>
          <a:p>
            <a:endParaRPr lang="en-US" dirty="0"/>
          </a:p>
          <a:p>
            <a:r>
              <a:rPr lang="en-US" dirty="0"/>
              <a:t>Loves Gardens LLC</a:t>
            </a:r>
          </a:p>
        </p:txBody>
      </p:sp>
    </p:spTree>
    <p:extLst>
      <p:ext uri="{BB962C8B-B14F-4D97-AF65-F5344CB8AC3E}">
        <p14:creationId xmlns:p14="http://schemas.microsoft.com/office/powerpoint/2010/main" val="1891259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6BAA5E-5787-7324-2ED3-AE3DD9299CE5}"/>
              </a:ext>
            </a:extLst>
          </p:cNvPr>
          <p:cNvSpPr>
            <a:spLocks noGrp="1"/>
          </p:cNvSpPr>
          <p:nvPr>
            <p:ph type="title"/>
          </p:nvPr>
        </p:nvSpPr>
        <p:spPr>
          <a:xfrm>
            <a:off x="838200" y="1062549"/>
            <a:ext cx="10515600" cy="1325563"/>
          </a:xfrm>
        </p:spPr>
        <p:txBody>
          <a:bodyPr>
            <a:normAutofit fontScale="90000"/>
          </a:bodyPr>
          <a:lstStyle/>
          <a:p>
            <a:r>
              <a:rPr lang="en-US" sz="3600" dirty="0"/>
              <a:t>7. Return the tiller to the shed. If anything is clogged in the tiller remove it. The tiller will be cleaned every week. We will assign a beginning farmer to be responsible for spraying down the BCS with water, clearing any debris from the machine, oiling the machine and filling the BCS  with fuel each week. </a:t>
            </a:r>
          </a:p>
        </p:txBody>
      </p:sp>
      <p:pic>
        <p:nvPicPr>
          <p:cNvPr id="5" name="Content Placeholder 4" descr="A picture containing helmet&#10;&#10;Description automatically generated">
            <a:extLst>
              <a:ext uri="{FF2B5EF4-FFF2-40B4-BE49-F238E27FC236}">
                <a16:creationId xmlns:a16="http://schemas.microsoft.com/office/drawing/2014/main" xmlns="" id="{6D0C68CB-4E46-DB3A-81F8-090B0F5656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4800600" y="4080867"/>
            <a:ext cx="2789238" cy="2091928"/>
          </a:xfrm>
        </p:spPr>
      </p:pic>
    </p:spTree>
    <p:extLst>
      <p:ext uri="{BB962C8B-B14F-4D97-AF65-F5344CB8AC3E}">
        <p14:creationId xmlns:p14="http://schemas.microsoft.com/office/powerpoint/2010/main" val="2290374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F04F2-D0E9-111C-85A8-5980B904FA0C}"/>
              </a:ext>
            </a:extLst>
          </p:cNvPr>
          <p:cNvSpPr>
            <a:spLocks noGrp="1"/>
          </p:cNvSpPr>
          <p:nvPr>
            <p:ph type="title"/>
          </p:nvPr>
        </p:nvSpPr>
        <p:spPr/>
        <p:txBody>
          <a:bodyPr/>
          <a:lstStyle/>
          <a:p>
            <a:r>
              <a:rPr lang="en-US" dirty="0"/>
              <a:t>7.	Damages must be reported to UDC Staff immediately. </a:t>
            </a:r>
          </a:p>
        </p:txBody>
      </p:sp>
      <p:sp>
        <p:nvSpPr>
          <p:cNvPr id="3" name="Content Placeholder 2">
            <a:extLst>
              <a:ext uri="{FF2B5EF4-FFF2-40B4-BE49-F238E27FC236}">
                <a16:creationId xmlns:a16="http://schemas.microsoft.com/office/drawing/2014/main" xmlns="" id="{44507CAF-13C6-5CB4-E2A1-9344EB3340E5}"/>
              </a:ext>
            </a:extLst>
          </p:cNvPr>
          <p:cNvSpPr>
            <a:spLocks noGrp="1"/>
          </p:cNvSpPr>
          <p:nvPr>
            <p:ph idx="1"/>
          </p:nvPr>
        </p:nvSpPr>
        <p:spPr/>
        <p:txBody>
          <a:bodyPr/>
          <a:lstStyle/>
          <a:p>
            <a:r>
              <a:rPr lang="en-US" dirty="0"/>
              <a:t>Please complete the weekly tools and machinery report after cleaning the equipment. </a:t>
            </a:r>
          </a:p>
        </p:txBody>
      </p:sp>
      <p:pic>
        <p:nvPicPr>
          <p:cNvPr id="5" name="Picture 4" descr="A picture containing outdoor, grass, sky, transport&#10;&#10;Description automatically generated">
            <a:extLst>
              <a:ext uri="{FF2B5EF4-FFF2-40B4-BE49-F238E27FC236}">
                <a16:creationId xmlns:a16="http://schemas.microsoft.com/office/drawing/2014/main" xmlns="" id="{A1808673-FC19-2237-2699-C026BF1D1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625" y="6131717"/>
            <a:ext cx="5695950" cy="4271963"/>
          </a:xfrm>
          <a:prstGeom prst="rect">
            <a:avLst/>
          </a:prstGeom>
        </p:spPr>
      </p:pic>
    </p:spTree>
    <p:extLst>
      <p:ext uri="{BB962C8B-B14F-4D97-AF65-F5344CB8AC3E}">
        <p14:creationId xmlns:p14="http://schemas.microsoft.com/office/powerpoint/2010/main" val="9019141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43847E-2299-AE91-2A6C-5ABC4BE2643E}"/>
              </a:ext>
            </a:extLst>
          </p:cNvPr>
          <p:cNvSpPr>
            <a:spLocks noGrp="1"/>
          </p:cNvSpPr>
          <p:nvPr>
            <p:ph type="title"/>
          </p:nvPr>
        </p:nvSpPr>
        <p:spPr>
          <a:xfrm>
            <a:off x="838200" y="326380"/>
            <a:ext cx="10515600" cy="1325563"/>
          </a:xfrm>
        </p:spPr>
        <p:txBody>
          <a:bodyPr>
            <a:normAutofit fontScale="90000"/>
          </a:bodyPr>
          <a:lstStyle/>
          <a:p>
            <a:pPr algn="ctr"/>
            <a:r>
              <a:rPr lang="en-US" dirty="0"/>
              <a:t>Courtesy and Community  </a:t>
            </a:r>
            <a:br>
              <a:rPr lang="en-US" dirty="0"/>
            </a:br>
            <a:r>
              <a:rPr lang="en-US" dirty="0"/>
              <a:t>Equipment makes the work go easier and we must share and care for it together!</a:t>
            </a:r>
          </a:p>
        </p:txBody>
      </p:sp>
      <p:sp>
        <p:nvSpPr>
          <p:cNvPr id="3" name="Content Placeholder 2">
            <a:extLst>
              <a:ext uri="{FF2B5EF4-FFF2-40B4-BE49-F238E27FC236}">
                <a16:creationId xmlns:a16="http://schemas.microsoft.com/office/drawing/2014/main" xmlns="" id="{6D149D32-8907-0D00-01C4-49586711B8FF}"/>
              </a:ext>
            </a:extLst>
          </p:cNvPr>
          <p:cNvSpPr>
            <a:spLocks noGrp="1"/>
          </p:cNvSpPr>
          <p:nvPr>
            <p:ph idx="1"/>
          </p:nvPr>
        </p:nvSpPr>
        <p:spPr/>
        <p:txBody>
          <a:bodyPr>
            <a:normAutofit fontScale="92500" lnSpcReduction="20000"/>
          </a:bodyPr>
          <a:lstStyle/>
          <a:p>
            <a:r>
              <a:rPr lang="en-US" dirty="0"/>
              <a:t>First come first serve – If the BCS is being used please check with the operator by asking how long they will need the equipment. Check the equipment sign out sheet to determine when the equipment is available. </a:t>
            </a:r>
          </a:p>
          <a:p>
            <a:r>
              <a:rPr lang="en-US" dirty="0"/>
              <a:t>The person checking out the equipment is responsible for the safe operation of the tools and that the equipment is cleaned and in working condition for the next user. </a:t>
            </a:r>
          </a:p>
          <a:p>
            <a:r>
              <a:rPr lang="en-US" dirty="0"/>
              <a:t>If you believe the equipment was damaged, please contact Mike Whyte, Larry Sears or Lavell Merritt. You can take a picture to document the damage. UDC will make sure equipment is repaired in a timely manner. </a:t>
            </a:r>
          </a:p>
          <a:p>
            <a:r>
              <a:rPr lang="en-US" dirty="0"/>
              <a:t>Communication between all farmers is important. Please let each other know if equipment is damaged or missing. We must share responsibility of the equipment and keep it working for all our benefit. We will be meeting every two weeks as a farm to discuss irrigation and other farm activities. </a:t>
            </a:r>
          </a:p>
        </p:txBody>
      </p:sp>
    </p:spTree>
    <p:extLst>
      <p:ext uri="{BB962C8B-B14F-4D97-AF65-F5344CB8AC3E}">
        <p14:creationId xmlns:p14="http://schemas.microsoft.com/office/powerpoint/2010/main" val="12357815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5F95C6-A96D-FF1B-6527-0FB31EC88A2A}"/>
              </a:ext>
            </a:extLst>
          </p:cNvPr>
          <p:cNvSpPr>
            <a:spLocks noGrp="1"/>
          </p:cNvSpPr>
          <p:nvPr>
            <p:ph type="title"/>
          </p:nvPr>
        </p:nvSpPr>
        <p:spPr/>
        <p:txBody>
          <a:bodyPr/>
          <a:lstStyle/>
          <a:p>
            <a:r>
              <a:rPr lang="en-US" dirty="0"/>
              <a:t>To till or not to Till ? – That is the question!</a:t>
            </a:r>
          </a:p>
        </p:txBody>
      </p:sp>
      <p:sp>
        <p:nvSpPr>
          <p:cNvPr id="3" name="Content Placeholder 2">
            <a:extLst>
              <a:ext uri="{FF2B5EF4-FFF2-40B4-BE49-F238E27FC236}">
                <a16:creationId xmlns:a16="http://schemas.microsoft.com/office/drawing/2014/main" xmlns="" id="{FC3E3ECE-4A31-CF92-0D03-37F4BED53089}"/>
              </a:ext>
            </a:extLst>
          </p:cNvPr>
          <p:cNvSpPr>
            <a:spLocks noGrp="1"/>
          </p:cNvSpPr>
          <p:nvPr>
            <p:ph idx="1"/>
          </p:nvPr>
        </p:nvSpPr>
        <p:spPr/>
        <p:txBody>
          <a:bodyPr/>
          <a:lstStyle/>
          <a:p>
            <a:r>
              <a:rPr lang="en-US" dirty="0"/>
              <a:t>Rototilling is a great option to get your space cultivated and ready to go for planting. </a:t>
            </a:r>
          </a:p>
          <a:p>
            <a:r>
              <a:rPr lang="en-US" dirty="0"/>
              <a:t>The soil should be dry. Wet soil can be damaged from tilling. </a:t>
            </a:r>
          </a:p>
          <a:p>
            <a:r>
              <a:rPr lang="en-US" dirty="0"/>
              <a:t>The space should be cut down and all debris removed that could damage the equipment. Anything larger than a pencil and all stones should be removed including any irrigation tape or other debris. </a:t>
            </a:r>
          </a:p>
          <a:p>
            <a:r>
              <a:rPr lang="en-US" dirty="0"/>
              <a:t>The operator must be ready to the do the work. Stretch out, be hydrated and you should now how to operate the machine. This is a serious piece of heavy equipment. Ask for help if you are unsure of how to operate the BCS. Mike, Larry or Lavell can assist you if needed. </a:t>
            </a:r>
          </a:p>
        </p:txBody>
      </p:sp>
    </p:spTree>
    <p:extLst>
      <p:ext uri="{BB962C8B-B14F-4D97-AF65-F5344CB8AC3E}">
        <p14:creationId xmlns:p14="http://schemas.microsoft.com/office/powerpoint/2010/main" val="8057131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F5E8F4-6957-C92B-242F-C15FEFDAAFBA}"/>
              </a:ext>
            </a:extLst>
          </p:cNvPr>
          <p:cNvSpPr>
            <a:spLocks noGrp="1"/>
          </p:cNvSpPr>
          <p:nvPr>
            <p:ph type="title"/>
          </p:nvPr>
        </p:nvSpPr>
        <p:spPr/>
        <p:txBody>
          <a:bodyPr/>
          <a:lstStyle/>
          <a:p>
            <a:r>
              <a:rPr lang="en-US" dirty="0"/>
              <a:t>BCS is kept in the Red Barn</a:t>
            </a:r>
          </a:p>
        </p:txBody>
      </p:sp>
      <p:sp>
        <p:nvSpPr>
          <p:cNvPr id="3" name="Content Placeholder 2">
            <a:extLst>
              <a:ext uri="{FF2B5EF4-FFF2-40B4-BE49-F238E27FC236}">
                <a16:creationId xmlns:a16="http://schemas.microsoft.com/office/drawing/2014/main" xmlns="" id="{73C4A784-FEA9-7E5B-32C8-0ED3D5366E1C}"/>
              </a:ext>
            </a:extLst>
          </p:cNvPr>
          <p:cNvSpPr>
            <a:spLocks noGrp="1"/>
          </p:cNvSpPr>
          <p:nvPr>
            <p:ph idx="1"/>
          </p:nvPr>
        </p:nvSpPr>
        <p:spPr/>
        <p:txBody>
          <a:bodyPr/>
          <a:lstStyle/>
          <a:p>
            <a:r>
              <a:rPr lang="en-US" dirty="0"/>
              <a:t>Check the oil</a:t>
            </a:r>
          </a:p>
          <a:p>
            <a:r>
              <a:rPr lang="en-US" dirty="0"/>
              <a:t>Check that the roto-tines are cleared of debris </a:t>
            </a:r>
          </a:p>
          <a:p>
            <a:r>
              <a:rPr lang="en-US" dirty="0"/>
              <a:t>Check the gas</a:t>
            </a:r>
          </a:p>
          <a:p>
            <a:r>
              <a:rPr lang="en-US" dirty="0"/>
              <a:t>Make sure all bolts are tight and in place</a:t>
            </a:r>
          </a:p>
          <a:p>
            <a:endParaRPr lang="en-US" dirty="0"/>
          </a:p>
        </p:txBody>
      </p:sp>
      <p:pic>
        <p:nvPicPr>
          <p:cNvPr id="5" name="Picture 4" descr="A close-up of a car engine&#10;&#10;Description automatically generated with low confidence">
            <a:extLst>
              <a:ext uri="{FF2B5EF4-FFF2-40B4-BE49-F238E27FC236}">
                <a16:creationId xmlns:a16="http://schemas.microsoft.com/office/drawing/2014/main" xmlns="" id="{B193AA4D-648C-74B3-CC20-213CB6F7AE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569203" y="2438400"/>
            <a:ext cx="4902196" cy="3676647"/>
          </a:xfrm>
          <a:prstGeom prst="rect">
            <a:avLst/>
          </a:prstGeom>
        </p:spPr>
      </p:pic>
    </p:spTree>
    <p:extLst>
      <p:ext uri="{BB962C8B-B14F-4D97-AF65-F5344CB8AC3E}">
        <p14:creationId xmlns:p14="http://schemas.microsoft.com/office/powerpoint/2010/main" val="2292836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5D4D7B-67D2-21EA-5EA5-CDF2D780C6A9}"/>
              </a:ext>
            </a:extLst>
          </p:cNvPr>
          <p:cNvSpPr>
            <a:spLocks noGrp="1"/>
          </p:cNvSpPr>
          <p:nvPr>
            <p:ph type="title"/>
          </p:nvPr>
        </p:nvSpPr>
        <p:spPr/>
        <p:txBody>
          <a:bodyPr>
            <a:normAutofit/>
          </a:bodyPr>
          <a:lstStyle/>
          <a:p>
            <a:r>
              <a:rPr lang="en-US" dirty="0"/>
              <a:t>1.Turn the machine on. </a:t>
            </a:r>
            <a:br>
              <a:rPr lang="en-US" dirty="0"/>
            </a:br>
            <a:endParaRPr lang="en-US" dirty="0"/>
          </a:p>
        </p:txBody>
      </p:sp>
      <p:pic>
        <p:nvPicPr>
          <p:cNvPr id="7" name="Picture 6" descr="A person holds a pair of scissors&#10;&#10;Description automatically generated with medium confidence">
            <a:extLst>
              <a:ext uri="{FF2B5EF4-FFF2-40B4-BE49-F238E27FC236}">
                <a16:creationId xmlns:a16="http://schemas.microsoft.com/office/drawing/2014/main" xmlns="" id="{65108368-76CD-A466-DCF0-58BF67B2B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481890" y="1528762"/>
            <a:ext cx="5067300" cy="3800475"/>
          </a:xfrm>
          <a:prstGeom prst="rect">
            <a:avLst/>
          </a:prstGeom>
        </p:spPr>
      </p:pic>
      <p:sp>
        <p:nvSpPr>
          <p:cNvPr id="9" name="Content Placeholder 8">
            <a:extLst>
              <a:ext uri="{FF2B5EF4-FFF2-40B4-BE49-F238E27FC236}">
                <a16:creationId xmlns:a16="http://schemas.microsoft.com/office/drawing/2014/main" xmlns="" id="{8A009EB2-8D2A-AF73-225E-DCD3CF92849E}"/>
              </a:ext>
            </a:extLst>
          </p:cNvPr>
          <p:cNvSpPr>
            <a:spLocks noGrp="1"/>
          </p:cNvSpPr>
          <p:nvPr>
            <p:ph idx="1"/>
          </p:nvPr>
        </p:nvSpPr>
        <p:spPr>
          <a:xfrm>
            <a:off x="838200" y="1825625"/>
            <a:ext cx="5825836" cy="4351338"/>
          </a:xfrm>
        </p:spPr>
        <p:txBody>
          <a:bodyPr/>
          <a:lstStyle/>
          <a:p>
            <a:r>
              <a:rPr lang="en-US" dirty="0"/>
              <a:t>Important Note- make sure equipment log is utilized and you are with a designated operator. </a:t>
            </a:r>
          </a:p>
        </p:txBody>
      </p:sp>
    </p:spTree>
    <p:extLst>
      <p:ext uri="{BB962C8B-B14F-4D97-AF65-F5344CB8AC3E}">
        <p14:creationId xmlns:p14="http://schemas.microsoft.com/office/powerpoint/2010/main" val="4091316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C08E24-1F57-5E26-D07F-A6089A264D8F}"/>
              </a:ext>
            </a:extLst>
          </p:cNvPr>
          <p:cNvSpPr>
            <a:spLocks noGrp="1"/>
          </p:cNvSpPr>
          <p:nvPr>
            <p:ph type="title"/>
          </p:nvPr>
        </p:nvSpPr>
        <p:spPr/>
        <p:txBody>
          <a:bodyPr/>
          <a:lstStyle/>
          <a:p>
            <a:r>
              <a:rPr lang="en-US" dirty="0"/>
              <a:t>2.Use the key start to start the BCS.</a:t>
            </a:r>
          </a:p>
        </p:txBody>
      </p:sp>
      <p:pic>
        <p:nvPicPr>
          <p:cNvPr id="5" name="Content Placeholder 4" descr="A close-up of a car battery&#10;&#10;Description automatically generated with low confidence">
            <a:extLst>
              <a:ext uri="{FF2B5EF4-FFF2-40B4-BE49-F238E27FC236}">
                <a16:creationId xmlns:a16="http://schemas.microsoft.com/office/drawing/2014/main" xmlns="" id="{F7466B55-5C13-2E86-C9F0-73C9E2D821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919538" y="2369741"/>
            <a:ext cx="4352925" cy="3264693"/>
          </a:xfrm>
        </p:spPr>
      </p:pic>
    </p:spTree>
    <p:extLst>
      <p:ext uri="{BB962C8B-B14F-4D97-AF65-F5344CB8AC3E}">
        <p14:creationId xmlns:p14="http://schemas.microsoft.com/office/powerpoint/2010/main" val="4001948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09E334-60F7-475C-5FE8-EE540DDE1F67}"/>
              </a:ext>
            </a:extLst>
          </p:cNvPr>
          <p:cNvSpPr>
            <a:spLocks noGrp="1"/>
          </p:cNvSpPr>
          <p:nvPr>
            <p:ph type="title"/>
          </p:nvPr>
        </p:nvSpPr>
        <p:spPr/>
        <p:txBody>
          <a:bodyPr>
            <a:normAutofit/>
          </a:bodyPr>
          <a:lstStyle/>
          <a:p>
            <a:r>
              <a:rPr lang="en-US" dirty="0"/>
              <a:t>4.Hold down the safety mechanism and place the BCS in gear. Drive to your gardening area. </a:t>
            </a:r>
          </a:p>
        </p:txBody>
      </p:sp>
      <p:pic>
        <p:nvPicPr>
          <p:cNvPr id="5" name="Content Placeholder 4" descr="A person holds a pair of scissors&#10;&#10;Description automatically generated with medium confidence">
            <a:extLst>
              <a:ext uri="{FF2B5EF4-FFF2-40B4-BE49-F238E27FC236}">
                <a16:creationId xmlns:a16="http://schemas.microsoft.com/office/drawing/2014/main" xmlns="" id="{ADC41D3B-F40C-9335-5444-F47072F293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397250" y="2257425"/>
            <a:ext cx="5283200" cy="3962400"/>
          </a:xfrm>
        </p:spPr>
      </p:pic>
    </p:spTree>
    <p:extLst>
      <p:ext uri="{BB962C8B-B14F-4D97-AF65-F5344CB8AC3E}">
        <p14:creationId xmlns:p14="http://schemas.microsoft.com/office/powerpoint/2010/main" val="2243381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DC410B-DB3F-4712-5A35-9737F50B875D}"/>
              </a:ext>
            </a:extLst>
          </p:cNvPr>
          <p:cNvSpPr>
            <a:spLocks noGrp="1"/>
          </p:cNvSpPr>
          <p:nvPr>
            <p:ph type="title"/>
          </p:nvPr>
        </p:nvSpPr>
        <p:spPr>
          <a:xfrm>
            <a:off x="838200" y="582101"/>
            <a:ext cx="10515600" cy="1325563"/>
          </a:xfrm>
        </p:spPr>
        <p:txBody>
          <a:bodyPr>
            <a:normAutofit fontScale="90000"/>
          </a:bodyPr>
          <a:lstStyle/>
          <a:p>
            <a:r>
              <a:rPr lang="en-US" dirty="0"/>
              <a:t>5. Hold down the safety mechanism and place the PTO in gear. Then place the BCS in first gear. Lock the wheel differential in place. Begin tilling. </a:t>
            </a:r>
          </a:p>
        </p:txBody>
      </p:sp>
      <p:pic>
        <p:nvPicPr>
          <p:cNvPr id="5" name="Content Placeholder 4" descr="A picture containing blue, dirty&#10;&#10;Description automatically generated">
            <a:extLst>
              <a:ext uri="{FF2B5EF4-FFF2-40B4-BE49-F238E27FC236}">
                <a16:creationId xmlns:a16="http://schemas.microsoft.com/office/drawing/2014/main" xmlns="" id="{6EA0C29A-7DAF-EA8C-9D10-472DDB03B6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1290438" y="2741809"/>
            <a:ext cx="4268790" cy="3201592"/>
          </a:xfrm>
        </p:spPr>
      </p:pic>
      <p:pic>
        <p:nvPicPr>
          <p:cNvPr id="7" name="Picture 6" descr="A picture containing grass, outdoor, child, little&#10;&#10;Description automatically generated">
            <a:extLst>
              <a:ext uri="{FF2B5EF4-FFF2-40B4-BE49-F238E27FC236}">
                <a16:creationId xmlns:a16="http://schemas.microsoft.com/office/drawing/2014/main" xmlns="" id="{708033E1-1EE7-289E-C66C-99B4FC8BBD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0750" y="2397919"/>
            <a:ext cx="5553075" cy="4164806"/>
          </a:xfrm>
          <a:prstGeom prst="rect">
            <a:avLst/>
          </a:prstGeom>
        </p:spPr>
      </p:pic>
    </p:spTree>
    <p:extLst>
      <p:ext uri="{BB962C8B-B14F-4D97-AF65-F5344CB8AC3E}">
        <p14:creationId xmlns:p14="http://schemas.microsoft.com/office/powerpoint/2010/main" val="2825249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9ADFA9-260F-BBD7-DBC2-18A2162FB5B5}"/>
              </a:ext>
            </a:extLst>
          </p:cNvPr>
          <p:cNvSpPr>
            <a:spLocks noGrp="1"/>
          </p:cNvSpPr>
          <p:nvPr>
            <p:ph type="title"/>
          </p:nvPr>
        </p:nvSpPr>
        <p:spPr/>
        <p:txBody>
          <a:bodyPr>
            <a:normAutofit fontScale="90000"/>
          </a:bodyPr>
          <a:lstStyle/>
          <a:p>
            <a:r>
              <a:rPr lang="en-US" dirty="0"/>
              <a:t>6. If the tiller gets bogged down or is off your line stop. Take it out of PTO and reverse to set the BCS in a line. Start tilling again. </a:t>
            </a:r>
          </a:p>
        </p:txBody>
      </p:sp>
      <p:pic>
        <p:nvPicPr>
          <p:cNvPr id="5" name="Content Placeholder 4" descr="A picture containing person, miller&#10;&#10;Description automatically generated">
            <a:extLst>
              <a:ext uri="{FF2B5EF4-FFF2-40B4-BE49-F238E27FC236}">
                <a16:creationId xmlns:a16="http://schemas.microsoft.com/office/drawing/2014/main" xmlns="" id="{4E0D0D1D-76B0-5CCC-C262-B244DB235C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661025" y="2710656"/>
            <a:ext cx="4070350" cy="3052762"/>
          </a:xfrm>
        </p:spPr>
      </p:pic>
    </p:spTree>
    <p:extLst>
      <p:ext uri="{BB962C8B-B14F-4D97-AF65-F5344CB8AC3E}">
        <p14:creationId xmlns:p14="http://schemas.microsoft.com/office/powerpoint/2010/main" val="26298736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TotalTime>
  <Words>540</Words>
  <Application>Microsoft Macintosh PowerPoint</Application>
  <PresentationFormat>Widescreen</PresentationFormat>
  <Paragraphs>28</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Calibri</vt:lpstr>
      <vt:lpstr>Calibri Light</vt:lpstr>
      <vt:lpstr>Arial</vt:lpstr>
      <vt:lpstr>Office Theme</vt:lpstr>
      <vt:lpstr>UDC Beginning Farmers Rototilling using the BCS</vt:lpstr>
      <vt:lpstr>Courtesy and Community   Equipment makes the work go easier and we must share and care for it together!</vt:lpstr>
      <vt:lpstr>To till or not to Till ? – That is the question!</vt:lpstr>
      <vt:lpstr>BCS is kept in the Red Barn</vt:lpstr>
      <vt:lpstr>1.Turn the machine on.  </vt:lpstr>
      <vt:lpstr>2.Use the key start to start the BCS.</vt:lpstr>
      <vt:lpstr>4.Hold down the safety mechanism and place the BCS in gear. Drive to your gardening area. </vt:lpstr>
      <vt:lpstr>5. Hold down the safety mechanism and place the PTO in gear. Then place the BCS in first gear. Lock the wheel differential in place. Begin tilling. </vt:lpstr>
      <vt:lpstr>6. If the tiller gets bogged down or is off your line stop. Take it out of PTO and reverse to set the BCS in a line. Start tilling again. </vt:lpstr>
      <vt:lpstr>7. Return the tiller to the shed. If anything is clogged in the tiller remove it. The tiller will be cleaned every week. We will assign a beginning farmer to be responsible for spraying down the BCS with water, clearing any debris from the machine, oiling the machine and filling the BCS  with fuel each week. </vt:lpstr>
      <vt:lpstr>7. Damages must be reported to UDC Staff immediately. </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UDC Beginning Farmers Means and Measures</dc:title>
  <dc:creator>Merritt, Lavell</dc:creator>
  <cp:lastModifiedBy>Michael Whyte</cp:lastModifiedBy>
  <cp:revision>11</cp:revision>
  <dcterms:created xsi:type="dcterms:W3CDTF">2024-06-08T13:36:08Z</dcterms:created>
  <dcterms:modified xsi:type="dcterms:W3CDTF">2025-08-19T17:20:26Z</dcterms:modified>
</cp:coreProperties>
</file>