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8" r:id="rId4"/>
    <p:sldId id="258" r:id="rId5"/>
    <p:sldId id="259" r:id="rId6"/>
    <p:sldId id="260" r:id="rId7"/>
    <p:sldId id="261" r:id="rId8"/>
    <p:sldId id="262" r:id="rId9"/>
    <p:sldId id="263" r:id="rId10"/>
    <p:sldId id="264" r:id="rId11"/>
    <p:sldId id="276" r:id="rId12"/>
    <p:sldId id="265" r:id="rId13"/>
    <p:sldId id="266" r:id="rId14"/>
    <p:sldId id="267" r:id="rId15"/>
    <p:sldId id="277" r:id="rId16"/>
    <p:sldId id="268" r:id="rId17"/>
    <p:sldId id="269" r:id="rId18"/>
    <p:sldId id="270" r:id="rId19"/>
    <p:sldId id="271" r:id="rId20"/>
    <p:sldId id="272" r:id="rId21"/>
    <p:sldId id="273" r:id="rId22"/>
    <p:sldId id="275"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79" d="100"/>
          <a:sy n="79" d="100"/>
        </p:scale>
        <p:origin x="56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8354D-86D8-E5F5-472A-C7C3443D6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1E5AC2C-CD38-A42C-7D48-3172931B3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21ED0C-115F-6788-964D-267FE679071D}"/>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5" name="Footer Placeholder 4">
            <a:extLst>
              <a:ext uri="{FF2B5EF4-FFF2-40B4-BE49-F238E27FC236}">
                <a16:creationId xmlns:a16="http://schemas.microsoft.com/office/drawing/2014/main" xmlns="" id="{205D6190-868C-09A4-5B87-2030A9A57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9B63ED-C192-D86E-DC24-0FAB8623A59D}"/>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66119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2177C-8C87-C8E0-7AB8-95FFB91013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853A96-1F28-C539-F23E-1B9288F458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62E2EE-249A-4465-4E1C-CC5BB2F53321}"/>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5" name="Footer Placeholder 4">
            <a:extLst>
              <a:ext uri="{FF2B5EF4-FFF2-40B4-BE49-F238E27FC236}">
                <a16:creationId xmlns:a16="http://schemas.microsoft.com/office/drawing/2014/main" xmlns="" id="{5B507A2C-6BC4-C86F-7574-9570DF82C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88A2F2-2885-0C9D-4D16-14DEC3A6FAE3}"/>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50382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175226-FA95-1A92-6F03-1C6D9F228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D1FD9-FDE4-B48C-B36F-9F982E086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AAD36A-75CD-9103-1427-467715C76DF3}"/>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5" name="Footer Placeholder 4">
            <a:extLst>
              <a:ext uri="{FF2B5EF4-FFF2-40B4-BE49-F238E27FC236}">
                <a16:creationId xmlns:a16="http://schemas.microsoft.com/office/drawing/2014/main" xmlns="" id="{9D06C13F-2E27-97DA-3920-5A85523CC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8E7B1E-E458-D7D6-3524-AE43B18940B9}"/>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85111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9684E-04A7-BE51-5396-E9E036AD0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5FD2E-1368-B994-83F5-4F95FFE33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3C8124-4718-6C20-D328-ADA77573C137}"/>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5" name="Footer Placeholder 4">
            <a:extLst>
              <a:ext uri="{FF2B5EF4-FFF2-40B4-BE49-F238E27FC236}">
                <a16:creationId xmlns:a16="http://schemas.microsoft.com/office/drawing/2014/main" xmlns="" id="{6A32D751-085C-8974-B88D-EB5E6D8BA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ED39EB-0C90-DA35-1B9D-247ADAACA32D}"/>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1593611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F5277-C4D5-B5CE-1121-C0F155F65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EB3CC4B-7294-62D1-3EF5-DD1FD77710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81A7C7-10A3-A363-FF98-EBF129444D44}"/>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5" name="Footer Placeholder 4">
            <a:extLst>
              <a:ext uri="{FF2B5EF4-FFF2-40B4-BE49-F238E27FC236}">
                <a16:creationId xmlns:a16="http://schemas.microsoft.com/office/drawing/2014/main" xmlns="" id="{DB1E159C-F359-B6B9-56E9-3755961CB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1CBB3C-5818-2C20-0519-778E1B3D13A6}"/>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130186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3FAE6-7915-53DB-51D3-B4C68AB45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C4AF30-4948-AA6D-DED3-F85FBB0E33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2ABC96-3EF0-0AC1-80DF-DB7D16314A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B4352F-931A-943F-62A0-F236B88E88EB}"/>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6" name="Footer Placeholder 5">
            <a:extLst>
              <a:ext uri="{FF2B5EF4-FFF2-40B4-BE49-F238E27FC236}">
                <a16:creationId xmlns:a16="http://schemas.microsoft.com/office/drawing/2014/main" xmlns="" id="{FC37986A-E94D-01AC-3EAE-1917B5D92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0785F9-3E1B-3FCD-8C49-8BC49A34873F}"/>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205525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E72BE-9185-849D-CE9D-B3ED1EA291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4B43C2F-D9DC-5522-7D8E-B2A7988AD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04E8C57-A65E-D28E-2BD8-87710D695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49F0A4-CDC9-45A8-2834-F6874D433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C7158D-15C7-E504-C85C-CE0E0B43F2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AE94D57-5D50-9630-2FB7-00250C46C623}"/>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8" name="Footer Placeholder 7">
            <a:extLst>
              <a:ext uri="{FF2B5EF4-FFF2-40B4-BE49-F238E27FC236}">
                <a16:creationId xmlns:a16="http://schemas.microsoft.com/office/drawing/2014/main" xmlns="" id="{B9AA97E4-EF97-4718-62A4-3DC38C394C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7245989-847B-5751-9765-CFC24B9705BF}"/>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45259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0F5FE-BEC4-6770-8141-553CE7E35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A1C6A3C-2AD1-D828-8BF8-4E87C894DA12}"/>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4" name="Footer Placeholder 3">
            <a:extLst>
              <a:ext uri="{FF2B5EF4-FFF2-40B4-BE49-F238E27FC236}">
                <a16:creationId xmlns:a16="http://schemas.microsoft.com/office/drawing/2014/main" xmlns="" id="{9E73FB59-3744-AB10-2588-556FEEE759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3B1720B-6DF8-707B-CABB-F511C96A79C2}"/>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105193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A65565B-01B9-C103-6636-3F56A9BC8B3D}"/>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3" name="Footer Placeholder 2">
            <a:extLst>
              <a:ext uri="{FF2B5EF4-FFF2-40B4-BE49-F238E27FC236}">
                <a16:creationId xmlns:a16="http://schemas.microsoft.com/office/drawing/2014/main" xmlns="" id="{D5CF91E9-8374-8446-EEB6-823CCC1E0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99F51AC-8378-54B5-9D22-8091324502F1}"/>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26949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8CD02B-CD15-754D-12BD-AFD2E2E18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02C6D12-6F12-CB50-5461-305CECC79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381992-57FB-BA26-D2EE-467FF9AC1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13FFE9-A26A-08DC-75A1-9899AB899A6A}"/>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6" name="Footer Placeholder 5">
            <a:extLst>
              <a:ext uri="{FF2B5EF4-FFF2-40B4-BE49-F238E27FC236}">
                <a16:creationId xmlns:a16="http://schemas.microsoft.com/office/drawing/2014/main" xmlns="" id="{CA7ADEA0-9AEC-4288-2BD7-8CDD6E438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F580FA-A8AA-9023-1DBE-1FD9CDB82C80}"/>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387992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63125-947C-C27E-4B13-45385AE14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091B2EC-8204-D16D-2574-33E84761A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A087D3D-E309-FD14-2924-9F3A87BFA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0D429F-A99F-7539-AC4A-6A8CDDD856C8}"/>
              </a:ext>
            </a:extLst>
          </p:cNvPr>
          <p:cNvSpPr>
            <a:spLocks noGrp="1"/>
          </p:cNvSpPr>
          <p:nvPr>
            <p:ph type="dt" sz="half" idx="10"/>
          </p:nvPr>
        </p:nvSpPr>
        <p:spPr/>
        <p:txBody>
          <a:bodyPr/>
          <a:lstStyle/>
          <a:p>
            <a:fld id="{B258558D-2128-4F34-999A-FB22539C840A}" type="datetimeFigureOut">
              <a:rPr lang="en-US" smtClean="0"/>
              <a:t>8/19/25</a:t>
            </a:fld>
            <a:endParaRPr lang="en-US"/>
          </a:p>
        </p:txBody>
      </p:sp>
      <p:sp>
        <p:nvSpPr>
          <p:cNvPr id="6" name="Footer Placeholder 5">
            <a:extLst>
              <a:ext uri="{FF2B5EF4-FFF2-40B4-BE49-F238E27FC236}">
                <a16:creationId xmlns:a16="http://schemas.microsoft.com/office/drawing/2014/main" xmlns="" id="{BAAB5C34-B24B-1457-5BBD-80751EC1F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3D874C-0A25-069B-AB6E-E5875FCD54DF}"/>
              </a:ext>
            </a:extLst>
          </p:cNvPr>
          <p:cNvSpPr>
            <a:spLocks noGrp="1"/>
          </p:cNvSpPr>
          <p:nvPr>
            <p:ph type="sldNum" sz="quarter" idx="12"/>
          </p:nvPr>
        </p:nvSpPr>
        <p:spPr/>
        <p:txBody>
          <a:bodyPr/>
          <a:lstStyle/>
          <a:p>
            <a:fld id="{F14BCB7E-00AA-40E5-B0D5-0B4B171C29A0}" type="slidenum">
              <a:rPr lang="en-US" smtClean="0"/>
              <a:t>‹#›</a:t>
            </a:fld>
            <a:endParaRPr lang="en-US"/>
          </a:p>
        </p:txBody>
      </p:sp>
    </p:spTree>
    <p:extLst>
      <p:ext uri="{BB962C8B-B14F-4D97-AF65-F5344CB8AC3E}">
        <p14:creationId xmlns:p14="http://schemas.microsoft.com/office/powerpoint/2010/main" val="30181962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FB02343-315D-32A1-90D2-1B3106071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8FFEF96-232C-3AFD-8E38-576086304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5B9648-5181-0831-5D7B-EA2AC55C2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8558D-2128-4F34-999A-FB22539C840A}" type="datetimeFigureOut">
              <a:rPr lang="en-US" smtClean="0"/>
              <a:t>8/19/25</a:t>
            </a:fld>
            <a:endParaRPr lang="en-US"/>
          </a:p>
        </p:txBody>
      </p:sp>
      <p:sp>
        <p:nvSpPr>
          <p:cNvPr id="5" name="Footer Placeholder 4">
            <a:extLst>
              <a:ext uri="{FF2B5EF4-FFF2-40B4-BE49-F238E27FC236}">
                <a16:creationId xmlns:a16="http://schemas.microsoft.com/office/drawing/2014/main" xmlns="" id="{37714CCB-10DD-8A48-5D18-4C92E311B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ED856BA-5E75-C341-4BA7-EFAA760FE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BCB7E-00AA-40E5-B0D5-0B4B171C29A0}" type="slidenum">
              <a:rPr lang="en-US" smtClean="0"/>
              <a:t>‹#›</a:t>
            </a:fld>
            <a:endParaRPr lang="en-US"/>
          </a:p>
        </p:txBody>
      </p:sp>
    </p:spTree>
    <p:extLst>
      <p:ext uri="{BB962C8B-B14F-4D97-AF65-F5344CB8AC3E}">
        <p14:creationId xmlns:p14="http://schemas.microsoft.com/office/powerpoint/2010/main" val="3124959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hyperlink" Target="https://www.gardeningknowhow.com/garden-how-to/beneficial/tachinid-fly-information.htm" TargetMode="External"/><Relationship Id="rId4" Type="http://schemas.openxmlformats.org/officeDocument/2006/relationships/hyperlink" Target="https://www.gardeningknowhow.com/garden-how-to/beneficial/ground-beetle-eggs-larvae.htm" TargetMode="External"/><Relationship Id="rId5" Type="http://schemas.openxmlformats.org/officeDocument/2006/relationships/hyperlink" Target="https://www.gardeningknowhow.com/garden-how-to/beneficial/nematodes-as-pest-control.htm" TargetMode="External"/><Relationship Id="rId6" Type="http://schemas.openxmlformats.org/officeDocument/2006/relationships/hyperlink" Target="https://www.gardeningknowhow.com/garden-how-to/beneficial/wasps-that-are-predatory.htm" TargetMode="External"/><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s://www.gardeningknowhow.com/garden-how-to/beneficial/attracting-soldier-beetles.ht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FFD48BC7-DC40-47DE-87EE-9F4B6ECB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E502BBC7-2C76-46F3-BC24-5985BC13D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1">
            <a:extLst>
              <a:ext uri="{FF2B5EF4-FFF2-40B4-BE49-F238E27FC236}">
                <a16:creationId xmlns:a16="http://schemas.microsoft.com/office/drawing/2014/main" xmlns="" id="{C7F28D52-2A5F-4D23-81AE-7CB8B591C7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3B353EA-2DB5-6542-8065-B28E94629753}"/>
              </a:ext>
            </a:extLst>
          </p:cNvPr>
          <p:cNvSpPr>
            <a:spLocks noGrp="1"/>
          </p:cNvSpPr>
          <p:nvPr>
            <p:ph type="ctrTitle"/>
          </p:nvPr>
        </p:nvSpPr>
        <p:spPr>
          <a:xfrm>
            <a:off x="1524003" y="1999615"/>
            <a:ext cx="9144000" cy="2764028"/>
          </a:xfrm>
        </p:spPr>
        <p:txBody>
          <a:bodyPr anchor="ctr">
            <a:normAutofit/>
          </a:bodyPr>
          <a:lstStyle/>
          <a:p>
            <a:r>
              <a:rPr lang="en-US" sz="7200" dirty="0"/>
              <a:t>Pest Management</a:t>
            </a:r>
          </a:p>
        </p:txBody>
      </p:sp>
      <p:sp>
        <p:nvSpPr>
          <p:cNvPr id="3" name="Subtitle 2">
            <a:extLst>
              <a:ext uri="{FF2B5EF4-FFF2-40B4-BE49-F238E27FC236}">
                <a16:creationId xmlns:a16="http://schemas.microsoft.com/office/drawing/2014/main" xmlns="" id="{6FAD1432-7E9A-5A5D-2143-D24E28809236}"/>
              </a:ext>
            </a:extLst>
          </p:cNvPr>
          <p:cNvSpPr>
            <a:spLocks noGrp="1"/>
          </p:cNvSpPr>
          <p:nvPr>
            <p:ph type="subTitle" idx="1"/>
          </p:nvPr>
        </p:nvSpPr>
        <p:spPr>
          <a:xfrm>
            <a:off x="1966912" y="5645150"/>
            <a:ext cx="8258176" cy="631825"/>
          </a:xfrm>
        </p:spPr>
        <p:txBody>
          <a:bodyPr anchor="ctr">
            <a:normAutofit/>
          </a:bodyPr>
          <a:lstStyle/>
          <a:p>
            <a:r>
              <a:rPr lang="en-US" sz="2800" dirty="0"/>
              <a:t>Loves Gardens</a:t>
            </a:r>
          </a:p>
        </p:txBody>
      </p:sp>
      <p:sp>
        <p:nvSpPr>
          <p:cNvPr id="17" name="Rectangle 13">
            <a:extLst>
              <a:ext uri="{FF2B5EF4-FFF2-40B4-BE49-F238E27FC236}">
                <a16:creationId xmlns:a16="http://schemas.microsoft.com/office/drawing/2014/main" xmlns="" id="{3629484E-3792-4B3D-89AD-7C8A1ED0E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1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C3786-278B-89DE-2F66-EF58D6B4F428}"/>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Mealybugs: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Mealybugs are small, white, cottony insects that feed on plant juices, causing yellowing and wilting. Control options include spraying plants with neem oil or introducing beneficial insects like parasitic wasps.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7170" name="Picture 2" descr="Mealybug - Paradise Nursery">
            <a:extLst>
              <a:ext uri="{FF2B5EF4-FFF2-40B4-BE49-F238E27FC236}">
                <a16:creationId xmlns:a16="http://schemas.microsoft.com/office/drawing/2014/main" xmlns="" id="{1DA09622-B353-343C-BAAE-517D6E4739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18751"/>
            <a:ext cx="4346749" cy="31183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lant Pest Series: Mealybugs — The Zen Succulent | Durham's ...">
            <a:extLst>
              <a:ext uri="{FF2B5EF4-FFF2-40B4-BE49-F238E27FC236}">
                <a16:creationId xmlns:a16="http://schemas.microsoft.com/office/drawing/2014/main" xmlns="" id="{74EDE1D9-58B7-88B0-0127-0F6C066B7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690" y="1818750"/>
            <a:ext cx="5802930" cy="311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1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06C8D-09AA-D8F5-9013-75D18773EEDB}"/>
              </a:ext>
            </a:extLst>
          </p:cNvPr>
          <p:cNvSpPr>
            <a:spLocks noGrp="1"/>
          </p:cNvSpPr>
          <p:nvPr>
            <p:ph type="title"/>
          </p:nvPr>
        </p:nvSpPr>
        <p:spPr/>
        <p:txBody>
          <a:bodyPr>
            <a:normAutofit/>
          </a:bodyPr>
          <a:lstStyle/>
          <a:p>
            <a:r>
              <a:rPr lang="en-US" sz="1600" dirty="0">
                <a:latin typeface="Aptos" panose="020B0004020202020204" pitchFamily="34" charset="0"/>
              </a:rPr>
              <a:t>Cucumber Beetles –</a:t>
            </a:r>
            <a:br>
              <a:rPr lang="en-US" sz="1600" dirty="0">
                <a:latin typeface="Aptos" panose="020B0004020202020204" pitchFamily="34" charset="0"/>
              </a:rPr>
            </a:br>
            <a:r>
              <a:rPr lang="en-US" sz="1600" dirty="0">
                <a:latin typeface="Aptos" panose="020B0004020202020204" pitchFamily="34" charset="0"/>
              </a:rPr>
              <a:t/>
            </a:r>
            <a:br>
              <a:rPr lang="en-US" sz="1600" dirty="0">
                <a:latin typeface="Aptos" panose="020B0004020202020204" pitchFamily="34" charset="0"/>
              </a:rPr>
            </a:br>
            <a:r>
              <a:rPr lang="en-US" sz="1600" dirty="0">
                <a:latin typeface="Aptos" panose="020B0004020202020204" pitchFamily="34" charset="0"/>
              </a:rPr>
              <a:t>Cucumber beetles actually come in two varieties. While the two varieties look different, their damage is the same. The striped cucumber beetle is either yellowish-green or </a:t>
            </a:r>
            <a:r>
              <a:rPr lang="en-US" sz="1600" dirty="0" err="1">
                <a:latin typeface="Aptos" panose="020B0004020202020204" pitchFamily="34" charset="0"/>
              </a:rPr>
              <a:t>orangeish</a:t>
            </a:r>
            <a:r>
              <a:rPr lang="en-US" sz="1600" dirty="0">
                <a:latin typeface="Aptos" panose="020B0004020202020204" pitchFamily="34" charset="0"/>
              </a:rPr>
              <a:t>-green with three black stripes down its back. The spotted cucumber beetle is also either yellowish-green or </a:t>
            </a:r>
            <a:r>
              <a:rPr lang="en-US" sz="1600" dirty="0" err="1">
                <a:latin typeface="Aptos" panose="020B0004020202020204" pitchFamily="34" charset="0"/>
              </a:rPr>
              <a:t>orangeish</a:t>
            </a:r>
            <a:r>
              <a:rPr lang="en-US" sz="1600" dirty="0">
                <a:latin typeface="Aptos" panose="020B0004020202020204" pitchFamily="34" charset="0"/>
              </a:rPr>
              <a:t>-green with 12 black spots on its back</a:t>
            </a:r>
          </a:p>
        </p:txBody>
      </p:sp>
      <p:pic>
        <p:nvPicPr>
          <p:cNvPr id="4" name="Content Placeholder 3">
            <a:extLst>
              <a:ext uri="{FF2B5EF4-FFF2-40B4-BE49-F238E27FC236}">
                <a16:creationId xmlns:a16="http://schemas.microsoft.com/office/drawing/2014/main" xmlns="" id="{FB8D8A3B-5261-4093-5BBC-7CC27942FDFD}"/>
              </a:ext>
            </a:extLst>
          </p:cNvPr>
          <p:cNvPicPr>
            <a:picLocks noGrp="1" noChangeAspect="1"/>
          </p:cNvPicPr>
          <p:nvPr>
            <p:ph idx="1"/>
          </p:nvPr>
        </p:nvPicPr>
        <p:blipFill>
          <a:blip r:embed="rId2"/>
          <a:stretch>
            <a:fillRect/>
          </a:stretch>
        </p:blipFill>
        <p:spPr>
          <a:xfrm>
            <a:off x="838200" y="2160395"/>
            <a:ext cx="5080080" cy="3810478"/>
          </a:xfrm>
          <a:prstGeom prst="rect">
            <a:avLst/>
          </a:prstGeom>
        </p:spPr>
      </p:pic>
      <p:pic>
        <p:nvPicPr>
          <p:cNvPr id="1026" name="Picture 2" descr="Striped Cucumber Beetle (A guide to the Ecdysozoa: Insecta: Coleoptera ...">
            <a:extLst>
              <a:ext uri="{FF2B5EF4-FFF2-40B4-BE49-F238E27FC236}">
                <a16:creationId xmlns:a16="http://schemas.microsoft.com/office/drawing/2014/main" xmlns="" id="{184A1BDA-FE37-A827-6C23-DB9706C4A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422" y="2035594"/>
            <a:ext cx="4376894" cy="437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47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93E920-B613-7C45-F9BA-889432C43D8C}"/>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Squash Bugs: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pests can decimate squash and pumpkin plants by feeding on sap and transmitting diseases. Handpicking and using row covers are effective control methods.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8194" name="Picture 2" descr="Who Let the Bugs Out? | Purdue | entomology | insect | collect ...">
            <a:extLst>
              <a:ext uri="{FF2B5EF4-FFF2-40B4-BE49-F238E27FC236}">
                <a16:creationId xmlns:a16="http://schemas.microsoft.com/office/drawing/2014/main" xmlns="" id="{14751940-D0BA-31F9-54B8-E9E650D421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757" y="1899140"/>
            <a:ext cx="5234378" cy="33892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quash-Bugs-web - Growing A Greener World®">
            <a:extLst>
              <a:ext uri="{FF2B5EF4-FFF2-40B4-BE49-F238E27FC236}">
                <a16:creationId xmlns:a16="http://schemas.microsoft.com/office/drawing/2014/main" xmlns="" id="{291FFA1F-0813-FE1C-A59A-54668B992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899" y="1899140"/>
            <a:ext cx="5082321" cy="338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1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92B64-97C0-5872-281F-15393A566C40}"/>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Harlequin Beetles: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colorful beetles feed on cruciferous vegetables, causing significant damage. Handpicking and planting trap crops can help manage their populations.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9218" name="Picture 2">
            <a:extLst>
              <a:ext uri="{FF2B5EF4-FFF2-40B4-BE49-F238E27FC236}">
                <a16:creationId xmlns:a16="http://schemas.microsoft.com/office/drawing/2014/main" xmlns="" id="{51379986-CBBA-E3AE-F89B-AAA8C49911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5405" y="1851461"/>
            <a:ext cx="646119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7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3656E-3BCD-47CD-ABAE-084B1918E26F}"/>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Japanese Beetles: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Japanese beetles feed on a wide range of plants, skeletonizing leaves and causing defoliation. Strategies for control include handpicking, pheromone traps, and applying neem oil.</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0242" name="Picture 2" descr="Japanese Beetle Alert — Yard &amp; Garden Report">
            <a:extLst>
              <a:ext uri="{FF2B5EF4-FFF2-40B4-BE49-F238E27FC236}">
                <a16:creationId xmlns:a16="http://schemas.microsoft.com/office/drawing/2014/main" xmlns="" id="{0BA15F64-835E-F560-9B8B-D7BBD437A0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1943894"/>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51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F886F-3E5E-75B6-E5EA-68F7CB3B7DB4}"/>
              </a:ext>
            </a:extLst>
          </p:cNvPr>
          <p:cNvSpPr>
            <a:spLocks noGrp="1"/>
          </p:cNvSpPr>
          <p:nvPr>
            <p:ph type="title"/>
          </p:nvPr>
        </p:nvSpPr>
        <p:spPr/>
        <p:txBody>
          <a:bodyPr>
            <a:normAutofit/>
          </a:bodyPr>
          <a:lstStyle/>
          <a:p>
            <a:r>
              <a:rPr lang="en-US" sz="1600" dirty="0">
                <a:latin typeface="Aptos" panose="020B0004020202020204" pitchFamily="34" charset="0"/>
              </a:rPr>
              <a:t>Beneficial Insects – </a:t>
            </a:r>
            <a:br>
              <a:rPr lang="en-US" sz="1600" dirty="0">
                <a:latin typeface="Aptos" panose="020B0004020202020204" pitchFamily="34" charset="0"/>
              </a:rPr>
            </a:br>
            <a:r>
              <a:rPr lang="en-US" sz="1600" dirty="0">
                <a:latin typeface="Aptos" panose="020B0004020202020204" pitchFamily="34" charset="0"/>
              </a:rPr>
              <a:t/>
            </a:r>
            <a:br>
              <a:rPr lang="en-US" sz="1600" dirty="0">
                <a:latin typeface="Aptos" panose="020B0004020202020204" pitchFamily="34" charset="0"/>
              </a:rPr>
            </a:br>
            <a:r>
              <a:rPr lang="en-US" sz="1600" dirty="0">
                <a:latin typeface="Aptos" panose="020B0004020202020204" pitchFamily="34" charset="0"/>
              </a:rPr>
              <a:t>There are many beneficial wildlife helpers in the garden. From natural predators that feed on pests and good garden bugs that pollinate plants to other garden friends likes frogs and birds.</a:t>
            </a:r>
          </a:p>
        </p:txBody>
      </p:sp>
      <p:sp>
        <p:nvSpPr>
          <p:cNvPr id="3" name="Content Placeholder 2">
            <a:extLst>
              <a:ext uri="{FF2B5EF4-FFF2-40B4-BE49-F238E27FC236}">
                <a16:creationId xmlns:a16="http://schemas.microsoft.com/office/drawing/2014/main" xmlns="" id="{535C7D8C-4DB1-CCF7-A987-9BA9E006BDC1}"/>
              </a:ext>
            </a:extLst>
          </p:cNvPr>
          <p:cNvSpPr>
            <a:spLocks noGrp="1"/>
          </p:cNvSpPr>
          <p:nvPr>
            <p:ph idx="1"/>
          </p:nvPr>
        </p:nvSpPr>
        <p:spPr/>
        <p:txBody>
          <a:bodyPr>
            <a:normAutofit fontScale="92500" lnSpcReduction="20000"/>
          </a:bodyPr>
          <a:lstStyle/>
          <a:p>
            <a:pPr algn="l" fontAlgn="base">
              <a:buFont typeface="Arial" panose="020B0604020202020204" pitchFamily="34" charset="0"/>
              <a:buChar char="•"/>
            </a:pPr>
            <a:endParaRPr lang="en-US" b="0" i="0" u="none" strike="noStrike" dirty="0">
              <a:solidFill>
                <a:srgbClr val="297EA3"/>
              </a:solidFill>
              <a:effectLst/>
              <a:latin typeface="inherit"/>
              <a:hlinkClick r:id="rId2"/>
            </a:endParaRPr>
          </a:p>
          <a:p>
            <a:pPr algn="l" fontAlgn="base">
              <a:buFont typeface="Arial" panose="020B0604020202020204" pitchFamily="34" charset="0"/>
              <a:buChar char="•"/>
            </a:pPr>
            <a:endParaRPr lang="en-US" b="0" i="0" u="none" strike="noStrike" dirty="0">
              <a:solidFill>
                <a:srgbClr val="297EA3"/>
              </a:solidFill>
              <a:effectLst/>
              <a:latin typeface="inherit"/>
              <a:hlinkClick r:id="rId2"/>
            </a:endParaRPr>
          </a:p>
          <a:p>
            <a:pPr algn="l" fontAlgn="base">
              <a:buFont typeface="Arial" panose="020B0604020202020204" pitchFamily="34" charset="0"/>
              <a:buChar char="•"/>
            </a:pPr>
            <a:r>
              <a:rPr lang="en-US" b="0" i="0" u="none" strike="noStrike" dirty="0">
                <a:solidFill>
                  <a:srgbClr val="297EA3"/>
                </a:solidFill>
                <a:effectLst/>
                <a:latin typeface="inherit"/>
                <a:hlinkClick r:id="rId2"/>
              </a:rPr>
              <a:t>Soldier beetles</a:t>
            </a:r>
            <a:endParaRPr lang="en-US" b="0" i="0" dirty="0">
              <a:solidFill>
                <a:srgbClr val="333333"/>
              </a:solidFill>
              <a:effectLst/>
              <a:latin typeface="inherit"/>
            </a:endParaRPr>
          </a:p>
          <a:p>
            <a:pPr algn="l" fontAlgn="base">
              <a:buFont typeface="Arial" panose="020B0604020202020204" pitchFamily="34" charset="0"/>
              <a:buChar char="•"/>
            </a:pPr>
            <a:r>
              <a:rPr lang="en-US" b="0" i="0" u="none" strike="noStrike" dirty="0">
                <a:solidFill>
                  <a:srgbClr val="297EA3"/>
                </a:solidFill>
                <a:effectLst/>
                <a:latin typeface="inherit"/>
                <a:hlinkClick r:id="rId3"/>
              </a:rPr>
              <a:t>Tachinid flies</a:t>
            </a:r>
            <a:endParaRPr lang="en-US" b="0" i="0" dirty="0">
              <a:solidFill>
                <a:srgbClr val="333333"/>
              </a:solidFill>
              <a:effectLst/>
              <a:latin typeface="inherit"/>
            </a:endParaRPr>
          </a:p>
          <a:p>
            <a:pPr algn="l" fontAlgn="base">
              <a:buFont typeface="Arial" panose="020B0604020202020204" pitchFamily="34" charset="0"/>
              <a:buChar char="•"/>
            </a:pPr>
            <a:r>
              <a:rPr lang="en-US" b="0" i="0" u="none" strike="noStrike" dirty="0">
                <a:solidFill>
                  <a:srgbClr val="297EA3"/>
                </a:solidFill>
                <a:effectLst/>
                <a:latin typeface="inherit"/>
                <a:hlinkClick r:id="rId4"/>
              </a:rPr>
              <a:t>Ground beetles</a:t>
            </a:r>
            <a:endParaRPr lang="en-US" b="0" i="0" dirty="0">
              <a:solidFill>
                <a:srgbClr val="333333"/>
              </a:solidFill>
              <a:effectLst/>
              <a:latin typeface="inherit"/>
            </a:endParaRPr>
          </a:p>
          <a:p>
            <a:pPr algn="l" fontAlgn="base">
              <a:buFont typeface="Arial" panose="020B0604020202020204" pitchFamily="34" charset="0"/>
              <a:buChar char="•"/>
            </a:pPr>
            <a:r>
              <a:rPr lang="en-US" b="0" i="0" u="none" strike="noStrike" dirty="0">
                <a:solidFill>
                  <a:srgbClr val="297EA3"/>
                </a:solidFill>
                <a:effectLst/>
                <a:latin typeface="inherit"/>
                <a:hlinkClick r:id="rId5"/>
              </a:rPr>
              <a:t>Entomopathogenic nematodes</a:t>
            </a:r>
            <a:endParaRPr lang="en-US" b="0" i="0" dirty="0">
              <a:solidFill>
                <a:srgbClr val="333333"/>
              </a:solidFill>
              <a:effectLst/>
              <a:latin typeface="inherit"/>
            </a:endParaRPr>
          </a:p>
          <a:p>
            <a:pPr algn="l" fontAlgn="base">
              <a:buFont typeface="Arial" panose="020B0604020202020204" pitchFamily="34" charset="0"/>
              <a:buChar char="•"/>
            </a:pPr>
            <a:r>
              <a:rPr lang="en-US" b="0" i="0" u="none" strike="noStrike" dirty="0">
                <a:solidFill>
                  <a:srgbClr val="297EA3"/>
                </a:solidFill>
                <a:effectLst/>
                <a:latin typeface="inherit"/>
                <a:hlinkClick r:id="rId6"/>
              </a:rPr>
              <a:t>Braconid wasps</a:t>
            </a:r>
            <a:endParaRPr lang="en-US" b="0" i="0" u="none" strike="noStrike" dirty="0">
              <a:solidFill>
                <a:srgbClr val="297EA3"/>
              </a:solidFill>
              <a:effectLst/>
              <a:latin typeface="inherit"/>
            </a:endParaRPr>
          </a:p>
          <a:p>
            <a:pPr algn="l" fontAlgn="base">
              <a:buFont typeface="Arial" panose="020B0604020202020204" pitchFamily="34" charset="0"/>
              <a:buChar char="•"/>
            </a:pPr>
            <a:r>
              <a:rPr lang="en-US" dirty="0">
                <a:solidFill>
                  <a:srgbClr val="297EA3"/>
                </a:solidFill>
                <a:latin typeface="inherit"/>
              </a:rPr>
              <a:t>Lady Bugs</a:t>
            </a:r>
          </a:p>
          <a:p>
            <a:pPr algn="l" fontAlgn="base">
              <a:buFont typeface="Arial" panose="020B0604020202020204" pitchFamily="34" charset="0"/>
              <a:buChar char="•"/>
            </a:pPr>
            <a:r>
              <a:rPr lang="en-US" b="0" i="0" dirty="0">
                <a:solidFill>
                  <a:srgbClr val="297EA3"/>
                </a:solidFill>
                <a:effectLst/>
                <a:latin typeface="inherit"/>
              </a:rPr>
              <a:t>Praying Mantis</a:t>
            </a:r>
          </a:p>
          <a:p>
            <a:pPr algn="l" fontAlgn="base">
              <a:buFont typeface="Arial" panose="020B0604020202020204" pitchFamily="34" charset="0"/>
              <a:buChar char="•"/>
            </a:pPr>
            <a:r>
              <a:rPr lang="en-US" dirty="0">
                <a:solidFill>
                  <a:srgbClr val="297EA3"/>
                </a:solidFill>
                <a:latin typeface="inherit"/>
              </a:rPr>
              <a:t>Lace Wing</a:t>
            </a:r>
            <a:endParaRPr lang="en-US" b="0" i="0" dirty="0">
              <a:solidFill>
                <a:srgbClr val="333333"/>
              </a:solidFill>
              <a:effectLst/>
              <a:latin typeface="inherit"/>
            </a:endParaRPr>
          </a:p>
          <a:p>
            <a:endParaRPr lang="en-US" dirty="0"/>
          </a:p>
        </p:txBody>
      </p:sp>
      <p:pic>
        <p:nvPicPr>
          <p:cNvPr id="4" name="Picture 3">
            <a:extLst>
              <a:ext uri="{FF2B5EF4-FFF2-40B4-BE49-F238E27FC236}">
                <a16:creationId xmlns:a16="http://schemas.microsoft.com/office/drawing/2014/main" xmlns="" id="{D7A5F52A-9BC1-E749-DA79-E1F1BC1F215D}"/>
              </a:ext>
            </a:extLst>
          </p:cNvPr>
          <p:cNvPicPr>
            <a:picLocks noChangeAspect="1"/>
          </p:cNvPicPr>
          <p:nvPr/>
        </p:nvPicPr>
        <p:blipFill>
          <a:blip r:embed="rId7"/>
          <a:stretch>
            <a:fillRect/>
          </a:stretch>
        </p:blipFill>
        <p:spPr>
          <a:xfrm>
            <a:off x="8209502" y="1690688"/>
            <a:ext cx="3144297" cy="2358223"/>
          </a:xfrm>
          <a:prstGeom prst="rect">
            <a:avLst/>
          </a:prstGeom>
        </p:spPr>
      </p:pic>
      <p:pic>
        <p:nvPicPr>
          <p:cNvPr id="5" name="Picture 4">
            <a:extLst>
              <a:ext uri="{FF2B5EF4-FFF2-40B4-BE49-F238E27FC236}">
                <a16:creationId xmlns:a16="http://schemas.microsoft.com/office/drawing/2014/main" xmlns="" id="{E7B5948A-7209-B632-DB59-659D9B8681D8}"/>
              </a:ext>
            </a:extLst>
          </p:cNvPr>
          <p:cNvPicPr>
            <a:picLocks noChangeAspect="1"/>
          </p:cNvPicPr>
          <p:nvPr/>
        </p:nvPicPr>
        <p:blipFill>
          <a:blip r:embed="rId8"/>
          <a:stretch>
            <a:fillRect/>
          </a:stretch>
        </p:blipFill>
        <p:spPr>
          <a:xfrm>
            <a:off x="8209502" y="4183848"/>
            <a:ext cx="2967613" cy="2225710"/>
          </a:xfrm>
          <a:prstGeom prst="rect">
            <a:avLst/>
          </a:prstGeom>
        </p:spPr>
      </p:pic>
      <p:pic>
        <p:nvPicPr>
          <p:cNvPr id="6" name="Picture 5">
            <a:extLst>
              <a:ext uri="{FF2B5EF4-FFF2-40B4-BE49-F238E27FC236}">
                <a16:creationId xmlns:a16="http://schemas.microsoft.com/office/drawing/2014/main" xmlns="" id="{E366C811-6585-732D-B76D-75939F26F811}"/>
              </a:ext>
            </a:extLst>
          </p:cNvPr>
          <p:cNvPicPr>
            <a:picLocks noChangeAspect="1"/>
          </p:cNvPicPr>
          <p:nvPr/>
        </p:nvPicPr>
        <p:blipFill>
          <a:blip r:embed="rId9"/>
          <a:stretch>
            <a:fillRect/>
          </a:stretch>
        </p:blipFill>
        <p:spPr>
          <a:xfrm>
            <a:off x="4667459" y="1690688"/>
            <a:ext cx="3096070" cy="2063241"/>
          </a:xfrm>
          <a:prstGeom prst="rect">
            <a:avLst/>
          </a:prstGeom>
        </p:spPr>
      </p:pic>
      <p:pic>
        <p:nvPicPr>
          <p:cNvPr id="7" name="Picture 6">
            <a:extLst>
              <a:ext uri="{FF2B5EF4-FFF2-40B4-BE49-F238E27FC236}">
                <a16:creationId xmlns:a16="http://schemas.microsoft.com/office/drawing/2014/main" xmlns="" id="{31154199-3359-74F7-600F-BB9A537711AF}"/>
              </a:ext>
            </a:extLst>
          </p:cNvPr>
          <p:cNvPicPr>
            <a:picLocks noChangeAspect="1"/>
          </p:cNvPicPr>
          <p:nvPr/>
        </p:nvPicPr>
        <p:blipFill>
          <a:blip r:embed="rId10"/>
          <a:stretch>
            <a:fillRect/>
          </a:stretch>
        </p:blipFill>
        <p:spPr>
          <a:xfrm>
            <a:off x="4667459" y="4350064"/>
            <a:ext cx="2857081" cy="2142811"/>
          </a:xfrm>
          <a:prstGeom prst="rect">
            <a:avLst/>
          </a:prstGeom>
        </p:spPr>
      </p:pic>
    </p:spTree>
    <p:extLst>
      <p:ext uri="{BB962C8B-B14F-4D97-AF65-F5344CB8AC3E}">
        <p14:creationId xmlns:p14="http://schemas.microsoft.com/office/powerpoint/2010/main" val="1049321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8B55B8-7271-4C1A-8F9D-B39D1D3487E7}"/>
              </a:ext>
            </a:extLst>
          </p:cNvPr>
          <p:cNvSpPr>
            <a:spLocks noGrp="1"/>
          </p:cNvSpPr>
          <p:nvPr>
            <p:ph type="title"/>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Deer: Deer can cause extensive damage to garden plants, especially during the growing season. Fencing, repellents, and planting deer-resistant plants are effective control measures.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1266" name="Picture 2" descr="15 Wonderful White-Tailed Deer Facts">
            <a:extLst>
              <a:ext uri="{FF2B5EF4-FFF2-40B4-BE49-F238E27FC236}">
                <a16:creationId xmlns:a16="http://schemas.microsoft.com/office/drawing/2014/main" xmlns="" id="{54054289-9771-D361-1A2E-765474A457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7"/>
            <a:ext cx="4872677" cy="37153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White tail deer ">
            <a:extLst>
              <a:ext uri="{FF2B5EF4-FFF2-40B4-BE49-F238E27FC236}">
                <a16:creationId xmlns:a16="http://schemas.microsoft.com/office/drawing/2014/main" xmlns="" id="{CEB3CAF5-64F1-E8B4-0628-8E60F4B94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125" y="1914431"/>
            <a:ext cx="4399009" cy="326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79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EF871-4195-4FA3-5013-F6D556CC130C}"/>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Groundhogs: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Groundhogs can eat a wide variety of garden plants and are skilled diggers. Fencing and trapping are common methods for managing groundhog populations.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2290" name="Picture 2" descr="Groundhog Repellent: How To Get Rid Of Groundhogs">
            <a:extLst>
              <a:ext uri="{FF2B5EF4-FFF2-40B4-BE49-F238E27FC236}">
                <a16:creationId xmlns:a16="http://schemas.microsoft.com/office/drawing/2014/main" xmlns="" id="{6FBBA434-072C-B1BC-C9C1-F2C011D895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775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3409E-F28E-1098-A513-D5E7BF1A2615}"/>
              </a:ext>
            </a:extLst>
          </p:cNvPr>
          <p:cNvSpPr>
            <a:spLocks noGrp="1"/>
          </p:cNvSpPr>
          <p:nvPr>
            <p:ph type="title"/>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Rabbits: Rabbits feed on a range of garden plants, particularly tender young growth. Fencing and repellents can help protect plants from rabbit damage.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3314" name="Picture 2" descr="Maryland Rabbit Removal | KP Wildlife Control">
            <a:extLst>
              <a:ext uri="{FF2B5EF4-FFF2-40B4-BE49-F238E27FC236}">
                <a16:creationId xmlns:a16="http://schemas.microsoft.com/office/drawing/2014/main" xmlns="" id="{586682AA-F7EE-2B4E-7C03-B8945F1CC4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64054"/>
            <a:ext cx="4785798" cy="318070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ood Chain: 2. Primary Consumer - A-Z Animals">
            <a:extLst>
              <a:ext uri="{FF2B5EF4-FFF2-40B4-BE49-F238E27FC236}">
                <a16:creationId xmlns:a16="http://schemas.microsoft.com/office/drawing/2014/main" xmlns="" id="{1BBD6134-0C81-FA1E-F71C-FDAAAE269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557" y="2000250"/>
            <a:ext cx="4410389" cy="330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2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1B83F-33B2-63F5-F0EF-BBE043D8390D}"/>
              </a:ext>
            </a:extLst>
          </p:cNvPr>
          <p:cNvSpPr>
            <a:spLocks noGrp="1"/>
          </p:cNvSpPr>
          <p:nvPr>
            <p:ph type="title"/>
          </p:nvPr>
        </p:nvSpPr>
        <p:spPr/>
        <p:txBody>
          <a:bodyPr>
            <a:normAutofit fontScale="90000"/>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Squirrels: </a:t>
            </a:r>
            <a:br>
              <a:rPr lang="en-US" sz="2200" kern="100" dirty="0">
                <a:effectLst/>
                <a:latin typeface="Aptos" panose="020B0004020202020204" pitchFamily="34" charset="0"/>
                <a:ea typeface="Aptos" panose="020B0004020202020204" pitchFamily="34" charset="0"/>
                <a:cs typeface="Times New Roman" panose="02020603050405020304" pitchFamily="18" charset="0"/>
              </a:rPr>
            </a:br>
            <a:r>
              <a:rPr lang="en-US" sz="2200" kern="100" dirty="0">
                <a:effectLst/>
                <a:latin typeface="Aptos" panose="020B0004020202020204" pitchFamily="34" charset="0"/>
                <a:ea typeface="Aptos" panose="020B0004020202020204" pitchFamily="34" charset="0"/>
                <a:cs typeface="Times New Roman" panose="02020603050405020304" pitchFamily="18" charset="0"/>
              </a:rPr>
              <a:t/>
            </a:r>
            <a:br>
              <a:rPr lang="en-US" sz="2200" kern="100" dirty="0">
                <a:effectLst/>
                <a:latin typeface="Aptos" panose="020B0004020202020204" pitchFamily="34" charset="0"/>
                <a:ea typeface="Aptos" panose="020B0004020202020204" pitchFamily="34" charset="0"/>
                <a:cs typeface="Times New Roman" panose="02020603050405020304" pitchFamily="18" charset="0"/>
              </a:rPr>
            </a:br>
            <a:r>
              <a:rPr lang="en-US" sz="2200" kern="100" dirty="0">
                <a:effectLst/>
                <a:latin typeface="Aptos" panose="020B0004020202020204" pitchFamily="34" charset="0"/>
                <a:ea typeface="Aptos" panose="020B0004020202020204" pitchFamily="34" charset="0"/>
                <a:cs typeface="Times New Roman" panose="02020603050405020304" pitchFamily="18" charset="0"/>
              </a:rPr>
              <a:t>Squirrels can damage plants by digging up bulbs, raiding bird feeders, and chewing on fruits and vegetables. Exclusion methods and deterrents like motion-activated sprinklers can help deter squirrels.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4338" name="Picture 2" descr="Maryland Biodiversity Project - Eastern Gray Squirrel (Sciurus ...">
            <a:extLst>
              <a:ext uri="{FF2B5EF4-FFF2-40B4-BE49-F238E27FC236}">
                <a16:creationId xmlns:a16="http://schemas.microsoft.com/office/drawing/2014/main" xmlns="" id="{0D967B82-7ABB-57D9-469C-9F21C9CED2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7422" y="1690688"/>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aryland Biodiversity Project - Eastern Gray Squirrel (Sciurus ...">
            <a:extLst>
              <a:ext uri="{FF2B5EF4-FFF2-40B4-BE49-F238E27FC236}">
                <a16:creationId xmlns:a16="http://schemas.microsoft.com/office/drawing/2014/main" xmlns="" id="{8638CD0B-BBCC-B241-A5B9-A6375F57B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925" y="2608585"/>
            <a:ext cx="3768604" cy="251554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maryland squirel">
            <a:extLst>
              <a:ext uri="{FF2B5EF4-FFF2-40B4-BE49-F238E27FC236}">
                <a16:creationId xmlns:a16="http://schemas.microsoft.com/office/drawing/2014/main" xmlns="" id="{B63BCC6B-369D-2B53-FF12-6D2559BB7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077" y="2251784"/>
            <a:ext cx="4282906" cy="334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9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B0A75-4C3F-7293-C191-3D47258D5EDF}"/>
              </a:ext>
            </a:extLst>
          </p:cNvPr>
          <p:cNvSpPr>
            <a:spLocks noGrp="1"/>
          </p:cNvSpPr>
          <p:nvPr>
            <p:ph type="ctrTitle"/>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Integrated Pest Management (IPM)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holistic approach to pest control that combines various strategies to minimize pest damage while minimizing environmental impact.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xmlns="" id="{2ACBE954-FD2A-31D7-7D2F-C1078E16B33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69332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EC885-FFA5-6CC1-8ABB-E14782C8966A}"/>
              </a:ext>
            </a:extLst>
          </p:cNvPr>
          <p:cNvSpPr>
            <a:spLocks noGrp="1"/>
          </p:cNvSpPr>
          <p:nvPr>
            <p:ph type="title"/>
          </p:nvPr>
        </p:nvSpPr>
        <p:spPr/>
        <p:txBody>
          <a:bodyPr>
            <a:normAutofit fontScale="90000"/>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Rats and Mice: </a:t>
            </a:r>
            <a:br>
              <a:rPr lang="en-US" sz="2200" kern="100" dirty="0">
                <a:effectLst/>
                <a:latin typeface="Aptos" panose="020B0004020202020204" pitchFamily="34" charset="0"/>
                <a:ea typeface="Aptos" panose="020B0004020202020204" pitchFamily="34" charset="0"/>
                <a:cs typeface="Times New Roman" panose="02020603050405020304" pitchFamily="18" charset="0"/>
              </a:rPr>
            </a:br>
            <a:r>
              <a:rPr lang="en-US" sz="2200" kern="100" dirty="0">
                <a:effectLst/>
                <a:latin typeface="Aptos" panose="020B0004020202020204" pitchFamily="34" charset="0"/>
                <a:ea typeface="Aptos" panose="020B0004020202020204" pitchFamily="34" charset="0"/>
                <a:cs typeface="Times New Roman" panose="02020603050405020304" pitchFamily="18" charset="0"/>
              </a:rPr>
              <a:t/>
            </a:r>
            <a:br>
              <a:rPr lang="en-US" sz="2200" kern="100" dirty="0">
                <a:effectLst/>
                <a:latin typeface="Aptos" panose="020B0004020202020204" pitchFamily="34" charset="0"/>
                <a:ea typeface="Aptos" panose="020B0004020202020204" pitchFamily="34" charset="0"/>
                <a:cs typeface="Times New Roman" panose="02020603050405020304" pitchFamily="18" charset="0"/>
              </a:rPr>
            </a:br>
            <a:r>
              <a:rPr lang="en-US" sz="2200" kern="100" dirty="0">
                <a:effectLst/>
                <a:latin typeface="Aptos" panose="020B0004020202020204" pitchFamily="34" charset="0"/>
                <a:ea typeface="Aptos" panose="020B0004020202020204" pitchFamily="34" charset="0"/>
                <a:cs typeface="Times New Roman" panose="02020603050405020304" pitchFamily="18" charset="0"/>
              </a:rPr>
              <a:t>Rodents can cause damage to garden plants and structures, as well as spread disease. Eliminating food sources, sealing entry points, and using traps are effective control measures.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5362" name="Picture 2" descr="Image result for maryland rodents">
            <a:extLst>
              <a:ext uri="{FF2B5EF4-FFF2-40B4-BE49-F238E27FC236}">
                <a16:creationId xmlns:a16="http://schemas.microsoft.com/office/drawing/2014/main" xmlns="" id="{D8A1161D-D295-4BAE-E323-9FA82001A4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6247" y="2260880"/>
            <a:ext cx="4988094" cy="393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18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624B4D-56B4-7118-30A7-D4782FB7C602}"/>
              </a:ext>
            </a:extLst>
          </p:cNvPr>
          <p:cNvSpPr>
            <a:spLocks noGrp="1"/>
          </p:cNvSpPr>
          <p:nvPr>
            <p:ph type="title"/>
          </p:nvPr>
        </p:nvSpPr>
        <p:spPr/>
        <p:txBody>
          <a:bodyPr>
            <a:normAutofit fontScale="90000"/>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Raccoons and Possums: </a:t>
            </a:r>
            <a:br>
              <a:rPr lang="en-US" sz="2200" kern="100" dirty="0">
                <a:effectLst/>
                <a:latin typeface="Aptos" panose="020B0004020202020204" pitchFamily="34" charset="0"/>
                <a:ea typeface="Aptos" panose="020B0004020202020204" pitchFamily="34" charset="0"/>
                <a:cs typeface="Times New Roman" panose="02020603050405020304" pitchFamily="18" charset="0"/>
              </a:rPr>
            </a:br>
            <a:r>
              <a:rPr lang="en-US" sz="2200" kern="100" dirty="0">
                <a:effectLst/>
                <a:latin typeface="Aptos" panose="020B0004020202020204" pitchFamily="34" charset="0"/>
                <a:ea typeface="Aptos" panose="020B0004020202020204" pitchFamily="34" charset="0"/>
                <a:cs typeface="Times New Roman" panose="02020603050405020304" pitchFamily="18" charset="0"/>
              </a:rPr>
              <a:t/>
            </a:r>
            <a:br>
              <a:rPr lang="en-US" sz="2200" kern="100" dirty="0">
                <a:effectLst/>
                <a:latin typeface="Aptos" panose="020B0004020202020204" pitchFamily="34" charset="0"/>
                <a:ea typeface="Aptos" panose="020B0004020202020204" pitchFamily="34" charset="0"/>
                <a:cs typeface="Times New Roman" panose="02020603050405020304" pitchFamily="18" charset="0"/>
              </a:rPr>
            </a:br>
            <a:r>
              <a:rPr lang="en-US" sz="2200" kern="100" dirty="0">
                <a:effectLst/>
                <a:latin typeface="Aptos" panose="020B0004020202020204" pitchFamily="34" charset="0"/>
                <a:ea typeface="Aptos" panose="020B0004020202020204" pitchFamily="34" charset="0"/>
                <a:cs typeface="Times New Roman" panose="02020603050405020304" pitchFamily="18" charset="0"/>
              </a:rPr>
              <a:t>These nocturnal pests can raid gardens for fruits and vegetables. Fencing and securing compost bins can help prevent access to food sources.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6386" name="Picture 2" descr="Image result for racoons">
            <a:extLst>
              <a:ext uri="{FF2B5EF4-FFF2-40B4-BE49-F238E27FC236}">
                <a16:creationId xmlns:a16="http://schemas.microsoft.com/office/drawing/2014/main" xmlns="" id="{FED7F824-39BD-4767-0346-03ADDB086C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6874" y="1543304"/>
            <a:ext cx="4632290" cy="494957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possum">
            <a:extLst>
              <a:ext uri="{FF2B5EF4-FFF2-40B4-BE49-F238E27FC236}">
                <a16:creationId xmlns:a16="http://schemas.microsoft.com/office/drawing/2014/main" xmlns="" id="{841E3084-0FF3-6B1A-38CD-5C8FF4888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955" y="1299691"/>
            <a:ext cx="5064370" cy="53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8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1F45E-BC0C-D625-217B-16A0FFAB0C47}"/>
              </a:ext>
            </a:extLst>
          </p:cNvPr>
          <p:cNvSpPr>
            <a:spLocks noGrp="1"/>
          </p:cNvSpPr>
          <p:nvPr>
            <p:ph type="title"/>
          </p:nvPr>
        </p:nvSpPr>
        <p:spPr/>
        <p:txBody>
          <a:bodyPr>
            <a:normAutofit/>
          </a:bodyPr>
          <a:lstStyle/>
          <a:p>
            <a:r>
              <a:rPr lang="en-US" sz="2000" dirty="0"/>
              <a:t>Birds – Birds peck fruit for food and moister. Bird Netting, Bird Repellent Spray, Reflective Tape and Shiny Objects, Decoys and Predatory Bird Figures, and Motion-Sensing Water Sprayers. </a:t>
            </a:r>
          </a:p>
        </p:txBody>
      </p:sp>
      <p:pic>
        <p:nvPicPr>
          <p:cNvPr id="17410" name="Picture 2" descr="Image result for cardinal bird">
            <a:extLst>
              <a:ext uri="{FF2B5EF4-FFF2-40B4-BE49-F238E27FC236}">
                <a16:creationId xmlns:a16="http://schemas.microsoft.com/office/drawing/2014/main" xmlns="" id="{2CD677CD-B74C-30CA-09BC-926E7EC95C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6069" y="2160395"/>
            <a:ext cx="6157569" cy="409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7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7AB044-19A9-9DDA-BFA2-B72E566E8182}"/>
              </a:ext>
            </a:extLst>
          </p:cNvPr>
          <p:cNvSpPr>
            <a:spLocks noGrp="1"/>
          </p:cNvSpPr>
          <p:nvPr>
            <p:ph type="title"/>
          </p:nvPr>
        </p:nvSpPr>
        <p:spPr/>
        <p:txBody>
          <a:bodyPr>
            <a:normAutofit fontScale="90000"/>
          </a:bodyPr>
          <a:lstStyle/>
          <a:p>
            <a:r>
              <a:rPr lang="en-US" sz="2800" kern="100" dirty="0">
                <a:effectLst/>
                <a:latin typeface="Aptos" panose="020B0004020202020204" pitchFamily="34" charset="0"/>
                <a:ea typeface="Aptos" panose="020B0004020202020204" pitchFamily="34" charset="0"/>
                <a:cs typeface="Times New Roman" panose="02020603050405020304" pitchFamily="18" charset="0"/>
              </a:rPr>
              <a:t>Integrated Pest Management (IPM) </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-A sustainable approach to managing garden pests in the DC, MD, VA area.</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endParaRPr lang="en-US" sz="2800" dirty="0"/>
          </a:p>
        </p:txBody>
      </p:sp>
      <p:pic>
        <p:nvPicPr>
          <p:cNvPr id="7" name="Content Placeholder 3">
            <a:extLst>
              <a:ext uri="{FF2B5EF4-FFF2-40B4-BE49-F238E27FC236}">
                <a16:creationId xmlns:a16="http://schemas.microsoft.com/office/drawing/2014/main" xmlns="" id="{07909367-E9B3-6BC5-2D8F-95D475078263}"/>
              </a:ext>
            </a:extLst>
          </p:cNvPr>
          <p:cNvPicPr>
            <a:picLocks noGrp="1" noChangeAspect="1"/>
          </p:cNvPicPr>
          <p:nvPr>
            <p:ph idx="1"/>
          </p:nvPr>
        </p:nvPicPr>
        <p:blipFill>
          <a:blip r:embed="rId2"/>
          <a:stretch>
            <a:fillRect/>
          </a:stretch>
        </p:blipFill>
        <p:spPr>
          <a:xfrm>
            <a:off x="2448976" y="1690688"/>
            <a:ext cx="6936185" cy="4903575"/>
          </a:xfrm>
          <a:prstGeom prst="rect">
            <a:avLst/>
          </a:prstGeom>
        </p:spPr>
      </p:pic>
    </p:spTree>
    <p:extLst>
      <p:ext uri="{BB962C8B-B14F-4D97-AF65-F5344CB8AC3E}">
        <p14:creationId xmlns:p14="http://schemas.microsoft.com/office/powerpoint/2010/main" val="24843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06502-833B-28AB-BD8D-A407C70B018B}"/>
              </a:ext>
            </a:extLst>
          </p:cNvPr>
          <p:cNvSpPr>
            <a:spLocks noGrp="1"/>
          </p:cNvSpPr>
          <p:nvPr>
            <p:ph type="title"/>
          </p:nvPr>
        </p:nvSpPr>
        <p:spPr/>
        <p:txBody>
          <a:bodyPr/>
          <a:lstStyle/>
          <a:p>
            <a:pPr algn="ctr"/>
            <a:r>
              <a:rPr lang="en-US" dirty="0"/>
              <a:t>Pest management is crucial for farming due to several reasons</a:t>
            </a:r>
          </a:p>
        </p:txBody>
      </p:sp>
      <p:sp>
        <p:nvSpPr>
          <p:cNvPr id="3" name="Content Placeholder 2">
            <a:extLst>
              <a:ext uri="{FF2B5EF4-FFF2-40B4-BE49-F238E27FC236}">
                <a16:creationId xmlns:a16="http://schemas.microsoft.com/office/drawing/2014/main" xmlns="" id="{50C5C834-DBFA-0BA0-B8A7-A357652A8DFD}"/>
              </a:ext>
            </a:extLst>
          </p:cNvPr>
          <p:cNvSpPr>
            <a:spLocks noGrp="1"/>
          </p:cNvSpPr>
          <p:nvPr>
            <p:ph idx="1"/>
          </p:nvPr>
        </p:nvSpPr>
        <p:spPr/>
        <p:txBody>
          <a:bodyPr>
            <a:normAutofit fontScale="92500"/>
          </a:bodyPr>
          <a:lstStyle/>
          <a:p>
            <a:r>
              <a:rPr lang="en-US" dirty="0"/>
              <a:t>Crop Protection: Pests, including insects, weeds, and diseases, can severely reduce crop yields and quality. Effective pest management helps protect plants from these threats, ensuring food security and farmer livelihoods.</a:t>
            </a:r>
          </a:p>
          <a:p>
            <a:r>
              <a:rPr lang="en-US" dirty="0"/>
              <a:t>Economic Impact: Damage from pests results in significant economic losses. They can infest farms, rangelands, and forests, obstruct streams, and damage crops, leading to financial consequences.</a:t>
            </a:r>
          </a:p>
          <a:p>
            <a:r>
              <a:rPr lang="en-US" dirty="0"/>
              <a:t>Environmental Sustainability: Proper pest control prevents contamination by rodents, cockroaches, and pests that damage fruits and vegetables. Sustainable farming practices, such as integrated pest management (IPM), keep harmful chemicals out of our bodies and environment.</a:t>
            </a:r>
          </a:p>
        </p:txBody>
      </p:sp>
    </p:spTree>
    <p:extLst>
      <p:ext uri="{BB962C8B-B14F-4D97-AF65-F5344CB8AC3E}">
        <p14:creationId xmlns:p14="http://schemas.microsoft.com/office/powerpoint/2010/main" val="136243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8F9CA9-E2A8-2FC7-8532-FE17EB1344DE}"/>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Aphids: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small, soft-bodied insects can quickly reproduce and suck sap from plants, causing stunted growth and distorted leaves. Control measures include using insecticidal soap or introducing natural predators like ladybugs.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026" name="Picture 2" descr="7 Common Types of Aphid - A-Z Animals">
            <a:extLst>
              <a:ext uri="{FF2B5EF4-FFF2-40B4-BE49-F238E27FC236}">
                <a16:creationId xmlns:a16="http://schemas.microsoft.com/office/drawing/2014/main" xmlns="" id="{35AEC70F-1283-F459-C539-A1E59933DA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4594" y="1825625"/>
            <a:ext cx="62828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1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14187B-A75F-4B63-A58C-14C56FBF57CE}"/>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Slugs: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Slugs feed on tender plant tissue, leaving behind slime trails and holes in leaves. Control options include handpicking, using barriers like copper tape, and applying iron phosphate baits.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2050" name="Picture 2" descr="How to get rid of slugs and snails - Which?">
            <a:extLst>
              <a:ext uri="{FF2B5EF4-FFF2-40B4-BE49-F238E27FC236}">
                <a16:creationId xmlns:a16="http://schemas.microsoft.com/office/drawing/2014/main" xmlns="" id="{E8900544-DEF9-0052-E670-9EE58532F0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6310" y="1825625"/>
            <a:ext cx="865937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85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D56457-BA21-A6E9-D046-A12456091B42}"/>
              </a:ext>
            </a:extLst>
          </p:cNvPr>
          <p:cNvSpPr>
            <a:spLocks noGrp="1"/>
          </p:cNvSpPr>
          <p:nvPr>
            <p:ph type="title"/>
          </p:nvPr>
        </p:nvSpPr>
        <p:spPr/>
        <p:txBody>
          <a:bodyPr>
            <a:normAutofit fontScale="90000"/>
          </a:bodyPr>
          <a:lstStyle/>
          <a:p>
            <a:r>
              <a:rPr lang="en-US" sz="2400" b="0" i="0" dirty="0" err="1">
                <a:solidFill>
                  <a:srgbClr val="000000"/>
                </a:solidFill>
                <a:effectLst/>
                <a:latin typeface="Source Sans Pro" panose="020B0503030403020204" pitchFamily="34" charset="0"/>
              </a:rPr>
              <a:t>Leafminers</a:t>
            </a:r>
            <a:r>
              <a:rPr lang="en-US" sz="2400" b="0" i="0" dirty="0">
                <a:solidFill>
                  <a:srgbClr val="000000"/>
                </a:solidFill>
                <a:effectLst/>
                <a:latin typeface="Source Sans Pro" panose="020B0503030403020204" pitchFamily="34" charset="0"/>
              </a:rPr>
              <a:t> –</a:t>
            </a:r>
            <a:br>
              <a:rPr lang="en-US" sz="2400" b="0" i="0" dirty="0">
                <a:solidFill>
                  <a:srgbClr val="000000"/>
                </a:solidFill>
                <a:effectLst/>
                <a:latin typeface="Source Sans Pro" panose="020B0503030403020204" pitchFamily="34" charset="0"/>
              </a:rPr>
            </a:br>
            <a:r>
              <a:rPr lang="en-US" sz="2400" b="0" i="0" dirty="0">
                <a:solidFill>
                  <a:srgbClr val="000000"/>
                </a:solidFill>
                <a:effectLst/>
                <a:latin typeface="Source Sans Pro" panose="020B0503030403020204" pitchFamily="34" charset="0"/>
              </a:rPr>
              <a:t/>
            </a:r>
            <a:br>
              <a:rPr lang="en-US" sz="2400" b="0" i="0" dirty="0">
                <a:solidFill>
                  <a:srgbClr val="000000"/>
                </a:solidFill>
                <a:effectLst/>
                <a:latin typeface="Source Sans Pro" panose="020B0503030403020204" pitchFamily="34" charset="0"/>
              </a:rPr>
            </a:br>
            <a:r>
              <a:rPr lang="en-US" sz="2400" b="0" i="0" dirty="0">
                <a:solidFill>
                  <a:srgbClr val="000000"/>
                </a:solidFill>
                <a:effectLst/>
                <a:latin typeface="Source Sans Pro" panose="020B0503030403020204" pitchFamily="34" charset="0"/>
              </a:rPr>
              <a:t>Insects (flies) that feed between the surfaces of leaves during their juvenile (larval) stage of life.</a:t>
            </a:r>
            <a:endParaRPr lang="en-US" sz="2400" dirty="0"/>
          </a:p>
        </p:txBody>
      </p:sp>
      <p:pic>
        <p:nvPicPr>
          <p:cNvPr id="3074" name="Picture 2" descr="Leafminer damage on pumpkin leaves">
            <a:extLst>
              <a:ext uri="{FF2B5EF4-FFF2-40B4-BE49-F238E27FC236}">
                <a16:creationId xmlns:a16="http://schemas.microsoft.com/office/drawing/2014/main" xmlns="" id="{3F0CC388-0CE5-632A-DB62-8D8704970C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72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54A82-1713-0794-DDE4-0A207F0EDC37}"/>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Scale Insects: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Scale insects can infest a variety of plants, causing yellowing, wilting, and leaf drop. Pruning infested branches and applying horticultural oil can help manage scale populations.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4098" name="Picture 2" descr="Scale Insects | Garden Pests &amp; Diseases | Gardening Tips | Thompson ...">
            <a:extLst>
              <a:ext uri="{FF2B5EF4-FFF2-40B4-BE49-F238E27FC236}">
                <a16:creationId xmlns:a16="http://schemas.microsoft.com/office/drawing/2014/main" xmlns="" id="{F9417DE1-2C33-1965-3E3F-9D1308E3A7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8643" y="1825625"/>
            <a:ext cx="663471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7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FACF8-BA8E-7928-232B-7B90FB51C0D8}"/>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Cabbage Worms: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caterpillars feed on cabbage family crops, leaving behind chewed leaves. Control methods include handpicking and using floating row covers.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5122" name="Picture 2" descr="8 Organic Ways to Get Rid of Cabbage Worms &amp; Cabbage Moths ~ Homestead ...">
            <a:extLst>
              <a:ext uri="{FF2B5EF4-FFF2-40B4-BE49-F238E27FC236}">
                <a16:creationId xmlns:a16="http://schemas.microsoft.com/office/drawing/2014/main" xmlns="" id="{0A58DD66-B7F1-A4C8-F587-E10EDAD73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6995" y="1825625"/>
            <a:ext cx="579800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99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54B0F6-B5B4-5075-5E2B-1D7C26A4C74B}"/>
              </a:ext>
            </a:extLst>
          </p:cNvPr>
          <p:cNvSpPr>
            <a:spLocks noGrp="1"/>
          </p:cNvSpPr>
          <p:nvPr>
            <p:ph type="title"/>
          </p:nvPr>
        </p:nvSpPr>
        <p:spPr/>
        <p:txBody>
          <a:bodyPr>
            <a:normAutofit fontScale="90000"/>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Cutworms: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Cutworms feed on young seedlings, cutting them off at the soil surface. Preventive measures include using collars around seedlings and cultivating the soil to expose cutworm pupae.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6146" name="Picture 2" descr="Cutworms - Identifying and Controlling Garden Pests">
            <a:extLst>
              <a:ext uri="{FF2B5EF4-FFF2-40B4-BE49-F238E27FC236}">
                <a16:creationId xmlns:a16="http://schemas.microsoft.com/office/drawing/2014/main" xmlns="" id="{A72D1E1B-19E3-C8AA-53AD-063D464EF9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694" y="1899138"/>
            <a:ext cx="5726306" cy="381828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ow to Identify and Get Rid of Cutworms - Okra In My Garden">
            <a:extLst>
              <a:ext uri="{FF2B5EF4-FFF2-40B4-BE49-F238E27FC236}">
                <a16:creationId xmlns:a16="http://schemas.microsoft.com/office/drawing/2014/main" xmlns="" id="{6B4AFEB7-6266-2F24-06B3-A10DC0372E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ow to Identify and Get Rid of Cutworms - Okra In My Garden">
            <a:extLst>
              <a:ext uri="{FF2B5EF4-FFF2-40B4-BE49-F238E27FC236}">
                <a16:creationId xmlns:a16="http://schemas.microsoft.com/office/drawing/2014/main" xmlns="" id="{B7599D51-C050-F2E9-B4FE-DAB2CDC79C01}"/>
              </a:ext>
            </a:extLst>
          </p:cNvPr>
          <p:cNvSpPr>
            <a:spLocks noChangeAspect="1" noChangeArrowheads="1"/>
          </p:cNvSpPr>
          <p:nvPr/>
        </p:nvSpPr>
        <p:spPr bwMode="auto">
          <a:xfrm>
            <a:off x="6095999" y="3428999"/>
            <a:ext cx="2439237" cy="24392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xmlns="" id="{1572FABB-E967-103B-4827-CE2EC9768C3D}"/>
              </a:ext>
            </a:extLst>
          </p:cNvPr>
          <p:cNvPicPr>
            <a:picLocks noChangeAspect="1"/>
          </p:cNvPicPr>
          <p:nvPr/>
        </p:nvPicPr>
        <p:blipFill>
          <a:blip r:embed="rId3"/>
          <a:stretch>
            <a:fillRect/>
          </a:stretch>
        </p:blipFill>
        <p:spPr>
          <a:xfrm>
            <a:off x="6749143" y="1899138"/>
            <a:ext cx="4616043" cy="3921121"/>
          </a:xfrm>
          <a:prstGeom prst="rect">
            <a:avLst/>
          </a:prstGeom>
        </p:spPr>
      </p:pic>
    </p:spTree>
    <p:extLst>
      <p:ext uri="{BB962C8B-B14F-4D97-AF65-F5344CB8AC3E}">
        <p14:creationId xmlns:p14="http://schemas.microsoft.com/office/powerpoint/2010/main" val="3225870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291</Words>
  <Application>Microsoft Macintosh PowerPoint</Application>
  <PresentationFormat>Widescreen</PresentationFormat>
  <Paragraphs>37</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Calibri</vt:lpstr>
      <vt:lpstr>Calibri Light</vt:lpstr>
      <vt:lpstr>inherit</vt:lpstr>
      <vt:lpstr>Source Sans Pro</vt:lpstr>
      <vt:lpstr>Times New Roman</vt:lpstr>
      <vt:lpstr>Office Theme</vt:lpstr>
      <vt:lpstr>Pest Management</vt:lpstr>
      <vt:lpstr>Integrated Pest Management (IPM)   A holistic approach to pest control that combines various strategies to minimize pest damage while minimizing environmental impact. </vt:lpstr>
      <vt:lpstr>Pest management is crucial for farming due to several reasons</vt:lpstr>
      <vt:lpstr>Aphids:   These small, soft-bodied insects can quickly reproduce and suck sap from plants, causing stunted growth and distorted leaves. Control measures include using insecticidal soap or introducing natural predators like ladybugs. </vt:lpstr>
      <vt:lpstr>Slugs:   Slugs feed on tender plant tissue, leaving behind slime trails and holes in leaves. Control options include handpicking, using barriers like copper tape, and applying iron phosphate baits. </vt:lpstr>
      <vt:lpstr>Leafminers –  Insects (flies) that feed between the surfaces of leaves during their juvenile (larval) stage of life.</vt:lpstr>
      <vt:lpstr>Scale Insects:   Scale insects can infest a variety of plants, causing yellowing, wilting, and leaf drop. Pruning infested branches and applying horticultural oil can help manage scale populations. </vt:lpstr>
      <vt:lpstr>Cabbage Worms:   These caterpillars feed on cabbage family crops, leaving behind chewed leaves. Control methods include handpicking and using floating row covers. </vt:lpstr>
      <vt:lpstr>Cutworms:   Cutworms feed on young seedlings, cutting them off at the soil surface. Preventive measures include using collars around seedlings and cultivating the soil to expose cutworm pupae. </vt:lpstr>
      <vt:lpstr>Mealybugs:   Mealybugs are small, white, cottony insects that feed on plant juices, causing yellowing and wilting. Control options include spraying plants with neem oil or introducing beneficial insects like parasitic wasps. </vt:lpstr>
      <vt:lpstr>Cucumber Beetles –  Cucumber beetles actually come in two varieties. While the two varieties look different, their damage is the same. The striped cucumber beetle is either yellowish-green or orangeish-green with three black stripes down its back. The spotted cucumber beetle is also either yellowish-green or orangeish-green with 12 black spots on its back</vt:lpstr>
      <vt:lpstr>Squash Bugs:   These pests can decimate squash and pumpkin plants by feeding on sap and transmitting diseases. Handpicking and using row covers are effective control methods. </vt:lpstr>
      <vt:lpstr>Harlequin Beetles:   These colorful beetles feed on cruciferous vegetables, causing significant damage. Handpicking and planting trap crops can help manage their populations. </vt:lpstr>
      <vt:lpstr>Japanese Beetles:   Japanese beetles feed on a wide range of plants, skeletonizing leaves and causing defoliation. Strategies for control include handpicking, pheromone traps, and applying neem oil. </vt:lpstr>
      <vt:lpstr>Beneficial Insects –   There are many beneficial wildlife helpers in the garden. From natural predators that feed on pests and good garden bugs that pollinate plants to other garden friends likes frogs and birds.</vt:lpstr>
      <vt:lpstr>Deer: Deer can cause extensive damage to garden plants, especially during the growing season. Fencing, repellents, and planting deer-resistant plants are effective control measures. </vt:lpstr>
      <vt:lpstr>Groundhogs:   Groundhogs can eat a wide variety of garden plants and are skilled diggers. Fencing and trapping are common methods for managing groundhog populations. </vt:lpstr>
      <vt:lpstr>Rabbits: Rabbits feed on a range of garden plants, particularly tender young growth. Fencing and repellents can help protect plants from rabbit damage. </vt:lpstr>
      <vt:lpstr>Squirrels:   Squirrels can damage plants by digging up bulbs, raiding bird feeders, and chewing on fruits and vegetables. Exclusion methods and deterrents like motion-activated sprinklers can help deter squirrels. </vt:lpstr>
      <vt:lpstr>Rats and Mice:   Rodents can cause damage to garden plants and structures, as well as spread disease. Eliminating food sources, sealing entry points, and using traps are effective control measures. </vt:lpstr>
      <vt:lpstr>Raccoons and Possums:   These nocturnal pests can raid gardens for fruits and vegetables. Fencing and securing compost bins can help prevent access to food sources. </vt:lpstr>
      <vt:lpstr>Birds – Birds peck fruit for food and moister. Bird Netting, Bird Repellent Spray, Reflective Tape and Shiny Objects, Decoys and Predatory Bird Figures, and Motion-Sensing Water Sprayers. </vt:lpstr>
      <vt:lpstr>Integrated Pest Management (IPM)   -A sustainable approach to managing garden pests in the DC, MD, VA area.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 Management</dc:title>
  <dc:creator>Merritt, Lavell</dc:creator>
  <cp:lastModifiedBy>Michael Whyte</cp:lastModifiedBy>
  <cp:revision>14</cp:revision>
  <dcterms:created xsi:type="dcterms:W3CDTF">2024-03-23T02:35:47Z</dcterms:created>
  <dcterms:modified xsi:type="dcterms:W3CDTF">2025-08-19T17:29:58Z</dcterms:modified>
</cp:coreProperties>
</file>