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67"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79" d="100"/>
          <a:sy n="79" d="100"/>
        </p:scale>
        <p:origin x="56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15DB0C-CE2E-8BCA-FF4F-B09EE4E0F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B234065-5603-7508-A65D-477761AAB0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DDBEBEC-A65A-36CC-78C8-AAAEEAE9A55E}"/>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F05EDAC8-BC4C-2234-2FB1-D756A23B49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AB58C03-AB1B-7315-3B31-4692F5B86270}"/>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991191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2191B6-3988-C13D-689D-04ECC62580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753A039-6FD7-CE00-97D8-BEAC84EBEC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B4C9A26-EE1A-AF11-0F5E-BB47DCF6254E}"/>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9AD4B399-896B-6065-EFA6-4B5E1EB6A5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C9DB377-D7CC-F826-D193-FD3CE783E5F0}"/>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2451818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292E7D0-5084-7FA3-1C4E-8C9F2E076D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40831F5-C088-9100-15C4-4475B03516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31BC4D3-C6F0-3ACB-DE79-879CFD4849F9}"/>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02D99F26-40F2-0793-DDE0-716C858552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7D22B59-91A8-6AD5-7D1D-44C44C8B97CF}"/>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1709637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EFCB0E-D7A6-4757-49D3-29F53A18D0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ECF97B5-A58D-D91A-9886-C6945A3905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68E8A88-69B5-0EBE-9E7B-8FBD54690C12}"/>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DC43E4D8-DA8A-7BEC-367E-80DBD03338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5648E9A-A0CD-8BC7-FF48-C2F1CAFE534B}"/>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2597650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8BB411-2DD7-1AF3-5702-9FD00F0CC7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C83FE99-FC35-A737-B92A-551B8874D6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7F899B1-DF43-49C7-A3F7-360620BF449B}"/>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D78CAE88-428F-7C82-B6FB-592408BD5A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1E3FF88-C4EB-828C-BDC7-2C27B08FD911}"/>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3365057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17C915-CA57-195B-62E2-68D1AEE006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D102FAD-B2BD-EF17-1DC9-777D5BBDCF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7E4D0F6C-44F3-68F0-61D5-3EAFFEE5E2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9C2FBF5-E47C-6E51-B4D9-DD3EA0B8AC66}"/>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6" name="Footer Placeholder 5">
            <a:extLst>
              <a:ext uri="{FF2B5EF4-FFF2-40B4-BE49-F238E27FC236}">
                <a16:creationId xmlns:a16="http://schemas.microsoft.com/office/drawing/2014/main" xmlns="" id="{2A123614-BDD5-F351-60C6-6770BE89B9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D029C77-B107-6613-4AB9-F1240E4D02B1}"/>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3511944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450B8E-B25A-C6CF-981F-4A6D05447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469A534-B169-7A1A-C495-9A4A6EC921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144BCE4-2452-8631-9F69-251170EDA3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1E702716-D19D-9E75-D74C-4C154C59CA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9818DFF-F97B-D64C-72BE-D4A7942499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EA7DF3B-0811-B727-DBA0-23EC26FB7510}"/>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8" name="Footer Placeholder 7">
            <a:extLst>
              <a:ext uri="{FF2B5EF4-FFF2-40B4-BE49-F238E27FC236}">
                <a16:creationId xmlns:a16="http://schemas.microsoft.com/office/drawing/2014/main" xmlns="" id="{8CF6F38A-8F85-79A1-88A2-2AE94EE3D8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A1B8B4AF-186E-B836-B33B-C7D93B99D855}"/>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3375340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DDFEFC-7D78-775F-3A2C-FCFE33D1DA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637A452-8D2B-BF38-A495-300541728689}"/>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4" name="Footer Placeholder 3">
            <a:extLst>
              <a:ext uri="{FF2B5EF4-FFF2-40B4-BE49-F238E27FC236}">
                <a16:creationId xmlns:a16="http://schemas.microsoft.com/office/drawing/2014/main" xmlns="" id="{56DC74AF-F0B3-29C2-CE05-5FAEE103AC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E21FEDB-6E4E-1923-0C30-87673D7A1652}"/>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2608081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9C4AA59-637D-1668-EC8F-7F71766A6830}"/>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3" name="Footer Placeholder 2">
            <a:extLst>
              <a:ext uri="{FF2B5EF4-FFF2-40B4-BE49-F238E27FC236}">
                <a16:creationId xmlns:a16="http://schemas.microsoft.com/office/drawing/2014/main" xmlns="" id="{B0F65D2E-E5E1-5D1C-CF9F-9D033AE1F0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3234716-874B-B102-7C08-A715B1C0DADD}"/>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157506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CB3814-1E2F-F090-F91D-0FB683DF30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4DC9A9F-F1BA-FAD7-3296-C1D3074E30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1176BC3-124D-C6D1-E0EF-F9045D95CF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C8247BB-32B9-0ED6-FC3B-C78EEE3BF0EE}"/>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6" name="Footer Placeholder 5">
            <a:extLst>
              <a:ext uri="{FF2B5EF4-FFF2-40B4-BE49-F238E27FC236}">
                <a16:creationId xmlns:a16="http://schemas.microsoft.com/office/drawing/2014/main" xmlns="" id="{4F5E8C8E-97DE-6052-00E2-2D36CCFDF6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E246AFF-9377-C407-6E49-31B04D7571DA}"/>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130688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11A4AB-C065-949D-A9A4-C9A6A7DB0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9461EA0-9E53-5678-EFE5-499B7628CF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CA1B599-55CC-BB41-2484-4848957680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72F91A9-6981-C1D1-06E3-44AC83580B6B}"/>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6" name="Footer Placeholder 5">
            <a:extLst>
              <a:ext uri="{FF2B5EF4-FFF2-40B4-BE49-F238E27FC236}">
                <a16:creationId xmlns:a16="http://schemas.microsoft.com/office/drawing/2014/main" xmlns="" id="{942A1D4A-A55C-9969-08EB-FD1CC6A2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0AB29BA-65F6-7BFA-8867-8537EAF52217}"/>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23360024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95F513D-1D64-4D4D-0466-AADDE13203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15A27BB1-A962-5C48-C1C5-D00E16A56E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A17ACA5-66D6-5E11-6059-74E1F5A468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08D02951-6670-3864-024C-41A5BD192C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9EE9EDD-8F4B-F411-4D63-D4F0978A78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064EF-493A-4AB3-8DB9-3FD03661A050}" type="slidenum">
              <a:rPr lang="en-US" smtClean="0"/>
              <a:t>‹#›</a:t>
            </a:fld>
            <a:endParaRPr lang="en-US"/>
          </a:p>
        </p:txBody>
      </p:sp>
    </p:spTree>
    <p:extLst>
      <p:ext uri="{BB962C8B-B14F-4D97-AF65-F5344CB8AC3E}">
        <p14:creationId xmlns:p14="http://schemas.microsoft.com/office/powerpoint/2010/main" val="2381942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2B006-83F0-4B14-2AB3-93D707E5DA6F}"/>
              </a:ext>
            </a:extLst>
          </p:cNvPr>
          <p:cNvSpPr>
            <a:spLocks noGrp="1"/>
          </p:cNvSpPr>
          <p:nvPr>
            <p:ph type="ctrTitle"/>
          </p:nvPr>
        </p:nvSpPr>
        <p:spPr/>
        <p:txBody>
          <a:bodyPr>
            <a:normAutofit/>
          </a:bodyPr>
          <a:lstStyle/>
          <a:p>
            <a:r>
              <a:rPr lang="en-US" dirty="0"/>
              <a:t>UDC Beginning Farmers Trellising and pruning</a:t>
            </a:r>
          </a:p>
        </p:txBody>
      </p:sp>
      <p:sp>
        <p:nvSpPr>
          <p:cNvPr id="3" name="Subtitle 2">
            <a:extLst>
              <a:ext uri="{FF2B5EF4-FFF2-40B4-BE49-F238E27FC236}">
                <a16:creationId xmlns:a16="http://schemas.microsoft.com/office/drawing/2014/main" xmlns="" id="{9B9AAD9F-935A-F523-5C69-513B0D49E2B1}"/>
              </a:ext>
            </a:extLst>
          </p:cNvPr>
          <p:cNvSpPr>
            <a:spLocks noGrp="1"/>
          </p:cNvSpPr>
          <p:nvPr>
            <p:ph type="subTitle" idx="1"/>
          </p:nvPr>
        </p:nvSpPr>
        <p:spPr/>
        <p:txBody>
          <a:bodyPr/>
          <a:lstStyle/>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Trellising and pruning (tools)</a:t>
            </a:r>
          </a:p>
          <a:p>
            <a:r>
              <a:rPr lang="en-US" dirty="0"/>
              <a:t>Loves Gardens LLC</a:t>
            </a:r>
          </a:p>
        </p:txBody>
      </p:sp>
    </p:spTree>
    <p:extLst>
      <p:ext uri="{BB962C8B-B14F-4D97-AF65-F5344CB8AC3E}">
        <p14:creationId xmlns:p14="http://schemas.microsoft.com/office/powerpoint/2010/main" val="1891259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5F95C6-A96D-FF1B-6527-0FB31EC88A2A}"/>
              </a:ext>
            </a:extLst>
          </p:cNvPr>
          <p:cNvSpPr>
            <a:spLocks noGrp="1"/>
          </p:cNvSpPr>
          <p:nvPr>
            <p:ph type="title"/>
          </p:nvPr>
        </p:nvSpPr>
        <p:spPr/>
        <p:txBody>
          <a:bodyPr/>
          <a:lstStyle/>
          <a:p>
            <a:pPr algn="ctr"/>
            <a:r>
              <a:rPr lang="en-US" dirty="0"/>
              <a:t>Trellising and pruning</a:t>
            </a:r>
          </a:p>
        </p:txBody>
      </p:sp>
      <p:sp>
        <p:nvSpPr>
          <p:cNvPr id="3" name="Content Placeholder 2">
            <a:extLst>
              <a:ext uri="{FF2B5EF4-FFF2-40B4-BE49-F238E27FC236}">
                <a16:creationId xmlns:a16="http://schemas.microsoft.com/office/drawing/2014/main" xmlns="" id="{FC3E3ECE-4A31-CF92-0D03-37F4BED53089}"/>
              </a:ext>
            </a:extLst>
          </p:cNvPr>
          <p:cNvSpPr>
            <a:spLocks noGrp="1"/>
          </p:cNvSpPr>
          <p:nvPr>
            <p:ph idx="1"/>
          </p:nvPr>
        </p:nvSpPr>
        <p:spPr>
          <a:xfrm>
            <a:off x="838200" y="2468804"/>
            <a:ext cx="10515600" cy="1603375"/>
          </a:xfrm>
        </p:spPr>
        <p:txBody>
          <a:bodyPr/>
          <a:lstStyle/>
          <a:p>
            <a:r>
              <a:rPr lang="en-US" dirty="0"/>
              <a:t>Trellising and pruning are essential techniques for maximizing space, improving plant health, and increasing yields in your vegetable and fruit garden. </a:t>
            </a:r>
          </a:p>
        </p:txBody>
      </p:sp>
    </p:spTree>
    <p:extLst>
      <p:ext uri="{BB962C8B-B14F-4D97-AF65-F5344CB8AC3E}">
        <p14:creationId xmlns:p14="http://schemas.microsoft.com/office/powerpoint/2010/main" val="805713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F5E8F4-6957-C92B-242F-C15FEFDAAFBA}"/>
              </a:ext>
            </a:extLst>
          </p:cNvPr>
          <p:cNvSpPr>
            <a:spLocks noGrp="1"/>
          </p:cNvSpPr>
          <p:nvPr>
            <p:ph type="title"/>
          </p:nvPr>
        </p:nvSpPr>
        <p:spPr/>
        <p:txBody>
          <a:bodyPr/>
          <a:lstStyle/>
          <a:p>
            <a:pPr algn="ctr"/>
            <a:r>
              <a:rPr lang="en-US" dirty="0"/>
              <a:t>Trellising:</a:t>
            </a:r>
          </a:p>
        </p:txBody>
      </p:sp>
      <p:sp>
        <p:nvSpPr>
          <p:cNvPr id="3" name="Content Placeholder 2">
            <a:extLst>
              <a:ext uri="{FF2B5EF4-FFF2-40B4-BE49-F238E27FC236}">
                <a16:creationId xmlns:a16="http://schemas.microsoft.com/office/drawing/2014/main" xmlns="" id="{73C4A784-FEA9-7E5B-32C8-0ED3D5366E1C}"/>
              </a:ext>
            </a:extLst>
          </p:cNvPr>
          <p:cNvSpPr>
            <a:spLocks noGrp="1"/>
          </p:cNvSpPr>
          <p:nvPr>
            <p:ph idx="1"/>
          </p:nvPr>
        </p:nvSpPr>
        <p:spPr/>
        <p:txBody>
          <a:bodyPr>
            <a:normAutofit fontScale="92500" lnSpcReduction="20000"/>
          </a:bodyPr>
          <a:lstStyle/>
          <a:p>
            <a:pPr marL="0" indent="0">
              <a:buNone/>
            </a:pPr>
            <a:r>
              <a:rPr lang="en-US" dirty="0"/>
              <a:t>What is it? </a:t>
            </a:r>
          </a:p>
          <a:p>
            <a:r>
              <a:rPr lang="en-US" dirty="0"/>
              <a:t>Trellising, also known as vertical gardening, involves growing plants upward on a support structure. It allows you to thrive in a confined space while adding a unique aesthetic appeal1.</a:t>
            </a:r>
          </a:p>
          <a:p>
            <a:pPr marL="0" indent="0">
              <a:buNone/>
            </a:pPr>
            <a:r>
              <a:rPr lang="en-US" dirty="0"/>
              <a:t>Why use it?</a:t>
            </a:r>
          </a:p>
          <a:p>
            <a:r>
              <a:rPr lang="en-US" dirty="0"/>
              <a:t>Space Efficiency: Trellising enables you to grow more food in less space. Some studies suggest that certain veggies yield two to three times more when grown vertically due to better air circulation and sunlight exposure.</a:t>
            </a:r>
          </a:p>
          <a:p>
            <a:r>
              <a:rPr lang="en-US" dirty="0"/>
              <a:t>Disease and Pest Reduction: Using trellises for certain vegetables can reduce insect damage and the spread of diseases.</a:t>
            </a:r>
          </a:p>
          <a:p>
            <a:r>
              <a:rPr lang="en-US" dirty="0"/>
              <a:t>Easier Harvesting: Plants remain upright, making midseason crop care and harvest more manageable.</a:t>
            </a:r>
          </a:p>
          <a:p>
            <a:endParaRPr lang="en-US" dirty="0"/>
          </a:p>
        </p:txBody>
      </p:sp>
    </p:spTree>
    <p:extLst>
      <p:ext uri="{BB962C8B-B14F-4D97-AF65-F5344CB8AC3E}">
        <p14:creationId xmlns:p14="http://schemas.microsoft.com/office/powerpoint/2010/main" val="2292836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5D4D7B-67D2-21EA-5EA5-CDF2D780C6A9}"/>
              </a:ext>
            </a:extLst>
          </p:cNvPr>
          <p:cNvSpPr>
            <a:spLocks noGrp="1"/>
          </p:cNvSpPr>
          <p:nvPr>
            <p:ph type="title"/>
          </p:nvPr>
        </p:nvSpPr>
        <p:spPr/>
        <p:txBody>
          <a:bodyPr>
            <a:normAutofit/>
          </a:bodyPr>
          <a:lstStyle/>
          <a:p>
            <a:pPr algn="ctr"/>
            <a:r>
              <a:rPr lang="en-US" dirty="0"/>
              <a:t>Examples of Trellised Vegetables:</a:t>
            </a:r>
          </a:p>
        </p:txBody>
      </p:sp>
      <p:sp>
        <p:nvSpPr>
          <p:cNvPr id="3" name="Content Placeholder 2">
            <a:extLst>
              <a:ext uri="{FF2B5EF4-FFF2-40B4-BE49-F238E27FC236}">
                <a16:creationId xmlns:a16="http://schemas.microsoft.com/office/drawing/2014/main" xmlns="" id="{1E969615-7F16-BED0-8AFD-E9FCD81A3C0E}"/>
              </a:ext>
            </a:extLst>
          </p:cNvPr>
          <p:cNvSpPr>
            <a:spLocks noGrp="1"/>
          </p:cNvSpPr>
          <p:nvPr>
            <p:ph idx="1"/>
          </p:nvPr>
        </p:nvSpPr>
        <p:spPr>
          <a:xfrm>
            <a:off x="1797803" y="1991075"/>
            <a:ext cx="8967062" cy="2079948"/>
          </a:xfrm>
        </p:spPr>
        <p:txBody>
          <a:bodyPr>
            <a:normAutofit fontScale="25000" lnSpcReduction="20000"/>
          </a:bodyPr>
          <a:lstStyle/>
          <a:p>
            <a:r>
              <a:rPr lang="en-US" sz="10000" dirty="0"/>
              <a:t>Watermelons</a:t>
            </a:r>
          </a:p>
          <a:p>
            <a:r>
              <a:rPr lang="en-US" sz="10000" dirty="0"/>
              <a:t>Cantaloupe</a:t>
            </a:r>
          </a:p>
          <a:p>
            <a:r>
              <a:rPr lang="en-US" sz="10000" dirty="0"/>
              <a:t>Squash</a:t>
            </a:r>
          </a:p>
          <a:p>
            <a:r>
              <a:rPr lang="en-US" sz="10000" dirty="0"/>
              <a:t>Cucumbers</a:t>
            </a:r>
          </a:p>
          <a:p>
            <a:r>
              <a:rPr lang="en-US" sz="10000" dirty="0"/>
              <a:t>Tomatoes</a:t>
            </a:r>
          </a:p>
          <a:p>
            <a:r>
              <a:rPr lang="en-US" sz="10000" dirty="0"/>
              <a:t>Peas</a:t>
            </a:r>
          </a:p>
          <a:p>
            <a:r>
              <a:rPr lang="en-US" sz="10000" dirty="0"/>
              <a:t>Beans</a:t>
            </a:r>
          </a:p>
          <a:p>
            <a:r>
              <a:rPr lang="en-US" sz="10000" dirty="0"/>
              <a:t>And more!</a:t>
            </a:r>
          </a:p>
          <a:p>
            <a:endParaRPr lang="en-US" dirty="0"/>
          </a:p>
        </p:txBody>
      </p:sp>
    </p:spTree>
    <p:extLst>
      <p:ext uri="{BB962C8B-B14F-4D97-AF65-F5344CB8AC3E}">
        <p14:creationId xmlns:p14="http://schemas.microsoft.com/office/powerpoint/2010/main" val="4091316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4BC33D-69F3-CB7E-51C0-9FF0AFFD91F9}"/>
              </a:ext>
            </a:extLst>
          </p:cNvPr>
          <p:cNvSpPr>
            <a:spLocks noGrp="1"/>
          </p:cNvSpPr>
          <p:nvPr>
            <p:ph type="title"/>
          </p:nvPr>
        </p:nvSpPr>
        <p:spPr>
          <a:xfrm>
            <a:off x="706464" y="837823"/>
            <a:ext cx="10515600" cy="1325563"/>
          </a:xfrm>
        </p:spPr>
        <p:txBody>
          <a:bodyPr>
            <a:normAutofit/>
          </a:bodyPr>
          <a:lstStyle/>
          <a:p>
            <a:r>
              <a:rPr lang="en-US" dirty="0"/>
              <a:t>Pruning:</a:t>
            </a:r>
            <a:br>
              <a:rPr lang="en-US" dirty="0"/>
            </a:br>
            <a:endParaRPr lang="en-US" dirty="0"/>
          </a:p>
        </p:txBody>
      </p:sp>
      <p:sp>
        <p:nvSpPr>
          <p:cNvPr id="3" name="Content Placeholder 2">
            <a:extLst>
              <a:ext uri="{FF2B5EF4-FFF2-40B4-BE49-F238E27FC236}">
                <a16:creationId xmlns:a16="http://schemas.microsoft.com/office/drawing/2014/main" xmlns="" id="{FB80A1C7-53CC-B613-B051-8627047F14F6}"/>
              </a:ext>
            </a:extLst>
          </p:cNvPr>
          <p:cNvSpPr>
            <a:spLocks noGrp="1"/>
          </p:cNvSpPr>
          <p:nvPr>
            <p:ph idx="1"/>
          </p:nvPr>
        </p:nvSpPr>
        <p:spPr>
          <a:xfrm>
            <a:off x="706464" y="1910866"/>
            <a:ext cx="10515600" cy="4351338"/>
          </a:xfrm>
        </p:spPr>
        <p:txBody>
          <a:bodyPr>
            <a:normAutofit lnSpcReduction="10000"/>
          </a:bodyPr>
          <a:lstStyle/>
          <a:p>
            <a:pPr marL="0" indent="0">
              <a:buNone/>
            </a:pPr>
            <a:r>
              <a:rPr lang="en-US" dirty="0"/>
              <a:t>What is it? </a:t>
            </a:r>
          </a:p>
          <a:p>
            <a:r>
              <a:rPr lang="en-US" dirty="0"/>
              <a:t>Pruning involves selectively removing parts of a plant (such as shoots, branches, or leaves) to improve its structure, health, and productivity.</a:t>
            </a:r>
          </a:p>
          <a:p>
            <a:pPr marL="0" indent="0">
              <a:buNone/>
            </a:pPr>
            <a:r>
              <a:rPr lang="en-US" dirty="0"/>
              <a:t>Why prune?</a:t>
            </a:r>
          </a:p>
          <a:p>
            <a:r>
              <a:rPr lang="en-US" dirty="0"/>
              <a:t>Air Circulation: Proper pruning allows better air circulation, reducing the risk of fungal diseases.</a:t>
            </a:r>
          </a:p>
          <a:p>
            <a:r>
              <a:rPr lang="en-US" dirty="0"/>
              <a:t>Fruit Quality: Pruning encourages larger, healthier fruits by directing energy to fewer branches.</a:t>
            </a:r>
          </a:p>
          <a:p>
            <a:r>
              <a:rPr lang="en-US" dirty="0"/>
              <a:t>Shape Control: Pruning helps maintain an ideal plant shape and prevents overcrowding.</a:t>
            </a:r>
          </a:p>
        </p:txBody>
      </p:sp>
    </p:spTree>
    <p:extLst>
      <p:ext uri="{BB962C8B-B14F-4D97-AF65-F5344CB8AC3E}">
        <p14:creationId xmlns:p14="http://schemas.microsoft.com/office/powerpoint/2010/main" val="1749754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6FB7B0-BF15-E422-F7EC-111E18B83EA5}"/>
              </a:ext>
            </a:extLst>
          </p:cNvPr>
          <p:cNvSpPr>
            <a:spLocks noGrp="1"/>
          </p:cNvSpPr>
          <p:nvPr>
            <p:ph type="title"/>
          </p:nvPr>
        </p:nvSpPr>
        <p:spPr/>
        <p:txBody>
          <a:bodyPr/>
          <a:lstStyle/>
          <a:p>
            <a:r>
              <a:rPr lang="en-US" dirty="0"/>
              <a:t>Tips for Pruning:</a:t>
            </a:r>
          </a:p>
        </p:txBody>
      </p:sp>
      <p:sp>
        <p:nvSpPr>
          <p:cNvPr id="3" name="Content Placeholder 2">
            <a:extLst>
              <a:ext uri="{FF2B5EF4-FFF2-40B4-BE49-F238E27FC236}">
                <a16:creationId xmlns:a16="http://schemas.microsoft.com/office/drawing/2014/main" xmlns="" id="{4515B38E-2ED0-882A-9ECA-7B3B6F41B01F}"/>
              </a:ext>
            </a:extLst>
          </p:cNvPr>
          <p:cNvSpPr>
            <a:spLocks noGrp="1"/>
          </p:cNvSpPr>
          <p:nvPr>
            <p:ph idx="1"/>
          </p:nvPr>
        </p:nvSpPr>
        <p:spPr/>
        <p:txBody>
          <a:bodyPr>
            <a:normAutofit fontScale="92500"/>
          </a:bodyPr>
          <a:lstStyle/>
          <a:p>
            <a:r>
              <a:rPr lang="en-US" dirty="0"/>
              <a:t>Remove Dead or Diseased Growth: Start by cutting away any dead or diseased parts.</a:t>
            </a:r>
          </a:p>
          <a:p>
            <a:r>
              <a:rPr lang="en-US" dirty="0"/>
              <a:t>Thin Out Excess Growth: Remove crowded branches to allow light penetration.</a:t>
            </a:r>
          </a:p>
          <a:p>
            <a:r>
              <a:rPr lang="en-US" dirty="0"/>
              <a:t>Train Vines: For trellised plants, guide vines along the support structure.</a:t>
            </a:r>
          </a:p>
          <a:p>
            <a:r>
              <a:rPr lang="en-US" dirty="0"/>
              <a:t>Regular Maintenance: Prune regularly throughout the growing season.</a:t>
            </a:r>
          </a:p>
          <a:p>
            <a:endParaRPr lang="en-US" dirty="0"/>
          </a:p>
          <a:p>
            <a:pPr marL="0" indent="0">
              <a:buNone/>
            </a:pPr>
            <a:r>
              <a:rPr lang="en-US" dirty="0"/>
              <a:t>Remember, whether you have limited space or a large garden, incorporating trellising and pruning techniques can enhance your gardening experience and yield healthier, more productive plants</a:t>
            </a:r>
          </a:p>
          <a:p>
            <a:endParaRPr lang="en-US" dirty="0"/>
          </a:p>
        </p:txBody>
      </p:sp>
    </p:spTree>
    <p:extLst>
      <p:ext uri="{BB962C8B-B14F-4D97-AF65-F5344CB8AC3E}">
        <p14:creationId xmlns:p14="http://schemas.microsoft.com/office/powerpoint/2010/main" val="4244870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TotalTime>
  <Words>344</Words>
  <Application>Microsoft Macintosh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UDC Beginning Farmers Trellising and pruning</vt:lpstr>
      <vt:lpstr>Trellising and pruning</vt:lpstr>
      <vt:lpstr>Trellising:</vt:lpstr>
      <vt:lpstr>Examples of Trellised Vegetables:</vt:lpstr>
      <vt:lpstr>Pruning: </vt:lpstr>
      <vt:lpstr>Tips for Pruning:</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UDC Beginning Farmers Means and Measures</dc:title>
  <dc:creator>Merritt, Lavell</dc:creator>
  <cp:lastModifiedBy>Michael Whyte</cp:lastModifiedBy>
  <cp:revision>13</cp:revision>
  <dcterms:created xsi:type="dcterms:W3CDTF">2024-06-08T13:36:08Z</dcterms:created>
  <dcterms:modified xsi:type="dcterms:W3CDTF">2025-08-19T17:28:15Z</dcterms:modified>
</cp:coreProperties>
</file>