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  <p:sldMasterId id="2147483660" r:id="rId5"/>
  </p:sldMasterIdLst>
  <p:notesMasterIdLst>
    <p:notesMasterId r:id="rId14"/>
  </p:notesMasterIdLst>
  <p:handoutMasterIdLst>
    <p:handoutMasterId r:id="rId15"/>
  </p:handoutMasterIdLst>
  <p:sldIdLst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4">
          <p15:clr>
            <a:srgbClr val="A4A3A4"/>
          </p15:clr>
        </p15:guide>
        <p15:guide id="2" pos="2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161670"/>
    <a:srgbClr val="7F7F7F"/>
    <a:srgbClr val="51862F"/>
    <a:srgbClr val="377292"/>
    <a:srgbClr val="3366CC"/>
    <a:srgbClr val="353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41" autoAdjust="0"/>
    <p:restoredTop sz="95755" autoAdjust="0"/>
  </p:normalViewPr>
  <p:slideViewPr>
    <p:cSldViewPr snapToGrid="0">
      <p:cViewPr>
        <p:scale>
          <a:sx n="168" d="100"/>
          <a:sy n="168" d="100"/>
        </p:scale>
        <p:origin x="-448" y="-2472"/>
      </p:cViewPr>
      <p:guideLst>
        <p:guide orient="horz" pos="3844"/>
        <p:guide pos="2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24"/>
    </p:cViewPr>
  </p:sorterViewPr>
  <p:notesViewPr>
    <p:cSldViewPr snapToGrid="0" showGuides="1">
      <p:cViewPr varScale="1">
        <p:scale>
          <a:sx n="54" d="100"/>
          <a:sy n="54" d="100"/>
        </p:scale>
        <p:origin x="-258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imberleysilver/Documents/Client%20Projects/Urban%20Growers%20Collective/Evaluation%20Support/Youth%20Programs/UGC%20Youth%20Data%20(Summer)%20For%20Analyis%20(September%20202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imberleysilver/Documents/Client%20Projects/Urban%20Growers%20Collective/Evaluation%20Support/Youth%20Programs/UGC%20Youth%20Data%20(Summer)%20For%20Analyis%20(September%20202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imberleysilver/Documents/Client%20Projects/Urban%20Growers%20Collective/Evaluation%20Support/Youth%20Programs/UGC%20Youth%20Data%20(Summer)%20For%20Analyis%20(September%20202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imberleysilver/Documents/Client%20Projects/Urban%20Growers%20Collective/Evaluation%20Support/Youth%20Programs/UGC%20Youth%20Data%20(Summer)%20For%20Analyis%20(September%20202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imberleysilver/Documents/Client%20Projects/Urban%20Growers%20Collective/Evaluation%20Support/Youth%20Programs/UGC%20Youth%20Data%20(Summer)%20For%20Analyis%20(September%20202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imberleysilver/Documents/Client%20Projects/Urban%20Growers%20Collective/Evaluation%20Support/Youth%20Programs/UGC%20Youth%20Data%20(Summer)%20For%20Analyis%20(September%202022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kimberleysilver/Documents/Client%20Projects/Urban%20Growers%20Collective/Evaluation%20Support/Youth%20Programs/UGC%20Youth%20Data%20(Summer)%20For%20Analyis%20(September%20202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In the program...</a:t>
            </a:r>
          </a:p>
          <a:p>
            <a:pPr>
              <a:defRPr/>
            </a:pPr>
            <a:r>
              <a:rPr lang="en-US" sz="1200" i="1" dirty="0"/>
              <a:t>Participants who reported "Strongly agree" or "Agree" to the following statements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I learned something interesting or useful </c:v>
                </c:pt>
                <c:pt idx="1">
                  <c:v>I gained new skills or improved existing skills</c:v>
                </c:pt>
                <c:pt idx="2">
                  <c:v>I tried doing new things</c:v>
                </c:pt>
                <c:pt idx="3">
                  <c:v>I gained more confidence in my skills and abilities</c:v>
                </c:pt>
                <c:pt idx="4">
                  <c:v>I feel proud of what I did this summer</c:v>
                </c:pt>
                <c:pt idx="5">
                  <c:v>I gained a clearer idea for what I want to do - or not do- with my life </c:v>
                </c:pt>
              </c:strCache>
            </c:strRef>
          </c:cat>
          <c:val>
            <c:numRef>
              <c:f>Sheet1!$D$4:$D$9</c:f>
              <c:numCache>
                <c:formatCode>0%</c:formatCode>
                <c:ptCount val="6"/>
                <c:pt idx="0">
                  <c:v>0.74</c:v>
                </c:pt>
                <c:pt idx="1">
                  <c:v>0.77</c:v>
                </c:pt>
                <c:pt idx="2">
                  <c:v>0.65700000000000003</c:v>
                </c:pt>
                <c:pt idx="3">
                  <c:v>0.628</c:v>
                </c:pt>
                <c:pt idx="4">
                  <c:v>0.71499999999999997</c:v>
                </c:pt>
                <c:pt idx="5">
                  <c:v>0.51400000000000001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5-E748-8861-F8BC637EA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237631"/>
        <c:axId val="1719116255"/>
      </c:barChart>
      <c:catAx>
        <c:axId val="171923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9116255"/>
        <c:crosses val="autoZero"/>
        <c:auto val="1"/>
        <c:lblAlgn val="ctr"/>
        <c:lblOffset val="100"/>
        <c:noMultiLvlLbl val="0"/>
      </c:catAx>
      <c:valAx>
        <c:axId val="171911625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71923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In the program, my instructor/supervisor...</a:t>
            </a:r>
          </a:p>
          <a:p>
            <a:pPr>
              <a:defRPr/>
            </a:pPr>
            <a:r>
              <a:rPr lang="en-US" i="1" dirty="0"/>
              <a:t>Participants who reported "Strongly agree" or "Agree" to the following statements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Sheet1!$A$12:$A$17</c:f>
              <c:strCache>
                <c:ptCount val="6"/>
                <c:pt idx="0">
                  <c:v>Is an adult I trust</c:v>
                </c:pt>
                <c:pt idx="1">
                  <c:v>Monitored and provided feedback on my work</c:v>
                </c:pt>
                <c:pt idx="2">
                  <c:v>Encouraged me to feel good about myself </c:v>
                </c:pt>
                <c:pt idx="3">
                  <c:v>Treated me with respect</c:v>
                </c:pt>
                <c:pt idx="4">
                  <c:v>Valued my opinions &amp; ideas</c:v>
                </c:pt>
                <c:pt idx="5">
                  <c:v>Was open to listening to concerns I had </c:v>
                </c:pt>
              </c:strCache>
            </c:strRef>
          </c:cat>
          <c:val>
            <c:numRef>
              <c:f>Sheet1!$D$12:$D$17</c:f>
              <c:numCache>
                <c:formatCode>0%</c:formatCode>
                <c:ptCount val="6"/>
                <c:pt idx="0">
                  <c:v>0.7430000000000001</c:v>
                </c:pt>
                <c:pt idx="1">
                  <c:v>0.74299999999999999</c:v>
                </c:pt>
                <c:pt idx="2">
                  <c:v>0.74299999999999999</c:v>
                </c:pt>
                <c:pt idx="3">
                  <c:v>0.82800000000000007</c:v>
                </c:pt>
                <c:pt idx="4">
                  <c:v>0.77200000000000002</c:v>
                </c:pt>
                <c:pt idx="5">
                  <c:v>0.71399999999999997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60-1641-81A7-C6B2141D2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237631"/>
        <c:axId val="1719116255"/>
      </c:barChart>
      <c:catAx>
        <c:axId val="171923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9116255"/>
        <c:crosses val="autoZero"/>
        <c:auto val="1"/>
        <c:lblAlgn val="ctr"/>
        <c:lblOffset val="100"/>
        <c:noMultiLvlLbl val="0"/>
      </c:catAx>
      <c:valAx>
        <c:axId val="171911625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71923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My program...</a:t>
            </a:r>
          </a:p>
          <a:p>
            <a:pPr>
              <a:defRPr/>
            </a:pPr>
            <a:r>
              <a:rPr lang="en-US" i="1" dirty="0"/>
              <a:t>Participants who reported "Strongly agree" or "Agree" to the following statements </a:t>
            </a:r>
          </a:p>
        </c:rich>
      </c:tx>
      <c:layout>
        <c:manualLayout>
          <c:xMode val="edge"/>
          <c:yMode val="edge"/>
          <c:x val="0.13545160663285305"/>
          <c:y val="3.4860452966295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Sheet1!$A$20:$A$27</c:f>
              <c:strCache>
                <c:ptCount val="8"/>
                <c:pt idx="0">
                  <c:v>Provided an opportunity for me to explore my own interests</c:v>
                </c:pt>
                <c:pt idx="1">
                  <c:v>Gave me something fun to do</c:v>
                </c:pt>
                <c:pt idx="2">
                  <c:v>Challenged me to try new things</c:v>
                </c:pt>
                <c:pt idx="3">
                  <c:v>Provided opportunities to interact with people I probably would not have met otherwise </c:v>
                </c:pt>
                <c:pt idx="4">
                  <c:v>Helped me strengthen and/or build new friendships and relationships</c:v>
                </c:pt>
                <c:pt idx="5">
                  <c:v>Provided a safe space to be my true self</c:v>
                </c:pt>
                <c:pt idx="6">
                  <c:v>Provided the
opportunity to discuss 0
real-world issues</c:v>
                </c:pt>
                <c:pt idx="7">
                  <c:v>Was something I looked forward to</c:v>
                </c:pt>
              </c:strCache>
            </c:strRef>
          </c:cat>
          <c:val>
            <c:numRef>
              <c:f>Sheet1!$D$20:$D$27</c:f>
              <c:numCache>
                <c:formatCode>0%</c:formatCode>
                <c:ptCount val="8"/>
                <c:pt idx="0">
                  <c:v>0.73599999999999999</c:v>
                </c:pt>
                <c:pt idx="1">
                  <c:v>0.73499999999999999</c:v>
                </c:pt>
                <c:pt idx="2">
                  <c:v>0.79400000000000004</c:v>
                </c:pt>
                <c:pt idx="3">
                  <c:v>0.7649999999999999</c:v>
                </c:pt>
                <c:pt idx="4">
                  <c:v>0.82399999999999995</c:v>
                </c:pt>
                <c:pt idx="5">
                  <c:v>0.7649999999999999</c:v>
                </c:pt>
                <c:pt idx="6">
                  <c:v>0.85299999999999998</c:v>
                </c:pt>
                <c:pt idx="7">
                  <c:v>0.82299999999999995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DC-914C-BAB5-CD17268F95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237631"/>
        <c:axId val="1719116255"/>
      </c:barChart>
      <c:catAx>
        <c:axId val="171923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9116255"/>
        <c:crosses val="autoZero"/>
        <c:auto val="1"/>
        <c:lblAlgn val="ctr"/>
        <c:lblOffset val="100"/>
        <c:noMultiLvlLbl val="0"/>
      </c:catAx>
      <c:valAx>
        <c:axId val="171911625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71923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Program</a:t>
            </a:r>
            <a:r>
              <a:rPr lang="en-US" sz="1600" b="1" baseline="0" dirty="0"/>
              <a:t> Experience: </a:t>
            </a:r>
            <a:r>
              <a:rPr lang="en-US" sz="1600" b="1" i="1" baseline="0" dirty="0"/>
              <a:t>How Participants Feel</a:t>
            </a:r>
            <a:endParaRPr lang="en-US" sz="1600" b="1" i="1" dirty="0"/>
          </a:p>
          <a:p>
            <a:pPr>
              <a:defRPr/>
            </a:pPr>
            <a:r>
              <a:rPr lang="en-US" sz="1200" i="1" dirty="0"/>
              <a:t>Participants who reported “Always</a:t>
            </a:r>
            <a:r>
              <a:rPr lang="en-US" sz="1200" i="1" baseline="0" dirty="0"/>
              <a:t>” or “Most of the time” t</a:t>
            </a:r>
            <a:r>
              <a:rPr lang="en-US" sz="1200" i="1" dirty="0"/>
              <a:t>o the following statements </a:t>
            </a:r>
          </a:p>
        </c:rich>
      </c:tx>
      <c:layout>
        <c:manualLayout>
          <c:xMode val="edge"/>
          <c:yMode val="edge"/>
          <c:x val="0.13545160663285305"/>
          <c:y val="3.4860452966295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921664563672396E-2"/>
          <c:y val="0.26970954356846472"/>
          <c:w val="0.96615667087265522"/>
          <c:h val="0.428796680497925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Sheet1!$A$30:$A$36</c:f>
              <c:strCache>
                <c:ptCount val="7"/>
                <c:pt idx="0">
                  <c:v>I feel like I belong at my program </c:v>
                </c:pt>
                <c:pt idx="1">
                  <c:v>I feel like my ideas count at my program</c:v>
                </c:pt>
                <c:pt idx="2">
                  <c:v>People really listen to me at my program </c:v>
                </c:pt>
                <c:pt idx="3">
                  <c:v>I feel like I'm successful at my program</c:v>
                </c:pt>
                <c:pt idx="4">
                  <c:v>My program is a comfortable place to hang out</c:v>
                </c:pt>
                <c:pt idx="5">
                  <c:v>At my program, I feel like I matter</c:v>
                </c:pt>
                <c:pt idx="6">
                  <c:v>If I didn't show up, someone at my program would notice I was not around</c:v>
                </c:pt>
              </c:strCache>
            </c:strRef>
          </c:cat>
          <c:val>
            <c:numRef>
              <c:f>Sheet1!$D$30:$D$36</c:f>
              <c:numCache>
                <c:formatCode>0%</c:formatCode>
                <c:ptCount val="7"/>
                <c:pt idx="0">
                  <c:v>0.85299999999999998</c:v>
                </c:pt>
                <c:pt idx="1">
                  <c:v>0.82299999999999995</c:v>
                </c:pt>
                <c:pt idx="2">
                  <c:v>0.85299999999999998</c:v>
                </c:pt>
                <c:pt idx="3">
                  <c:v>0.85200000000000009</c:v>
                </c:pt>
                <c:pt idx="4">
                  <c:v>0.91200000000000003</c:v>
                </c:pt>
                <c:pt idx="5">
                  <c:v>0.85200000000000009</c:v>
                </c:pt>
                <c:pt idx="6">
                  <c:v>0.79400000000000004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19-5D4E-B4D4-8FC6A2689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237631"/>
        <c:axId val="1719116255"/>
      </c:barChart>
      <c:catAx>
        <c:axId val="171923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9116255"/>
        <c:crosses val="autoZero"/>
        <c:auto val="1"/>
        <c:lblAlgn val="ctr"/>
        <c:lblOffset val="100"/>
        <c:noMultiLvlLbl val="0"/>
      </c:catAx>
      <c:valAx>
        <c:axId val="171911625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71923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dirty="0"/>
              <a:t>Over the summer, I connected with...</a:t>
            </a:r>
          </a:p>
          <a:p>
            <a:pPr>
              <a:defRPr/>
            </a:pPr>
            <a:r>
              <a:rPr lang="en-US" sz="1200" i="1" dirty="0"/>
              <a:t>Participants who reported "Very connected" or</a:t>
            </a:r>
            <a:r>
              <a:rPr lang="en-US" sz="1200" i="1" baseline="0" dirty="0"/>
              <a:t> “</a:t>
            </a:r>
            <a:r>
              <a:rPr lang="en-US" sz="1200" b="0" i="1" u="none" strike="noStrike" baseline="0" dirty="0">
                <a:effectLst/>
              </a:rPr>
              <a:t>Somewhat connected” t</a:t>
            </a:r>
            <a:r>
              <a:rPr lang="en-US" sz="1200" i="1" dirty="0"/>
              <a:t>o the following</a:t>
            </a:r>
          </a:p>
        </c:rich>
      </c:tx>
      <c:layout>
        <c:manualLayout>
          <c:xMode val="edge"/>
          <c:yMode val="edge"/>
          <c:x val="0.13545160663285305"/>
          <c:y val="3.4860452966295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Sheet1!$A$43:$A$47</c:f>
              <c:strCache>
                <c:ptCount val="5"/>
                <c:pt idx="0">
                  <c:v>Your Peers</c:v>
                </c:pt>
                <c:pt idx="1">
                  <c:v>Your Instructor/Supervisor </c:v>
                </c:pt>
                <c:pt idx="2">
                  <c:v>Other Adults in your
program</c:v>
                </c:pt>
                <c:pt idx="3">
                  <c:v>Other Adults in your local community </c:v>
                </c:pt>
                <c:pt idx="4">
                  <c:v>Other Youth in your local community </c:v>
                </c:pt>
              </c:strCache>
            </c:strRef>
          </c:cat>
          <c:val>
            <c:numRef>
              <c:f>Sheet1!$D$43:$D$47</c:f>
              <c:numCache>
                <c:formatCode>0%</c:formatCode>
                <c:ptCount val="5"/>
                <c:pt idx="0">
                  <c:v>0.88200000000000001</c:v>
                </c:pt>
                <c:pt idx="1">
                  <c:v>0.8819999999999999</c:v>
                </c:pt>
                <c:pt idx="2">
                  <c:v>0.73499999999999999</c:v>
                </c:pt>
                <c:pt idx="3">
                  <c:v>0.67700000000000005</c:v>
                </c:pt>
                <c:pt idx="4">
                  <c:v>0.76500000000000001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56-B746-ABCB-16AB576DD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237631"/>
        <c:axId val="1719116255"/>
      </c:barChart>
      <c:catAx>
        <c:axId val="171923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9116255"/>
        <c:crosses val="autoZero"/>
        <c:auto val="1"/>
        <c:lblAlgn val="ctr"/>
        <c:lblOffset val="100"/>
        <c:noMultiLvlLbl val="0"/>
      </c:catAx>
      <c:valAx>
        <c:axId val="171911625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71923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Discussions or Activities related to Systemic Racism</a:t>
            </a:r>
          </a:p>
          <a:p>
            <a:pPr>
              <a:defRPr/>
            </a:pPr>
            <a:r>
              <a:rPr lang="en-US" sz="1200" i="1" dirty="0"/>
              <a:t>Participants who reported ”Very often" or ”Fairly often" to the following statements </a:t>
            </a:r>
          </a:p>
        </c:rich>
      </c:tx>
      <c:layout>
        <c:manualLayout>
          <c:xMode val="edge"/>
          <c:yMode val="edge"/>
          <c:x val="0.13545160663285305"/>
          <c:y val="3.4860452966295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Sheet1!$A$56:$A$59</c:f>
              <c:strCache>
                <c:ptCount val="4"/>
                <c:pt idx="0">
                  <c:v>In my summer program, I had the chance to discuss issues like race and racism </c:v>
                </c:pt>
                <c:pt idx="1">
                  <c:v>In my summer program, I felt comfortable talking about race and racism.</c:v>
                </c:pt>
                <c:pt idx="2">
                  <c:v>In my summer program, Instructors/Supervisors respect all youth's views on race and racism. </c:v>
                </c:pt>
                <c:pt idx="3">
                  <c:v>In my summer program, I had the chance to discuss opportunities to take action against systemic racism. </c:v>
                </c:pt>
              </c:strCache>
            </c:strRef>
          </c:cat>
          <c:val>
            <c:numRef>
              <c:f>Sheet1!$D$56:$D$59</c:f>
              <c:numCache>
                <c:formatCode>0%</c:formatCode>
                <c:ptCount val="4"/>
                <c:pt idx="0">
                  <c:v>0.53100000000000003</c:v>
                </c:pt>
                <c:pt idx="1">
                  <c:v>0.68700000000000006</c:v>
                </c:pt>
                <c:pt idx="2">
                  <c:v>0.78200000000000003</c:v>
                </c:pt>
                <c:pt idx="3">
                  <c:v>0.59399999999999997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03-E34B-9658-2BFCC828B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237631"/>
        <c:axId val="1719116255"/>
      </c:barChart>
      <c:catAx>
        <c:axId val="171923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9116255"/>
        <c:crosses val="autoZero"/>
        <c:auto val="1"/>
        <c:lblAlgn val="ctr"/>
        <c:lblOffset val="100"/>
        <c:noMultiLvlLbl val="0"/>
      </c:catAx>
      <c:valAx>
        <c:axId val="171911625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71923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Program Experience: Hope and Impact</a:t>
            </a:r>
          </a:p>
        </c:rich>
      </c:tx>
      <c:layout>
        <c:manualLayout>
          <c:xMode val="edge"/>
          <c:yMode val="edge"/>
          <c:x val="0.18616153711009248"/>
          <c:y val="6.55243670540059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231237322515213E-2"/>
          <c:y val="0.4041862059386418"/>
          <c:w val="0.95537525354969577"/>
          <c:h val="0.414671174138245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Sheet1!$A$51:$A$52</c:f>
              <c:strCache>
                <c:ptCount val="2"/>
                <c:pt idx="0">
                  <c:v>I feel more hopeful about my future because of my participation in this program. </c:v>
                </c:pt>
                <c:pt idx="1">
                  <c:v>Do you think your work had an impact on your community this summer? </c:v>
                </c:pt>
              </c:strCache>
            </c:strRef>
          </c:cat>
          <c:val>
            <c:numRef>
              <c:f>Sheet1!$D$51:$D$52</c:f>
              <c:numCache>
                <c:formatCode>0%</c:formatCode>
                <c:ptCount val="2"/>
                <c:pt idx="0">
                  <c:v>0.85</c:v>
                </c:pt>
                <c:pt idx="1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5-B04C-A6C4-3EF28CF3A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237631"/>
        <c:axId val="1719116255"/>
      </c:barChart>
      <c:catAx>
        <c:axId val="1719237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9116255"/>
        <c:crosses val="autoZero"/>
        <c:auto val="1"/>
        <c:lblAlgn val="ctr"/>
        <c:lblOffset val="100"/>
        <c:noMultiLvlLbl val="0"/>
      </c:catAx>
      <c:valAx>
        <c:axId val="1719116255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719237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EB287-E556-4FB7-AFC7-F46948DAF7EA}" type="datetimeFigureOut">
              <a:rPr lang="en-US" smtClean="0"/>
              <a:t>9/23/22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9555F-3316-42E3-9C27-644D0ED1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49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E703A96C-E037-4E9A-B55A-5406C40FB74D}" type="datetimeFigureOut">
              <a:rPr lang="en-US" smtClean="0"/>
              <a:pPr/>
              <a:t>9/23/22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F3922890-2D8B-4CE3-AE6B-7D7CE5D1CB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686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0" y="1222744"/>
            <a:ext cx="5111115" cy="1368056"/>
          </a:xfrm>
        </p:spPr>
        <p:txBody>
          <a:bodyPr wrap="square" anchor="b" anchorCtr="0">
            <a:noAutofit/>
          </a:bodyPr>
          <a:lstStyle>
            <a:lvl1pPr algn="l">
              <a:lnSpc>
                <a:spcPts val="3600"/>
              </a:lnSpc>
              <a:spcAft>
                <a:spcPts val="0"/>
              </a:spcAft>
              <a:defRPr kern="100" spc="0" baseline="0"/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657600" y="2910151"/>
            <a:ext cx="5120332" cy="13832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657600" y="4495800"/>
            <a:ext cx="5109528" cy="914400"/>
          </a:xfrm>
        </p:spPr>
        <p:txBody>
          <a:bodyPr/>
          <a:lstStyle>
            <a:lvl1pPr marL="0">
              <a:defRPr lang="en-US" sz="1700" b="0" kern="1200" spc="5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-342900" algn="l" rtl="0" eaLnBrk="0" fontAlgn="base" hangingPunct="0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269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egular Full Page | Header /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2264" y="0"/>
            <a:ext cx="8467344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8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gular 2 Colum Page | Header /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224" y="1674055"/>
            <a:ext cx="4069080" cy="4193345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012" y="1674055"/>
            <a:ext cx="4069080" cy="4193345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10252" y="1345814"/>
            <a:ext cx="4071968" cy="250825"/>
          </a:xfrm>
        </p:spPr>
        <p:txBody>
          <a:bodyPr/>
          <a:lstStyle>
            <a:lvl1pPr>
              <a:buFontTx/>
              <a:buNone/>
              <a:defRPr sz="1800" b="1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  <a:lvl5pPr algn="l">
              <a:buNone/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TITLE IF NEEDED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713440" y="1345814"/>
            <a:ext cx="4071968" cy="250825"/>
          </a:xfrm>
        </p:spPr>
        <p:txBody>
          <a:bodyPr/>
          <a:lstStyle>
            <a:lvl1pPr>
              <a:buFontTx/>
              <a:buNone/>
              <a:defRPr sz="1800" b="1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  <a:lvl5pPr algn="l">
              <a:buNone/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TITLE IF NEEDED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Regular 2 Colum Page | Vertical /Header,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9088" y="1365172"/>
            <a:ext cx="8463890" cy="2194560"/>
          </a:xfrm>
        </p:spPr>
        <p:txBody>
          <a:bodyPr>
            <a:normAutofit/>
          </a:bodyPr>
          <a:lstStyle>
            <a:lvl1pPr marL="274320"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Helvetica" pitchFamily="34" charset="0"/>
              <a:buChar char="−"/>
              <a:tabLst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600"/>
            </a:lvl4pPr>
            <a:lvl5pPr>
              <a:lnSpc>
                <a:spcPct val="100000"/>
              </a:lnSpc>
              <a:spcBef>
                <a:spcPts val="4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088" y="3895104"/>
            <a:ext cx="8472487" cy="2194560"/>
          </a:xfrm>
        </p:spPr>
        <p:txBody>
          <a:bodyPr>
            <a:norm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lang="en-US" sz="1600" kern="1200" spc="0" baseline="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21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657600" y="1222744"/>
            <a:ext cx="5111115" cy="136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idx="1"/>
          </p:nvPr>
        </p:nvSpPr>
        <p:spPr>
          <a:xfrm>
            <a:off x="3657600" y="2895600"/>
            <a:ext cx="5120640" cy="12710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7028598" y="4116087"/>
            <a:ext cx="301752" cy="30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en-US" sz="1700" spc="40" dirty="0">
              <a:solidFill>
                <a:srgbClr val="6A737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5" r:id="rId2"/>
  </p:sldLayoutIdLst>
  <p:hf hdr="0" ftr="0" dt="0"/>
  <p:txStyles>
    <p:titleStyle>
      <a:lvl1pPr marL="0" marR="0" indent="0" algn="l" defTabSz="914400" rtl="0" eaLnBrk="1" fontAlgn="base" latinLnBrk="0" hangingPunct="1">
        <a:lnSpc>
          <a:spcPts val="36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kumimoji="0" lang="en-US" sz="3200" b="1" i="0" u="none" strike="noStrike" kern="100" cap="none" spc="0" normalizeH="0" baseline="0" noProof="0">
          <a:ln>
            <a:noFill/>
          </a:ln>
          <a:solidFill>
            <a:schemeClr val="tx1">
              <a:lumMod val="50000"/>
            </a:schemeClr>
          </a:solidFill>
          <a:effectLst/>
          <a:uLnTx/>
          <a:uFillTx/>
          <a:latin typeface="Helvetic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9pPr>
    </p:titleStyle>
    <p:bodyStyle>
      <a:lvl1pPr marL="0" indent="-342900" algn="l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Font typeface="Arial" charset="0"/>
        <a:buNone/>
        <a:defRPr sz="1700" kern="1200" spc="50" baseline="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22263" y="0"/>
            <a:ext cx="846734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16811" y="1295400"/>
            <a:ext cx="846734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69228" y="940998"/>
            <a:ext cx="8467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6882" y="6422501"/>
            <a:ext cx="41930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1200" i="1" baseline="0" dirty="0">
                <a:solidFill>
                  <a:schemeClr val="tx1">
                    <a:lumMod val="50000"/>
                  </a:schemeClr>
                </a:solidFill>
              </a:rPr>
              <a:t>Urban Growers Collective </a:t>
            </a:r>
            <a:r>
              <a:rPr lang="en-US" sz="1200" i="0" baseline="0" dirty="0">
                <a:solidFill>
                  <a:schemeClr val="tx2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| 2022 </a:t>
            </a:r>
            <a:endParaRPr kumimoji="0" lang="en-US" sz="400" b="0" i="0" u="none" strike="noStrike" kern="3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199" y="6422501"/>
            <a:ext cx="6096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D9509BD8-9D31-4C6D-B693-FCAF1F2FE950}" type="slidenum">
              <a:rPr lang="en-US" sz="1100" smtClean="0">
                <a:solidFill>
                  <a:schemeClr val="tx1">
                    <a:lumMod val="50000"/>
                  </a:schemeClr>
                </a:solidFill>
              </a:rPr>
              <a:pPr algn="ctr">
                <a:defRPr/>
              </a:pPr>
              <a:t>‹#›</a:t>
            </a:fld>
            <a:endParaRPr lang="en-US" sz="11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86" r:id="rId3"/>
    <p:sldLayoutId id="2147483693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kern="100" cap="none" baseline="0">
          <a:solidFill>
            <a:schemeClr val="tx1">
              <a:lumMod val="50000"/>
            </a:schemeClr>
          </a:solidFill>
          <a:latin typeface="Arial" charset="0"/>
          <a:ea typeface="Arial" charset="0"/>
          <a:cs typeface="Arial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charset="0"/>
        <a:buChar char="•"/>
        <a:defRPr sz="1600" kern="1200" spc="0" baseline="0">
          <a:solidFill>
            <a:schemeClr val="tx1">
              <a:lumMod val="50000"/>
            </a:schemeClr>
          </a:solidFill>
          <a:latin typeface="Arial" charset="0"/>
          <a:ea typeface="Arial" charset="0"/>
          <a:cs typeface="Arial" charset="0"/>
        </a:defRPr>
      </a:lvl1pPr>
      <a:lvl2pPr marL="742950" indent="-285750" algn="l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charset="0"/>
        <a:buChar char="–"/>
        <a:defRPr sz="1600" kern="1200" spc="0" baseline="0">
          <a:solidFill>
            <a:schemeClr val="tx1">
              <a:lumMod val="50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charset="0"/>
        <a:buChar char="•"/>
        <a:defRPr sz="1600" kern="1200" spc="0" baseline="0">
          <a:solidFill>
            <a:schemeClr val="tx1">
              <a:lumMod val="50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charset="0"/>
        <a:buChar char="–"/>
        <a:defRPr sz="1600" kern="1200" spc="0" baseline="0">
          <a:solidFill>
            <a:schemeClr val="tx1">
              <a:lumMod val="50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charset="0"/>
        <a:buChar char="»"/>
        <a:defRPr sz="1600" kern="1200" spc="0" baseline="0">
          <a:solidFill>
            <a:schemeClr val="tx1">
              <a:lumMod val="50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8836" y="1222744"/>
            <a:ext cx="5609879" cy="1368056"/>
          </a:xfrm>
        </p:spPr>
        <p:txBody>
          <a:bodyPr/>
          <a:lstStyle/>
          <a:p>
            <a:r>
              <a:rPr lang="en-US" dirty="0"/>
              <a:t>Urban Growers Collective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158836" y="2737395"/>
            <a:ext cx="5120332" cy="1383210"/>
          </a:xfrm>
        </p:spPr>
        <p:txBody>
          <a:bodyPr/>
          <a:lstStyle/>
          <a:p>
            <a:r>
              <a:rPr lang="en-US" sz="2000" dirty="0"/>
              <a:t>Youth Corps (Summer)</a:t>
            </a:r>
          </a:p>
          <a:p>
            <a:r>
              <a:rPr lang="en-US" sz="2000" dirty="0"/>
              <a:t>Summary of Findings</a:t>
            </a:r>
          </a:p>
          <a:p>
            <a:r>
              <a:rPr lang="en-US" sz="2000" i="1" dirty="0"/>
              <a:t>Quick Snapshot</a:t>
            </a:r>
          </a:p>
          <a:p>
            <a:endParaRPr lang="en-US" sz="2000" i="1" dirty="0"/>
          </a:p>
          <a:p>
            <a:r>
              <a:rPr lang="en-US" sz="2000" i="1" dirty="0"/>
              <a:t>September 2022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18" y="6266329"/>
            <a:ext cx="1963290" cy="37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2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085C-6709-0844-FAE1-6E784626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participants learned and tried new things and gained skills and confidence through the program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2E1EBDC-E80B-3603-435D-AB9B6D4D5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0586294"/>
              </p:ext>
            </p:extLst>
          </p:nvPr>
        </p:nvGraphicFramePr>
        <p:xfrm>
          <a:off x="436044" y="1220887"/>
          <a:ext cx="8225356" cy="2862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9AE2C9-5042-0CBB-4CE9-D1BD347FFB5A}"/>
              </a:ext>
            </a:extLst>
          </p:cNvPr>
          <p:cNvSpPr txBox="1"/>
          <p:nvPr/>
        </p:nvSpPr>
        <p:spPr>
          <a:xfrm>
            <a:off x="316811" y="6083300"/>
            <a:ext cx="8344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DFSS Youth Program Survey (Summer) (40 responses). Note: This includes youth program participants from the South Chicago farm and &amp; Roosevelt  farm.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9213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085C-6709-0844-FAE1-6E784626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participants engaged in trusting, positive relationships with their instructors and supervisors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AE2C9-5042-0CBB-4CE9-D1BD347FFB5A}"/>
              </a:ext>
            </a:extLst>
          </p:cNvPr>
          <p:cNvSpPr txBox="1"/>
          <p:nvPr/>
        </p:nvSpPr>
        <p:spPr>
          <a:xfrm>
            <a:off x="316811" y="6083300"/>
            <a:ext cx="8344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DFSS Youth Program Survey (Summer) (40 responses). Note: This includes youth program participants from the South Chicago farm and &amp; Roosevelt  farm. </a:t>
            </a:r>
            <a:endParaRPr lang="en-US" sz="10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74A313B-D261-2647-9FFD-28B5CD93B1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163250"/>
              </p:ext>
            </p:extLst>
          </p:nvPr>
        </p:nvGraphicFramePr>
        <p:xfrm>
          <a:off x="380655" y="1417160"/>
          <a:ext cx="8216900" cy="2938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907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085C-6709-0844-FAE1-6E784626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Most participants reported that they had a positive experience that challenged them to grow in a variety of ways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AE2C9-5042-0CBB-4CE9-D1BD347FFB5A}"/>
              </a:ext>
            </a:extLst>
          </p:cNvPr>
          <p:cNvSpPr txBox="1"/>
          <p:nvPr/>
        </p:nvSpPr>
        <p:spPr>
          <a:xfrm>
            <a:off x="316811" y="6083300"/>
            <a:ext cx="8344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DFSS Youth Program Survey (Summer) (40 responses). Note: This includes youth program participants from the South Chicago farm and &amp; Roosevelt  farm. </a:t>
            </a:r>
            <a:endParaRPr lang="en-US" sz="10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E8934D3-F14F-6844-A1F3-E9BDB78C46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560476"/>
              </p:ext>
            </p:extLst>
          </p:nvPr>
        </p:nvGraphicFramePr>
        <p:xfrm>
          <a:off x="316811" y="1406061"/>
          <a:ext cx="8344589" cy="3304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942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085C-6709-0844-FAE1-6E784626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participants reported positive feelings about the program overall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AE2C9-5042-0CBB-4CE9-D1BD347FFB5A}"/>
              </a:ext>
            </a:extLst>
          </p:cNvPr>
          <p:cNvSpPr txBox="1"/>
          <p:nvPr/>
        </p:nvSpPr>
        <p:spPr>
          <a:xfrm>
            <a:off x="316811" y="6083300"/>
            <a:ext cx="8344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DFSS Youth Program Survey (Summer) (40 responses). Note: This includes youth program participants from the South Chicago farm and &amp; Roosevelt  farm. </a:t>
            </a:r>
            <a:endParaRPr lang="en-US" sz="10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7A14B08-46E6-844A-ABCA-08F8796A1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3293555"/>
              </p:ext>
            </p:extLst>
          </p:nvPr>
        </p:nvGraphicFramePr>
        <p:xfrm>
          <a:off x="316811" y="1295401"/>
          <a:ext cx="8619371" cy="306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007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085C-6709-0844-FAE1-6E784626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Most participants reported that they connected with peers, instructors, adults and other youth in the community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AE2C9-5042-0CBB-4CE9-D1BD347FFB5A}"/>
              </a:ext>
            </a:extLst>
          </p:cNvPr>
          <p:cNvSpPr txBox="1"/>
          <p:nvPr/>
        </p:nvSpPr>
        <p:spPr>
          <a:xfrm>
            <a:off x="316811" y="6083300"/>
            <a:ext cx="8344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DFSS Youth Program Survey (Summer) (40 total responses; 31 complete responses). Note: This includes youth program participants from the South Chicago farm and &amp; Roosevelt  farm. </a:t>
            </a:r>
            <a:endParaRPr lang="en-US" sz="10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71D48FD-7149-8843-B9FB-A7D5EF5DE0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47792"/>
              </p:ext>
            </p:extLst>
          </p:nvPr>
        </p:nvGraphicFramePr>
        <p:xfrm>
          <a:off x="136702" y="1326456"/>
          <a:ext cx="8344589" cy="2570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7963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085C-6709-0844-FAE1-6E784626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participants reported that they had opportunities to discuss systemic racism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AE2C9-5042-0CBB-4CE9-D1BD347FFB5A}"/>
              </a:ext>
            </a:extLst>
          </p:cNvPr>
          <p:cNvSpPr txBox="1"/>
          <p:nvPr/>
        </p:nvSpPr>
        <p:spPr>
          <a:xfrm>
            <a:off x="316811" y="6083300"/>
            <a:ext cx="8344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</a:rPr>
              <a:t>DFSS Youth Program Survey (Summer) (40 total responses; 31 complete responses). Note: This includes youth program participants from the South Chicago farm and &amp; Roosevelt  farm. </a:t>
            </a:r>
            <a:endParaRPr lang="en-US" sz="10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78889B2-0B5E-3544-A5F3-56316AAA8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838437"/>
              </p:ext>
            </p:extLst>
          </p:nvPr>
        </p:nvGraphicFramePr>
        <p:xfrm>
          <a:off x="343781" y="1288355"/>
          <a:ext cx="8424310" cy="319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668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085C-6709-0844-FAE1-6E784626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Nearly all participants reported that they feel more hopeful about their future and that their work had an impact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AE2C9-5042-0CBB-4CE9-D1BD347FFB5A}"/>
              </a:ext>
            </a:extLst>
          </p:cNvPr>
          <p:cNvSpPr txBox="1"/>
          <p:nvPr/>
        </p:nvSpPr>
        <p:spPr>
          <a:xfrm>
            <a:off x="322264" y="5732316"/>
            <a:ext cx="83445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</a:t>
            </a:r>
            <a:r>
              <a:rPr lang="en-US" sz="1000" b="0" u="none" strike="noStrike" dirty="0">
                <a:solidFill>
                  <a:srgbClr val="000000"/>
                </a:solidFill>
                <a:effectLst/>
              </a:rPr>
              <a:t>DFSS Youth Program Survey (Summer) (40 total responses; 31 complete responses). Note: This includes youth program participants from the South Chicago farm and &amp; Roosevelt  farm. </a:t>
            </a:r>
          </a:p>
          <a:p>
            <a:r>
              <a:rPr lang="en-US" sz="1000" b="0" u="none" strike="noStrike" dirty="0">
                <a:solidFill>
                  <a:srgbClr val="000000"/>
                </a:solidFill>
                <a:effectLst/>
              </a:rPr>
              <a:t>Note: </a:t>
            </a:r>
            <a:r>
              <a:rPr lang="en-US" sz="1000" dirty="0"/>
              <a:t>Participants who reported “Strongly Agree” or “Agree” about being more hopeful and Participants who reported that their work had a positive impact on the community. </a:t>
            </a:r>
          </a:p>
          <a:p>
            <a:endParaRPr lang="en-US" sz="10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C4FA1C4-03D6-0C42-8712-0F9AA09182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247179"/>
              </p:ext>
            </p:extLst>
          </p:nvPr>
        </p:nvGraphicFramePr>
        <p:xfrm>
          <a:off x="1233054" y="1215620"/>
          <a:ext cx="6261100" cy="2899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344731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MM BRAND">
      <a:dk1>
        <a:srgbClr val="6A737B"/>
      </a:dk1>
      <a:lt1>
        <a:sysClr val="window" lastClr="FFFFFF"/>
      </a:lt1>
      <a:dk2>
        <a:srgbClr val="9FA1A4"/>
      </a:dk2>
      <a:lt2>
        <a:srgbClr val="FFFFFF"/>
      </a:lt2>
      <a:accent1>
        <a:srgbClr val="D31228"/>
      </a:accent1>
      <a:accent2>
        <a:srgbClr val="00A5D9"/>
      </a:accent2>
      <a:accent3>
        <a:srgbClr val="6CB33F"/>
      </a:accent3>
      <a:accent4>
        <a:srgbClr val="FFE512"/>
      </a:accent4>
      <a:accent5>
        <a:srgbClr val="FDF8D6"/>
      </a:accent5>
      <a:accent6>
        <a:srgbClr val="FFFFFF"/>
      </a:accent6>
      <a:hlink>
        <a:srgbClr val="00A5D9"/>
      </a:hlink>
      <a:folHlink>
        <a:srgbClr val="3BC2FF"/>
      </a:folHlink>
    </a:clrScheme>
    <a:fontScheme name="MM Fon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charset="0"/>
          <a:buNone/>
          <a:tabLst/>
          <a:defRPr kumimoji="0" sz="1700" b="0" i="0" u="none" strike="noStrike" kern="1200" cap="none" spc="4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M PPT Template 1 13 11 (1)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MM Fon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A8F757A801B409CD4D480D0FCC51D" ma:contentTypeVersion="4" ma:contentTypeDescription="Create a new document." ma:contentTypeScope="" ma:versionID="58719957b32f685765c2125b60e67539">
  <xsd:schema xmlns:xsd="http://www.w3.org/2001/XMLSchema" xmlns:p="http://schemas.microsoft.com/office/2006/metadata/properties" xmlns:ns1="http://schemas.microsoft.com/sharepoint/v3" xmlns:ns2="758FAA37-807A-401B-9CD4-D480D0FCC51D" xmlns:ns3="758faa37-807a-401b-9cd4-d480d0fcc51d" targetNamespace="http://schemas.microsoft.com/office/2006/metadata/properties" ma:root="true" ma:fieldsID="aa770b25a03e1f7bb7eb97dacb8661fb" ns1:_="" ns2:_="" ns3:_="">
    <xsd:import namespace="http://schemas.microsoft.com/sharepoint/v3"/>
    <xsd:import namespace="758FAA37-807A-401B-9CD4-D480D0FCC51D"/>
    <xsd:import namespace="758faa37-807a-401b-9cd4-d480d0fcc51d"/>
    <xsd:element name="properties">
      <xsd:complexType>
        <xsd:sequence>
          <xsd:element name="documentManagement">
            <xsd:complexType>
              <xsd:all>
                <xsd:element ref="ns1:_ModerationComments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2:Description0" minOccurs="0"/>
                <xsd:element ref="ns1:ContentTypeId" minOccurs="0"/>
                <xsd:element ref="ns1:TemplateUrl" minOccurs="0"/>
                <xsd:element ref="ns1:xd_ProgID" minOccurs="0"/>
                <xsd:element ref="ns1:xd_Signature" minOccurs="0"/>
                <xsd:element ref="ns1:CheckoutUser" minOccurs="0"/>
                <xsd:element ref="ns1: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3:Measurement_x0020_or_x0020_Value_x0020_Crea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_ModerationComments" ma:index="0" nillable="true" ma:displayName="Approver Comments" ma:hidden="true" ma:internalName="_ModerationComments" ma:readOnly="true">
      <xsd:simpleType>
        <xsd:restriction base="dms:Note"/>
      </xsd:simpleType>
    </xsd:element>
    <xsd:element name="File_x0020_Type" ma:index="4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5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6" nillable="true" ma:displayName="Source Url" ma:hidden="true" ma:internalName="_SourceUrl">
      <xsd:simpleType>
        <xsd:restriction base="dms:Text"/>
      </xsd:simpleType>
    </xsd:element>
    <xsd:element name="_SharedFileIndex" ma:index="7" nillable="true" ma:displayName="Shared File Index" ma:hidden="true" ma:internalName="_SharedFileIndex">
      <xsd:simpleType>
        <xsd:restriction base="dms:Text"/>
      </xsd:simpleType>
    </xsd:element>
    <xsd:element name="ContentTypeId" ma:index="10" nillable="true" ma:displayName="Content Type ID" ma:hidden="true" ma:internalName="ContentTypeId" ma:readOnly="true">
      <xsd:simpleType>
        <xsd:restriction base="dms:Unknown"/>
      </xsd:simpleType>
    </xsd:element>
    <xsd:element name="TemplateUrl" ma:index="11" nillable="true" ma:displayName="Template Link" ma:hidden="true" ma:internalName="TemplateUrl">
      <xsd:simpleType>
        <xsd:restriction base="dms:Text"/>
      </xsd:simpleType>
    </xsd:element>
    <xsd:element name="xd_ProgID" ma:index="12" nillable="true" ma:displayName="Html File Link" ma:hidden="true" ma:internalName="xd_ProgID">
      <xsd:simpleType>
        <xsd:restriction base="dms:Text"/>
      </xsd:simpleType>
    </xsd:element>
    <xsd:element name="xd_Signature" ma:index="13" nillable="true" ma:displayName="Is Signed" ma:hidden="true" ma:internalName="xd_Signature" ma:readOnly="true">
      <xsd:simpleType>
        <xsd:restriction base="dms:Boolean"/>
      </xsd:simpleType>
    </xsd:element>
    <xsd:element name="CheckoutUser" ma:index="14" nillable="true" ma:displayName="Checked Out To" ma:list="UserInfo" ma:internalName="CheckoutUs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D" ma:index="15" nillable="true" ma:displayName="ID" ma:internalName="ID" ma:readOnly="true">
      <xsd:simpleType>
        <xsd:restriction base="dms:Unknown"/>
      </xsd:simpleType>
    </xsd:element>
    <xsd:element name="Author" ma:index="18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20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21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22" nillable="true" ma:displayName="Copy Source" ma:internalName="_CopySource" ma:readOnly="true">
      <xsd:simpleType>
        <xsd:restriction base="dms:Text"/>
      </xsd:simpleType>
    </xsd:element>
    <xsd:element name="_ModerationStatus" ma:index="23" nillable="true" ma:displayName="Approval Status" ma:default="0" ma:hidden="true" ma:internalName="_ModerationStatus" ma:readOnly="true">
      <xsd:simpleType>
        <xsd:restriction base="dms:Unknown"/>
      </xsd:simpleType>
    </xsd:element>
    <xsd:element name="FileRef" ma:index="24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25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26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27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28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29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31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32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UniqueId" ma:index="33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34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35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36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37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38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MetaInfo" ma:index="49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50" nillable="true" ma:displayName="Level" ma:hidden="true" ma:internalName="_Level" ma:readOnly="true">
      <xsd:simpleType>
        <xsd:restriction base="dms:Unknown"/>
      </xsd:simpleType>
    </xsd:element>
    <xsd:element name="_IsCurrentVersion" ma:index="51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5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6" nillable="true" ma:displayName="UI Version" ma:hidden="true" ma:internalName="_UIVersion" ma:readOnly="true">
      <xsd:simpleType>
        <xsd:restriction base="dms:Unknown"/>
      </xsd:simpleType>
    </xsd:element>
    <xsd:element name="_UIVersionString" ma:index="57" nillable="true" ma:displayName="Version" ma:internalName="_UIVersionString" ma:readOnly="true">
      <xsd:simpleType>
        <xsd:restriction base="dms:Text"/>
      </xsd:simpleType>
    </xsd:element>
    <xsd:element name="InstanceID" ma:index="58" nillable="true" ma:displayName="Instance ID" ma:hidden="true" ma:internalName="InstanceID" ma:readOnly="true">
      <xsd:simpleType>
        <xsd:restriction base="dms:Unknown"/>
      </xsd:simpleType>
    </xsd:element>
    <xsd:element name="Order" ma:index="59" nillable="true" ma:displayName="Order" ma:hidden="true" ma:internalName="Order">
      <xsd:simpleType>
        <xsd:restriction base="dms:Number"/>
      </xsd:simpleType>
    </xsd:element>
    <xsd:element name="GUID" ma:index="60" nillable="true" ma:displayName="GUID" ma:hidden="true" ma:internalName="GUID" ma:readOnly="true">
      <xsd:simpleType>
        <xsd:restriction base="dms:Unknown"/>
      </xsd:simpleType>
    </xsd:element>
    <xsd:element name="WorkflowVersion" ma:index="61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62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63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64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</xsd:schema>
  <xsd:schema xmlns:xsd="http://www.w3.org/2001/XMLSchema" xmlns:dms="http://schemas.microsoft.com/office/2006/documentManagement/types" targetNamespace="758FAA37-807A-401B-9CD4-D480D0FCC51D" elementFormDefault="qualified">
    <xsd:import namespace="http://schemas.microsoft.com/office/2006/documentManagement/types"/>
    <xsd:element name="Description0" ma:index="9" nillable="true" ma:displayName="Description" ma:internalName="Description0" ma:readOnly="false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758faa37-807a-401b-9cd4-d480d0fcc51d" elementFormDefault="qualified">
    <xsd:import namespace="http://schemas.microsoft.com/office/2006/documentManagement/types"/>
    <xsd:element name="Measurement_x0020_or_x0020_Value_x0020_Creation" ma:index="67" nillable="true" ma:displayName="Measurement or Value Creation" ma:default="Enter Choice #1" ma:description="Measurement &amp; Evaluation&#10;Value Creation" ma:internalName="Measurement_x0020_or_x0020_Value_x0020_Crea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ter Choice #1"/>
                    <xsd:enumeration value="Enter Choice #2"/>
                    <xsd:enumeration value="Enter Choice #3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 ma:readOnly="tru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TemplateUrl xmlns="http://schemas.microsoft.com/sharepoint/v3" xsi:nil="true"/>
    <Description0 xmlns="758FAA37-807A-401B-9CD4-D480D0FCC51D" xsi:nil="true"/>
    <_SourceUrl xmlns="http://schemas.microsoft.com/sharepoint/v3" xsi:nil="true"/>
    <xd_ProgID xmlns="http://schemas.microsoft.com/sharepoint/v3" xsi:nil="true"/>
    <CheckoutUser xmlns="http://schemas.microsoft.com/sharepoint/v3">
      <UserInfo>
        <DisplayName/>
        <AccountId xsi:nil="true"/>
        <AccountType/>
      </UserInfo>
    </CheckoutUser>
    <Order xmlns="http://schemas.microsoft.com/sharepoint/v3" xsi:nil="true"/>
    <_SharedFileIndex xmlns="http://schemas.microsoft.com/sharepoint/v3" xsi:nil="true"/>
    <MetaInfo xmlns="http://schemas.microsoft.com/sharepoint/v3" xsi:nil="true"/>
    <ContentTypeId xmlns="http://schemas.microsoft.com/sharepoint/v3">0x01010037AA8F757A801B409CD4D480D0FCC51D</ContentTypeId>
    <Measurement_x0020_or_x0020_Value_x0020_Creation xmlns="758faa37-807a-401b-9cd4-d480d0fcc51d">
      <Value>Enter Choice #1</Value>
    </Measurement_x0020_or_x0020_Value_x0020_Cre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EC215A-16C8-453F-9C78-6E26EF23B5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8FAA37-807A-401B-9CD4-D480D0FCC51D"/>
    <ds:schemaRef ds:uri="758faa37-807a-401b-9cd4-d480d0fcc51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36B3374-AC15-4540-9762-7515C9DCE87C}">
  <ds:schemaRefs>
    <ds:schemaRef ds:uri="http://purl.org/dc/elements/1.1/"/>
    <ds:schemaRef ds:uri="http://purl.org/dc/dcmitype/"/>
    <ds:schemaRef ds:uri="758FAA37-807A-401B-9CD4-D480D0FCC51D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sharepoint/v3"/>
    <ds:schemaRef ds:uri="http://www.w3.org/XML/1998/namespace"/>
    <ds:schemaRef ds:uri="http://schemas.openxmlformats.org/package/2006/metadata/core-properties"/>
    <ds:schemaRef ds:uri="758faa37-807a-401b-9cd4-d480d0fcc51d"/>
  </ds:schemaRefs>
</ds:datastoreItem>
</file>

<file path=customXml/itemProps3.xml><?xml version="1.0" encoding="utf-8"?>
<ds:datastoreItem xmlns:ds="http://schemas.openxmlformats.org/officeDocument/2006/customXml" ds:itemID="{DC8F17D5-AFB1-4F09-85FB-CEDCA817E8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21723</TotalTime>
  <Words>512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blank</vt:lpstr>
      <vt:lpstr>MM PPT Template 1 13 11 (1)</vt:lpstr>
      <vt:lpstr>Urban Growers Collective</vt:lpstr>
      <vt:lpstr>Most participants learned and tried new things and gained skills and confidence through the program </vt:lpstr>
      <vt:lpstr>Most participants engaged in trusting, positive relationships with their instructors and supervisors  </vt:lpstr>
      <vt:lpstr>Most participants reported that they had a positive experience that challenged them to grow in a variety of ways  </vt:lpstr>
      <vt:lpstr>Most participants reported positive feelings about the program overall </vt:lpstr>
      <vt:lpstr>Most participants reported that they connected with peers, instructors, adults and other youth in the community  </vt:lpstr>
      <vt:lpstr>Many participants reported that they had opportunities to discuss systemic racism </vt:lpstr>
      <vt:lpstr>Nearly all participants reported that they feel more hopeful about their future and that their work had an impact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Silver</dc:creator>
  <cp:lastModifiedBy>Kim Silver</cp:lastModifiedBy>
  <cp:revision>534</cp:revision>
  <cp:lastPrinted>2021-07-01T04:13:44Z</cp:lastPrinted>
  <dcterms:created xsi:type="dcterms:W3CDTF">2013-02-25T18:02:13Z</dcterms:created>
  <dcterms:modified xsi:type="dcterms:W3CDTF">2022-09-24T03:31:03Z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0x01010037AA8F757A801B409CD4D480D0FCC51D</vt:lpwstr>
  </property>
</Properties>
</file>