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9" r:id="rId1"/>
  </p:sldMasterIdLst>
  <p:notesMasterIdLst>
    <p:notesMasterId r:id="rId45"/>
  </p:notesMasterIdLst>
  <p:sldIdLst>
    <p:sldId id="312" r:id="rId2"/>
    <p:sldId id="366" r:id="rId3"/>
    <p:sldId id="322" r:id="rId4"/>
    <p:sldId id="259" r:id="rId5"/>
    <p:sldId id="344" r:id="rId6"/>
    <p:sldId id="345" r:id="rId7"/>
    <p:sldId id="380" r:id="rId8"/>
    <p:sldId id="381" r:id="rId9"/>
    <p:sldId id="382" r:id="rId10"/>
    <p:sldId id="383" r:id="rId11"/>
    <p:sldId id="335" r:id="rId12"/>
    <p:sldId id="334" r:id="rId13"/>
    <p:sldId id="341" r:id="rId14"/>
    <p:sldId id="343" r:id="rId15"/>
    <p:sldId id="336" r:id="rId16"/>
    <p:sldId id="337" r:id="rId17"/>
    <p:sldId id="263" r:id="rId18"/>
    <p:sldId id="349" r:id="rId19"/>
    <p:sldId id="350" r:id="rId20"/>
    <p:sldId id="351" r:id="rId21"/>
    <p:sldId id="352" r:id="rId22"/>
    <p:sldId id="353" r:id="rId23"/>
    <p:sldId id="356" r:id="rId24"/>
    <p:sldId id="370" r:id="rId25"/>
    <p:sldId id="368" r:id="rId26"/>
    <p:sldId id="369" r:id="rId27"/>
    <p:sldId id="375" r:id="rId28"/>
    <p:sldId id="374" r:id="rId29"/>
    <p:sldId id="376" r:id="rId30"/>
    <p:sldId id="386" r:id="rId31"/>
    <p:sldId id="387" r:id="rId32"/>
    <p:sldId id="385" r:id="rId33"/>
    <p:sldId id="392" r:id="rId34"/>
    <p:sldId id="393" r:id="rId35"/>
    <p:sldId id="390" r:id="rId36"/>
    <p:sldId id="378" r:id="rId37"/>
    <p:sldId id="388" r:id="rId38"/>
    <p:sldId id="394" r:id="rId39"/>
    <p:sldId id="395" r:id="rId40"/>
    <p:sldId id="397" r:id="rId41"/>
    <p:sldId id="399" r:id="rId42"/>
    <p:sldId id="400" r:id="rId43"/>
    <p:sldId id="367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81D40C-D691-4FED-B764-2052E57457E1}">
          <p14:sldIdLst>
            <p14:sldId id="312"/>
            <p14:sldId id="366"/>
            <p14:sldId id="322"/>
            <p14:sldId id="259"/>
            <p14:sldId id="344"/>
            <p14:sldId id="345"/>
            <p14:sldId id="380"/>
            <p14:sldId id="381"/>
            <p14:sldId id="382"/>
            <p14:sldId id="383"/>
            <p14:sldId id="335"/>
            <p14:sldId id="334"/>
            <p14:sldId id="341"/>
            <p14:sldId id="343"/>
            <p14:sldId id="336"/>
            <p14:sldId id="337"/>
            <p14:sldId id="263"/>
            <p14:sldId id="349"/>
            <p14:sldId id="350"/>
            <p14:sldId id="351"/>
            <p14:sldId id="352"/>
            <p14:sldId id="353"/>
            <p14:sldId id="356"/>
            <p14:sldId id="370"/>
            <p14:sldId id="368"/>
            <p14:sldId id="369"/>
            <p14:sldId id="375"/>
            <p14:sldId id="374"/>
            <p14:sldId id="376"/>
            <p14:sldId id="386"/>
            <p14:sldId id="387"/>
            <p14:sldId id="385"/>
            <p14:sldId id="392"/>
            <p14:sldId id="393"/>
            <p14:sldId id="390"/>
            <p14:sldId id="378"/>
            <p14:sldId id="388"/>
            <p14:sldId id="394"/>
            <p14:sldId id="395"/>
            <p14:sldId id="397"/>
            <p14:sldId id="399"/>
            <p14:sldId id="400"/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8" autoAdjust="0"/>
    <p:restoredTop sz="94665"/>
  </p:normalViewPr>
  <p:slideViewPr>
    <p:cSldViewPr snapToGrid="0" snapToObjects="1" showGuides="1">
      <p:cViewPr varScale="1">
        <p:scale>
          <a:sx n="78" d="100"/>
          <a:sy n="78" d="100"/>
        </p:scale>
        <p:origin x="715" y="62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0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% Oleic Acid in Pork Fat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7665554295022E-2"/>
          <c:y val="0.20850224732044462"/>
          <c:w val="0.89019685039370078"/>
          <c:h val="0.7208876494604841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% Oleic Acid in Pork Fat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53975">
                <a:solidFill>
                  <a:schemeClr val="accent1"/>
                </a:solidFill>
              </a:ln>
              <a:effectLst/>
            </c:spPr>
          </c:marker>
          <c:xVal>
            <c:numRef>
              <c:f>Sheet1!$B$3:$B$6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</c:numCache>
            </c:numRef>
          </c:xVal>
          <c:yVal>
            <c:numRef>
              <c:f>Sheet1!$C$3:$C$6</c:f>
              <c:numCache>
                <c:formatCode>General</c:formatCode>
                <c:ptCount val="4"/>
                <c:pt idx="0">
                  <c:v>41.3</c:v>
                </c:pt>
                <c:pt idx="1">
                  <c:v>44.1</c:v>
                </c:pt>
                <c:pt idx="2">
                  <c:v>45.7</c:v>
                </c:pt>
                <c:pt idx="3">
                  <c:v>48.4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0E-4A92-95C7-04F683102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4150863"/>
        <c:axId val="1794154191"/>
      </c:scatterChart>
      <c:valAx>
        <c:axId val="17941508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794154191"/>
        <c:crosses val="autoZero"/>
        <c:crossBetween val="midCat"/>
      </c:valAx>
      <c:valAx>
        <c:axId val="179415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7941508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4BD2A6-7B30-C949-AD53-F8A7DF09173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EC49CF-2DC0-DA45-B78B-3636DE2EE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Hazelnut-Finished Pork in the Upper Midwest: A new high-value product from a sustainable production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C49CF-2DC0-DA45-B78B-3636DE2EEF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Typically we would stock these hoop barns at 10 pigs/pen or  slightly more than 28 ft2/pig… we reduced numbers in order to match available hazelnuts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C49CF-2DC0-DA45-B78B-3636DE2EEF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7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C49CF-2DC0-DA45-B78B-3636DE2EEF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4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02217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301814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B0C0-A9BE-4F88-8632-224846EC1313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4E1F-41C6-4B88-88EF-8AE24BF13CDB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B175-037A-4B63-A9A0-EC954237ECA3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7CB3-5427-4578-AF27-4E8FAB3E6A0D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7AB0-E9F0-4EBE-8B7D-F209E19B3150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E527-1C37-4966-B54E-6C039D40A59A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5131-D6A5-4AFC-AB66-A7323FD8199E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0ECF-D576-4A9C-BF04-962899F2EBA1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F013-A822-42F6-8C8A-9D45FF459D33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68E4-ABAA-41E5-A0D7-86D164A3C069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3888-8AB9-4920-A981-CDE0D970D567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AAC2-06B7-4EF1-9106-F4C8E84C2245}" type="datetime1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EF36-A71F-4F86-91DA-C5EBB69D9D86}" type="datetime1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BF9C-5A33-443B-A571-EC956E5D7DCD}" type="datetime1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5F03-5BA2-4E72-BFBE-D2B8CFA77904}" type="datetime1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E73B-EB53-447B-BDBA-E3ADC819F6F5}" type="datetime1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C53A-A9B7-4C84-AF7C-0145B7FFFE30}" type="datetime1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436812" cy="6858001"/>
            <a:chOff x="1320800" y="0"/>
            <a:chExt cx="2436812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7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6613" y="217449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096429"/>
            <a:ext cx="10018713" cy="3694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effectLst/>
                <a:latin typeface="Times" charset="0"/>
                <a:ea typeface="Times" charset="0"/>
                <a:cs typeface="Times" charset="0"/>
              </a:defRPr>
            </a:lvl1pPr>
          </a:lstStyle>
          <a:p>
            <a:fld id="{8730EBEB-DE19-40A7-8220-0A2BF38A58C1}" type="datetime1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tx1"/>
                </a:solidFill>
                <a:effectLst/>
                <a:latin typeface="Times" charset="0"/>
                <a:ea typeface="Times" charset="0"/>
                <a:cs typeface="Time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effectLst/>
                <a:latin typeface="Times" charset="0"/>
                <a:ea typeface="Times" charset="0"/>
                <a:cs typeface="Times" charset="0"/>
              </a:defRPr>
            </a:lvl1pPr>
          </a:lstStyle>
          <a:p>
            <a:fld id="{D492C325-7D5D-DC49-92DD-0D3097D4EC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3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90000"/>
        <a:buFont typeface="Arial" charset="0"/>
        <a:buChar char="•"/>
        <a:defRPr sz="4000" kern="1200" cap="none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90000"/>
        <a:buFont typeface="Arial"/>
        <a:buChar char="•"/>
        <a:defRPr sz="4000" kern="1200" cap="none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90000"/>
        <a:buFont typeface="Arial"/>
        <a:buChar char="•"/>
        <a:defRPr sz="3600" kern="1200" cap="none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90000"/>
        <a:buFont typeface="Arial"/>
        <a:buChar char="•"/>
        <a:defRPr sz="3600" kern="1200" cap="none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90000"/>
        <a:buFont typeface="Arial"/>
        <a:buChar char="•"/>
        <a:defRPr sz="3600" kern="1200" cap="none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sare.org/sare_project/onc19-056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2358/jafs/66797/2007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google.com/url?sa=i&amp;rct=j&amp;q=&amp;esrc=s&amp;source=images&amp;cd=&amp;ved=2ahUKEwiC8rTyhNjlAhVB5awKHTw8DgYQjRx6BAgBEAQ&amp;url=https%3A%2F%2Fwww.thenutassociation.org%2Fnuts&amp;psig=AOvVaw3WQW3BdGWu4BQo2utJ16qw&amp;ust=157321388708342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lammersp@uwplatt.ed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37244" y="313268"/>
            <a:ext cx="10554756" cy="261619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Feeding Hazelnuts to Pigs</a:t>
            </a:r>
            <a:br>
              <a:rPr lang="en-US" sz="1600" dirty="0"/>
            </a:br>
            <a:r>
              <a:rPr lang="en-US" sz="1600" dirty="0"/>
              <a:t>and a little poultry</a:t>
            </a:r>
            <a:br>
              <a:rPr lang="en-US" sz="4400" dirty="0"/>
            </a:br>
            <a:r>
              <a:rPr lang="en-US" sz="3200" dirty="0"/>
              <a:t>UMHDI Conference March 4-5, 2022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Pete Lammers, </a:t>
            </a:r>
          </a:p>
          <a:p>
            <a:r>
              <a:rPr lang="en-US" sz="3200" dirty="0"/>
              <a:t>University of Wisconsin-Platteville</a:t>
            </a:r>
          </a:p>
          <a:p>
            <a:r>
              <a:rPr lang="en-US" sz="3200" dirty="0"/>
              <a:t>lammersp@uwplatt.edu</a:t>
            </a:r>
          </a:p>
        </p:txBody>
      </p:sp>
    </p:spTree>
    <p:extLst>
      <p:ext uri="{BB962C8B-B14F-4D97-AF65-F5344CB8AC3E}">
        <p14:creationId xmlns:p14="http://schemas.microsoft.com/office/powerpoint/2010/main" val="6817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7808F-7337-4C4B-9D5D-E889729A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92C9A-70F7-4AED-B2E6-9B762770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858E0-6F5B-4B6D-A17C-05A9F01F1D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47019" y="460513"/>
            <a:ext cx="10254910" cy="18712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Growth rate and performance not impacted by adding in-shell hazelnut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Birds fed 10% in-shell hazelnuts consumed 21.7 g/d in-shell hazelnuts = 0.9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over 19 day trial…		Commercial diet $0.25/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Birds fed free choice refused to consume ground in-shell hazelnuts</a:t>
            </a: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698179EE-476C-44DD-88CD-BE424309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899" y="2891933"/>
            <a:ext cx="5949101" cy="3966067"/>
          </a:xfrm>
          <a:prstGeom prst="rect">
            <a:avLst/>
          </a:prstGeom>
        </p:spPr>
      </p:pic>
      <p:pic>
        <p:nvPicPr>
          <p:cNvPr id="15" name="Picture 14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2D1BEAB2-F6E2-4240-B9A2-D577FBAC5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1933"/>
            <a:ext cx="5949100" cy="39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16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27F6-3735-AB4A-B855-9C7673B3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Nutrient Profile of Hazelnut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AD183B-0E52-604D-B0D2-C958840CD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621282"/>
              </p:ext>
            </p:extLst>
          </p:nvPr>
        </p:nvGraphicFramePr>
        <p:xfrm>
          <a:off x="1623250" y="1270232"/>
          <a:ext cx="8943606" cy="30735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96282">
                  <a:extLst>
                    <a:ext uri="{9D8B030D-6E8A-4147-A177-3AD203B41FA5}">
                      <a16:colId xmlns:a16="http://schemas.microsoft.com/office/drawing/2014/main" val="3503216306"/>
                    </a:ext>
                  </a:extLst>
                </a:gridCol>
                <a:gridCol w="1222670">
                  <a:extLst>
                    <a:ext uri="{9D8B030D-6E8A-4147-A177-3AD203B41FA5}">
                      <a16:colId xmlns:a16="http://schemas.microsoft.com/office/drawing/2014/main" val="2458783889"/>
                    </a:ext>
                  </a:extLst>
                </a:gridCol>
                <a:gridCol w="1160524">
                  <a:extLst>
                    <a:ext uri="{9D8B030D-6E8A-4147-A177-3AD203B41FA5}">
                      <a16:colId xmlns:a16="http://schemas.microsoft.com/office/drawing/2014/main" val="1905584224"/>
                    </a:ext>
                  </a:extLst>
                </a:gridCol>
                <a:gridCol w="2364130">
                  <a:extLst>
                    <a:ext uri="{9D8B030D-6E8A-4147-A177-3AD203B41FA5}">
                      <a16:colId xmlns:a16="http://schemas.microsoft.com/office/drawing/2014/main" val="664530118"/>
                    </a:ext>
                  </a:extLst>
                </a:gridCol>
              </a:tblGrid>
              <a:tr h="787695">
                <a:tc>
                  <a:txBody>
                    <a:bodyPr/>
                    <a:lstStyle/>
                    <a:p>
                      <a:pPr algn="l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Samples from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Kernels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Shells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&lt; 10 mm in-shell hazelnut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33060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protein,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70959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fat,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474157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Neutral detergent fiber,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670974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 detergent fiber,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627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012BDA-D95A-4C70-9430-E5821A554A1F}"/>
              </a:ext>
            </a:extLst>
          </p:cNvPr>
          <p:cNvSpPr txBox="1"/>
          <p:nvPr/>
        </p:nvSpPr>
        <p:spPr>
          <a:xfrm>
            <a:off x="1139149" y="4615063"/>
            <a:ext cx="10386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NDF can be used to predict feed intake… ↑NDF = ↓ Feed Intake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ADF can be used to predict digestibility… ↑ADF = ↓ Digestibility</a:t>
            </a:r>
          </a:p>
        </p:txBody>
      </p:sp>
    </p:spTree>
    <p:extLst>
      <p:ext uri="{BB962C8B-B14F-4D97-AF65-F5344CB8AC3E}">
        <p14:creationId xmlns:p14="http://schemas.microsoft.com/office/powerpoint/2010/main" val="417052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27F6-3735-AB4A-B855-9C7673B3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profile of selected pig feeds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AD183B-0E52-604D-B0D2-C958840CD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802574"/>
              </p:ext>
            </p:extLst>
          </p:nvPr>
        </p:nvGraphicFramePr>
        <p:xfrm>
          <a:off x="1169895" y="1526482"/>
          <a:ext cx="10829930" cy="30735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444475">
                  <a:extLst>
                    <a:ext uri="{9D8B030D-6E8A-4147-A177-3AD203B41FA5}">
                      <a16:colId xmlns:a16="http://schemas.microsoft.com/office/drawing/2014/main" val="3503216306"/>
                    </a:ext>
                  </a:extLst>
                </a:gridCol>
                <a:gridCol w="1166804">
                  <a:extLst>
                    <a:ext uri="{9D8B030D-6E8A-4147-A177-3AD203B41FA5}">
                      <a16:colId xmlns:a16="http://schemas.microsoft.com/office/drawing/2014/main" val="2458783889"/>
                    </a:ext>
                  </a:extLst>
                </a:gridCol>
                <a:gridCol w="1357346">
                  <a:extLst>
                    <a:ext uri="{9D8B030D-6E8A-4147-A177-3AD203B41FA5}">
                      <a16:colId xmlns:a16="http://schemas.microsoft.com/office/drawing/2014/main" val="1905584224"/>
                    </a:ext>
                  </a:extLst>
                </a:gridCol>
                <a:gridCol w="1357346">
                  <a:extLst>
                    <a:ext uri="{9D8B030D-6E8A-4147-A177-3AD203B41FA5}">
                      <a16:colId xmlns:a16="http://schemas.microsoft.com/office/drawing/2014/main" val="3429658342"/>
                    </a:ext>
                  </a:extLst>
                </a:gridCol>
                <a:gridCol w="2503959">
                  <a:extLst>
                    <a:ext uri="{9D8B030D-6E8A-4147-A177-3AD203B41FA5}">
                      <a16:colId xmlns:a16="http://schemas.microsoft.com/office/drawing/2014/main" val="664530118"/>
                    </a:ext>
                  </a:extLst>
                </a:gridCol>
              </a:tblGrid>
              <a:tr h="787695">
                <a:tc>
                  <a:txBody>
                    <a:bodyPr/>
                    <a:lstStyle/>
                    <a:p>
                      <a:pPr algn="l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Soybean Meal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Roasted Soybeans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&lt; 10 mm in-shell hazelnut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33060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protein,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70959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fat,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474157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Neutral detergent fiber,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670974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 detergent fiber,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627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012BDA-D95A-4C70-9430-E5821A554A1F}"/>
              </a:ext>
            </a:extLst>
          </p:cNvPr>
          <p:cNvSpPr txBox="1"/>
          <p:nvPr/>
        </p:nvSpPr>
        <p:spPr>
          <a:xfrm>
            <a:off x="1613647" y="4993669"/>
            <a:ext cx="10386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NDF can be used to predict feed intake… ↑NDF = ↓ Feed Intake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ADF can be used to predict digestibility… ↑ADF = ↓ Digestibility</a:t>
            </a:r>
          </a:p>
        </p:txBody>
      </p:sp>
    </p:spTree>
    <p:extLst>
      <p:ext uri="{BB962C8B-B14F-4D97-AF65-F5344CB8AC3E}">
        <p14:creationId xmlns:p14="http://schemas.microsoft.com/office/powerpoint/2010/main" val="972131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3D15-BBE0-4204-888D-AE520CBD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Fatty acid profile of three products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7F87762-100A-4387-99B8-9381754C7F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176358"/>
              </p:ext>
            </p:extLst>
          </p:nvPr>
        </p:nvGraphicFramePr>
        <p:xfrm>
          <a:off x="2298229" y="1508760"/>
          <a:ext cx="7961138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1761">
                  <a:extLst>
                    <a:ext uri="{9D8B030D-6E8A-4147-A177-3AD203B41FA5}">
                      <a16:colId xmlns:a16="http://schemas.microsoft.com/office/drawing/2014/main" val="2585001639"/>
                    </a:ext>
                  </a:extLst>
                </a:gridCol>
                <a:gridCol w="1571583">
                  <a:extLst>
                    <a:ext uri="{9D8B030D-6E8A-4147-A177-3AD203B41FA5}">
                      <a16:colId xmlns:a16="http://schemas.microsoft.com/office/drawing/2014/main" val="1578550040"/>
                    </a:ext>
                  </a:extLst>
                </a:gridCol>
                <a:gridCol w="1517301">
                  <a:extLst>
                    <a:ext uri="{9D8B030D-6E8A-4147-A177-3AD203B41FA5}">
                      <a16:colId xmlns:a16="http://schemas.microsoft.com/office/drawing/2014/main" val="1959090992"/>
                    </a:ext>
                  </a:extLst>
                </a:gridCol>
                <a:gridCol w="2180493">
                  <a:extLst>
                    <a:ext uri="{9D8B030D-6E8A-4147-A177-3AD203B41FA5}">
                      <a16:colId xmlns:a16="http://schemas.microsoft.com/office/drawing/2014/main" val="1524094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Hazelnut kernels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In-shell hazelnuts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Soybeans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6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Fat,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13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fat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fat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 fat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77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Palmitic (16:0)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5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Oleic (18:1)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866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Linoleic (18:2)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626972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Saturated FA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9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Unsaturated FA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777529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87A44-36C9-4877-B493-D867466C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E9C17-CA9D-4308-B89A-694064B8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96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3D15-BBE0-4204-888D-AE520CBD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Fatty acid profile of three products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7F87762-100A-4387-99B8-9381754C7F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338241"/>
              </p:ext>
            </p:extLst>
          </p:nvPr>
        </p:nvGraphicFramePr>
        <p:xfrm>
          <a:off x="1484313" y="1644601"/>
          <a:ext cx="10018708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1761">
                  <a:extLst>
                    <a:ext uri="{9D8B030D-6E8A-4147-A177-3AD203B41FA5}">
                      <a16:colId xmlns:a16="http://schemas.microsoft.com/office/drawing/2014/main" val="2585001639"/>
                    </a:ext>
                  </a:extLst>
                </a:gridCol>
                <a:gridCol w="1263192">
                  <a:extLst>
                    <a:ext uri="{9D8B030D-6E8A-4147-A177-3AD203B41FA5}">
                      <a16:colId xmlns:a16="http://schemas.microsoft.com/office/drawing/2014/main" val="1578550040"/>
                    </a:ext>
                  </a:extLst>
                </a:gridCol>
                <a:gridCol w="970961">
                  <a:extLst>
                    <a:ext uri="{9D8B030D-6E8A-4147-A177-3AD203B41FA5}">
                      <a16:colId xmlns:a16="http://schemas.microsoft.com/office/drawing/2014/main" val="1078064668"/>
                    </a:ext>
                  </a:extLst>
                </a:gridCol>
                <a:gridCol w="1357460">
                  <a:extLst>
                    <a:ext uri="{9D8B030D-6E8A-4147-A177-3AD203B41FA5}">
                      <a16:colId xmlns:a16="http://schemas.microsoft.com/office/drawing/2014/main" val="1959090992"/>
                    </a:ext>
                  </a:extLst>
                </a:gridCol>
                <a:gridCol w="1272618">
                  <a:extLst>
                    <a:ext uri="{9D8B030D-6E8A-4147-A177-3AD203B41FA5}">
                      <a16:colId xmlns:a16="http://schemas.microsoft.com/office/drawing/2014/main" val="4213938087"/>
                    </a:ext>
                  </a:extLst>
                </a:gridCol>
                <a:gridCol w="1423448">
                  <a:extLst>
                    <a:ext uri="{9D8B030D-6E8A-4147-A177-3AD203B41FA5}">
                      <a16:colId xmlns:a16="http://schemas.microsoft.com/office/drawing/2014/main" val="1524094913"/>
                    </a:ext>
                  </a:extLst>
                </a:gridCol>
                <a:gridCol w="1039268">
                  <a:extLst>
                    <a:ext uri="{9D8B030D-6E8A-4147-A177-3AD203B41FA5}">
                      <a16:colId xmlns:a16="http://schemas.microsoft.com/office/drawing/2014/main" val="352144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Hazelnut kernels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In-shell hazelnuts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Soybeans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6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Fat, %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13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fat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g/kg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fat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g/kg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 fat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g/kg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77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Palmitic (16:0)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5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Oleic (18:1)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866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Linoleic (18:2)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626972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Saturated FA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9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Unsaturated FA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777529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87A44-36C9-4877-B493-D867466C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E9C17-CA9D-4308-B89A-694064B8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14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370182-DFC8-49DA-AA41-DE9FC794C61E}"/>
              </a:ext>
            </a:extLst>
          </p:cNvPr>
          <p:cNvSpPr/>
          <p:nvPr/>
        </p:nvSpPr>
        <p:spPr>
          <a:xfrm>
            <a:off x="7965649" y="3397200"/>
            <a:ext cx="942681" cy="50197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12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0315-1E61-4D93-BC47-7603B7C8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480775"/>
            <a:ext cx="9725997" cy="175259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Iowa State Univeristy </a:t>
            </a:r>
            <a:br>
              <a:rPr lang="pt-BR" dirty="0"/>
            </a:br>
            <a:r>
              <a:rPr lang="pt-BR" dirty="0"/>
              <a:t>Western  Research Farm</a:t>
            </a:r>
            <a:br>
              <a:rPr lang="pt-BR" dirty="0"/>
            </a:br>
            <a:r>
              <a:rPr lang="pt-BR" dirty="0"/>
              <a:t>36515 Hwy E34      Castana, IA 51010</a:t>
            </a:r>
            <a:br>
              <a:rPr lang="pt-BR" dirty="0"/>
            </a:br>
            <a:r>
              <a:rPr lang="pt-BR" dirty="0"/>
              <a:t>Deep bedded hoop barns for pigs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51477-BC86-4501-8852-3553FF764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gfg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15690-0BB9-4811-8014-F278E46A2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A5D60-FE24-40AD-9E1B-7439ABA3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8CBBC16B-2D38-4951-A189-D7455D99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217" y="2813620"/>
            <a:ext cx="3252217" cy="3252217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51B8264-7EED-4D90-8FD5-185729FB5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6" y="2769812"/>
            <a:ext cx="2584093" cy="3478587"/>
          </a:xfrm>
          <a:prstGeom prst="rect">
            <a:avLst/>
          </a:prstGeom>
        </p:spPr>
      </p:pic>
      <p:pic>
        <p:nvPicPr>
          <p:cNvPr id="13" name="Picture 12" descr="A picture containing building, arch, stone&#10;&#10;Description automatically generated">
            <a:extLst>
              <a:ext uri="{FF2B5EF4-FFF2-40B4-BE49-F238E27FC236}">
                <a16:creationId xmlns:a16="http://schemas.microsoft.com/office/drawing/2014/main" id="{2517F054-7D9C-4B7A-8CD7-07950DD4F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982" y="2690572"/>
            <a:ext cx="3056775" cy="34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9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4426-44EA-48C3-8078-C7E919D0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mini-hoop barns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5AEAB-06B7-4713-B415-9F56DAEB2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725" y="1851181"/>
            <a:ext cx="10018713" cy="3694772"/>
          </a:xfrm>
        </p:spPr>
        <p:txBody>
          <a:bodyPr anchor="t"/>
          <a:lstStyle/>
          <a:p>
            <a:r>
              <a:rPr lang="en-US" dirty="0"/>
              <a:t>3 barns 				~ 20 ft × 36 ft</a:t>
            </a:r>
          </a:p>
          <a:p>
            <a:r>
              <a:rPr lang="en-US" dirty="0"/>
              <a:t>2 pens/barn 		 ~10 ft × 28.8 ft</a:t>
            </a:r>
          </a:p>
          <a:p>
            <a:r>
              <a:rPr lang="en-US" dirty="0"/>
              <a:t>6 barrows/pen	 ~ 48 ft</a:t>
            </a:r>
            <a:r>
              <a:rPr lang="en-US" baseline="30000" dirty="0"/>
              <a:t>2</a:t>
            </a:r>
            <a:r>
              <a:rPr lang="en-US" dirty="0"/>
              <a:t>/pig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AAED0-18FD-4270-8E1C-04F9B57FE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514" y="3698567"/>
            <a:ext cx="3528509" cy="264638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FEF48-786D-4FA2-B6E8-AA3B9984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5F5A7-D0DA-41C6-ABF2-B85CAAB9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59274-A49A-43BB-A3DB-D1ACBDDE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695" y="276679"/>
            <a:ext cx="2593536" cy="29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2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357D-20EF-A842-975E-B7C2D0F9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613" y="217449"/>
            <a:ext cx="7741082" cy="1752599"/>
          </a:xfrm>
        </p:spPr>
        <p:txBody>
          <a:bodyPr/>
          <a:lstStyle/>
          <a:p>
            <a:r>
              <a:rPr lang="en-US" dirty="0"/>
              <a:t>2 Replicated Feeding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C2474-41C5-4C48-922F-BC31020FF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054" y="1581614"/>
            <a:ext cx="10018713" cy="3694772"/>
          </a:xfrm>
        </p:spPr>
        <p:txBody>
          <a:bodyPr anchor="t"/>
          <a:lstStyle/>
          <a:p>
            <a:r>
              <a:rPr lang="en-US" dirty="0"/>
              <a:t>36 barrows, 6 pens of 6</a:t>
            </a:r>
          </a:p>
          <a:p>
            <a:r>
              <a:rPr lang="en-US" dirty="0"/>
              <a:t>Start weight 128 </a:t>
            </a:r>
            <a:r>
              <a:rPr lang="en-US" dirty="0" err="1"/>
              <a:t>lb</a:t>
            </a:r>
            <a:endParaRPr lang="en-US" dirty="0"/>
          </a:p>
          <a:p>
            <a:r>
              <a:rPr lang="en-US" dirty="0"/>
              <a:t>All pigs marketed 69 days later</a:t>
            </a:r>
          </a:p>
          <a:p>
            <a:r>
              <a:rPr lang="en-US" dirty="0"/>
              <a:t>Corn-SBM control diet</a:t>
            </a:r>
          </a:p>
          <a:p>
            <a:r>
              <a:rPr lang="en-US" dirty="0"/>
              <a:t>Control + 10% in-shell hazelnuts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D811B-2896-F948-AF9E-60B3E0312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9"/>
          <a:stretch/>
        </p:blipFill>
        <p:spPr>
          <a:xfrm>
            <a:off x="8587818" y="217449"/>
            <a:ext cx="3415462" cy="20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D267-2DA5-43E7-AF7F-FBF3E294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and performance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ADE7D38-24A4-42CB-9831-6D0080CA13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861388"/>
              </p:ext>
            </p:extLst>
          </p:nvPr>
        </p:nvGraphicFramePr>
        <p:xfrm>
          <a:off x="1208729" y="1445757"/>
          <a:ext cx="1001871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742">
                  <a:extLst>
                    <a:ext uri="{9D8B030D-6E8A-4147-A177-3AD203B41FA5}">
                      <a16:colId xmlns:a16="http://schemas.microsoft.com/office/drawing/2014/main" val="614616392"/>
                    </a:ext>
                  </a:extLst>
                </a:gridCol>
                <a:gridCol w="2003742">
                  <a:extLst>
                    <a:ext uri="{9D8B030D-6E8A-4147-A177-3AD203B41FA5}">
                      <a16:colId xmlns:a16="http://schemas.microsoft.com/office/drawing/2014/main" val="3392484307"/>
                    </a:ext>
                  </a:extLst>
                </a:gridCol>
                <a:gridCol w="2464426">
                  <a:extLst>
                    <a:ext uri="{9D8B030D-6E8A-4147-A177-3AD203B41FA5}">
                      <a16:colId xmlns:a16="http://schemas.microsoft.com/office/drawing/2014/main" val="2460473248"/>
                    </a:ext>
                  </a:extLst>
                </a:gridCol>
                <a:gridCol w="1659117">
                  <a:extLst>
                    <a:ext uri="{9D8B030D-6E8A-4147-A177-3AD203B41FA5}">
                      <a16:colId xmlns:a16="http://schemas.microsoft.com/office/drawing/2014/main" val="3218458109"/>
                    </a:ext>
                  </a:extLst>
                </a:gridCol>
                <a:gridCol w="1887683">
                  <a:extLst>
                    <a:ext uri="{9D8B030D-6E8A-4147-A177-3AD203B41FA5}">
                      <a16:colId xmlns:a16="http://schemas.microsoft.com/office/drawing/2014/main" val="2017751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Treatment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19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Hazelnut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</a:t>
                      </a:r>
                    </a:p>
                  </a:txBody>
                  <a:tcP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660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286.6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284.5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5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ADG,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5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ADFI,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919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F:G,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40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G:F g/kg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20563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B3965-C08E-41AA-8A55-6D1298B6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790AF-ECBE-42B1-90A1-7A04C3C8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9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D267-2DA5-43E7-AF7F-FBF3E294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84" y="307243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dirty="0"/>
              <a:t>Pigs grew and similar rates</a:t>
            </a:r>
            <a:br>
              <a:rPr lang="en-US" dirty="0"/>
            </a:br>
            <a:r>
              <a:rPr lang="en-US" dirty="0"/>
              <a:t>Pigs consumed similar amounts of feed</a:t>
            </a:r>
            <a:br>
              <a:rPr lang="en-US" dirty="0"/>
            </a:br>
            <a:r>
              <a:rPr lang="en-US" dirty="0"/>
              <a:t>Control grew slightly more efficiently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ADE7D38-24A4-42CB-9831-6D0080CA13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892168"/>
              </p:ext>
            </p:extLst>
          </p:nvPr>
        </p:nvGraphicFramePr>
        <p:xfrm>
          <a:off x="1506613" y="2205760"/>
          <a:ext cx="10035242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742">
                  <a:extLst>
                    <a:ext uri="{9D8B030D-6E8A-4147-A177-3AD203B41FA5}">
                      <a16:colId xmlns:a16="http://schemas.microsoft.com/office/drawing/2014/main" val="614616392"/>
                    </a:ext>
                  </a:extLst>
                </a:gridCol>
                <a:gridCol w="2003742">
                  <a:extLst>
                    <a:ext uri="{9D8B030D-6E8A-4147-A177-3AD203B41FA5}">
                      <a16:colId xmlns:a16="http://schemas.microsoft.com/office/drawing/2014/main" val="3392484307"/>
                    </a:ext>
                  </a:extLst>
                </a:gridCol>
                <a:gridCol w="2464426">
                  <a:extLst>
                    <a:ext uri="{9D8B030D-6E8A-4147-A177-3AD203B41FA5}">
                      <a16:colId xmlns:a16="http://schemas.microsoft.com/office/drawing/2014/main" val="2460473248"/>
                    </a:ext>
                  </a:extLst>
                </a:gridCol>
                <a:gridCol w="1659117">
                  <a:extLst>
                    <a:ext uri="{9D8B030D-6E8A-4147-A177-3AD203B41FA5}">
                      <a16:colId xmlns:a16="http://schemas.microsoft.com/office/drawing/2014/main" val="3218458109"/>
                    </a:ext>
                  </a:extLst>
                </a:gridCol>
                <a:gridCol w="1904215">
                  <a:extLst>
                    <a:ext uri="{9D8B030D-6E8A-4147-A177-3AD203B41FA5}">
                      <a16:colId xmlns:a16="http://schemas.microsoft.com/office/drawing/2014/main" val="2017751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Treatment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19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Hazelnut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</a:t>
                      </a:r>
                    </a:p>
                  </a:txBody>
                  <a:tcP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660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286.6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284.5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5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ADG,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5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ADFI,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919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F:G,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402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G:F g/kg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20563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3B3965-C08E-41AA-8A55-6D1298B6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790AF-ECBE-42B1-90A1-7A04C3C8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19</a:t>
            </a:fld>
            <a:endParaRPr lang="en-US"/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8A7616C8-AEC7-4B4F-A01B-9D11199487BC}"/>
              </a:ext>
            </a:extLst>
          </p:cNvPr>
          <p:cNvSpPr/>
          <p:nvPr/>
        </p:nvSpPr>
        <p:spPr>
          <a:xfrm>
            <a:off x="11100119" y="4904026"/>
            <a:ext cx="254639" cy="40535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7EC91DA9-36D8-45D0-8DFD-181670E59E5F}"/>
              </a:ext>
            </a:extLst>
          </p:cNvPr>
          <p:cNvSpPr/>
          <p:nvPr/>
        </p:nvSpPr>
        <p:spPr>
          <a:xfrm>
            <a:off x="1990244" y="1654490"/>
            <a:ext cx="254639" cy="40535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40F296-1200-4E59-AF1A-FBBB08B289B5}"/>
              </a:ext>
            </a:extLst>
          </p:cNvPr>
          <p:cNvCxnSpPr/>
          <p:nvPr/>
        </p:nvCxnSpPr>
        <p:spPr>
          <a:xfrm>
            <a:off x="1574276" y="5309378"/>
            <a:ext cx="978048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53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C95E-D5D8-4841-9F5A-2A62CC1F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39649"/>
            <a:ext cx="10018713" cy="1752599"/>
          </a:xfrm>
        </p:spPr>
        <p:txBody>
          <a:bodyPr/>
          <a:lstStyle/>
          <a:p>
            <a:r>
              <a:rPr lang="en-US" dirty="0"/>
              <a:t>Thank you to collaborators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EC35F-7EDE-4AAE-896A-16424CAC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81614"/>
            <a:ext cx="10377490" cy="3694772"/>
          </a:xfrm>
        </p:spPr>
        <p:txBody>
          <a:bodyPr anchor="t"/>
          <a:lstStyle/>
          <a:p>
            <a:pPr marL="0" indent="0">
              <a:buNone/>
            </a:pPr>
            <a:r>
              <a:rPr lang="en-US" sz="3600" dirty="0"/>
              <a:t>Krista Eiseman and Ryan Pralle, UW-Platteville</a:t>
            </a:r>
          </a:p>
          <a:p>
            <a:pPr marL="0" indent="0">
              <a:buNone/>
            </a:pPr>
            <a:r>
              <a:rPr lang="en-US" sz="3600" dirty="0"/>
              <a:t>Chris Beedle, Iowa State University</a:t>
            </a:r>
          </a:p>
          <a:p>
            <a:pPr marL="0" indent="0">
              <a:buNone/>
            </a:pPr>
            <a:r>
              <a:rPr lang="en-US" sz="3600" dirty="0"/>
              <a:t>Jim Magolski, </a:t>
            </a:r>
            <a:r>
              <a:rPr lang="en-US" sz="3600" dirty="0" err="1"/>
              <a:t>Niman</a:t>
            </a:r>
            <a:r>
              <a:rPr lang="en-US" sz="3600" dirty="0"/>
              <a:t> Ranch</a:t>
            </a:r>
          </a:p>
          <a:p>
            <a:pPr marL="0" indent="0">
              <a:buNone/>
            </a:pPr>
            <a:r>
              <a:rPr lang="en-US" sz="3600" dirty="0"/>
              <a:t>Jason Fischbach, UW-Extension</a:t>
            </a:r>
          </a:p>
          <a:p>
            <a:pPr marL="0" indent="0">
              <a:buNone/>
            </a:pPr>
            <a:r>
              <a:rPr lang="en-US" sz="3600" dirty="0"/>
              <a:t>Jeff Jensen, Iowa Nut Growers Association</a:t>
            </a:r>
          </a:p>
          <a:p>
            <a:pPr marL="0" indent="0">
              <a:buNone/>
            </a:pPr>
            <a:r>
              <a:rPr lang="en-US" sz="3600" dirty="0"/>
              <a:t>Upper Midwest Hazelnut Development Initiative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F4934-EFF5-46D0-9D90-D047EEBD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1441C-64EE-4571-9C5C-F19BD28E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6EA4-3BAB-43AE-966D-8CEC8DFB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Dietary treatment did not impact carcass attributes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C6F4C-303F-456E-9D10-B4E00B33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CB91C-DAA8-45D0-AC7B-4F517E99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86FBF-99D7-484E-A47A-62BE10E75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383453"/>
              </p:ext>
            </p:extLst>
          </p:nvPr>
        </p:nvGraphicFramePr>
        <p:xfrm>
          <a:off x="1065229" y="1859034"/>
          <a:ext cx="1073945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406">
                  <a:extLst>
                    <a:ext uri="{9D8B030D-6E8A-4147-A177-3AD203B41FA5}">
                      <a16:colId xmlns:a16="http://schemas.microsoft.com/office/drawing/2014/main" val="614616392"/>
                    </a:ext>
                  </a:extLst>
                </a:gridCol>
                <a:gridCol w="2130458">
                  <a:extLst>
                    <a:ext uri="{9D8B030D-6E8A-4147-A177-3AD203B41FA5}">
                      <a16:colId xmlns:a16="http://schemas.microsoft.com/office/drawing/2014/main" val="3392484307"/>
                    </a:ext>
                  </a:extLst>
                </a:gridCol>
                <a:gridCol w="2413262">
                  <a:extLst>
                    <a:ext uri="{9D8B030D-6E8A-4147-A177-3AD203B41FA5}">
                      <a16:colId xmlns:a16="http://schemas.microsoft.com/office/drawing/2014/main" val="2460473248"/>
                    </a:ext>
                  </a:extLst>
                </a:gridCol>
                <a:gridCol w="1432874">
                  <a:extLst>
                    <a:ext uri="{9D8B030D-6E8A-4147-A177-3AD203B41FA5}">
                      <a16:colId xmlns:a16="http://schemas.microsoft.com/office/drawing/2014/main" val="3218458109"/>
                    </a:ext>
                  </a:extLst>
                </a:gridCol>
                <a:gridCol w="1595452">
                  <a:extLst>
                    <a:ext uri="{9D8B030D-6E8A-4147-A177-3AD203B41FA5}">
                      <a16:colId xmlns:a16="http://schemas.microsoft.com/office/drawing/2014/main" val="2017751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Treatment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19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Hazelnut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</a:t>
                      </a:r>
                    </a:p>
                  </a:txBody>
                  <a:tcP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660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carcass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5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 depth</a:t>
                      </a:r>
                    </a:p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10</a:t>
                      </a:r>
                      <a:r>
                        <a:rPr lang="en-US" sz="28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rib, in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5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Last rib, in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91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77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6EA4-3BAB-43AE-966D-8CEC8DFB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Dietary treatment did not impact chop quality attributes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C6F4C-303F-456E-9D10-B4E00B33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CB91C-DAA8-45D0-AC7B-4F517E99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86FBF-99D7-484E-A47A-62BE10E75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182384"/>
              </p:ext>
            </p:extLst>
          </p:nvPr>
        </p:nvGraphicFramePr>
        <p:xfrm>
          <a:off x="1065229" y="1859034"/>
          <a:ext cx="10739452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406">
                  <a:extLst>
                    <a:ext uri="{9D8B030D-6E8A-4147-A177-3AD203B41FA5}">
                      <a16:colId xmlns:a16="http://schemas.microsoft.com/office/drawing/2014/main" val="614616392"/>
                    </a:ext>
                  </a:extLst>
                </a:gridCol>
                <a:gridCol w="2130458">
                  <a:extLst>
                    <a:ext uri="{9D8B030D-6E8A-4147-A177-3AD203B41FA5}">
                      <a16:colId xmlns:a16="http://schemas.microsoft.com/office/drawing/2014/main" val="3392484307"/>
                    </a:ext>
                  </a:extLst>
                </a:gridCol>
                <a:gridCol w="2413262">
                  <a:extLst>
                    <a:ext uri="{9D8B030D-6E8A-4147-A177-3AD203B41FA5}">
                      <a16:colId xmlns:a16="http://schemas.microsoft.com/office/drawing/2014/main" val="2460473248"/>
                    </a:ext>
                  </a:extLst>
                </a:gridCol>
                <a:gridCol w="1432874">
                  <a:extLst>
                    <a:ext uri="{9D8B030D-6E8A-4147-A177-3AD203B41FA5}">
                      <a16:colId xmlns:a16="http://schemas.microsoft.com/office/drawing/2014/main" val="3218458109"/>
                    </a:ext>
                  </a:extLst>
                </a:gridCol>
                <a:gridCol w="1595452">
                  <a:extLst>
                    <a:ext uri="{9D8B030D-6E8A-4147-A177-3AD203B41FA5}">
                      <a16:colId xmlns:a16="http://schemas.microsoft.com/office/drawing/2014/main" val="2017751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Treatment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19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Hazelnut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</a:t>
                      </a:r>
                    </a:p>
                  </a:txBody>
                  <a:tcP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660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 score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5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5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Marbling, %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755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WB shear force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17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Cook loss, %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91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60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6EA4-3BAB-43AE-966D-8CEC8DFB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Dietary treatment impacted fatty acid profile of pork fat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C6F4C-303F-456E-9D10-B4E00B33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CB91C-DAA8-45D0-AC7B-4F517E99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86FBF-99D7-484E-A47A-62BE10E75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414643"/>
              </p:ext>
            </p:extLst>
          </p:nvPr>
        </p:nvGraphicFramePr>
        <p:xfrm>
          <a:off x="1065229" y="1859034"/>
          <a:ext cx="10739452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406">
                  <a:extLst>
                    <a:ext uri="{9D8B030D-6E8A-4147-A177-3AD203B41FA5}">
                      <a16:colId xmlns:a16="http://schemas.microsoft.com/office/drawing/2014/main" val="614616392"/>
                    </a:ext>
                  </a:extLst>
                </a:gridCol>
                <a:gridCol w="2130458">
                  <a:extLst>
                    <a:ext uri="{9D8B030D-6E8A-4147-A177-3AD203B41FA5}">
                      <a16:colId xmlns:a16="http://schemas.microsoft.com/office/drawing/2014/main" val="3392484307"/>
                    </a:ext>
                  </a:extLst>
                </a:gridCol>
                <a:gridCol w="2413262">
                  <a:extLst>
                    <a:ext uri="{9D8B030D-6E8A-4147-A177-3AD203B41FA5}">
                      <a16:colId xmlns:a16="http://schemas.microsoft.com/office/drawing/2014/main" val="2460473248"/>
                    </a:ext>
                  </a:extLst>
                </a:gridCol>
                <a:gridCol w="1432874">
                  <a:extLst>
                    <a:ext uri="{9D8B030D-6E8A-4147-A177-3AD203B41FA5}">
                      <a16:colId xmlns:a16="http://schemas.microsoft.com/office/drawing/2014/main" val="3218458109"/>
                    </a:ext>
                  </a:extLst>
                </a:gridCol>
                <a:gridCol w="1595452">
                  <a:extLst>
                    <a:ext uri="{9D8B030D-6E8A-4147-A177-3AD203B41FA5}">
                      <a16:colId xmlns:a16="http://schemas.microsoft.com/office/drawing/2014/main" val="2017751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Treatment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19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Hazelnut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</a:t>
                      </a:r>
                    </a:p>
                  </a:txBody>
                  <a:tcP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660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Palmitic (16:0)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85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Oleic (18:1)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5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Saturated fatty acids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39.80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755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Monounsaturated fatty acids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178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63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F8DAB-54C4-4A23-B4F2-7A0C4328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ADBDA-6117-4EAD-A117-A7011AF22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612" y="1581614"/>
            <a:ext cx="10018713" cy="3694772"/>
          </a:xfrm>
        </p:spPr>
        <p:txBody>
          <a:bodyPr anchor="t"/>
          <a:lstStyle/>
          <a:p>
            <a:pPr marL="0" indent="0">
              <a:buNone/>
            </a:pPr>
            <a:r>
              <a:rPr lang="en-US" sz="3600" dirty="0"/>
              <a:t>Feeding 10% in-shell hazelnuts for 10 weeks</a:t>
            </a:r>
          </a:p>
          <a:p>
            <a:r>
              <a:rPr lang="en-US" dirty="0"/>
              <a:t>Pig growth and pork quality maintained</a:t>
            </a:r>
          </a:p>
          <a:p>
            <a:r>
              <a:rPr lang="en-US" dirty="0"/>
              <a:t>Fatty acid profile of pork fat impacted in the desired direction…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B1FE9-F8D9-4BC3-A7CC-7E573A81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E0AC4-0C3A-483A-9FE8-058D7EA6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89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8410-6D47-4E9E-8A11-257F0FFC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Profiles of Hazelnut Products are Variable!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8342E-4927-4D3A-BE84-A228F943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DC2F7-A67C-4BC9-8501-51121FFD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34DF4CD-45BD-48DC-8AED-59BE82A838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525349"/>
              </p:ext>
            </p:extLst>
          </p:nvPr>
        </p:nvGraphicFramePr>
        <p:xfrm>
          <a:off x="1362078" y="1823425"/>
          <a:ext cx="10307782" cy="365901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797923">
                  <a:extLst>
                    <a:ext uri="{9D8B030D-6E8A-4147-A177-3AD203B41FA5}">
                      <a16:colId xmlns:a16="http://schemas.microsoft.com/office/drawing/2014/main" val="3503216306"/>
                    </a:ext>
                  </a:extLst>
                </a:gridCol>
                <a:gridCol w="1106601">
                  <a:extLst>
                    <a:ext uri="{9D8B030D-6E8A-4147-A177-3AD203B41FA5}">
                      <a16:colId xmlns:a16="http://schemas.microsoft.com/office/drawing/2014/main" val="2458783889"/>
                    </a:ext>
                  </a:extLst>
                </a:gridCol>
                <a:gridCol w="1106601">
                  <a:extLst>
                    <a:ext uri="{9D8B030D-6E8A-4147-A177-3AD203B41FA5}">
                      <a16:colId xmlns:a16="http://schemas.microsoft.com/office/drawing/2014/main" val="1298127713"/>
                    </a:ext>
                  </a:extLst>
                </a:gridCol>
                <a:gridCol w="1106601">
                  <a:extLst>
                    <a:ext uri="{9D8B030D-6E8A-4147-A177-3AD203B41FA5}">
                      <a16:colId xmlns:a16="http://schemas.microsoft.com/office/drawing/2014/main" val="2650154184"/>
                    </a:ext>
                  </a:extLst>
                </a:gridCol>
                <a:gridCol w="1050354">
                  <a:extLst>
                    <a:ext uri="{9D8B030D-6E8A-4147-A177-3AD203B41FA5}">
                      <a16:colId xmlns:a16="http://schemas.microsoft.com/office/drawing/2014/main" val="1905584224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664530118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798326686"/>
                    </a:ext>
                  </a:extLst>
                </a:gridCol>
              </a:tblGrid>
              <a:tr h="845816">
                <a:tc>
                  <a:txBody>
                    <a:bodyPr/>
                    <a:lstStyle/>
                    <a:p>
                      <a:pPr algn="l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Kernels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Shells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Shells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In-shell hazelnut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33060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569676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protein,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070959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fat,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474157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Neutral detergent fiber,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7670974"/>
                  </a:ext>
                </a:extLst>
              </a:tr>
              <a:tr h="5626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 detergent fiber,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262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58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6991-89A8-4207-AB25-5C6A672B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Summer 2021…</a:t>
            </a:r>
            <a:br>
              <a:rPr lang="en-US" dirty="0"/>
            </a:br>
            <a:r>
              <a:rPr lang="en-US" dirty="0"/>
              <a:t>		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3CDCA-150C-4694-A127-454F9F0BE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765" y="1708502"/>
            <a:ext cx="10018713" cy="3694772"/>
          </a:xfrm>
        </p:spPr>
        <p:txBody>
          <a:bodyPr/>
          <a:lstStyle/>
          <a:p>
            <a:r>
              <a:rPr lang="en-US" dirty="0"/>
              <a:t>24 pigs		6 pens of 4 pigs</a:t>
            </a:r>
          </a:p>
          <a:p>
            <a:r>
              <a:rPr lang="en-US" dirty="0"/>
              <a:t>Start weight 150 </a:t>
            </a:r>
            <a:r>
              <a:rPr lang="en-US" dirty="0" err="1"/>
              <a:t>lb</a:t>
            </a:r>
            <a:endParaRPr lang="en-US" dirty="0"/>
          </a:p>
          <a:p>
            <a:r>
              <a:rPr lang="en-US" dirty="0"/>
              <a:t>77 day feeding trial</a:t>
            </a:r>
          </a:p>
          <a:p>
            <a:r>
              <a:rPr lang="en-US" dirty="0"/>
              <a:t>Corn-soybean meal diet with Hazelnut products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29F68-6CD5-47DA-B287-EAA0DAC4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D6AEF-8EC9-4403-9FD2-E7326DB7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A9BA5-01A5-466D-BAFA-F79FD0BA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328" y="75522"/>
            <a:ext cx="3528509" cy="264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6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5E1A4-3230-4E18-867E-6B1877FE9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470830"/>
            <a:ext cx="10018713" cy="3694772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/>
              <a:t>Six Demonstration Diets (no replication)</a:t>
            </a:r>
          </a:p>
          <a:p>
            <a:r>
              <a:rPr lang="en-US" dirty="0"/>
              <a:t>Corn-SMB Control Diet</a:t>
            </a:r>
          </a:p>
          <a:p>
            <a:r>
              <a:rPr lang="en-US" dirty="0"/>
              <a:t>Control + 10% hazelnut kernels</a:t>
            </a:r>
          </a:p>
          <a:p>
            <a:r>
              <a:rPr lang="en-US" dirty="0"/>
              <a:t>Control + 10% hazelnut shells</a:t>
            </a:r>
          </a:p>
          <a:p>
            <a:r>
              <a:rPr lang="en-US" dirty="0"/>
              <a:t>Control + 10% in-shell hazelnuts</a:t>
            </a:r>
          </a:p>
          <a:p>
            <a:r>
              <a:rPr lang="en-US" dirty="0"/>
              <a:t>Control + 20% in-shell hazelnuts</a:t>
            </a:r>
          </a:p>
          <a:p>
            <a:r>
              <a:rPr lang="en-US" dirty="0"/>
              <a:t>Control + 30% in-shell hazelnuts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AB133-4B2F-4932-94F4-D5E3D71F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0242D-4F0E-4F09-90EC-041520F8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8410-6D47-4E9E-8A11-257F0FFC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 Performance Similar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8342E-4927-4D3A-BE84-A228F943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DC2F7-A67C-4BC9-8501-51121FFD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34DF4CD-45BD-48DC-8AED-59BE82A838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889405"/>
              </p:ext>
            </p:extLst>
          </p:nvPr>
        </p:nvGraphicFramePr>
        <p:xfrm>
          <a:off x="1209506" y="1538290"/>
          <a:ext cx="10612926" cy="41148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80977">
                  <a:extLst>
                    <a:ext uri="{9D8B030D-6E8A-4147-A177-3AD203B41FA5}">
                      <a16:colId xmlns:a16="http://schemas.microsoft.com/office/drawing/2014/main" val="3503216306"/>
                    </a:ext>
                  </a:extLst>
                </a:gridCol>
                <a:gridCol w="1223547">
                  <a:extLst>
                    <a:ext uri="{9D8B030D-6E8A-4147-A177-3AD203B41FA5}">
                      <a16:colId xmlns:a16="http://schemas.microsoft.com/office/drawing/2014/main" val="2458783889"/>
                    </a:ext>
                  </a:extLst>
                </a:gridCol>
                <a:gridCol w="1106601">
                  <a:extLst>
                    <a:ext uri="{9D8B030D-6E8A-4147-A177-3AD203B41FA5}">
                      <a16:colId xmlns:a16="http://schemas.microsoft.com/office/drawing/2014/main" val="1298127713"/>
                    </a:ext>
                  </a:extLst>
                </a:gridCol>
                <a:gridCol w="1191004">
                  <a:extLst>
                    <a:ext uri="{9D8B030D-6E8A-4147-A177-3AD203B41FA5}">
                      <a16:colId xmlns:a16="http://schemas.microsoft.com/office/drawing/2014/main" val="2650154184"/>
                    </a:ext>
                  </a:extLst>
                </a:gridCol>
                <a:gridCol w="1158568">
                  <a:extLst>
                    <a:ext uri="{9D8B030D-6E8A-4147-A177-3AD203B41FA5}">
                      <a16:colId xmlns:a16="http://schemas.microsoft.com/office/drawing/2014/main" val="1905584224"/>
                    </a:ext>
                  </a:extLst>
                </a:gridCol>
                <a:gridCol w="1182378">
                  <a:extLst>
                    <a:ext uri="{9D8B030D-6E8A-4147-A177-3AD203B41FA5}">
                      <a16:colId xmlns:a16="http://schemas.microsoft.com/office/drawing/2014/main" val="664530118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798326686"/>
                    </a:ext>
                  </a:extLst>
                </a:gridCol>
              </a:tblGrid>
              <a:tr h="451967">
                <a:tc>
                  <a:txBody>
                    <a:bodyPr/>
                    <a:lstStyle/>
                    <a:p>
                      <a:pPr algn="l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Kernel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Shells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In-shell Hazelnuts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33060"/>
                  </a:ext>
                </a:extLst>
              </a:tr>
              <a:tr h="451967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Control Diet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650189"/>
                  </a:ext>
                </a:extLst>
              </a:tr>
              <a:tr h="451967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%Test Ingredient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569676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Predicted ME, kcal/kg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3507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867473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CP:ME , g:Mcal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70959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daily gain,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474157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daily feed intake,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670974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Gain:Feed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262776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carcass weight,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85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324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12F7-534E-4352-98E9-C4ECC362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Intriguing trend in fatty acid profile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35A42-F429-4895-BC15-D5AB1EC06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8584C-63B6-4505-81B5-76ADF1CE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ECF7A81-BEE3-4928-98FF-3FF0B7671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267735"/>
              </p:ext>
            </p:extLst>
          </p:nvPr>
        </p:nvGraphicFramePr>
        <p:xfrm>
          <a:off x="1317661" y="1694711"/>
          <a:ext cx="10612926" cy="32209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80977">
                  <a:extLst>
                    <a:ext uri="{9D8B030D-6E8A-4147-A177-3AD203B41FA5}">
                      <a16:colId xmlns:a16="http://schemas.microsoft.com/office/drawing/2014/main" val="3503216306"/>
                    </a:ext>
                  </a:extLst>
                </a:gridCol>
                <a:gridCol w="1223547">
                  <a:extLst>
                    <a:ext uri="{9D8B030D-6E8A-4147-A177-3AD203B41FA5}">
                      <a16:colId xmlns:a16="http://schemas.microsoft.com/office/drawing/2014/main" val="2458783889"/>
                    </a:ext>
                  </a:extLst>
                </a:gridCol>
                <a:gridCol w="1106601">
                  <a:extLst>
                    <a:ext uri="{9D8B030D-6E8A-4147-A177-3AD203B41FA5}">
                      <a16:colId xmlns:a16="http://schemas.microsoft.com/office/drawing/2014/main" val="1298127713"/>
                    </a:ext>
                  </a:extLst>
                </a:gridCol>
                <a:gridCol w="1191004">
                  <a:extLst>
                    <a:ext uri="{9D8B030D-6E8A-4147-A177-3AD203B41FA5}">
                      <a16:colId xmlns:a16="http://schemas.microsoft.com/office/drawing/2014/main" val="2650154184"/>
                    </a:ext>
                  </a:extLst>
                </a:gridCol>
                <a:gridCol w="1158568">
                  <a:extLst>
                    <a:ext uri="{9D8B030D-6E8A-4147-A177-3AD203B41FA5}">
                      <a16:colId xmlns:a16="http://schemas.microsoft.com/office/drawing/2014/main" val="1905584224"/>
                    </a:ext>
                  </a:extLst>
                </a:gridCol>
                <a:gridCol w="1182378">
                  <a:extLst>
                    <a:ext uri="{9D8B030D-6E8A-4147-A177-3AD203B41FA5}">
                      <a16:colId xmlns:a16="http://schemas.microsoft.com/office/drawing/2014/main" val="664530118"/>
                    </a:ext>
                  </a:extLst>
                </a:gridCol>
                <a:gridCol w="1069851">
                  <a:extLst>
                    <a:ext uri="{9D8B030D-6E8A-4147-A177-3AD203B41FA5}">
                      <a16:colId xmlns:a16="http://schemas.microsoft.com/office/drawing/2014/main" val="2798326686"/>
                    </a:ext>
                  </a:extLst>
                </a:gridCol>
              </a:tblGrid>
              <a:tr h="451967">
                <a:tc>
                  <a:txBody>
                    <a:bodyPr/>
                    <a:lstStyle/>
                    <a:p>
                      <a:pPr algn="l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Kernel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Shells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In-shell Hazelnuts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833060"/>
                  </a:ext>
                </a:extLst>
              </a:tr>
              <a:tr h="451967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Control Diet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650189"/>
                  </a:ext>
                </a:extLst>
              </a:tr>
              <a:tr h="451967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%Test Ingredient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569676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Crude fat,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867473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CP:ME , g:Mcal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70959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Palmitic (16:0)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474157"/>
                  </a:ext>
                </a:extLst>
              </a:tr>
              <a:tr h="40652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Oleic (18:1)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67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289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1CCCC7-7E75-4580-9CF5-498E235A56B7}"/>
              </a:ext>
            </a:extLst>
          </p:cNvPr>
          <p:cNvSpPr/>
          <p:nvPr/>
        </p:nvSpPr>
        <p:spPr>
          <a:xfrm>
            <a:off x="1517366" y="550606"/>
            <a:ext cx="10537903" cy="5958348"/>
          </a:xfrm>
          <a:prstGeom prst="rect">
            <a:avLst/>
          </a:prstGeom>
          <a:solidFill>
            <a:srgbClr val="FFC000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44453-80CA-4EE2-9681-6C5854E0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Pigs are Robust!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A0D6D-4253-4B95-B598-6FA41127A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70393"/>
            <a:ext cx="10018713" cy="3694772"/>
          </a:xfrm>
        </p:spPr>
        <p:txBody>
          <a:bodyPr anchor="t"/>
          <a:lstStyle/>
          <a:p>
            <a:r>
              <a:rPr lang="en-US" dirty="0"/>
              <a:t>Perform well on a wide range of diets…</a:t>
            </a:r>
          </a:p>
          <a:p>
            <a:r>
              <a:rPr lang="en-US" dirty="0"/>
              <a:t>Interesting trend…</a:t>
            </a:r>
          </a:p>
          <a:p>
            <a:r>
              <a:rPr lang="en-US" dirty="0"/>
              <a:t>Is 18:1 marketable?!?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FF82CD-9945-471C-A981-65AFF990508F}"/>
              </a:ext>
            </a:extLst>
          </p:cNvPr>
          <p:cNvGrpSpPr/>
          <p:nvPr/>
        </p:nvGrpSpPr>
        <p:grpSpPr>
          <a:xfrm>
            <a:off x="6172200" y="2340271"/>
            <a:ext cx="5708695" cy="3807895"/>
            <a:chOff x="6172200" y="2340271"/>
            <a:chExt cx="5708695" cy="38078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E8DBE-A315-4ACF-98A6-516A6903C000}"/>
                </a:ext>
              </a:extLst>
            </p:cNvPr>
            <p:cNvSpPr/>
            <p:nvPr/>
          </p:nvSpPr>
          <p:spPr>
            <a:xfrm>
              <a:off x="7001456" y="2805160"/>
              <a:ext cx="4879439" cy="294557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716CC5-FD4F-4527-B9A3-617EDE445D66}"/>
                </a:ext>
              </a:extLst>
            </p:cNvPr>
            <p:cNvGrpSpPr/>
            <p:nvPr/>
          </p:nvGrpSpPr>
          <p:grpSpPr>
            <a:xfrm>
              <a:off x="6172200" y="2340271"/>
              <a:ext cx="5612977" cy="3807895"/>
              <a:chOff x="6220473" y="2709603"/>
              <a:chExt cx="5612977" cy="3807895"/>
            </a:xfrm>
          </p:grpSpPr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A5071822-C868-4D01-B239-C2948E17601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33064828"/>
                  </p:ext>
                </p:extLst>
              </p:nvPr>
            </p:nvGraphicFramePr>
            <p:xfrm>
              <a:off x="7049729" y="2709603"/>
              <a:ext cx="4783721" cy="342162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14277C-87B3-46B4-9B6F-2A38F3B21D0B}"/>
                  </a:ext>
                </a:extLst>
              </p:cNvPr>
              <p:cNvSpPr txBox="1"/>
              <p:nvPr/>
            </p:nvSpPr>
            <p:spPr>
              <a:xfrm>
                <a:off x="8083685" y="6148166"/>
                <a:ext cx="27158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% in-shell hazelnuts in diet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29C141-8910-4A56-A4F3-61D906FC45F4}"/>
                  </a:ext>
                </a:extLst>
              </p:cNvPr>
              <p:cNvSpPr txBox="1"/>
              <p:nvPr/>
            </p:nvSpPr>
            <p:spPr>
              <a:xfrm>
                <a:off x="6220473" y="5102941"/>
                <a:ext cx="9332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% 18:1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29CD1D7-2B63-4DF6-953F-DC86AF2D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770" y="4172560"/>
            <a:ext cx="2400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C5B76-F243-439D-A328-7ED16258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FBAB3-4AD9-40C8-BF99-FDC11F7A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4861-0D40-4E46-AA66-EDFB3B65B6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6393" y="1581150"/>
            <a:ext cx="10018712" cy="3695700"/>
          </a:xfrm>
        </p:spPr>
        <p:txBody>
          <a:bodyPr anchor="t"/>
          <a:lstStyle/>
          <a:p>
            <a:r>
              <a:rPr lang="en-US" sz="3200" dirty="0">
                <a:hlinkClick r:id="rId3"/>
              </a:rPr>
              <a:t>https://projects.sare.org/sare_project/onc19-056/</a:t>
            </a:r>
            <a:endParaRPr lang="en-US" sz="3200" dirty="0"/>
          </a:p>
          <a:p>
            <a:r>
              <a:rPr lang="en-US" dirty="0"/>
              <a:t>Project Number ONC19-056</a:t>
            </a:r>
          </a:p>
          <a:p>
            <a:r>
              <a:rPr lang="en-US" dirty="0"/>
              <a:t>Jason Fischbach Bayfield County, UW-Extension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9104D0-1B50-432F-90E2-FE7ADB69B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393" y="4572001"/>
            <a:ext cx="4195104" cy="872486"/>
          </a:xfrm>
          <a:prstGeom prst="rect">
            <a:avLst/>
          </a:prstGeom>
        </p:spPr>
      </p:pic>
      <p:pic>
        <p:nvPicPr>
          <p:cNvPr id="11" name="Picture 1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10DFBB6-9DA5-43F0-9842-6F00447BD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666" y="4468085"/>
            <a:ext cx="5344271" cy="1257475"/>
          </a:xfrm>
          <a:prstGeom prst="rect">
            <a:avLst/>
          </a:prstGeom>
        </p:spPr>
      </p:pic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BFE4D3-1EE4-4709-9559-51683ADFC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925" y="129225"/>
            <a:ext cx="7079481" cy="15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94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98F2C-D008-470B-98F2-33FB1F70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577" y="99017"/>
            <a:ext cx="10018713" cy="1752599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400" dirty="0"/>
            </a:br>
            <a:r>
              <a:rPr lang="en-US" sz="4000" b="1" dirty="0"/>
              <a:t>Acorn Fed Iberian Ham 		</a:t>
            </a:r>
            <a:r>
              <a:rPr lang="en-US" sz="2800" dirty="0"/>
              <a:t>	https:www.tienda.com	</a:t>
            </a:r>
            <a:br>
              <a:rPr lang="en-US" sz="2800" dirty="0"/>
            </a:br>
            <a:br>
              <a:rPr lang="en-US" sz="1100" dirty="0"/>
            </a:br>
            <a:r>
              <a:rPr lang="en-US" sz="1100" dirty="0"/>
              <a:t>		      </a:t>
            </a:r>
            <a:r>
              <a:rPr lang="en-US" sz="2200" dirty="0"/>
              <a:t>13-16 </a:t>
            </a:r>
            <a:r>
              <a:rPr lang="en-US" sz="2200" dirty="0" err="1"/>
              <a:t>lb</a:t>
            </a:r>
            <a:r>
              <a:rPr lang="en-US" sz="2200" dirty="0"/>
              <a:t>      	$1,400		Feb 19, 2021		$88-108 per pound</a:t>
            </a:r>
            <a:br>
              <a:rPr lang="en-US" sz="2200" dirty="0"/>
            </a:br>
            <a:r>
              <a:rPr lang="en-US" sz="2200" dirty="0"/>
              <a:t>		15-16.5 </a:t>
            </a:r>
            <a:r>
              <a:rPr lang="en-US" sz="2200" dirty="0" err="1"/>
              <a:t>lb</a:t>
            </a:r>
            <a:r>
              <a:rPr lang="en-US" sz="2200" dirty="0"/>
              <a:t> 		$1,099		Feb 23, 2022		$67-73 per pound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189E8-563B-4D27-B656-3C63B02F4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" r="8032" b="14076"/>
          <a:stretch/>
        </p:blipFill>
        <p:spPr>
          <a:xfrm>
            <a:off x="2186398" y="1811552"/>
            <a:ext cx="8523069" cy="4655885"/>
          </a:xfrm>
          <a:prstGeom prst="rect">
            <a:avLst/>
          </a:prstGeom>
          <a:noFill/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3C8591D-A661-41E2-8F54-DB446366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2279" y="5883275"/>
            <a:ext cx="70841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8DB59-E8FE-41F3-9D73-AB1C4D69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2C325-7D5D-DC49-92DD-0D3097D4EC31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75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Jamón</a:t>
            </a:r>
            <a:r>
              <a:rPr lang="en-US" dirty="0"/>
              <a:t> </a:t>
            </a:r>
            <a:r>
              <a:rPr lang="en-US" dirty="0" err="1"/>
              <a:t>Ibérico</a:t>
            </a:r>
            <a:r>
              <a:rPr lang="en-US" dirty="0"/>
              <a:t> de bellota</a:t>
            </a:r>
            <a:br>
              <a:rPr lang="en-US" dirty="0"/>
            </a:br>
            <a:r>
              <a:rPr lang="en-US" sz="2400" dirty="0"/>
              <a:t>aka</a:t>
            </a:r>
            <a:r>
              <a:rPr lang="en-US" dirty="0"/>
              <a:t> acorn fed ham from Iberia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007" y="2134646"/>
            <a:ext cx="10018713" cy="3694772"/>
          </a:xfrm>
        </p:spPr>
        <p:txBody>
          <a:bodyPr anchor="t"/>
          <a:lstStyle/>
          <a:p>
            <a:r>
              <a:rPr lang="en-US" dirty="0"/>
              <a:t>Specific region</a:t>
            </a:r>
          </a:p>
          <a:p>
            <a:r>
              <a:rPr lang="en-US" dirty="0"/>
              <a:t>Specific breed</a:t>
            </a:r>
          </a:p>
          <a:p>
            <a:r>
              <a:rPr lang="en-US" dirty="0"/>
              <a:t>Specific process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High Value Niche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64476-6C17-42A4-8D96-D54C7569B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615" y="52851"/>
            <a:ext cx="2917932" cy="1917197"/>
          </a:xfrm>
          <a:prstGeom prst="rect">
            <a:avLst/>
          </a:prstGeom>
        </p:spPr>
      </p:pic>
      <p:pic>
        <p:nvPicPr>
          <p:cNvPr id="8" name="Picture 7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04C70673-4ADD-4186-8DBF-3ADD065AA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826" y="2690812"/>
            <a:ext cx="47625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3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57E0-13C1-4A3F-9C98-014318CC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Pork fatty acids are impacted by diet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41E25-A171-471E-BACF-2AAC776C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8B4B9-3E71-4506-A22E-DED09D70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3088772-4A10-42B4-BE26-68AC02446E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865472"/>
              </p:ext>
            </p:extLst>
          </p:nvPr>
        </p:nvGraphicFramePr>
        <p:xfrm>
          <a:off x="1181100" y="1886951"/>
          <a:ext cx="1015365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712">
                  <a:extLst>
                    <a:ext uri="{9D8B030D-6E8A-4147-A177-3AD203B41FA5}">
                      <a16:colId xmlns:a16="http://schemas.microsoft.com/office/drawing/2014/main" val="223483083"/>
                    </a:ext>
                  </a:extLst>
                </a:gridCol>
                <a:gridCol w="1276687">
                  <a:extLst>
                    <a:ext uri="{9D8B030D-6E8A-4147-A177-3AD203B41FA5}">
                      <a16:colId xmlns:a16="http://schemas.microsoft.com/office/drawing/2014/main" val="3109268137"/>
                    </a:ext>
                  </a:extLst>
                </a:gridCol>
                <a:gridCol w="1595859">
                  <a:extLst>
                    <a:ext uri="{9D8B030D-6E8A-4147-A177-3AD203B41FA5}">
                      <a16:colId xmlns:a16="http://schemas.microsoft.com/office/drawing/2014/main" val="1798415235"/>
                    </a:ext>
                  </a:extLst>
                </a:gridCol>
                <a:gridCol w="1775393">
                  <a:extLst>
                    <a:ext uri="{9D8B030D-6E8A-4147-A177-3AD203B41FA5}">
                      <a16:colId xmlns:a16="http://schemas.microsoft.com/office/drawing/2014/main" val="2039924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Dietary Treatment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16:0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18:1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379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Corn-soybean meal control,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884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in-shell hazelnuts,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241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in shell hazelnuts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634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Acorn-fed, free range*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89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diet*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82738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*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Daza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2007   </a:t>
                      </a:r>
                      <a:r>
                        <a:rPr lang="pt-BR" sz="2000" dirty="0">
                          <a:effectLst/>
                          <a:hlinkClick r:id="rId2"/>
                        </a:rPr>
                        <a:t>DOI: https://doi.org/10.22358/jafs/66797/2007</a:t>
                      </a:r>
                      <a:r>
                        <a:rPr lang="pt-BR" sz="2000" dirty="0">
                          <a:effectLst/>
                        </a:rPr>
                        <a:t> </a:t>
                      </a:r>
                    </a:p>
                    <a:p>
                      <a:endParaRPr lang="pt-BR" sz="2000" dirty="0">
                        <a:effectLst/>
                      </a:endParaRPr>
                    </a:p>
                    <a:p>
                      <a:endParaRPr lang="pt-BR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7927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B1A3C3-570A-4F23-982C-6DCDD2181A2B}"/>
              </a:ext>
            </a:extLst>
          </p:cNvPr>
          <p:cNvSpPr/>
          <p:nvPr/>
        </p:nvSpPr>
        <p:spPr>
          <a:xfrm>
            <a:off x="9917723" y="3654070"/>
            <a:ext cx="1093177" cy="11153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6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F1F1-432F-494C-B078-7B59DE1A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Valuing hazelnuts based on Dietary Energy for Growing Pig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DEB88-914F-4DCB-9A34-6F931447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33" y="1970048"/>
            <a:ext cx="10018713" cy="3694772"/>
          </a:xfrm>
        </p:spPr>
        <p:txBody>
          <a:bodyPr anchor="t"/>
          <a:lstStyle/>
          <a:p>
            <a:r>
              <a:rPr lang="en-US" dirty="0"/>
              <a:t>Chemical analysis of feed sample</a:t>
            </a:r>
          </a:p>
          <a:p>
            <a:r>
              <a:rPr lang="en-US" dirty="0"/>
              <a:t>Use prediction equation to estimate energy</a:t>
            </a:r>
          </a:p>
          <a:p>
            <a:r>
              <a:rPr lang="en-US" dirty="0"/>
              <a:t>Start collecting data in field</a:t>
            </a:r>
          </a:p>
          <a:p>
            <a:pPr marL="457200" lvl="1" indent="0">
              <a:buNone/>
            </a:pPr>
            <a:r>
              <a:rPr lang="en-US" sz="2800" dirty="0"/>
              <a:t>Pig performance, Feed Processing, Carcass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803A2-71F4-42C6-A9AF-84099D5D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3F4CA-5587-48C7-ABDC-217379F2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7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AEDA94-2D74-4432-8682-EC49587A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2A0BD-D1E4-4B40-8597-833ADB2B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92272-73E3-48A0-ACA6-E2CEF2B38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93" y="134282"/>
            <a:ext cx="9988891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3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AEDA94-2D74-4432-8682-EC49587A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32A0BD-D1E4-4B40-8597-833ADB2B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92272-73E3-48A0-ACA6-E2CEF2B38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780" y="79539"/>
            <a:ext cx="9988891" cy="4693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354F5-7CF1-47C7-936E-94E768081A36}"/>
              </a:ext>
            </a:extLst>
          </p:cNvPr>
          <p:cNvSpPr txBox="1"/>
          <p:nvPr/>
        </p:nvSpPr>
        <p:spPr>
          <a:xfrm>
            <a:off x="183909" y="1170039"/>
            <a:ext cx="1507239" cy="92333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Enter information about feed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BADCF4-E7F6-4555-8879-FB42E41F1260}"/>
              </a:ext>
            </a:extLst>
          </p:cNvPr>
          <p:cNvCxnSpPr>
            <a:cxnSpLocks/>
          </p:cNvCxnSpPr>
          <p:nvPr/>
        </p:nvCxnSpPr>
        <p:spPr>
          <a:xfrm>
            <a:off x="1612490" y="1553496"/>
            <a:ext cx="2458065" cy="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758C60-C38D-4A15-81A9-7CFA0776059B}"/>
              </a:ext>
            </a:extLst>
          </p:cNvPr>
          <p:cNvCxnSpPr>
            <a:cxnSpLocks/>
          </p:cNvCxnSpPr>
          <p:nvPr/>
        </p:nvCxnSpPr>
        <p:spPr>
          <a:xfrm flipV="1">
            <a:off x="4908779" y="1042219"/>
            <a:ext cx="3539443" cy="71775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5447C2-D103-473B-AB4B-AEAF961867AE}"/>
              </a:ext>
            </a:extLst>
          </p:cNvPr>
          <p:cNvCxnSpPr>
            <a:cxnSpLocks/>
          </p:cNvCxnSpPr>
          <p:nvPr/>
        </p:nvCxnSpPr>
        <p:spPr>
          <a:xfrm>
            <a:off x="4886632" y="1759974"/>
            <a:ext cx="3637936" cy="33339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FC7A04-DB06-4CA0-863D-28BB799CE875}"/>
              </a:ext>
            </a:extLst>
          </p:cNvPr>
          <p:cNvSpPr txBox="1"/>
          <p:nvPr/>
        </p:nvSpPr>
        <p:spPr>
          <a:xfrm>
            <a:off x="183909" y="3429000"/>
            <a:ext cx="1472243" cy="923330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Enter information about feed 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2142BA-7FD3-4F6D-A27A-432FCEE40C28}"/>
              </a:ext>
            </a:extLst>
          </p:cNvPr>
          <p:cNvCxnSpPr>
            <a:cxnSpLocks/>
          </p:cNvCxnSpPr>
          <p:nvPr/>
        </p:nvCxnSpPr>
        <p:spPr>
          <a:xfrm>
            <a:off x="1612489" y="3890665"/>
            <a:ext cx="2458065" cy="1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83AAB2-C55F-4F8A-89D0-F52E02B5C6E2}"/>
              </a:ext>
            </a:extLst>
          </p:cNvPr>
          <p:cNvCxnSpPr>
            <a:cxnSpLocks/>
          </p:cNvCxnSpPr>
          <p:nvPr/>
        </p:nvCxnSpPr>
        <p:spPr>
          <a:xfrm flipV="1">
            <a:off x="4886632" y="2426499"/>
            <a:ext cx="3637936" cy="1742378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0EDE2F-08CA-485E-BA8A-4E644B043EAA}"/>
              </a:ext>
            </a:extLst>
          </p:cNvPr>
          <p:cNvCxnSpPr>
            <a:cxnSpLocks/>
          </p:cNvCxnSpPr>
          <p:nvPr/>
        </p:nvCxnSpPr>
        <p:spPr>
          <a:xfrm flipV="1">
            <a:off x="4886632" y="1222180"/>
            <a:ext cx="3719077" cy="2946697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A1476C0-12B9-460C-A0F4-996B3E7406F4}"/>
              </a:ext>
            </a:extLst>
          </p:cNvPr>
          <p:cNvSpPr/>
          <p:nvPr/>
        </p:nvSpPr>
        <p:spPr>
          <a:xfrm>
            <a:off x="7740732" y="2869791"/>
            <a:ext cx="3831448" cy="1742378"/>
          </a:xfrm>
          <a:prstGeom prst="roundRect">
            <a:avLst/>
          </a:prstGeom>
          <a:noFill/>
          <a:ln w="127000" cmpd="dbl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9F2E96-DE20-4471-A5BC-C03B53F1CF52}"/>
              </a:ext>
            </a:extLst>
          </p:cNvPr>
          <p:cNvSpPr txBox="1"/>
          <p:nvPr/>
        </p:nvSpPr>
        <p:spPr>
          <a:xfrm>
            <a:off x="8634724" y="5254313"/>
            <a:ext cx="2043463" cy="369332"/>
          </a:xfrm>
          <a:prstGeom prst="rect">
            <a:avLst/>
          </a:prstGeom>
          <a:ln w="95250" cmpd="dbl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 Results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124057-54BE-4F7D-97F7-9692495939C6}"/>
              </a:ext>
            </a:extLst>
          </p:cNvPr>
          <p:cNvCxnSpPr/>
          <p:nvPr/>
        </p:nvCxnSpPr>
        <p:spPr>
          <a:xfrm flipV="1">
            <a:off x="9013371" y="4669438"/>
            <a:ext cx="0" cy="474263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85CE62A-CF0A-4C99-8D66-C521F108055F}"/>
              </a:ext>
            </a:extLst>
          </p:cNvPr>
          <p:cNvCxnSpPr/>
          <p:nvPr/>
        </p:nvCxnSpPr>
        <p:spPr>
          <a:xfrm flipV="1">
            <a:off x="10220848" y="4669438"/>
            <a:ext cx="0" cy="474263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46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DAF5-5847-4A52-9640-93E0854D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energy value of feedstuffs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F69B377-9EB7-43C9-816E-DB378710A6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112711"/>
              </p:ext>
            </p:extLst>
          </p:nvPr>
        </p:nvGraphicFramePr>
        <p:xfrm>
          <a:off x="2323230" y="1438327"/>
          <a:ext cx="774521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88">
                  <a:extLst>
                    <a:ext uri="{9D8B030D-6E8A-4147-A177-3AD203B41FA5}">
                      <a16:colId xmlns:a16="http://schemas.microsoft.com/office/drawing/2014/main" val="2483099853"/>
                    </a:ext>
                  </a:extLst>
                </a:gridCol>
                <a:gridCol w="226462">
                  <a:extLst>
                    <a:ext uri="{9D8B030D-6E8A-4147-A177-3AD203B41FA5}">
                      <a16:colId xmlns:a16="http://schemas.microsoft.com/office/drawing/2014/main" val="516545220"/>
                    </a:ext>
                  </a:extLst>
                </a:gridCol>
                <a:gridCol w="2445263">
                  <a:extLst>
                    <a:ext uri="{9D8B030D-6E8A-4147-A177-3AD203B41FA5}">
                      <a16:colId xmlns:a16="http://schemas.microsoft.com/office/drawing/2014/main" val="2503887724"/>
                    </a:ext>
                  </a:extLst>
                </a:gridCol>
                <a:gridCol w="209127">
                  <a:extLst>
                    <a:ext uri="{9D8B030D-6E8A-4147-A177-3AD203B41FA5}">
                      <a16:colId xmlns:a16="http://schemas.microsoft.com/office/drawing/2014/main" val="274240669"/>
                    </a:ext>
                  </a:extLst>
                </a:gridCol>
                <a:gridCol w="2307978">
                  <a:extLst>
                    <a:ext uri="{9D8B030D-6E8A-4147-A177-3AD203B41FA5}">
                      <a16:colId xmlns:a16="http://schemas.microsoft.com/office/drawing/2014/main" val="2525601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Feedstuff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Digestible Energy kcal/kg DM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Metabolizable Energy, kcal/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kgDM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33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 Grain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6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Soybeans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Soybean hulls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125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Hazelnut kernels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6556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47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Hazelnut shells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In-shell hazelnuts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73195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A338C-0510-46D0-BBD7-17ADBE64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6373A-C0C7-41DD-8EF4-4AB9B3E2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F1DE-0A6A-4039-B244-170CADEC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 market reports…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50BC-23A7-48D9-83DA-1F1F2D1AE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600" y="2063132"/>
            <a:ext cx="10018713" cy="3694772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/>
              <a:t>Corn Grain… $6.50/bushel</a:t>
            </a:r>
          </a:p>
          <a:p>
            <a:r>
              <a:rPr lang="en-US" dirty="0"/>
              <a:t>1 bushel = 56 </a:t>
            </a:r>
            <a:r>
              <a:rPr lang="en-US" dirty="0" err="1"/>
              <a:t>lb</a:t>
            </a:r>
            <a:r>
              <a:rPr lang="en-US" dirty="0"/>
              <a:t> @ 15.5% moisture</a:t>
            </a:r>
          </a:p>
          <a:p>
            <a:pPr marL="0" indent="0">
              <a:buNone/>
            </a:pPr>
            <a:r>
              <a:rPr lang="en-US" sz="4400" dirty="0"/>
              <a:t>Soybeans… $16.50/bushel</a:t>
            </a:r>
          </a:p>
          <a:p>
            <a:r>
              <a:rPr lang="en-US" dirty="0"/>
              <a:t>1 bushel = 60 </a:t>
            </a:r>
            <a:r>
              <a:rPr lang="en-US" dirty="0" err="1"/>
              <a:t>lb</a:t>
            </a:r>
            <a:r>
              <a:rPr lang="en-US" dirty="0"/>
              <a:t> @ 13% moisture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C93C6-51FB-4C28-B89F-1FF28BBE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6F5A7-2BE2-4EF4-B9CE-A21EE4D5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235D9-BA59-42BD-83A7-CE649851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507" y="124365"/>
            <a:ext cx="1967765" cy="1375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F7557-154A-46AB-8387-6FE4A1C42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8" t="13462" r="39270"/>
          <a:stretch/>
        </p:blipFill>
        <p:spPr>
          <a:xfrm>
            <a:off x="9620252" y="124365"/>
            <a:ext cx="2277798" cy="25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20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2888-2EB2-419F-849D-F4C4438B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$/bushel… is not a fair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36954-8385-4A84-A522-C50AD215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D1BD4-7709-43CC-84A3-E5AB420C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7FAC9-FB12-4230-BC86-FD1F57183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469" y="1736003"/>
            <a:ext cx="9525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5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006A-8889-478C-8DD6-09BFF06F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Comparative Price Generator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00074E-FA39-4385-84C7-9878AD037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256" y="1043625"/>
            <a:ext cx="6513842" cy="23474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22858-F588-4CC5-9B3D-C8AA02A7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3288-BC29-483D-9310-A24E01A3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94266-C6F9-4E53-A6CA-7F4250460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886" y="3107456"/>
            <a:ext cx="6956423" cy="305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BB3A-BEB7-4551-94A0-8152D87C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Midwest Hazelnut (</a:t>
            </a:r>
            <a:r>
              <a:rPr lang="en-US" i="1" dirty="0"/>
              <a:t>Corylus </a:t>
            </a:r>
            <a:r>
              <a:rPr lang="en-US" i="1" dirty="0" err="1"/>
              <a:t>spp</a:t>
            </a:r>
            <a:r>
              <a:rPr lang="en-US" i="1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10269-58C3-064B-9D89-82454528D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Processing can be a challenge</a:t>
            </a:r>
          </a:p>
          <a:p>
            <a:r>
              <a:rPr lang="en-US" dirty="0"/>
              <a:t>Undersized (&lt;10 mm)</a:t>
            </a:r>
          </a:p>
          <a:p>
            <a:r>
              <a:rPr lang="en-US" dirty="0"/>
              <a:t>Incomplete separation</a:t>
            </a: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FA3E0-F8CA-CD4D-BA32-F91E13BF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67" y="3205046"/>
            <a:ext cx="41529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42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006A-8889-478C-8DD6-09BFF06F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Comparative Price Generator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00074E-FA39-4385-84C7-9878AD037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256" y="1043626"/>
            <a:ext cx="4493035" cy="16191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22858-F588-4CC5-9B3D-C8AA02A7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3288-BC29-483D-9310-A24E01A3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94266-C6F9-4E53-A6CA-7F4250460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70" y="4073659"/>
            <a:ext cx="4493035" cy="1976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9D8567-B0C8-4838-93CD-451C3F14246B}"/>
              </a:ext>
            </a:extLst>
          </p:cNvPr>
          <p:cNvSpPr txBox="1"/>
          <p:nvPr/>
        </p:nvSpPr>
        <p:spPr>
          <a:xfrm>
            <a:off x="1241643" y="2933947"/>
            <a:ext cx="4888467" cy="64633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corn grain is $6.50/bushel may be worth willing to pay about $0.102/</a:t>
            </a:r>
            <a:r>
              <a:rPr lang="en-US" dirty="0" err="1"/>
              <a:t>lb</a:t>
            </a:r>
            <a:r>
              <a:rPr lang="en-US" dirty="0"/>
              <a:t> for in-shell hazelnuts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9AE2C-C581-4AB8-A565-FDFC1BFE2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405" y="1034776"/>
            <a:ext cx="5006424" cy="367796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DA6B4-0A8B-419E-A209-D926D9D3A505}"/>
              </a:ext>
            </a:extLst>
          </p:cNvPr>
          <p:cNvCxnSpPr>
            <a:cxnSpLocks/>
          </p:cNvCxnSpPr>
          <p:nvPr/>
        </p:nvCxnSpPr>
        <p:spPr>
          <a:xfrm flipV="1">
            <a:off x="1484649" y="1853220"/>
            <a:ext cx="1288696" cy="101327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9FA727-899C-4174-97E1-47DF3DD6DC04}"/>
              </a:ext>
            </a:extLst>
          </p:cNvPr>
          <p:cNvCxnSpPr>
            <a:cxnSpLocks/>
          </p:cNvCxnSpPr>
          <p:nvPr/>
        </p:nvCxnSpPr>
        <p:spPr>
          <a:xfrm>
            <a:off x="6190210" y="3024554"/>
            <a:ext cx="2441324" cy="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484322-83FB-40C7-B77B-9FD76D5CDAFE}"/>
              </a:ext>
            </a:extLst>
          </p:cNvPr>
          <p:cNvCxnSpPr>
            <a:cxnSpLocks/>
          </p:cNvCxnSpPr>
          <p:nvPr/>
        </p:nvCxnSpPr>
        <p:spPr>
          <a:xfrm>
            <a:off x="6130110" y="3319027"/>
            <a:ext cx="2653824" cy="407019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4A1021-38D4-4857-9A74-A4B415A2D0E1}"/>
              </a:ext>
            </a:extLst>
          </p:cNvPr>
          <p:cNvCxnSpPr>
            <a:cxnSpLocks/>
          </p:cNvCxnSpPr>
          <p:nvPr/>
        </p:nvCxnSpPr>
        <p:spPr>
          <a:xfrm>
            <a:off x="6190210" y="3429001"/>
            <a:ext cx="2593724" cy="1051291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B4B4E63-65D6-481F-A425-44430F439923}"/>
              </a:ext>
            </a:extLst>
          </p:cNvPr>
          <p:cNvSpPr/>
          <p:nvPr/>
        </p:nvSpPr>
        <p:spPr>
          <a:xfrm>
            <a:off x="8783934" y="2836350"/>
            <a:ext cx="2653824" cy="36512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05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3DF5-7154-4C23-8D1D-BA4211C4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Value as fed basis…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13CC8E-6032-4010-AC6D-CDDF2398D8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619095"/>
              </p:ext>
            </p:extLst>
          </p:nvPr>
        </p:nvGraphicFramePr>
        <p:xfrm>
          <a:off x="1830991" y="1474093"/>
          <a:ext cx="912086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403">
                  <a:extLst>
                    <a:ext uri="{9D8B030D-6E8A-4147-A177-3AD203B41FA5}">
                      <a16:colId xmlns:a16="http://schemas.microsoft.com/office/drawing/2014/main" val="967323800"/>
                    </a:ext>
                  </a:extLst>
                </a:gridCol>
                <a:gridCol w="1699481">
                  <a:extLst>
                    <a:ext uri="{9D8B030D-6E8A-4147-A177-3AD203B41FA5}">
                      <a16:colId xmlns:a16="http://schemas.microsoft.com/office/drawing/2014/main" val="1082136242"/>
                    </a:ext>
                  </a:extLst>
                </a:gridCol>
                <a:gridCol w="2596721">
                  <a:extLst>
                    <a:ext uri="{9D8B030D-6E8A-4147-A177-3AD203B41FA5}">
                      <a16:colId xmlns:a16="http://schemas.microsoft.com/office/drawing/2014/main" val="3079889981"/>
                    </a:ext>
                  </a:extLst>
                </a:gridCol>
                <a:gridCol w="218798">
                  <a:extLst>
                    <a:ext uri="{9D8B030D-6E8A-4147-A177-3AD203B41FA5}">
                      <a16:colId xmlns:a16="http://schemas.microsoft.com/office/drawing/2014/main" val="3512104741"/>
                    </a:ext>
                  </a:extLst>
                </a:gridCol>
                <a:gridCol w="2771463">
                  <a:extLst>
                    <a:ext uri="{9D8B030D-6E8A-4147-A177-3AD203B41FA5}">
                      <a16:colId xmlns:a16="http://schemas.microsoft.com/office/drawing/2014/main" val="174614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 Grain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 Grain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In-shell hazelnuts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Hazelnut :Corn Grain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05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$/bushel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$/cwt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$/cwt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cwt:bu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033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$4.50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964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$6.50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10.21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855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$8.50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15.18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13.35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71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$10.50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18.75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16.49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009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$12.50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22.32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19.64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40085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F5BEE-149F-420A-BBAB-8C1F1613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0111" y="5867131"/>
            <a:ext cx="70841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065A-F5F8-4C05-9941-30F207DB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23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B10F-5DC3-4BFF-986D-2BC38213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613" y="421175"/>
            <a:ext cx="10018713" cy="1752599"/>
          </a:xfrm>
        </p:spPr>
        <p:txBody>
          <a:bodyPr anchor="t">
            <a:normAutofit/>
          </a:bodyPr>
          <a:lstStyle/>
          <a:p>
            <a:r>
              <a:rPr lang="en-US" sz="4000" dirty="0"/>
              <a:t>If we know the price of corn/bushel…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20B35-8BCF-4E27-84DF-DABC9C521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75120"/>
            <a:ext cx="10453690" cy="3694772"/>
          </a:xfrm>
        </p:spPr>
        <p:txBody>
          <a:bodyPr anchor="t"/>
          <a:lstStyle/>
          <a:p>
            <a:pPr marL="0" indent="0">
              <a:buNone/>
            </a:pPr>
            <a:r>
              <a:rPr lang="en-US" sz="2400" i="1" dirty="0"/>
              <a:t>   </a:t>
            </a:r>
            <a:r>
              <a:rPr lang="en-US" sz="2800" i="1" dirty="0"/>
              <a:t>multiply by 1.57 to estimate what 100 </a:t>
            </a:r>
            <a:r>
              <a:rPr lang="en-US" sz="2800" i="1" dirty="0" err="1"/>
              <a:t>lb</a:t>
            </a:r>
            <a:r>
              <a:rPr lang="en-US" sz="2800" i="1" dirty="0"/>
              <a:t> of hazelnut is worth???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8333D-A415-4B99-ABB9-163762FD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A51D-DB1A-46D1-B2D7-C4EE8A46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D59300-9E7D-4332-A883-DBA4CCA35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32" y="2119309"/>
            <a:ext cx="7084178" cy="3176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8B6221-4E48-4EAA-AA69-31F7D7DFF5AC}"/>
              </a:ext>
            </a:extLst>
          </p:cNvPr>
          <p:cNvSpPr txBox="1"/>
          <p:nvPr/>
        </p:nvSpPr>
        <p:spPr>
          <a:xfrm>
            <a:off x="8831431" y="2580466"/>
            <a:ext cx="2507129" cy="1384995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Best to analyze the hazelnuts first!</a:t>
            </a:r>
          </a:p>
        </p:txBody>
      </p:sp>
    </p:spTree>
    <p:extLst>
      <p:ext uri="{BB962C8B-B14F-4D97-AF65-F5344CB8AC3E}">
        <p14:creationId xmlns:p14="http://schemas.microsoft.com/office/powerpoint/2010/main" val="1830879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7AF5-1B01-4C96-8D8D-672C877A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CC47D-B897-4DAE-8302-B55824E06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287" y="1093748"/>
            <a:ext cx="8778569" cy="3694772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Dr. Pete Lammers</a:t>
            </a:r>
          </a:p>
          <a:p>
            <a:pPr marL="0" indent="0" algn="ctr">
              <a:buNone/>
            </a:pPr>
            <a:r>
              <a:rPr lang="en-US" sz="6000" dirty="0">
                <a:hlinkClick r:id="rId3"/>
              </a:rPr>
              <a:t>lammersp@uwplatt.edu</a:t>
            </a: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608-342-7650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1EB41-7F64-4B96-B505-A15996DD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34065-BCCE-4415-A3DC-E80A08E2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7018-F37C-49BE-84A4-602F0942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934269"/>
            <a:ext cx="10018713" cy="1752599"/>
          </a:xfrm>
        </p:spPr>
        <p:txBody>
          <a:bodyPr/>
          <a:lstStyle/>
          <a:p>
            <a:r>
              <a:rPr lang="en-US" dirty="0"/>
              <a:t>Preparing Hazelnuts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E2578-A449-450D-A0B4-4807A2821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613" y="2699094"/>
            <a:ext cx="10018713" cy="36947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 HP Roller Mill  </a:t>
            </a:r>
          </a:p>
          <a:p>
            <a:pPr marL="0" indent="0">
              <a:buNone/>
            </a:pPr>
            <a:r>
              <a:rPr lang="en-US" dirty="0"/>
              <a:t>~ 60 bushels of barley/hour </a:t>
            </a:r>
          </a:p>
          <a:p>
            <a:pPr marL="0" indent="0">
              <a:buNone/>
            </a:pPr>
            <a:r>
              <a:rPr lang="en-US" sz="3600" dirty="0"/>
              <a:t>Apollo Machine https://www.apollomills.com/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A5E4F-7A00-4894-B377-BE310049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6E6A2-6EB4-4B20-AF93-F1D7F190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0F77E8B-D3A2-44FC-A165-A8EE6D47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949" y="495789"/>
            <a:ext cx="3224732" cy="36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7018-F37C-49BE-84A4-602F0942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934269"/>
            <a:ext cx="10018713" cy="1752599"/>
          </a:xfrm>
        </p:spPr>
        <p:txBody>
          <a:bodyPr anchor="t"/>
          <a:lstStyle/>
          <a:p>
            <a:r>
              <a:rPr lang="en-US" dirty="0"/>
              <a:t>Preparing Hazelnuts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E2578-A449-450D-A0B4-4807A2821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810568"/>
            <a:ext cx="10018713" cy="369477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200 </a:t>
            </a:r>
            <a:r>
              <a:rPr lang="en-US" sz="3600" dirty="0" err="1"/>
              <a:t>lb</a:t>
            </a:r>
            <a:r>
              <a:rPr lang="en-US" sz="3600" dirty="0"/>
              <a:t> of hazelnuts/ton of feed</a:t>
            </a:r>
          </a:p>
          <a:p>
            <a:pPr marL="0" indent="0">
              <a:buNone/>
            </a:pPr>
            <a:r>
              <a:rPr lang="en-US" sz="3600" dirty="0"/>
              <a:t>2 passes</a:t>
            </a:r>
          </a:p>
          <a:p>
            <a:pPr marL="0" indent="0">
              <a:buNone/>
            </a:pPr>
            <a:r>
              <a:rPr lang="en-US" sz="3600" dirty="0"/>
              <a:t>15 minutes</a:t>
            </a:r>
          </a:p>
          <a:p>
            <a:pPr marL="0" indent="0">
              <a:buNone/>
            </a:pPr>
            <a:r>
              <a:rPr lang="en-US" dirty="0"/>
              <a:t>         1772 microns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A5E4F-7A00-4894-B377-BE310049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6E6A2-6EB4-4B20-AF93-F1D7F190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0F77E8B-D3A2-44FC-A165-A8EE6D47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949" y="495789"/>
            <a:ext cx="3224732" cy="3610435"/>
          </a:xfrm>
          <a:prstGeom prst="rect">
            <a:avLst/>
          </a:prstGeom>
        </p:spPr>
      </p:pic>
      <p:pic>
        <p:nvPicPr>
          <p:cNvPr id="7" name="Picture 6" descr="A picture containing kitchenware, chocolate, sesame seed, edible seed&#10;&#10;Description automatically generated">
            <a:extLst>
              <a:ext uri="{FF2B5EF4-FFF2-40B4-BE49-F238E27FC236}">
                <a16:creationId xmlns:a16="http://schemas.microsoft.com/office/drawing/2014/main" id="{AD6737EB-DD57-42F2-A2A6-CCF2B026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983" y="3662509"/>
            <a:ext cx="3724795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8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CAE3-A4BF-4BE6-9B79-A769D6FB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In-shell Hazelnuts to Broilers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99F22-7091-4925-B72A-9A2302DAE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81614"/>
            <a:ext cx="10018713" cy="3694772"/>
          </a:xfrm>
        </p:spPr>
        <p:txBody>
          <a:bodyPr anchor="t"/>
          <a:lstStyle/>
          <a:p>
            <a:r>
              <a:rPr lang="en-US" dirty="0"/>
              <a:t>ANSCI 4090 Nonruminant Nutrition F2021</a:t>
            </a:r>
          </a:p>
          <a:p>
            <a:r>
              <a:rPr lang="en-US" dirty="0"/>
              <a:t>12 pens of 5 broilers</a:t>
            </a:r>
          </a:p>
          <a:p>
            <a:r>
              <a:rPr lang="en-US" dirty="0"/>
              <a:t>4 ft × 4 ft</a:t>
            </a:r>
          </a:p>
          <a:p>
            <a:r>
              <a:rPr lang="en-US" dirty="0"/>
              <a:t>Fed 1 of 3 diets</a:t>
            </a:r>
          </a:p>
          <a:p>
            <a:r>
              <a:rPr lang="en-US" dirty="0"/>
              <a:t>1.6 </a:t>
            </a:r>
            <a:r>
              <a:rPr lang="en-US" dirty="0" err="1"/>
              <a:t>lb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5.4 </a:t>
            </a:r>
            <a:r>
              <a:rPr lang="en-US" dirty="0" err="1">
                <a:sym typeface="Wingdings" panose="05000000000000000000" pitchFamily="2" charset="2"/>
              </a:rPr>
              <a:t>lb</a:t>
            </a:r>
            <a:r>
              <a:rPr lang="en-US" dirty="0">
                <a:sym typeface="Wingdings" panose="05000000000000000000" pitchFamily="2" charset="2"/>
              </a:rPr>
              <a:t>, 19 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67659-C4D7-4CC8-90C7-4E29DD40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2FF90-E9C9-43F1-A2EB-F135FA89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A74A5-2173-4803-97CE-EFDC19118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65" y="2458065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3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8B98D-4734-4B01-8CE1-AF2B1EB3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Broiler Diets, fed 16 days pre-harvest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627A2-5AEB-450F-9C61-DCF7718ED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662320"/>
            <a:ext cx="10018713" cy="3694772"/>
          </a:xfrm>
        </p:spPr>
        <p:txBody>
          <a:bodyPr anchor="t"/>
          <a:lstStyle/>
          <a:p>
            <a:r>
              <a:rPr lang="en-US" dirty="0"/>
              <a:t>Control (commercial crumble)</a:t>
            </a:r>
          </a:p>
          <a:p>
            <a:r>
              <a:rPr lang="en-US" dirty="0"/>
              <a:t>90% Control + 10% in-shell hazelnuts</a:t>
            </a:r>
          </a:p>
          <a:p>
            <a:r>
              <a:rPr lang="en-US" dirty="0"/>
              <a:t>Control + Free Choice in-shell hazelnuts (2 feeders)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Hazelnuts ground to 1,800 microns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D96C4-626C-42F3-AC30-769183A0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CE26D-4361-4C32-A159-A687C8A8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3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714A-981A-4C6D-B86E-EA05A6C4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Hazelnut products did not impact broiler growth </a:t>
            </a:r>
            <a:r>
              <a:rPr lang="en-US" sz="3200" dirty="0"/>
              <a:t>(1.6 </a:t>
            </a:r>
            <a:r>
              <a:rPr lang="en-US" sz="3200" dirty="0" err="1"/>
              <a:t>lb</a:t>
            </a:r>
            <a:r>
              <a:rPr lang="en-US" sz="3200" dirty="0"/>
              <a:t> – 5.5 </a:t>
            </a:r>
            <a:r>
              <a:rPr lang="en-US" sz="3200" dirty="0" err="1"/>
              <a:t>lb</a:t>
            </a:r>
            <a:r>
              <a:rPr lang="en-US" sz="3200" dirty="0"/>
              <a:t>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A3AA69E-047A-4167-9BBA-592DE9B5C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401180"/>
              </p:ext>
            </p:extLst>
          </p:nvPr>
        </p:nvGraphicFramePr>
        <p:xfrm>
          <a:off x="1163782" y="2097088"/>
          <a:ext cx="10130961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763">
                  <a:extLst>
                    <a:ext uri="{9D8B030D-6E8A-4147-A177-3AD203B41FA5}">
                      <a16:colId xmlns:a16="http://schemas.microsoft.com/office/drawing/2014/main" val="320802136"/>
                    </a:ext>
                  </a:extLst>
                </a:gridCol>
                <a:gridCol w="1198047">
                  <a:extLst>
                    <a:ext uri="{9D8B030D-6E8A-4147-A177-3AD203B41FA5}">
                      <a16:colId xmlns:a16="http://schemas.microsoft.com/office/drawing/2014/main" val="2665338011"/>
                    </a:ext>
                  </a:extLst>
                </a:gridCol>
                <a:gridCol w="1473538">
                  <a:extLst>
                    <a:ext uri="{9D8B030D-6E8A-4147-A177-3AD203B41FA5}">
                      <a16:colId xmlns:a16="http://schemas.microsoft.com/office/drawing/2014/main" val="3495491659"/>
                    </a:ext>
                  </a:extLst>
                </a:gridCol>
                <a:gridCol w="1703616">
                  <a:extLst>
                    <a:ext uri="{9D8B030D-6E8A-4147-A177-3AD203B41FA5}">
                      <a16:colId xmlns:a16="http://schemas.microsoft.com/office/drawing/2014/main" val="2175079194"/>
                    </a:ext>
                  </a:extLst>
                </a:gridCol>
                <a:gridCol w="362449">
                  <a:extLst>
                    <a:ext uri="{9D8B030D-6E8A-4147-A177-3AD203B41FA5}">
                      <a16:colId xmlns:a16="http://schemas.microsoft.com/office/drawing/2014/main" val="1503250951"/>
                    </a:ext>
                  </a:extLst>
                </a:gridCol>
                <a:gridCol w="1177274">
                  <a:extLst>
                    <a:ext uri="{9D8B030D-6E8A-4147-A177-3AD203B41FA5}">
                      <a16:colId xmlns:a16="http://schemas.microsoft.com/office/drawing/2014/main" val="1461032607"/>
                    </a:ext>
                  </a:extLst>
                </a:gridCol>
                <a:gridCol w="1177274">
                  <a:extLst>
                    <a:ext uri="{9D8B030D-6E8A-4147-A177-3AD203B41FA5}">
                      <a16:colId xmlns:a16="http://schemas.microsoft.com/office/drawing/2014/main" val="1423042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Diet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Free Choice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10% Hazelnut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SEM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P-value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589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ADG, g/d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482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ADFI, g/d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45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/>
                        <a:t>Gain:Feed</a:t>
                      </a:r>
                      <a:endParaRPr lang="en-US" sz="32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98345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EC2B2-5602-4FA7-83C0-05FBFC74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03AC9-0105-49B6-AB47-1CD0E34C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C325-7D5D-DC49-92DD-0D3097D4EC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02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0432FF"/>
      </a:accent1>
      <a:accent2>
        <a:srgbClr val="FF9300"/>
      </a:accent2>
      <a:accent3>
        <a:srgbClr val="0432FF"/>
      </a:accent3>
      <a:accent4>
        <a:srgbClr val="0432FF"/>
      </a:accent4>
      <a:accent5>
        <a:srgbClr val="0432FF"/>
      </a:accent5>
      <a:accent6>
        <a:srgbClr val="0432FF"/>
      </a:accent6>
      <a:hlink>
        <a:srgbClr val="000000"/>
      </a:hlink>
      <a:folHlink>
        <a:srgbClr val="00000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ft V template" id="{FDEBCC4E-3206-4B84-8112-52519BEE581D}" vid="{838E161B-C78B-4299-AC2C-8C7575EDF4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1831</Words>
  <Application>Microsoft Office PowerPoint</Application>
  <PresentationFormat>Widescreen</PresentationFormat>
  <Paragraphs>673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Corbel</vt:lpstr>
      <vt:lpstr>Times</vt:lpstr>
      <vt:lpstr>Wingdings</vt:lpstr>
      <vt:lpstr>Parallax</vt:lpstr>
      <vt:lpstr> Feeding Hazelnuts to Pigs and a little poultry UMHDI Conference March 4-5, 2022</vt:lpstr>
      <vt:lpstr>Thank you to collaborators</vt:lpstr>
      <vt:lpstr>PowerPoint Presentation</vt:lpstr>
      <vt:lpstr>Midwest Hazelnut (Corylus spp)</vt:lpstr>
      <vt:lpstr>Preparing Hazelnuts</vt:lpstr>
      <vt:lpstr>Preparing Hazelnuts</vt:lpstr>
      <vt:lpstr>Feeding In-shell Hazelnuts to Broilers</vt:lpstr>
      <vt:lpstr>Broiler Diets, fed 16 days pre-harvest</vt:lpstr>
      <vt:lpstr>Hazelnut products did not impact broiler growth (1.6 lb – 5.5 lb)</vt:lpstr>
      <vt:lpstr>PowerPoint Presentation</vt:lpstr>
      <vt:lpstr>Nutrient Profile of Hazelnut products</vt:lpstr>
      <vt:lpstr>Nutrient profile of selected pig feeds</vt:lpstr>
      <vt:lpstr>Fatty acid profile of three products</vt:lpstr>
      <vt:lpstr>Fatty acid profile of three products</vt:lpstr>
      <vt:lpstr>Iowa State Univeristy  Western  Research Farm 36515 Hwy E34      Castana, IA 51010 Deep bedded hoop barns for pigs</vt:lpstr>
      <vt:lpstr>Three mini-hoop barns</vt:lpstr>
      <vt:lpstr>2 Replicated Feeding Trials</vt:lpstr>
      <vt:lpstr>Growth and performance</vt:lpstr>
      <vt:lpstr>Pigs grew and similar rates Pigs consumed similar amounts of feed Control grew slightly more efficiently</vt:lpstr>
      <vt:lpstr>Dietary treatment did not impact carcass attributes</vt:lpstr>
      <vt:lpstr>Dietary treatment did not impact chop quality attributes</vt:lpstr>
      <vt:lpstr>Dietary treatment impacted fatty acid profile of pork fat</vt:lpstr>
      <vt:lpstr>Take Home Results</vt:lpstr>
      <vt:lpstr>Nutrient Profiles of Hazelnut Products are Variable!</vt:lpstr>
      <vt:lpstr>Summer 2021…   Demonstration</vt:lpstr>
      <vt:lpstr>PowerPoint Presentation</vt:lpstr>
      <vt:lpstr>Pig Performance Similar</vt:lpstr>
      <vt:lpstr>Intriguing trend in fatty acid profile</vt:lpstr>
      <vt:lpstr>Pigs are Robust!</vt:lpstr>
      <vt:lpstr> Acorn Fed Iberian Ham    https:www.tienda.com           13-16 lb       $1,400  Feb 19, 2021  $88-108 per pound   15-16.5 lb   $1,099  Feb 23, 2022  $67-73 per pound  </vt:lpstr>
      <vt:lpstr>Jamón Ibérico de bellota aka acorn fed ham from Iberia</vt:lpstr>
      <vt:lpstr>Pork fatty acids are impacted by diet</vt:lpstr>
      <vt:lpstr>Valuing hazelnuts based on Dietary Energy for Growing Pig</vt:lpstr>
      <vt:lpstr>PowerPoint Presentation</vt:lpstr>
      <vt:lpstr>PowerPoint Presentation</vt:lpstr>
      <vt:lpstr>Predicted energy value of feedstuffs</vt:lpstr>
      <vt:lpstr>Grain market reports… </vt:lpstr>
      <vt:lpstr>$/bushel… is not a fair comparison</vt:lpstr>
      <vt:lpstr>Comparative Price Generator</vt:lpstr>
      <vt:lpstr>Comparative Price Generator</vt:lpstr>
      <vt:lpstr>Relative Value as fed basis…</vt:lpstr>
      <vt:lpstr>If we know the price of corn/bushel…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Hazelnut-Finished Pork in the Upper Midwest       Dr. Pete Lammers February 25, 2021 9:00-10:30  Growing Stronger Collaborative Conference on Organic and Sustainable Farming</dc:title>
  <dc:creator>Peter J Lammers</dc:creator>
  <cp:lastModifiedBy>Peter J Lammers</cp:lastModifiedBy>
  <cp:revision>81</cp:revision>
  <cp:lastPrinted>2022-02-23T23:45:43Z</cp:lastPrinted>
  <dcterms:created xsi:type="dcterms:W3CDTF">2021-02-19T15:32:02Z</dcterms:created>
  <dcterms:modified xsi:type="dcterms:W3CDTF">2022-03-03T19:25:20Z</dcterms:modified>
</cp:coreProperties>
</file>