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18"/>
  </p:notesMasterIdLst>
  <p:sldIdLst>
    <p:sldId id="256" r:id="rId2"/>
    <p:sldId id="277" r:id="rId3"/>
    <p:sldId id="284" r:id="rId4"/>
    <p:sldId id="285" r:id="rId5"/>
    <p:sldId id="264" r:id="rId6"/>
    <p:sldId id="293" r:id="rId7"/>
    <p:sldId id="287" r:id="rId8"/>
    <p:sldId id="263" r:id="rId9"/>
    <p:sldId id="292" r:id="rId10"/>
    <p:sldId id="289" r:id="rId11"/>
    <p:sldId id="290" r:id="rId12"/>
    <p:sldId id="291" r:id="rId13"/>
    <p:sldId id="294" r:id="rId14"/>
    <p:sldId id="288" r:id="rId15"/>
    <p:sldId id="266" r:id="rId16"/>
    <p:sldId id="267"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bhinav Choudhury" initials="AC" lastIdx="2" clrIdx="0">
    <p:extLst>
      <p:ext uri="{19B8F6BF-5375-455C-9EA6-DF929625EA0E}">
        <p15:presenceInfo xmlns:p15="http://schemas.microsoft.com/office/powerpoint/2012/main" userId="Abhinav Choudhur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479" autoAdjust="0"/>
  </p:normalViewPr>
  <p:slideViewPr>
    <p:cSldViewPr snapToGrid="0">
      <p:cViewPr varScale="1">
        <p:scale>
          <a:sx n="46" d="100"/>
          <a:sy n="46" d="100"/>
        </p:scale>
        <p:origin x="58" y="73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008FA9-8F81-46AB-A503-5193D77C108F}" type="datetimeFigureOut">
              <a:rPr lang="en-IN" smtClean="0"/>
              <a:t>29-04-2019</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E36907-C771-46E5-B749-B3710A1A457A}" type="slidenum">
              <a:rPr lang="en-IN" smtClean="0"/>
              <a:t>‹#›</a:t>
            </a:fld>
            <a:endParaRPr lang="en-IN"/>
          </a:p>
        </p:txBody>
      </p:sp>
    </p:spTree>
    <p:extLst>
      <p:ext uri="{BB962C8B-B14F-4D97-AF65-F5344CB8AC3E}">
        <p14:creationId xmlns:p14="http://schemas.microsoft.com/office/powerpoint/2010/main" val="2177252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everyone, my name is Abhinav Choudhury and I am a PhD candidate at the University of Maryland, College Park. Started working with biochar a year ago. Not an expert and very much interested in getting feedback from everyone here today, Talking about the use of biochar as an additive in an AD system for H2S removal</a:t>
            </a:r>
            <a:endParaRPr lang="en-IN" dirty="0"/>
          </a:p>
        </p:txBody>
      </p:sp>
      <p:sp>
        <p:nvSpPr>
          <p:cNvPr id="4" name="Slide Number Placeholder 3"/>
          <p:cNvSpPr>
            <a:spLocks noGrp="1"/>
          </p:cNvSpPr>
          <p:nvPr>
            <p:ph type="sldNum" sz="quarter" idx="10"/>
          </p:nvPr>
        </p:nvSpPr>
        <p:spPr/>
        <p:txBody>
          <a:bodyPr/>
          <a:lstStyle/>
          <a:p>
            <a:fld id="{C8E36907-C771-46E5-B749-B3710A1A457A}" type="slidenum">
              <a:rPr lang="en-IN" smtClean="0"/>
              <a:t>1</a:t>
            </a:fld>
            <a:endParaRPr lang="en-IN"/>
          </a:p>
        </p:txBody>
      </p:sp>
    </p:spTree>
    <p:extLst>
      <p:ext uri="{BB962C8B-B14F-4D97-AF65-F5344CB8AC3E}">
        <p14:creationId xmlns:p14="http://schemas.microsoft.com/office/powerpoint/2010/main" val="424507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H2S concentration profile in the biogas over the duration of the experiment. Talk about the points. Lower concentrations at the end for all treatment due to the scarcity of sulfur compounds that the microbes can use and it is typical results in batch digester systems. </a:t>
            </a:r>
            <a:endParaRPr lang="en-IN" dirty="0"/>
          </a:p>
        </p:txBody>
      </p:sp>
      <p:sp>
        <p:nvSpPr>
          <p:cNvPr id="4" name="Slide Number Placeholder 3"/>
          <p:cNvSpPr>
            <a:spLocks noGrp="1"/>
          </p:cNvSpPr>
          <p:nvPr>
            <p:ph type="sldNum" sz="quarter" idx="10"/>
          </p:nvPr>
        </p:nvSpPr>
        <p:spPr/>
        <p:txBody>
          <a:bodyPr/>
          <a:lstStyle/>
          <a:p>
            <a:fld id="{C8E36907-C771-46E5-B749-B3710A1A457A}" type="slidenum">
              <a:rPr lang="en-IN" smtClean="0"/>
              <a:t>11</a:t>
            </a:fld>
            <a:endParaRPr lang="en-IN"/>
          </a:p>
        </p:txBody>
      </p:sp>
    </p:spTree>
    <p:extLst>
      <p:ext uri="{BB962C8B-B14F-4D97-AF65-F5344CB8AC3E}">
        <p14:creationId xmlns:p14="http://schemas.microsoft.com/office/powerpoint/2010/main" val="2682230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lowest concentrations, there is a difference between the treatments but our hypothesis is that this is due to the very small amount of biochar that was added into the system and some of it get attached to the walls of the reactor and the error margins can be large when we are dealing with such low amounts. But at higher concentrations, the results are almost the same.</a:t>
            </a:r>
            <a:endParaRPr lang="en-IN" dirty="0"/>
          </a:p>
        </p:txBody>
      </p:sp>
      <p:sp>
        <p:nvSpPr>
          <p:cNvPr id="4" name="Slide Number Placeholder 3"/>
          <p:cNvSpPr>
            <a:spLocks noGrp="1"/>
          </p:cNvSpPr>
          <p:nvPr>
            <p:ph type="sldNum" sz="quarter" idx="10"/>
          </p:nvPr>
        </p:nvSpPr>
        <p:spPr/>
        <p:txBody>
          <a:bodyPr/>
          <a:lstStyle/>
          <a:p>
            <a:fld id="{C8E36907-C771-46E5-B749-B3710A1A457A}" type="slidenum">
              <a:rPr lang="en-IN" smtClean="0"/>
              <a:t>12</a:t>
            </a:fld>
            <a:endParaRPr lang="en-IN"/>
          </a:p>
        </p:txBody>
      </p:sp>
    </p:spTree>
    <p:extLst>
      <p:ext uri="{BB962C8B-B14F-4D97-AF65-F5344CB8AC3E}">
        <p14:creationId xmlns:p14="http://schemas.microsoft.com/office/powerpoint/2010/main" val="1255640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manure is a complex material that contains organic matter, nitrogen, phosphorus, different inorganic cations and anions, increasing the amount of biochar increases the possibility of the biochar reacting with these other components and not just h2s. AT higher doses, similar results.</a:t>
            </a:r>
            <a:endParaRPr lang="en-IN" dirty="0"/>
          </a:p>
        </p:txBody>
      </p:sp>
      <p:sp>
        <p:nvSpPr>
          <p:cNvPr id="4" name="Slide Number Placeholder 3"/>
          <p:cNvSpPr>
            <a:spLocks noGrp="1"/>
          </p:cNvSpPr>
          <p:nvPr>
            <p:ph type="sldNum" sz="quarter" idx="10"/>
          </p:nvPr>
        </p:nvSpPr>
        <p:spPr/>
        <p:txBody>
          <a:bodyPr/>
          <a:lstStyle/>
          <a:p>
            <a:fld id="{C8E36907-C771-46E5-B749-B3710A1A457A}" type="slidenum">
              <a:rPr lang="en-IN" smtClean="0"/>
              <a:t>13</a:t>
            </a:fld>
            <a:endParaRPr lang="en-IN"/>
          </a:p>
        </p:txBody>
      </p:sp>
    </p:spTree>
    <p:extLst>
      <p:ext uri="{BB962C8B-B14F-4D97-AF65-F5344CB8AC3E}">
        <p14:creationId xmlns:p14="http://schemas.microsoft.com/office/powerpoint/2010/main" val="2279507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C8E36907-C771-46E5-B749-B3710A1A457A}" type="slidenum">
              <a:rPr lang="en-IN" smtClean="0"/>
              <a:t>14</a:t>
            </a:fld>
            <a:endParaRPr lang="en-IN"/>
          </a:p>
        </p:txBody>
      </p:sp>
    </p:spTree>
    <p:extLst>
      <p:ext uri="{BB962C8B-B14F-4D97-AF65-F5344CB8AC3E}">
        <p14:creationId xmlns:p14="http://schemas.microsoft.com/office/powerpoint/2010/main" val="29221308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a:t>
            </a:r>
            <a:r>
              <a:rPr lang="en-US" baseline="30000" dirty="0"/>
              <a:t>rd</a:t>
            </a:r>
            <a:r>
              <a:rPr lang="en-US" dirty="0"/>
              <a:t> point is important because it should become a more valuable product for farmers because AD cannot reduce the amount of N and P and in this region, nutrient management is an important constraint for farmers. If the biochar can successfully sequester N and P, farmers should be able to spread more liquid manure (that will have lower dissolved N and P) after solid separation of manure with the biochar particles, thus reducing the amount of storage required for the liquid digestate. The concentration of N and P in the solid biochar may also add more value to the manure solids that can be composted or directly used as a fertilizer</a:t>
            </a:r>
            <a:r>
              <a:rPr lang="en-US"/>
              <a:t>. </a:t>
            </a:r>
            <a:endParaRPr lang="en-IN" dirty="0"/>
          </a:p>
        </p:txBody>
      </p:sp>
      <p:sp>
        <p:nvSpPr>
          <p:cNvPr id="4" name="Slide Number Placeholder 3"/>
          <p:cNvSpPr>
            <a:spLocks noGrp="1"/>
          </p:cNvSpPr>
          <p:nvPr>
            <p:ph type="sldNum" sz="quarter" idx="10"/>
          </p:nvPr>
        </p:nvSpPr>
        <p:spPr/>
        <p:txBody>
          <a:bodyPr/>
          <a:lstStyle/>
          <a:p>
            <a:fld id="{C8E36907-C771-46E5-B749-B3710A1A457A}" type="slidenum">
              <a:rPr lang="en-IN" smtClean="0"/>
              <a:t>15</a:t>
            </a:fld>
            <a:endParaRPr lang="en-IN"/>
          </a:p>
        </p:txBody>
      </p:sp>
    </p:spTree>
    <p:extLst>
      <p:ext uri="{BB962C8B-B14F-4D97-AF65-F5344CB8AC3E}">
        <p14:creationId xmlns:p14="http://schemas.microsoft.com/office/powerpoint/2010/main" val="1558652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Biogas consists of Methane,</a:t>
            </a:r>
            <a:r>
              <a:rPr lang="en-US" sz="1200" kern="1200" baseline="0" dirty="0">
                <a:solidFill>
                  <a:schemeClr val="tx1"/>
                </a:solidFill>
                <a:effectLst/>
                <a:latin typeface="+mn-lt"/>
                <a:ea typeface="+mn-ea"/>
                <a:cs typeface="+mn-cs"/>
              </a:rPr>
              <a:t> CO2 and H2S and traces of H2O, Ammonia, Hydrogen, etc. CH4 Can vary from 50 – 75 % and H2S can vary from 10 – 30000 ppm, depending on the feed, digester conditions, etc. Dairy manure between 1000-4000 ppm</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AC6159C-E188-4FBB-AE3C-4E379F360DDC}" type="slidenum">
              <a:rPr lang="en-US" smtClean="0"/>
              <a:t>2</a:t>
            </a:fld>
            <a:endParaRPr lang="en-US"/>
          </a:p>
        </p:txBody>
      </p:sp>
    </p:spTree>
    <p:extLst>
      <p:ext uri="{BB962C8B-B14F-4D97-AF65-F5344CB8AC3E}">
        <p14:creationId xmlns:p14="http://schemas.microsoft.com/office/powerpoint/2010/main" val="873334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SRB produces</a:t>
            </a:r>
            <a:r>
              <a:rPr lang="en-US" baseline="0" dirty="0"/>
              <a:t> H2S from dissolved SO4 in the feed in reducing conditions. Talk about picture</a:t>
            </a:r>
            <a:endParaRPr lang="en-US" dirty="0"/>
          </a:p>
        </p:txBody>
      </p:sp>
      <p:sp>
        <p:nvSpPr>
          <p:cNvPr id="4" name="Slide Number Placeholder 3"/>
          <p:cNvSpPr>
            <a:spLocks noGrp="1"/>
          </p:cNvSpPr>
          <p:nvPr>
            <p:ph type="sldNum" sz="quarter" idx="10"/>
          </p:nvPr>
        </p:nvSpPr>
        <p:spPr/>
        <p:txBody>
          <a:bodyPr/>
          <a:lstStyle/>
          <a:p>
            <a:fld id="{863AFF46-21E0-416A-8DB4-5960574B5119}" type="slidenum">
              <a:rPr lang="en-US" smtClean="0"/>
              <a:t>3</a:t>
            </a:fld>
            <a:endParaRPr lang="en-US"/>
          </a:p>
        </p:txBody>
      </p:sp>
    </p:spTree>
    <p:extLst>
      <p:ext uri="{BB962C8B-B14F-4D97-AF65-F5344CB8AC3E}">
        <p14:creationId xmlns:p14="http://schemas.microsoft.com/office/powerpoint/2010/main" val="3779689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a:t>
            </a:r>
            <a:r>
              <a:rPr lang="en-US" baseline="0" dirty="0"/>
              <a:t> we have some limits on H2S for some systems such as boilers, IC engines, Fuel Cells and Upgraded biomethane and some of the tech that is in use for h2s removal. Talk about farm stories, farmers are great at farming, and experienced farmers that have AD systems on farms have a good understanding on how to operate it but face difficulties when it comes to troubleshooting and managing these systems. Especially when it comes to scrubbers, farmers have another technology that they have to understand and sometimes it can be hard for them to devote time and effort because their primary goal is farming. So these solutions can fail quite often. And sometimes the cost of service and repair may not be economically feasible.</a:t>
            </a:r>
            <a:endParaRPr lang="en-US" dirty="0"/>
          </a:p>
        </p:txBody>
      </p:sp>
      <p:sp>
        <p:nvSpPr>
          <p:cNvPr id="4" name="Slide Number Placeholder 3"/>
          <p:cNvSpPr>
            <a:spLocks noGrp="1"/>
          </p:cNvSpPr>
          <p:nvPr>
            <p:ph type="sldNum" sz="quarter" idx="10"/>
          </p:nvPr>
        </p:nvSpPr>
        <p:spPr/>
        <p:txBody>
          <a:bodyPr/>
          <a:lstStyle/>
          <a:p>
            <a:fld id="{863AFF46-21E0-416A-8DB4-5960574B5119}" type="slidenum">
              <a:rPr lang="en-US" smtClean="0"/>
              <a:t>4</a:t>
            </a:fld>
            <a:endParaRPr lang="en-US"/>
          </a:p>
        </p:txBody>
      </p:sp>
    </p:spTree>
    <p:extLst>
      <p:ext uri="{BB962C8B-B14F-4D97-AF65-F5344CB8AC3E}">
        <p14:creationId xmlns:p14="http://schemas.microsoft.com/office/powerpoint/2010/main" val="384568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trying to find a solution that can be comparatively low cost, and more manageable for a farmer, we thought about direct biochar addition for h2s removal. Talk about point 3 and 4</a:t>
            </a:r>
            <a:endParaRPr lang="en-IN" dirty="0"/>
          </a:p>
        </p:txBody>
      </p:sp>
      <p:sp>
        <p:nvSpPr>
          <p:cNvPr id="4" name="Slide Number Placeholder 3"/>
          <p:cNvSpPr>
            <a:spLocks noGrp="1"/>
          </p:cNvSpPr>
          <p:nvPr>
            <p:ph type="sldNum" sz="quarter" idx="10"/>
          </p:nvPr>
        </p:nvSpPr>
        <p:spPr/>
        <p:txBody>
          <a:bodyPr/>
          <a:lstStyle/>
          <a:p>
            <a:fld id="{C8E36907-C771-46E5-B749-B3710A1A457A}" type="slidenum">
              <a:rPr lang="en-IN" smtClean="0"/>
              <a:t>5</a:t>
            </a:fld>
            <a:endParaRPr lang="en-IN"/>
          </a:p>
        </p:txBody>
      </p:sp>
    </p:spTree>
    <p:extLst>
      <p:ext uri="{BB962C8B-B14F-4D97-AF65-F5344CB8AC3E}">
        <p14:creationId xmlns:p14="http://schemas.microsoft.com/office/powerpoint/2010/main" val="1955404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Inoculum is basically the effluent taken from a functioning digester that contains the microbes that are essential for methane production, and it helps lower the initial start up time for biogas production</a:t>
            </a:r>
          </a:p>
        </p:txBody>
      </p:sp>
      <p:sp>
        <p:nvSpPr>
          <p:cNvPr id="4" name="Slide Number Placeholder 3"/>
          <p:cNvSpPr>
            <a:spLocks noGrp="1"/>
          </p:cNvSpPr>
          <p:nvPr>
            <p:ph type="sldNum" sz="quarter" idx="10"/>
          </p:nvPr>
        </p:nvSpPr>
        <p:spPr/>
        <p:txBody>
          <a:bodyPr/>
          <a:lstStyle/>
          <a:p>
            <a:fld id="{863AFF46-21E0-416A-8DB4-5960574B5119}" type="slidenum">
              <a:rPr lang="en-US" smtClean="0"/>
              <a:t>7</a:t>
            </a:fld>
            <a:endParaRPr lang="en-US"/>
          </a:p>
        </p:txBody>
      </p:sp>
    </p:spTree>
    <p:extLst>
      <p:ext uri="{BB962C8B-B14F-4D97-AF65-F5344CB8AC3E}">
        <p14:creationId xmlns:p14="http://schemas.microsoft.com/office/powerpoint/2010/main" val="266626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corn </a:t>
            </a:r>
            <a:r>
              <a:rPr lang="en-US" sz="1200" b="0" i="0" kern="1200" dirty="0" err="1">
                <a:solidFill>
                  <a:schemeClr val="tx1"/>
                </a:solidFill>
                <a:effectLst/>
                <a:latin typeface="+mn-lt"/>
                <a:ea typeface="+mn-ea"/>
                <a:cs typeface="+mn-cs"/>
              </a:rPr>
              <a:t>stover</a:t>
            </a:r>
            <a:r>
              <a:rPr lang="en-US" sz="1200" b="0" i="0" kern="1200" dirty="0">
                <a:solidFill>
                  <a:schemeClr val="tx1"/>
                </a:solidFill>
                <a:effectLst/>
                <a:latin typeface="+mn-lt"/>
                <a:ea typeface="+mn-ea"/>
                <a:cs typeface="+mn-cs"/>
              </a:rPr>
              <a:t> is ground with a hammermill 1/2" screen and dried to less than 15% moisture.</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biochar from sawdust that as another treatment. It is Maple Sawdust, ground 1/4" screen over a hammermill (previously debarked, it is pure wood).</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ISR is important because you don’t want to add too much substrate because then the microbial consortium may get affected because of acidification.</a:t>
            </a:r>
          </a:p>
          <a:p>
            <a:r>
              <a:rPr lang="en-US" sz="1200" b="0" i="0" kern="1200" dirty="0">
                <a:solidFill>
                  <a:schemeClr val="tx1"/>
                </a:solidFill>
                <a:effectLst/>
                <a:latin typeface="+mn-lt"/>
                <a:ea typeface="+mn-ea"/>
                <a:cs typeface="+mn-cs"/>
              </a:rPr>
              <a:t>The abbreviations for each treatment are in brackets</a:t>
            </a:r>
          </a:p>
          <a:p>
            <a:endParaRPr lang="en-IN" dirty="0"/>
          </a:p>
        </p:txBody>
      </p:sp>
      <p:sp>
        <p:nvSpPr>
          <p:cNvPr id="4" name="Slide Number Placeholder 3"/>
          <p:cNvSpPr>
            <a:spLocks noGrp="1"/>
          </p:cNvSpPr>
          <p:nvPr>
            <p:ph type="sldNum" sz="quarter" idx="10"/>
          </p:nvPr>
        </p:nvSpPr>
        <p:spPr/>
        <p:txBody>
          <a:bodyPr/>
          <a:lstStyle/>
          <a:p>
            <a:fld id="{C8E36907-C771-46E5-B749-B3710A1A457A}" type="slidenum">
              <a:rPr lang="en-IN" smtClean="0"/>
              <a:t>8</a:t>
            </a:fld>
            <a:endParaRPr lang="en-IN"/>
          </a:p>
        </p:txBody>
      </p:sp>
    </p:spTree>
    <p:extLst>
      <p:ext uri="{BB962C8B-B14F-4D97-AF65-F5344CB8AC3E}">
        <p14:creationId xmlns:p14="http://schemas.microsoft.com/office/powerpoint/2010/main" val="2873022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 to note the differences in biochar composition and we know that every biochar is different. Previous research on biochar with different pH’s for H2S adsorption in a gaseous phase have shown that pH plays an important role in the amount of H2S adsorbed.</a:t>
            </a:r>
            <a:endParaRPr lang="en-IN" dirty="0"/>
          </a:p>
        </p:txBody>
      </p:sp>
      <p:sp>
        <p:nvSpPr>
          <p:cNvPr id="4" name="Slide Number Placeholder 3"/>
          <p:cNvSpPr>
            <a:spLocks noGrp="1"/>
          </p:cNvSpPr>
          <p:nvPr>
            <p:ph type="sldNum" sz="quarter" idx="10"/>
          </p:nvPr>
        </p:nvSpPr>
        <p:spPr/>
        <p:txBody>
          <a:bodyPr/>
          <a:lstStyle/>
          <a:p>
            <a:fld id="{C8E36907-C771-46E5-B749-B3710A1A457A}" type="slidenum">
              <a:rPr lang="en-IN" smtClean="0"/>
              <a:t>9</a:t>
            </a:fld>
            <a:endParaRPr lang="en-IN"/>
          </a:p>
        </p:txBody>
      </p:sp>
    </p:spTree>
    <p:extLst>
      <p:ext uri="{BB962C8B-B14F-4D97-AF65-F5344CB8AC3E}">
        <p14:creationId xmlns:p14="http://schemas.microsoft.com/office/powerpoint/2010/main" val="2748505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VS – it is a useful parameter for normalizing the methane production because it represents the organic compounds that are available for microbial degradation. There have been results that show that biochar addition to a digester has a positive effect on methane production but we did not see that in our experiments but there were no adverse effect either.</a:t>
            </a:r>
            <a:endParaRPr lang="en-IN" dirty="0"/>
          </a:p>
        </p:txBody>
      </p:sp>
      <p:sp>
        <p:nvSpPr>
          <p:cNvPr id="4" name="Slide Number Placeholder 3"/>
          <p:cNvSpPr>
            <a:spLocks noGrp="1"/>
          </p:cNvSpPr>
          <p:nvPr>
            <p:ph type="sldNum" sz="quarter" idx="10"/>
          </p:nvPr>
        </p:nvSpPr>
        <p:spPr/>
        <p:txBody>
          <a:bodyPr/>
          <a:lstStyle/>
          <a:p>
            <a:fld id="{C8E36907-C771-46E5-B749-B3710A1A457A}" type="slidenum">
              <a:rPr lang="en-IN" smtClean="0"/>
              <a:t>10</a:t>
            </a:fld>
            <a:endParaRPr lang="en-IN"/>
          </a:p>
        </p:txBody>
      </p:sp>
    </p:spTree>
    <p:extLst>
      <p:ext uri="{BB962C8B-B14F-4D97-AF65-F5344CB8AC3E}">
        <p14:creationId xmlns:p14="http://schemas.microsoft.com/office/powerpoint/2010/main" val="3954064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8/21/2018</a:t>
            </a:r>
            <a:endParaRPr lang="en-US" dirty="0"/>
          </a:p>
        </p:txBody>
      </p:sp>
      <p:sp>
        <p:nvSpPr>
          <p:cNvPr id="5" name="Footer Placeholder 4"/>
          <p:cNvSpPr>
            <a:spLocks noGrp="1"/>
          </p:cNvSpPr>
          <p:nvPr>
            <p:ph type="ftr" sz="quarter" idx="11"/>
          </p:nvPr>
        </p:nvSpPr>
        <p:spPr/>
        <p:txBody>
          <a:bodyPr/>
          <a:lstStyle/>
          <a:p>
            <a:r>
              <a:rPr lang="en-US"/>
              <a:t>USBI Biochar 2018</a:t>
            </a:r>
            <a:endParaRPr lang="en-US" dirty="0"/>
          </a:p>
        </p:txBody>
      </p:sp>
      <p:sp>
        <p:nvSpPr>
          <p:cNvPr id="6" name="Slide Number Placeholder 5"/>
          <p:cNvSpPr>
            <a:spLocks noGrp="1"/>
          </p:cNvSpPr>
          <p:nvPr>
            <p:ph type="sldNum" sz="quarter" idx="12"/>
          </p:nvPr>
        </p:nvSpPr>
        <p:spPr/>
        <p:txBody>
          <a:bodyPr/>
          <a:lstStyle/>
          <a:p>
            <a:fld id="{FBB4BD95-0B42-478C-9803-1B6273DA296E}" type="slidenum">
              <a:rPr lang="en-US" smtClean="0"/>
              <a:t>‹#›</a:t>
            </a:fld>
            <a:endParaRPr lang="en-US"/>
          </a:p>
        </p:txBody>
      </p:sp>
      <p:pic>
        <p:nvPicPr>
          <p:cNvPr id="7" name="Picture 4" descr="https://www.enst.umd.edu/sites/default/files/_images/uploaded/ENSTlogo2014.jpg">
            <a:extLst>
              <a:ext uri="{FF2B5EF4-FFF2-40B4-BE49-F238E27FC236}">
                <a16:creationId xmlns:a16="http://schemas.microsoft.com/office/drawing/2014/main" id="{3DDF92E6-10B3-428C-B1F8-11BD19522B94}"/>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
            <a:ext cx="6470084" cy="122467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NESARE logo">
            <a:extLst>
              <a:ext uri="{FF2B5EF4-FFF2-40B4-BE49-F238E27FC236}">
                <a16:creationId xmlns:a16="http://schemas.microsoft.com/office/drawing/2014/main" id="{F98DB181-76EC-4D98-9B1C-CCBFCCDA531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810728" y="0"/>
            <a:ext cx="1382078" cy="1224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5436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E528835-CA62-47CF-ABFD-6E7212E1B62D}" type="datetimeFigureOut">
              <a:rPr lang="en-US" smtClean="0"/>
              <a:t>4/29/2019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B4BD95-0B42-478C-9803-1B6273DA296E}" type="slidenum">
              <a:rPr lang="en-US" smtClean="0"/>
              <a:t>‹#›</a:t>
            </a:fld>
            <a:endParaRPr lang="en-US"/>
          </a:p>
        </p:txBody>
      </p:sp>
    </p:spTree>
    <p:extLst>
      <p:ext uri="{BB962C8B-B14F-4D97-AF65-F5344CB8AC3E}">
        <p14:creationId xmlns:p14="http://schemas.microsoft.com/office/powerpoint/2010/main" val="2650308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E528835-CA62-47CF-ABFD-6E7212E1B62D}" type="datetimeFigureOut">
              <a:rPr lang="en-US" smtClean="0"/>
              <a:t>4/29/2019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B4BD95-0B42-478C-9803-1B6273DA296E}" type="slidenum">
              <a:rPr lang="en-US" smtClean="0"/>
              <a:t>‹#›</a:t>
            </a:fld>
            <a:endParaRPr lang="en-US"/>
          </a:p>
        </p:txBody>
      </p:sp>
    </p:spTree>
    <p:extLst>
      <p:ext uri="{BB962C8B-B14F-4D97-AF65-F5344CB8AC3E}">
        <p14:creationId xmlns:p14="http://schemas.microsoft.com/office/powerpoint/2010/main" val="6812721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E528835-CA62-47CF-ABFD-6E7212E1B62D}" type="datetimeFigureOut">
              <a:rPr lang="en-US" smtClean="0"/>
              <a:t>4/29/2019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B4BD95-0B42-478C-9803-1B6273DA296E}"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5172482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E528835-CA62-47CF-ABFD-6E7212E1B62D}" type="datetimeFigureOut">
              <a:rPr lang="en-US" smtClean="0"/>
              <a:t>4/29/2019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B4BD95-0B42-478C-9803-1B6273DA296E}" type="slidenum">
              <a:rPr lang="en-US" smtClean="0"/>
              <a:t>‹#›</a:t>
            </a:fld>
            <a:endParaRPr lang="en-US"/>
          </a:p>
        </p:txBody>
      </p:sp>
    </p:spTree>
    <p:extLst>
      <p:ext uri="{BB962C8B-B14F-4D97-AF65-F5344CB8AC3E}">
        <p14:creationId xmlns:p14="http://schemas.microsoft.com/office/powerpoint/2010/main" val="15694181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8E528835-CA62-47CF-ABFD-6E7212E1B62D}" type="datetimeFigureOut">
              <a:rPr lang="en-US" smtClean="0"/>
              <a:t>4/29/2019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B4BD95-0B42-478C-9803-1B6273DA296E}" type="slidenum">
              <a:rPr lang="en-US" smtClean="0"/>
              <a:t>‹#›</a:t>
            </a:fld>
            <a:endParaRPr lang="en-US"/>
          </a:p>
        </p:txBody>
      </p:sp>
    </p:spTree>
    <p:extLst>
      <p:ext uri="{BB962C8B-B14F-4D97-AF65-F5344CB8AC3E}">
        <p14:creationId xmlns:p14="http://schemas.microsoft.com/office/powerpoint/2010/main" val="32557612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8E528835-CA62-47CF-ABFD-6E7212E1B62D}" type="datetimeFigureOut">
              <a:rPr lang="en-US" smtClean="0"/>
              <a:t>4/29/2019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B4BD95-0B42-478C-9803-1B6273DA296E}" type="slidenum">
              <a:rPr lang="en-US" smtClean="0"/>
              <a:t>‹#›</a:t>
            </a:fld>
            <a:endParaRPr lang="en-US"/>
          </a:p>
        </p:txBody>
      </p:sp>
    </p:spTree>
    <p:extLst>
      <p:ext uri="{BB962C8B-B14F-4D97-AF65-F5344CB8AC3E}">
        <p14:creationId xmlns:p14="http://schemas.microsoft.com/office/powerpoint/2010/main" val="13138031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528835-CA62-47CF-ABFD-6E7212E1B62D}" type="datetimeFigureOut">
              <a:rPr lang="en-US" smtClean="0"/>
              <a:t>4/29/2019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B4BD95-0B42-478C-9803-1B6273DA296E}" type="slidenum">
              <a:rPr lang="en-US" smtClean="0"/>
              <a:t>‹#›</a:t>
            </a:fld>
            <a:endParaRPr lang="en-US"/>
          </a:p>
        </p:txBody>
      </p:sp>
    </p:spTree>
    <p:extLst>
      <p:ext uri="{BB962C8B-B14F-4D97-AF65-F5344CB8AC3E}">
        <p14:creationId xmlns:p14="http://schemas.microsoft.com/office/powerpoint/2010/main" val="18355069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528835-CA62-47CF-ABFD-6E7212E1B62D}" type="datetimeFigureOut">
              <a:rPr lang="en-US" smtClean="0"/>
              <a:t>4/29/2019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B4BD95-0B42-478C-9803-1B6273DA296E}" type="slidenum">
              <a:rPr lang="en-US" smtClean="0"/>
              <a:t>‹#›</a:t>
            </a:fld>
            <a:endParaRPr lang="en-US"/>
          </a:p>
        </p:txBody>
      </p:sp>
    </p:spTree>
    <p:extLst>
      <p:ext uri="{BB962C8B-B14F-4D97-AF65-F5344CB8AC3E}">
        <p14:creationId xmlns:p14="http://schemas.microsoft.com/office/powerpoint/2010/main" val="638258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8/21/2018</a:t>
            </a:r>
            <a:endParaRPr lang="en-US" dirty="0"/>
          </a:p>
        </p:txBody>
      </p:sp>
      <p:sp>
        <p:nvSpPr>
          <p:cNvPr id="5" name="Footer Placeholder 4"/>
          <p:cNvSpPr>
            <a:spLocks noGrp="1"/>
          </p:cNvSpPr>
          <p:nvPr>
            <p:ph type="ftr" sz="quarter" idx="11"/>
          </p:nvPr>
        </p:nvSpPr>
        <p:spPr/>
        <p:txBody>
          <a:bodyPr/>
          <a:lstStyle/>
          <a:p>
            <a:r>
              <a:rPr lang="en-US"/>
              <a:t>USBI Biochar 2018</a:t>
            </a:r>
            <a:endParaRPr lang="en-US" dirty="0"/>
          </a:p>
        </p:txBody>
      </p:sp>
      <p:sp>
        <p:nvSpPr>
          <p:cNvPr id="6" name="Slide Number Placeholder 5"/>
          <p:cNvSpPr>
            <a:spLocks noGrp="1"/>
          </p:cNvSpPr>
          <p:nvPr>
            <p:ph type="sldNum" sz="quarter" idx="12"/>
          </p:nvPr>
        </p:nvSpPr>
        <p:spPr/>
        <p:txBody>
          <a:bodyPr/>
          <a:lstStyle/>
          <a:p>
            <a:fld id="{FBB4BD95-0B42-478C-9803-1B6273DA296E}" type="slidenum">
              <a:rPr lang="en-US" smtClean="0"/>
              <a:t>‹#›</a:t>
            </a:fld>
            <a:endParaRPr lang="en-US"/>
          </a:p>
        </p:txBody>
      </p:sp>
      <p:pic>
        <p:nvPicPr>
          <p:cNvPr id="7" name="Picture 4" descr="https://www.enst.umd.edu/sites/default/files/_images/uploaded/ENSTlogo2014.jpg">
            <a:extLst>
              <a:ext uri="{FF2B5EF4-FFF2-40B4-BE49-F238E27FC236}">
                <a16:creationId xmlns:a16="http://schemas.microsoft.com/office/drawing/2014/main" id="{D1745E2E-D85C-45EE-8833-3C25651DC555}"/>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4331477" cy="8198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NESARE logo">
            <a:extLst>
              <a:ext uri="{FF2B5EF4-FFF2-40B4-BE49-F238E27FC236}">
                <a16:creationId xmlns:a16="http://schemas.microsoft.com/office/drawing/2014/main" id="{F6411344-754B-4674-B2BE-D6FBACACF399}"/>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266752" y="2"/>
            <a:ext cx="925247" cy="819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8629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E528835-CA62-47CF-ABFD-6E7212E1B62D}" type="datetimeFigureOut">
              <a:rPr lang="en-US" smtClean="0"/>
              <a:t>4/29/2019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B4BD95-0B42-478C-9803-1B6273DA296E}" type="slidenum">
              <a:rPr lang="en-US" smtClean="0"/>
              <a:t>‹#›</a:t>
            </a:fld>
            <a:endParaRPr lang="en-US"/>
          </a:p>
        </p:txBody>
      </p:sp>
    </p:spTree>
    <p:extLst>
      <p:ext uri="{BB962C8B-B14F-4D97-AF65-F5344CB8AC3E}">
        <p14:creationId xmlns:p14="http://schemas.microsoft.com/office/powerpoint/2010/main" val="77789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528835-CA62-47CF-ABFD-6E7212E1B62D}" type="datetimeFigureOut">
              <a:rPr lang="en-US" smtClean="0"/>
              <a:t>4/29/2019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B4BD95-0B42-478C-9803-1B6273DA296E}" type="slidenum">
              <a:rPr lang="en-US" smtClean="0"/>
              <a:t>‹#›</a:t>
            </a:fld>
            <a:endParaRPr lang="en-US"/>
          </a:p>
        </p:txBody>
      </p:sp>
    </p:spTree>
    <p:extLst>
      <p:ext uri="{BB962C8B-B14F-4D97-AF65-F5344CB8AC3E}">
        <p14:creationId xmlns:p14="http://schemas.microsoft.com/office/powerpoint/2010/main" val="3165599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528835-CA62-47CF-ABFD-6E7212E1B62D}" type="datetimeFigureOut">
              <a:rPr lang="en-US" smtClean="0"/>
              <a:t>4/29/2019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B4BD95-0B42-478C-9803-1B6273DA296E}" type="slidenum">
              <a:rPr lang="en-US" smtClean="0"/>
              <a:t>‹#›</a:t>
            </a:fld>
            <a:endParaRPr lang="en-US"/>
          </a:p>
        </p:txBody>
      </p:sp>
    </p:spTree>
    <p:extLst>
      <p:ext uri="{BB962C8B-B14F-4D97-AF65-F5344CB8AC3E}">
        <p14:creationId xmlns:p14="http://schemas.microsoft.com/office/powerpoint/2010/main" val="3446606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E528835-CA62-47CF-ABFD-6E7212E1B62D}" type="datetimeFigureOut">
              <a:rPr lang="en-US" smtClean="0"/>
              <a:t>4/29/2019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B4BD95-0B42-478C-9803-1B6273DA296E}" type="slidenum">
              <a:rPr lang="en-US" smtClean="0"/>
              <a:t>‹#›</a:t>
            </a:fld>
            <a:endParaRPr lang="en-US"/>
          </a:p>
        </p:txBody>
      </p:sp>
    </p:spTree>
    <p:extLst>
      <p:ext uri="{BB962C8B-B14F-4D97-AF65-F5344CB8AC3E}">
        <p14:creationId xmlns:p14="http://schemas.microsoft.com/office/powerpoint/2010/main" val="2850841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528835-CA62-47CF-ABFD-6E7212E1B62D}" type="datetimeFigureOut">
              <a:rPr lang="en-US" smtClean="0"/>
              <a:t>4/29/2019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B4BD95-0B42-478C-9803-1B6273DA296E}" type="slidenum">
              <a:rPr lang="en-US" smtClean="0"/>
              <a:t>‹#›</a:t>
            </a:fld>
            <a:endParaRPr lang="en-US"/>
          </a:p>
        </p:txBody>
      </p:sp>
    </p:spTree>
    <p:extLst>
      <p:ext uri="{BB962C8B-B14F-4D97-AF65-F5344CB8AC3E}">
        <p14:creationId xmlns:p14="http://schemas.microsoft.com/office/powerpoint/2010/main" val="775549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E528835-CA62-47CF-ABFD-6E7212E1B62D}" type="datetimeFigureOut">
              <a:rPr lang="en-US" smtClean="0"/>
              <a:t>4/29/2019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B4BD95-0B42-478C-9803-1B6273DA296E}" type="slidenum">
              <a:rPr lang="en-US" smtClean="0"/>
              <a:t>‹#›</a:t>
            </a:fld>
            <a:endParaRPr lang="en-US"/>
          </a:p>
        </p:txBody>
      </p:sp>
    </p:spTree>
    <p:extLst>
      <p:ext uri="{BB962C8B-B14F-4D97-AF65-F5344CB8AC3E}">
        <p14:creationId xmlns:p14="http://schemas.microsoft.com/office/powerpoint/2010/main" val="2794282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E528835-CA62-47CF-ABFD-6E7212E1B62D}" type="datetimeFigureOut">
              <a:rPr lang="en-US" smtClean="0"/>
              <a:t>4/29/2019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B4BD95-0B42-478C-9803-1B6273DA296E}" type="slidenum">
              <a:rPr lang="en-US" smtClean="0"/>
              <a:t>‹#›</a:t>
            </a:fld>
            <a:endParaRPr lang="en-US"/>
          </a:p>
        </p:txBody>
      </p:sp>
    </p:spTree>
    <p:extLst>
      <p:ext uri="{BB962C8B-B14F-4D97-AF65-F5344CB8AC3E}">
        <p14:creationId xmlns:p14="http://schemas.microsoft.com/office/powerpoint/2010/main" val="864443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8E528835-CA62-47CF-ABFD-6E7212E1B62D}" type="datetimeFigureOut">
              <a:rPr lang="en-US" smtClean="0"/>
              <a:t>4/29/2019</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BB4BD95-0B42-478C-9803-1B6273DA296E}" type="slidenum">
              <a:rPr lang="en-US" smtClean="0"/>
              <a:t>‹#›</a:t>
            </a:fld>
            <a:endParaRPr lang="en-US"/>
          </a:p>
        </p:txBody>
      </p:sp>
    </p:spTree>
    <p:extLst>
      <p:ext uri="{BB962C8B-B14F-4D97-AF65-F5344CB8AC3E}">
        <p14:creationId xmlns:p14="http://schemas.microsoft.com/office/powerpoint/2010/main" val="504910392"/>
      </p:ext>
    </p:extLst>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bhinavc@terpmail.umd.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97249"/>
            <a:ext cx="9440034" cy="1828801"/>
          </a:xfrm>
        </p:spPr>
        <p:txBody>
          <a:bodyPr>
            <a:normAutofit fontScale="90000"/>
          </a:bodyPr>
          <a:lstStyle/>
          <a:p>
            <a:r>
              <a:rPr lang="en-IN" b="1" dirty="0"/>
              <a:t>Effect of biochar addition on H</a:t>
            </a:r>
            <a:r>
              <a:rPr lang="en-IN" b="1" baseline="-25000" dirty="0"/>
              <a:t>2</a:t>
            </a:r>
            <a:r>
              <a:rPr lang="en-IN" b="1" dirty="0"/>
              <a:t>S production in an anaerobic digester</a:t>
            </a:r>
            <a:endParaRPr lang="en-US" b="1" dirty="0"/>
          </a:p>
        </p:txBody>
      </p:sp>
      <p:sp>
        <p:nvSpPr>
          <p:cNvPr id="3" name="Subtitle 2"/>
          <p:cNvSpPr>
            <a:spLocks noGrp="1"/>
          </p:cNvSpPr>
          <p:nvPr>
            <p:ph type="subTitle" idx="1"/>
          </p:nvPr>
        </p:nvSpPr>
        <p:spPr>
          <a:xfrm>
            <a:off x="1370693" y="3990110"/>
            <a:ext cx="9440034" cy="2456872"/>
          </a:xfrm>
        </p:spPr>
        <p:txBody>
          <a:bodyPr>
            <a:normAutofit/>
          </a:bodyPr>
          <a:lstStyle/>
          <a:p>
            <a:r>
              <a:rPr lang="en-US" sz="2400" b="1" dirty="0"/>
              <a:t>Abhinav Choudhury</a:t>
            </a:r>
            <a:r>
              <a:rPr lang="en-US" sz="2400" dirty="0"/>
              <a:t>, PhD Candidate, </a:t>
            </a:r>
            <a:r>
              <a:rPr lang="en-US" sz="2400" dirty="0">
                <a:hlinkClick r:id="rId3"/>
              </a:rPr>
              <a:t>abhinavc@terpmail.umd.edu</a:t>
            </a:r>
            <a:endParaRPr lang="en-US" sz="2400" dirty="0"/>
          </a:p>
          <a:p>
            <a:r>
              <a:rPr lang="en-US" sz="2400" dirty="0"/>
              <a:t>Advisor:</a:t>
            </a:r>
          </a:p>
          <a:p>
            <a:r>
              <a:rPr lang="en-US" sz="2400" b="1" dirty="0"/>
              <a:t>Dr. Stephanie Lansing, </a:t>
            </a:r>
            <a:r>
              <a:rPr lang="en-US" sz="2400" dirty="0"/>
              <a:t>Associate Professor, slansing@umd.edu </a:t>
            </a:r>
          </a:p>
          <a:p>
            <a:r>
              <a:rPr lang="en-US" sz="2400" b="1" dirty="0">
                <a:solidFill>
                  <a:srgbClr val="FF0000"/>
                </a:solidFill>
              </a:rPr>
              <a:t>Department of Environmental Science and Technology, University of Maryland, College Park, MD</a:t>
            </a:r>
            <a:endParaRPr lang="en-US" sz="2400" dirty="0"/>
          </a:p>
        </p:txBody>
      </p:sp>
    </p:spTree>
    <p:extLst>
      <p:ext uri="{BB962C8B-B14F-4D97-AF65-F5344CB8AC3E}">
        <p14:creationId xmlns:p14="http://schemas.microsoft.com/office/powerpoint/2010/main" val="792509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C15FE27-EFB8-4E52-A6AA-181A0A7A098B}"/>
              </a:ext>
            </a:extLst>
          </p:cNvPr>
          <p:cNvSpPr txBox="1">
            <a:spLocks/>
          </p:cNvSpPr>
          <p:nvPr/>
        </p:nvSpPr>
        <p:spPr>
          <a:xfrm>
            <a:off x="244066" y="973138"/>
            <a:ext cx="8133478" cy="940240"/>
          </a:xfrm>
          <a:prstGeom prst="rect">
            <a:avLst/>
          </a:prstGeom>
          <a:effectLst>
            <a:outerShdw blurRad="25400" dir="17880000">
              <a:srgbClr val="000000">
                <a:alpha val="46000"/>
              </a:srgbClr>
            </a:outerShdw>
          </a:effectLst>
        </p:spPr>
        <p:txBody>
          <a:bodyPr vert="horz" lIns="91440" tIns="45720" rIns="91440" bIns="45720" rtlCol="0" anchor="b">
            <a:norm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sz="4800" b="1" dirty="0">
                <a:solidFill>
                  <a:schemeClr val="tx1"/>
                </a:solidFill>
              </a:rPr>
              <a:t>Results: CH</a:t>
            </a:r>
            <a:r>
              <a:rPr lang="en-US" sz="4800" b="1" baseline="-25000" dirty="0">
                <a:solidFill>
                  <a:schemeClr val="tx1"/>
                </a:solidFill>
              </a:rPr>
              <a:t>4</a:t>
            </a:r>
            <a:r>
              <a:rPr lang="en-US" sz="4800" b="1" dirty="0">
                <a:solidFill>
                  <a:schemeClr val="tx1"/>
                </a:solidFill>
              </a:rPr>
              <a:t> Production</a:t>
            </a:r>
          </a:p>
        </p:txBody>
      </p:sp>
      <p:sp>
        <p:nvSpPr>
          <p:cNvPr id="5" name="TextBox 4">
            <a:extLst>
              <a:ext uri="{FF2B5EF4-FFF2-40B4-BE49-F238E27FC236}">
                <a16:creationId xmlns:a16="http://schemas.microsoft.com/office/drawing/2014/main" id="{97C55B8B-AAC9-4730-BA77-DBE7297208BA}"/>
              </a:ext>
            </a:extLst>
          </p:cNvPr>
          <p:cNvSpPr txBox="1"/>
          <p:nvPr/>
        </p:nvSpPr>
        <p:spPr>
          <a:xfrm>
            <a:off x="8901528" y="2067845"/>
            <a:ext cx="3210153" cy="4154984"/>
          </a:xfrm>
          <a:prstGeom prst="rect">
            <a:avLst/>
          </a:prstGeom>
          <a:noFill/>
        </p:spPr>
        <p:txBody>
          <a:bodyPr wrap="square" rtlCol="0">
            <a:spAutoFit/>
          </a:bodyPr>
          <a:lstStyle/>
          <a:p>
            <a:pPr marL="285750" indent="-285750">
              <a:buFont typeface="Arial" panose="020B0604020202020204" pitchFamily="34" charset="0"/>
              <a:buChar char="•"/>
            </a:pPr>
            <a:r>
              <a:rPr lang="en-US" sz="2400" dirty="0"/>
              <a:t>No significant differences in CH</a:t>
            </a:r>
            <a:r>
              <a:rPr lang="en-US" sz="2400" baseline="-25000" dirty="0"/>
              <a:t>4</a:t>
            </a:r>
            <a:r>
              <a:rPr lang="en-US" sz="2400" dirty="0"/>
              <a:t> concentration, yield </a:t>
            </a:r>
          </a:p>
          <a:p>
            <a:pPr marL="285750" indent="-285750">
              <a:buFont typeface="Arial" panose="020B0604020202020204" pitchFamily="34" charset="0"/>
              <a:buChar char="•"/>
            </a:pPr>
            <a:r>
              <a:rPr lang="en-US" sz="2400" dirty="0"/>
              <a:t>Cumulative CH</a:t>
            </a:r>
            <a:r>
              <a:rPr lang="en-US" sz="2400" baseline="-25000" dirty="0"/>
              <a:t>4</a:t>
            </a:r>
            <a:r>
              <a:rPr lang="en-US" sz="2400" dirty="0"/>
              <a:t> production varied from 200 – 231 mL/g VS, with 1CSB having the highest and 1MB having the lowest CH</a:t>
            </a:r>
            <a:r>
              <a:rPr lang="en-US" sz="2400" baseline="-25000" dirty="0"/>
              <a:t>4 </a:t>
            </a:r>
            <a:r>
              <a:rPr lang="en-US" sz="2400" dirty="0"/>
              <a:t>volume.</a:t>
            </a:r>
            <a:endParaRPr lang="en-IN" sz="2400" dirty="0"/>
          </a:p>
        </p:txBody>
      </p:sp>
      <p:pic>
        <p:nvPicPr>
          <p:cNvPr id="8" name="Picture 7">
            <a:extLst>
              <a:ext uri="{FF2B5EF4-FFF2-40B4-BE49-F238E27FC236}">
                <a16:creationId xmlns:a16="http://schemas.microsoft.com/office/drawing/2014/main" id="{992AF66E-7E3E-4774-805F-1129AF9BE6A8}"/>
              </a:ext>
            </a:extLst>
          </p:cNvPr>
          <p:cNvPicPr>
            <a:picLocks noChangeAspect="1"/>
          </p:cNvPicPr>
          <p:nvPr/>
        </p:nvPicPr>
        <p:blipFill>
          <a:blip r:embed="rId3"/>
          <a:stretch>
            <a:fillRect/>
          </a:stretch>
        </p:blipFill>
        <p:spPr>
          <a:xfrm>
            <a:off x="0" y="2278436"/>
            <a:ext cx="8621611" cy="3904658"/>
          </a:xfrm>
          <a:prstGeom prst="rect">
            <a:avLst/>
          </a:prstGeom>
        </p:spPr>
      </p:pic>
    </p:spTree>
    <p:extLst>
      <p:ext uri="{BB962C8B-B14F-4D97-AF65-F5344CB8AC3E}">
        <p14:creationId xmlns:p14="http://schemas.microsoft.com/office/powerpoint/2010/main" val="2569877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A3EF62D-8F7D-49C4-BCB5-23803DB04773}"/>
              </a:ext>
            </a:extLst>
          </p:cNvPr>
          <p:cNvSpPr>
            <a:spLocks noGrp="1"/>
          </p:cNvSpPr>
          <p:nvPr>
            <p:ph type="title"/>
          </p:nvPr>
        </p:nvSpPr>
        <p:spPr>
          <a:xfrm>
            <a:off x="0" y="907205"/>
            <a:ext cx="8133478" cy="940240"/>
          </a:xfrm>
        </p:spPr>
        <p:txBody>
          <a:bodyPr vert="horz" lIns="91440" tIns="45720" rIns="91440" bIns="45720" rtlCol="0" anchor="b">
            <a:normAutofit fontScale="90000"/>
          </a:bodyPr>
          <a:lstStyle/>
          <a:p>
            <a:pPr algn="r"/>
            <a:r>
              <a:rPr lang="en-US" sz="4800" b="1" dirty="0">
                <a:solidFill>
                  <a:schemeClr val="tx1"/>
                </a:solidFill>
              </a:rPr>
              <a:t>Results: Daily H</a:t>
            </a:r>
            <a:r>
              <a:rPr lang="en-US" sz="4800" b="1" baseline="-25000" dirty="0">
                <a:solidFill>
                  <a:schemeClr val="tx1"/>
                </a:solidFill>
              </a:rPr>
              <a:t>2</a:t>
            </a:r>
            <a:r>
              <a:rPr lang="en-US" sz="4800" b="1" dirty="0">
                <a:solidFill>
                  <a:schemeClr val="tx1"/>
                </a:solidFill>
              </a:rPr>
              <a:t>S Production</a:t>
            </a:r>
          </a:p>
        </p:txBody>
      </p:sp>
      <p:sp>
        <p:nvSpPr>
          <p:cNvPr id="6" name="TextBox 5">
            <a:extLst>
              <a:ext uri="{FF2B5EF4-FFF2-40B4-BE49-F238E27FC236}">
                <a16:creationId xmlns:a16="http://schemas.microsoft.com/office/drawing/2014/main" id="{8D7BAF9E-54CC-4E61-A054-C9EDA85D9F91}"/>
              </a:ext>
            </a:extLst>
          </p:cNvPr>
          <p:cNvSpPr txBox="1"/>
          <p:nvPr/>
        </p:nvSpPr>
        <p:spPr>
          <a:xfrm>
            <a:off x="8765786" y="1847445"/>
            <a:ext cx="3179140" cy="4708981"/>
          </a:xfrm>
          <a:prstGeom prst="rect">
            <a:avLst/>
          </a:prstGeom>
          <a:noFill/>
        </p:spPr>
        <p:txBody>
          <a:bodyPr wrap="square" rtlCol="0">
            <a:spAutoFit/>
          </a:bodyPr>
          <a:lstStyle/>
          <a:p>
            <a:pPr marL="285750" indent="-285750">
              <a:buFont typeface="Arial" panose="020B0604020202020204" pitchFamily="34" charset="0"/>
              <a:buChar char="•"/>
            </a:pPr>
            <a:r>
              <a:rPr lang="en-US" sz="2000" dirty="0"/>
              <a:t>DM had the highest H</a:t>
            </a:r>
            <a:r>
              <a:rPr lang="en-US" sz="2000" baseline="-25000" dirty="0"/>
              <a:t>2</a:t>
            </a:r>
            <a:r>
              <a:rPr lang="en-US" sz="2000" dirty="0"/>
              <a:t>S concentration during the study period</a:t>
            </a:r>
          </a:p>
          <a:p>
            <a:pPr marL="285750" indent="-285750">
              <a:buFont typeface="Arial" panose="020B0604020202020204" pitchFamily="34" charset="0"/>
              <a:buChar char="•"/>
            </a:pPr>
            <a:r>
              <a:rPr lang="en-US" sz="2000" dirty="0"/>
              <a:t>Concentration of H</a:t>
            </a:r>
            <a:r>
              <a:rPr lang="en-US" sz="2000" baseline="-25000" dirty="0"/>
              <a:t>2</a:t>
            </a:r>
            <a:r>
              <a:rPr lang="en-US" sz="2000" dirty="0"/>
              <a:t>S gradually decreased as the concentration of biochar increased</a:t>
            </a:r>
          </a:p>
          <a:p>
            <a:pPr marL="285750" indent="-285750">
              <a:buFont typeface="Arial" panose="020B0604020202020204" pitchFamily="34" charset="0"/>
              <a:buChar char="•"/>
            </a:pPr>
            <a:r>
              <a:rPr lang="en-US" sz="2000" dirty="0"/>
              <a:t>H</a:t>
            </a:r>
            <a:r>
              <a:rPr lang="en-US" sz="2000" baseline="-25000" dirty="0"/>
              <a:t>2</a:t>
            </a:r>
            <a:r>
              <a:rPr lang="en-US" sz="2000" dirty="0"/>
              <a:t>S concentrations at the end of the study were below 100 ppm for all treatments</a:t>
            </a:r>
          </a:p>
          <a:p>
            <a:pPr marL="285750" indent="-285750">
              <a:buFont typeface="Arial" panose="020B0604020202020204" pitchFamily="34" charset="0"/>
              <a:buChar char="•"/>
            </a:pPr>
            <a:r>
              <a:rPr lang="en-US" sz="2000" dirty="0"/>
              <a:t>The labels denote the maximum H</a:t>
            </a:r>
            <a:r>
              <a:rPr lang="en-US" sz="2000" baseline="-25000" dirty="0"/>
              <a:t>2</a:t>
            </a:r>
            <a:r>
              <a:rPr lang="en-US" sz="2000" dirty="0"/>
              <a:t>S concentration for each treatment</a:t>
            </a:r>
            <a:endParaRPr lang="en-IN" sz="2000" dirty="0"/>
          </a:p>
        </p:txBody>
      </p:sp>
      <p:pic>
        <p:nvPicPr>
          <p:cNvPr id="12" name="Picture 11">
            <a:extLst>
              <a:ext uri="{FF2B5EF4-FFF2-40B4-BE49-F238E27FC236}">
                <a16:creationId xmlns:a16="http://schemas.microsoft.com/office/drawing/2014/main" id="{FD2D52DA-87A9-43BA-88FB-6DB1BD6E3215}"/>
              </a:ext>
            </a:extLst>
          </p:cNvPr>
          <p:cNvPicPr>
            <a:picLocks noChangeAspect="1"/>
          </p:cNvPicPr>
          <p:nvPr/>
        </p:nvPicPr>
        <p:blipFill>
          <a:blip r:embed="rId3"/>
          <a:stretch>
            <a:fillRect/>
          </a:stretch>
        </p:blipFill>
        <p:spPr>
          <a:xfrm>
            <a:off x="-1" y="2163337"/>
            <a:ext cx="8765787" cy="3880624"/>
          </a:xfrm>
          <a:prstGeom prst="rect">
            <a:avLst/>
          </a:prstGeom>
        </p:spPr>
      </p:pic>
    </p:spTree>
    <p:extLst>
      <p:ext uri="{BB962C8B-B14F-4D97-AF65-F5344CB8AC3E}">
        <p14:creationId xmlns:p14="http://schemas.microsoft.com/office/powerpoint/2010/main" val="45480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B19BB7A-B81D-4A94-83E3-6549160E27A9}"/>
              </a:ext>
            </a:extLst>
          </p:cNvPr>
          <p:cNvSpPr>
            <a:spLocks noGrp="1"/>
          </p:cNvSpPr>
          <p:nvPr>
            <p:ph type="title"/>
          </p:nvPr>
        </p:nvSpPr>
        <p:spPr>
          <a:xfrm>
            <a:off x="-1" y="974825"/>
            <a:ext cx="9010185" cy="940240"/>
          </a:xfrm>
        </p:spPr>
        <p:txBody>
          <a:bodyPr vert="horz" lIns="91440" tIns="45720" rIns="91440" bIns="45720" rtlCol="0" anchor="b">
            <a:normAutofit fontScale="90000"/>
          </a:bodyPr>
          <a:lstStyle/>
          <a:p>
            <a:pPr algn="r"/>
            <a:r>
              <a:rPr lang="en-US" sz="4800" b="1" dirty="0">
                <a:solidFill>
                  <a:schemeClr val="tx1"/>
                </a:solidFill>
              </a:rPr>
              <a:t>Results: Cumulative H</a:t>
            </a:r>
            <a:r>
              <a:rPr lang="en-US" sz="4800" b="1" baseline="-25000" dirty="0">
                <a:solidFill>
                  <a:schemeClr val="tx1"/>
                </a:solidFill>
              </a:rPr>
              <a:t>2</a:t>
            </a:r>
            <a:r>
              <a:rPr lang="en-US" sz="4800" b="1" dirty="0">
                <a:solidFill>
                  <a:schemeClr val="tx1"/>
                </a:solidFill>
              </a:rPr>
              <a:t>S Production</a:t>
            </a:r>
          </a:p>
        </p:txBody>
      </p:sp>
      <p:sp>
        <p:nvSpPr>
          <p:cNvPr id="6" name="TextBox 5">
            <a:extLst>
              <a:ext uri="{FF2B5EF4-FFF2-40B4-BE49-F238E27FC236}">
                <a16:creationId xmlns:a16="http://schemas.microsoft.com/office/drawing/2014/main" id="{2E79101C-86C3-4452-85DF-840BC88C08D0}"/>
              </a:ext>
            </a:extLst>
          </p:cNvPr>
          <p:cNvSpPr txBox="1"/>
          <p:nvPr/>
        </p:nvSpPr>
        <p:spPr>
          <a:xfrm>
            <a:off x="8732474" y="1915065"/>
            <a:ext cx="3179140" cy="4708981"/>
          </a:xfrm>
          <a:prstGeom prst="rect">
            <a:avLst/>
          </a:prstGeom>
          <a:noFill/>
        </p:spPr>
        <p:txBody>
          <a:bodyPr wrap="square" rtlCol="0">
            <a:spAutoFit/>
          </a:bodyPr>
          <a:lstStyle/>
          <a:p>
            <a:pPr marL="285750" indent="-285750">
              <a:buFont typeface="Arial" panose="020B0604020202020204" pitchFamily="34" charset="0"/>
              <a:buChar char="•"/>
            </a:pPr>
            <a:r>
              <a:rPr lang="en-US" sz="2000" dirty="0"/>
              <a:t>DM had the highest H</a:t>
            </a:r>
            <a:r>
              <a:rPr lang="en-US" sz="2000" baseline="-25000" dirty="0"/>
              <a:t>2</a:t>
            </a:r>
            <a:r>
              <a:rPr lang="en-US" sz="2000" dirty="0"/>
              <a:t>S volume after the study period (351 ± 9 mL H</a:t>
            </a:r>
            <a:r>
              <a:rPr lang="en-US" sz="2000" baseline="-25000" dirty="0"/>
              <a:t>2</a:t>
            </a:r>
            <a:r>
              <a:rPr lang="en-US" sz="2000" dirty="0"/>
              <a:t>S/kg VS)</a:t>
            </a:r>
          </a:p>
          <a:p>
            <a:pPr marL="285750" indent="-285750">
              <a:buFont typeface="Arial" panose="020B0604020202020204" pitchFamily="34" charset="0"/>
              <a:buChar char="•"/>
            </a:pPr>
            <a:r>
              <a:rPr lang="en-US" sz="2000" dirty="0"/>
              <a:t>Volume of H</a:t>
            </a:r>
            <a:r>
              <a:rPr lang="en-US" sz="2000" baseline="-25000" dirty="0"/>
              <a:t>2</a:t>
            </a:r>
            <a:r>
              <a:rPr lang="en-US" sz="2000" dirty="0"/>
              <a:t>S generated decreased as the concentration of biochar increased</a:t>
            </a:r>
          </a:p>
          <a:p>
            <a:pPr marL="285750" indent="-285750">
              <a:buFont typeface="Arial" panose="020B0604020202020204" pitchFamily="34" charset="0"/>
              <a:buChar char="•"/>
            </a:pPr>
            <a:r>
              <a:rPr lang="en-US" sz="2000" dirty="0"/>
              <a:t>At the highest dose of biochar added (1.82 g biochar/g Manure TS), the % reduction in H</a:t>
            </a:r>
            <a:r>
              <a:rPr lang="en-US" sz="2000" baseline="-25000" dirty="0"/>
              <a:t>2</a:t>
            </a:r>
            <a:r>
              <a:rPr lang="en-US" sz="2000" dirty="0"/>
              <a:t>S was 91.1% and 90.0% for CSB and MB, respectively</a:t>
            </a:r>
          </a:p>
        </p:txBody>
      </p:sp>
      <p:pic>
        <p:nvPicPr>
          <p:cNvPr id="8" name="Picture 7">
            <a:extLst>
              <a:ext uri="{FF2B5EF4-FFF2-40B4-BE49-F238E27FC236}">
                <a16:creationId xmlns:a16="http://schemas.microsoft.com/office/drawing/2014/main" id="{2C4421CA-A50D-408C-9E63-61B41313D437}"/>
              </a:ext>
            </a:extLst>
          </p:cNvPr>
          <p:cNvPicPr>
            <a:picLocks noChangeAspect="1"/>
          </p:cNvPicPr>
          <p:nvPr/>
        </p:nvPicPr>
        <p:blipFill>
          <a:blip r:embed="rId3"/>
          <a:stretch>
            <a:fillRect/>
          </a:stretch>
        </p:blipFill>
        <p:spPr>
          <a:xfrm>
            <a:off x="0" y="2314593"/>
            <a:ext cx="8732474" cy="3721963"/>
          </a:xfrm>
          <a:prstGeom prst="rect">
            <a:avLst/>
          </a:prstGeom>
        </p:spPr>
      </p:pic>
    </p:spTree>
    <p:extLst>
      <p:ext uri="{BB962C8B-B14F-4D97-AF65-F5344CB8AC3E}">
        <p14:creationId xmlns:p14="http://schemas.microsoft.com/office/powerpoint/2010/main" val="3096903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611CD-4C1F-44DE-8892-84D580E95889}"/>
              </a:ext>
            </a:extLst>
          </p:cNvPr>
          <p:cNvSpPr>
            <a:spLocks noGrp="1"/>
          </p:cNvSpPr>
          <p:nvPr>
            <p:ph type="title"/>
          </p:nvPr>
        </p:nvSpPr>
        <p:spPr>
          <a:xfrm>
            <a:off x="913881" y="1044498"/>
            <a:ext cx="10353762" cy="970450"/>
          </a:xfrm>
        </p:spPr>
        <p:txBody>
          <a:bodyPr/>
          <a:lstStyle/>
          <a:p>
            <a:r>
              <a:rPr lang="en-US" b="1" dirty="0"/>
              <a:t>Results: Biochar Adsorption</a:t>
            </a:r>
            <a:endParaRPr lang="en-IN" b="1" dirty="0"/>
          </a:p>
        </p:txBody>
      </p:sp>
      <p:graphicFrame>
        <p:nvGraphicFramePr>
          <p:cNvPr id="5" name="Content Placeholder 4">
            <a:extLst>
              <a:ext uri="{FF2B5EF4-FFF2-40B4-BE49-F238E27FC236}">
                <a16:creationId xmlns:a16="http://schemas.microsoft.com/office/drawing/2014/main" id="{A52C1606-72BC-4DD8-AD9F-6C7D49821339}"/>
              </a:ext>
            </a:extLst>
          </p:cNvPr>
          <p:cNvGraphicFramePr>
            <a:graphicFrameLocks noGrp="1"/>
          </p:cNvGraphicFramePr>
          <p:nvPr>
            <p:ph idx="1"/>
            <p:extLst>
              <p:ext uri="{D42A27DB-BD31-4B8C-83A1-F6EECF244321}">
                <p14:modId xmlns:p14="http://schemas.microsoft.com/office/powerpoint/2010/main" val="2214893160"/>
              </p:ext>
            </p:extLst>
          </p:nvPr>
        </p:nvGraphicFramePr>
        <p:xfrm>
          <a:off x="913881" y="2189163"/>
          <a:ext cx="10353676" cy="3705860"/>
        </p:xfrm>
        <a:graphic>
          <a:graphicData uri="http://schemas.openxmlformats.org/drawingml/2006/table">
            <a:tbl>
              <a:tblPr firstRow="1" bandRow="1">
                <a:tableStyleId>{5C22544A-7EE6-4342-B048-85BDC9FD1C3A}</a:tableStyleId>
              </a:tblPr>
              <a:tblGrid>
                <a:gridCol w="1829319">
                  <a:extLst>
                    <a:ext uri="{9D8B030D-6E8A-4147-A177-3AD203B41FA5}">
                      <a16:colId xmlns:a16="http://schemas.microsoft.com/office/drawing/2014/main" val="600841142"/>
                    </a:ext>
                  </a:extLst>
                </a:gridCol>
                <a:gridCol w="2286000">
                  <a:extLst>
                    <a:ext uri="{9D8B030D-6E8A-4147-A177-3AD203B41FA5}">
                      <a16:colId xmlns:a16="http://schemas.microsoft.com/office/drawing/2014/main" val="3307370331"/>
                    </a:ext>
                  </a:extLst>
                </a:gridCol>
                <a:gridCol w="3649938">
                  <a:extLst>
                    <a:ext uri="{9D8B030D-6E8A-4147-A177-3AD203B41FA5}">
                      <a16:colId xmlns:a16="http://schemas.microsoft.com/office/drawing/2014/main" val="351166748"/>
                    </a:ext>
                  </a:extLst>
                </a:gridCol>
                <a:gridCol w="2588419">
                  <a:extLst>
                    <a:ext uri="{9D8B030D-6E8A-4147-A177-3AD203B41FA5}">
                      <a16:colId xmlns:a16="http://schemas.microsoft.com/office/drawing/2014/main" val="3044013585"/>
                    </a:ext>
                  </a:extLst>
                </a:gridCol>
              </a:tblGrid>
              <a:tr h="370840">
                <a:tc>
                  <a:txBody>
                    <a:bodyPr/>
                    <a:lstStyle/>
                    <a:p>
                      <a:pPr algn="l" fontAlgn="b"/>
                      <a:r>
                        <a:rPr lang="en-IN" sz="2400" b="1" i="0" u="none" strike="noStrike" dirty="0">
                          <a:solidFill>
                            <a:srgbClr val="000000"/>
                          </a:solidFill>
                          <a:effectLst/>
                          <a:latin typeface="Calisto MT" panose="02040603050505030304" pitchFamily="18" charset="0"/>
                        </a:rPr>
                        <a:t>Treatment</a:t>
                      </a:r>
                    </a:p>
                  </a:txBody>
                  <a:tcPr marL="7620" marR="7620" marT="7620" marB="0" anchor="b"/>
                </a:tc>
                <a:tc>
                  <a:txBody>
                    <a:bodyPr/>
                    <a:lstStyle/>
                    <a:p>
                      <a:pPr algn="l" fontAlgn="b"/>
                      <a:r>
                        <a:rPr lang="en-IN" sz="2400" b="1" i="0" u="none" strike="noStrike" dirty="0">
                          <a:solidFill>
                            <a:srgbClr val="000000"/>
                          </a:solidFill>
                          <a:effectLst/>
                          <a:latin typeface="Calisto MT" panose="02040603050505030304" pitchFamily="18" charset="0"/>
                        </a:rPr>
                        <a:t>H</a:t>
                      </a:r>
                      <a:r>
                        <a:rPr lang="en-IN" sz="2400" b="1" i="0" u="none" strike="noStrike" baseline="-25000" dirty="0">
                          <a:solidFill>
                            <a:srgbClr val="000000"/>
                          </a:solidFill>
                          <a:effectLst/>
                          <a:latin typeface="Calisto MT" panose="02040603050505030304" pitchFamily="18" charset="0"/>
                        </a:rPr>
                        <a:t>2</a:t>
                      </a:r>
                      <a:r>
                        <a:rPr lang="en-IN" sz="2400" b="1" i="0" u="none" strike="noStrike" dirty="0">
                          <a:solidFill>
                            <a:srgbClr val="000000"/>
                          </a:solidFill>
                          <a:effectLst/>
                          <a:latin typeface="Calisto MT" panose="02040603050505030304" pitchFamily="18" charset="0"/>
                        </a:rPr>
                        <a:t>S volume reduction</a:t>
                      </a:r>
                      <a:r>
                        <a:rPr lang="en-IN" sz="2400" b="1" i="0" u="none" strike="noStrike" baseline="30000" dirty="0">
                          <a:solidFill>
                            <a:srgbClr val="000000"/>
                          </a:solidFill>
                          <a:effectLst/>
                          <a:latin typeface="Calisto MT" panose="02040603050505030304" pitchFamily="18" charset="0"/>
                        </a:rPr>
                        <a:t>*</a:t>
                      </a:r>
                      <a:r>
                        <a:rPr lang="en-IN" sz="2400" b="1" i="0" u="none" strike="noStrike" dirty="0">
                          <a:solidFill>
                            <a:srgbClr val="000000"/>
                          </a:solidFill>
                          <a:effectLst/>
                          <a:latin typeface="Calisto MT" panose="02040603050505030304" pitchFamily="18" charset="0"/>
                        </a:rPr>
                        <a:t> (</a:t>
                      </a:r>
                      <a:r>
                        <a:rPr lang="en-IN" sz="2400" b="1" i="0" u="none" strike="noStrike" dirty="0" err="1">
                          <a:solidFill>
                            <a:srgbClr val="000000"/>
                          </a:solidFill>
                          <a:effectLst/>
                          <a:latin typeface="Calisto MT" panose="02040603050505030304" pitchFamily="18" charset="0"/>
                        </a:rPr>
                        <a:t>uL</a:t>
                      </a:r>
                      <a:r>
                        <a:rPr lang="en-IN" sz="2400" b="1" i="0" u="none" strike="noStrike" dirty="0">
                          <a:solidFill>
                            <a:srgbClr val="000000"/>
                          </a:solidFill>
                          <a:effectLst/>
                          <a:latin typeface="Calisto MT" panose="02040603050505030304" pitchFamily="18" charset="0"/>
                        </a:rPr>
                        <a:t>)</a:t>
                      </a:r>
                    </a:p>
                  </a:txBody>
                  <a:tcPr marL="7620" marR="7620" marT="7620" marB="0" anchor="b"/>
                </a:tc>
                <a:tc>
                  <a:txBody>
                    <a:bodyPr/>
                    <a:lstStyle/>
                    <a:p>
                      <a:pPr algn="l" fontAlgn="b"/>
                      <a:r>
                        <a:rPr lang="en-US" sz="2400" b="1" i="0" u="none" strike="noStrike" dirty="0">
                          <a:solidFill>
                            <a:srgbClr val="000000"/>
                          </a:solidFill>
                          <a:effectLst/>
                          <a:latin typeface="Calisto MT" panose="02040603050505030304" pitchFamily="18" charset="0"/>
                        </a:rPr>
                        <a:t>Normalized H</a:t>
                      </a:r>
                      <a:r>
                        <a:rPr lang="en-US" sz="2400" b="1" i="0" u="none" strike="noStrike" baseline="-25000" dirty="0">
                          <a:solidFill>
                            <a:srgbClr val="000000"/>
                          </a:solidFill>
                          <a:effectLst/>
                          <a:latin typeface="Calisto MT" panose="02040603050505030304" pitchFamily="18" charset="0"/>
                        </a:rPr>
                        <a:t>2</a:t>
                      </a:r>
                      <a:r>
                        <a:rPr lang="en-US" sz="2400" b="1" i="0" u="none" strike="noStrike" dirty="0">
                          <a:solidFill>
                            <a:srgbClr val="000000"/>
                          </a:solidFill>
                          <a:effectLst/>
                          <a:latin typeface="Calisto MT" panose="02040603050505030304" pitchFamily="18" charset="0"/>
                        </a:rPr>
                        <a:t>S reduction (</a:t>
                      </a:r>
                      <a:r>
                        <a:rPr lang="en-US" sz="2400" b="1" i="0" u="none" strike="noStrike" dirty="0" err="1">
                          <a:solidFill>
                            <a:srgbClr val="000000"/>
                          </a:solidFill>
                          <a:effectLst/>
                          <a:latin typeface="Calisto MT" panose="02040603050505030304" pitchFamily="18" charset="0"/>
                        </a:rPr>
                        <a:t>uL</a:t>
                      </a:r>
                      <a:r>
                        <a:rPr lang="en-US" sz="2400" b="1" i="0" u="none" strike="noStrike" dirty="0">
                          <a:solidFill>
                            <a:srgbClr val="000000"/>
                          </a:solidFill>
                          <a:effectLst/>
                          <a:latin typeface="Calisto MT" panose="02040603050505030304" pitchFamily="18" charset="0"/>
                        </a:rPr>
                        <a:t>/g biochar)</a:t>
                      </a:r>
                    </a:p>
                  </a:txBody>
                  <a:tcPr marL="7620" marR="7620" marT="7620" marB="0" anchor="b"/>
                </a:tc>
                <a:tc>
                  <a:txBody>
                    <a:bodyPr/>
                    <a:lstStyle/>
                    <a:p>
                      <a:pPr algn="l" fontAlgn="b"/>
                      <a:r>
                        <a:rPr lang="en-US" sz="2400" b="1" i="0" u="none" strike="noStrike" dirty="0">
                          <a:solidFill>
                            <a:srgbClr val="000000"/>
                          </a:solidFill>
                          <a:effectLst/>
                          <a:latin typeface="Calisto MT" panose="02040603050505030304" pitchFamily="18" charset="0"/>
                        </a:rPr>
                        <a:t>Adsorption (mg H</a:t>
                      </a:r>
                      <a:r>
                        <a:rPr lang="en-US" sz="2400" b="1" i="0" u="none" strike="noStrike" baseline="-25000" dirty="0">
                          <a:solidFill>
                            <a:srgbClr val="000000"/>
                          </a:solidFill>
                          <a:effectLst/>
                          <a:latin typeface="Calisto MT" panose="02040603050505030304" pitchFamily="18" charset="0"/>
                        </a:rPr>
                        <a:t>2</a:t>
                      </a:r>
                      <a:r>
                        <a:rPr lang="en-US" sz="2400" b="1" i="0" u="none" strike="noStrike" dirty="0">
                          <a:solidFill>
                            <a:srgbClr val="000000"/>
                          </a:solidFill>
                          <a:effectLst/>
                          <a:latin typeface="Calisto MT" panose="02040603050505030304" pitchFamily="18" charset="0"/>
                        </a:rPr>
                        <a:t>S/g biochar)</a:t>
                      </a:r>
                    </a:p>
                  </a:txBody>
                  <a:tcPr marL="7620" marR="7620" marT="7620" marB="0" anchor="b"/>
                </a:tc>
                <a:extLst>
                  <a:ext uri="{0D108BD9-81ED-4DB2-BD59-A6C34878D82A}">
                    <a16:rowId xmlns:a16="http://schemas.microsoft.com/office/drawing/2014/main" val="3410442439"/>
                  </a:ext>
                </a:extLst>
              </a:tr>
              <a:tr h="370840">
                <a:tc>
                  <a:txBody>
                    <a:bodyPr/>
                    <a:lstStyle/>
                    <a:p>
                      <a:pPr algn="l" fontAlgn="b"/>
                      <a:r>
                        <a:rPr lang="en-IN" sz="2000" b="0" i="0" u="none" strike="noStrike">
                          <a:solidFill>
                            <a:srgbClr val="000000"/>
                          </a:solidFill>
                          <a:effectLst/>
                          <a:latin typeface="Calisto MT" panose="02040603050505030304" pitchFamily="18" charset="0"/>
                        </a:rPr>
                        <a:t>0.1 CSB</a:t>
                      </a:r>
                    </a:p>
                  </a:txBody>
                  <a:tcPr marL="7620" marR="7620" marT="7620" marB="0" anchor="b"/>
                </a:tc>
                <a:tc>
                  <a:txBody>
                    <a:bodyPr/>
                    <a:lstStyle/>
                    <a:p>
                      <a:pPr algn="r" fontAlgn="b"/>
                      <a:r>
                        <a:rPr lang="en-IN" sz="2000" b="0" i="0" u="none" strike="noStrike">
                          <a:solidFill>
                            <a:srgbClr val="000000"/>
                          </a:solidFill>
                          <a:effectLst/>
                          <a:latin typeface="Calisto MT" panose="02040603050505030304" pitchFamily="18" charset="0"/>
                        </a:rPr>
                        <a:t>17.87</a:t>
                      </a:r>
                    </a:p>
                  </a:txBody>
                  <a:tcPr marL="7620" marR="7620" marT="7620" marB="0" anchor="b"/>
                </a:tc>
                <a:tc>
                  <a:txBody>
                    <a:bodyPr/>
                    <a:lstStyle/>
                    <a:p>
                      <a:pPr algn="r" fontAlgn="b"/>
                      <a:r>
                        <a:rPr lang="en-IN" sz="2000" b="0" i="0" u="none" strike="noStrike">
                          <a:solidFill>
                            <a:srgbClr val="000000"/>
                          </a:solidFill>
                          <a:effectLst/>
                          <a:latin typeface="Calisto MT" panose="02040603050505030304" pitchFamily="18" charset="0"/>
                        </a:rPr>
                        <a:t>322.90</a:t>
                      </a:r>
                    </a:p>
                  </a:txBody>
                  <a:tcPr marL="7620" marR="7620" marT="7620" marB="0" anchor="b"/>
                </a:tc>
                <a:tc>
                  <a:txBody>
                    <a:bodyPr/>
                    <a:lstStyle/>
                    <a:p>
                      <a:pPr algn="r" fontAlgn="b"/>
                      <a:r>
                        <a:rPr lang="en-IN" sz="2000" b="0" i="0" u="none" strike="noStrike">
                          <a:solidFill>
                            <a:srgbClr val="000000"/>
                          </a:solidFill>
                          <a:effectLst/>
                          <a:latin typeface="Calisto MT" panose="02040603050505030304" pitchFamily="18" charset="0"/>
                        </a:rPr>
                        <a:t>0.45</a:t>
                      </a:r>
                    </a:p>
                  </a:txBody>
                  <a:tcPr marL="7620" marR="7620" marT="7620" marB="0" anchor="b"/>
                </a:tc>
                <a:extLst>
                  <a:ext uri="{0D108BD9-81ED-4DB2-BD59-A6C34878D82A}">
                    <a16:rowId xmlns:a16="http://schemas.microsoft.com/office/drawing/2014/main" val="1269701498"/>
                  </a:ext>
                </a:extLst>
              </a:tr>
              <a:tr h="370840">
                <a:tc>
                  <a:txBody>
                    <a:bodyPr/>
                    <a:lstStyle/>
                    <a:p>
                      <a:pPr algn="l" fontAlgn="b"/>
                      <a:r>
                        <a:rPr lang="en-IN" sz="2000" b="0" i="0" u="none" strike="noStrike">
                          <a:solidFill>
                            <a:srgbClr val="000000"/>
                          </a:solidFill>
                          <a:effectLst/>
                          <a:latin typeface="Calisto MT" panose="02040603050505030304" pitchFamily="18" charset="0"/>
                        </a:rPr>
                        <a:t>0.5 CSB</a:t>
                      </a:r>
                    </a:p>
                  </a:txBody>
                  <a:tcPr marL="7620" marR="7620" marT="7620" marB="0" anchor="b"/>
                </a:tc>
                <a:tc>
                  <a:txBody>
                    <a:bodyPr/>
                    <a:lstStyle/>
                    <a:p>
                      <a:pPr algn="r" fontAlgn="b"/>
                      <a:r>
                        <a:rPr lang="en-IN" sz="2000" b="0" i="0" u="none" strike="noStrike">
                          <a:solidFill>
                            <a:srgbClr val="000000"/>
                          </a:solidFill>
                          <a:effectLst/>
                          <a:latin typeface="Calisto MT" panose="02040603050505030304" pitchFamily="18" charset="0"/>
                        </a:rPr>
                        <a:t>65.43</a:t>
                      </a:r>
                    </a:p>
                  </a:txBody>
                  <a:tcPr marL="7620" marR="7620" marT="7620" marB="0" anchor="b"/>
                </a:tc>
                <a:tc>
                  <a:txBody>
                    <a:bodyPr/>
                    <a:lstStyle/>
                    <a:p>
                      <a:pPr algn="r" fontAlgn="b"/>
                      <a:r>
                        <a:rPr lang="en-IN" sz="2000" b="0" i="0" u="none" strike="noStrike">
                          <a:solidFill>
                            <a:srgbClr val="000000"/>
                          </a:solidFill>
                          <a:effectLst/>
                          <a:latin typeface="Calisto MT" panose="02040603050505030304" pitchFamily="18" charset="0"/>
                        </a:rPr>
                        <a:t>236.41</a:t>
                      </a:r>
                    </a:p>
                  </a:txBody>
                  <a:tcPr marL="7620" marR="7620" marT="7620" marB="0" anchor="b"/>
                </a:tc>
                <a:tc>
                  <a:txBody>
                    <a:bodyPr/>
                    <a:lstStyle/>
                    <a:p>
                      <a:pPr algn="r" fontAlgn="b"/>
                      <a:r>
                        <a:rPr lang="en-IN" sz="2000" b="0" i="0" u="none" strike="noStrike">
                          <a:solidFill>
                            <a:srgbClr val="000000"/>
                          </a:solidFill>
                          <a:effectLst/>
                          <a:latin typeface="Calisto MT" panose="02040603050505030304" pitchFamily="18" charset="0"/>
                        </a:rPr>
                        <a:t>0.33</a:t>
                      </a:r>
                    </a:p>
                  </a:txBody>
                  <a:tcPr marL="7620" marR="7620" marT="7620" marB="0" anchor="b"/>
                </a:tc>
                <a:extLst>
                  <a:ext uri="{0D108BD9-81ED-4DB2-BD59-A6C34878D82A}">
                    <a16:rowId xmlns:a16="http://schemas.microsoft.com/office/drawing/2014/main" val="245885451"/>
                  </a:ext>
                </a:extLst>
              </a:tr>
              <a:tr h="370840">
                <a:tc>
                  <a:txBody>
                    <a:bodyPr/>
                    <a:lstStyle/>
                    <a:p>
                      <a:pPr algn="l" fontAlgn="b"/>
                      <a:r>
                        <a:rPr lang="en-IN" sz="2000" b="0" i="0" u="none" strike="noStrike">
                          <a:solidFill>
                            <a:srgbClr val="000000"/>
                          </a:solidFill>
                          <a:effectLst/>
                          <a:latin typeface="Calisto MT" panose="02040603050505030304" pitchFamily="18" charset="0"/>
                        </a:rPr>
                        <a:t>1 CSB</a:t>
                      </a:r>
                    </a:p>
                  </a:txBody>
                  <a:tcPr marL="7620" marR="7620" marT="7620" marB="0" anchor="b"/>
                </a:tc>
                <a:tc>
                  <a:txBody>
                    <a:bodyPr/>
                    <a:lstStyle/>
                    <a:p>
                      <a:pPr algn="r" fontAlgn="b"/>
                      <a:r>
                        <a:rPr lang="en-IN" sz="2000" b="0" i="0" u="none" strike="noStrike">
                          <a:solidFill>
                            <a:srgbClr val="000000"/>
                          </a:solidFill>
                          <a:effectLst/>
                          <a:latin typeface="Calisto MT" panose="02040603050505030304" pitchFamily="18" charset="0"/>
                        </a:rPr>
                        <a:t>94.08</a:t>
                      </a:r>
                    </a:p>
                  </a:txBody>
                  <a:tcPr marL="7620" marR="7620" marT="7620" marB="0" anchor="b"/>
                </a:tc>
                <a:tc>
                  <a:txBody>
                    <a:bodyPr/>
                    <a:lstStyle/>
                    <a:p>
                      <a:pPr algn="r" fontAlgn="b"/>
                      <a:r>
                        <a:rPr lang="en-IN" sz="2000" b="0" i="0" u="none" strike="noStrike">
                          <a:solidFill>
                            <a:srgbClr val="000000"/>
                          </a:solidFill>
                          <a:effectLst/>
                          <a:latin typeface="Calisto MT" panose="02040603050505030304" pitchFamily="18" charset="0"/>
                        </a:rPr>
                        <a:t>169.97</a:t>
                      </a:r>
                    </a:p>
                  </a:txBody>
                  <a:tcPr marL="7620" marR="7620" marT="7620" marB="0" anchor="b"/>
                </a:tc>
                <a:tc>
                  <a:txBody>
                    <a:bodyPr/>
                    <a:lstStyle/>
                    <a:p>
                      <a:pPr algn="r" fontAlgn="b"/>
                      <a:r>
                        <a:rPr lang="en-IN" sz="2000" b="0" i="0" u="none" strike="noStrike">
                          <a:solidFill>
                            <a:srgbClr val="000000"/>
                          </a:solidFill>
                          <a:effectLst/>
                          <a:latin typeface="Calisto MT" panose="02040603050505030304" pitchFamily="18" charset="0"/>
                        </a:rPr>
                        <a:t>0.24</a:t>
                      </a:r>
                    </a:p>
                  </a:txBody>
                  <a:tcPr marL="7620" marR="7620" marT="7620" marB="0" anchor="b"/>
                </a:tc>
                <a:extLst>
                  <a:ext uri="{0D108BD9-81ED-4DB2-BD59-A6C34878D82A}">
                    <a16:rowId xmlns:a16="http://schemas.microsoft.com/office/drawing/2014/main" val="3189372855"/>
                  </a:ext>
                </a:extLst>
              </a:tr>
              <a:tr h="370840">
                <a:tc>
                  <a:txBody>
                    <a:bodyPr/>
                    <a:lstStyle/>
                    <a:p>
                      <a:pPr algn="l" fontAlgn="b"/>
                      <a:r>
                        <a:rPr lang="en-IN" sz="2000" b="0" i="0" u="none" strike="noStrike">
                          <a:solidFill>
                            <a:srgbClr val="000000"/>
                          </a:solidFill>
                          <a:effectLst/>
                          <a:latin typeface="Calisto MT" panose="02040603050505030304" pitchFamily="18" charset="0"/>
                        </a:rPr>
                        <a:t>1.82 CSB</a:t>
                      </a:r>
                    </a:p>
                  </a:txBody>
                  <a:tcPr marL="7620" marR="7620" marT="7620" marB="0" anchor="b"/>
                </a:tc>
                <a:tc>
                  <a:txBody>
                    <a:bodyPr/>
                    <a:lstStyle/>
                    <a:p>
                      <a:pPr algn="r" fontAlgn="b"/>
                      <a:r>
                        <a:rPr lang="en-IN" sz="2000" b="0" i="0" u="none" strike="noStrike">
                          <a:solidFill>
                            <a:srgbClr val="000000"/>
                          </a:solidFill>
                          <a:effectLst/>
                          <a:latin typeface="Calisto MT" panose="02040603050505030304" pitchFamily="18" charset="0"/>
                        </a:rPr>
                        <a:t>112.62</a:t>
                      </a:r>
                    </a:p>
                  </a:txBody>
                  <a:tcPr marL="7620" marR="7620" marT="7620" marB="0" anchor="b"/>
                </a:tc>
                <a:tc>
                  <a:txBody>
                    <a:bodyPr/>
                    <a:lstStyle/>
                    <a:p>
                      <a:pPr algn="r" fontAlgn="b"/>
                      <a:r>
                        <a:rPr lang="en-IN" sz="2000" b="0" i="0" u="none" strike="noStrike">
                          <a:solidFill>
                            <a:srgbClr val="000000"/>
                          </a:solidFill>
                          <a:effectLst/>
                          <a:latin typeface="Calisto MT" panose="02040603050505030304" pitchFamily="18" charset="0"/>
                        </a:rPr>
                        <a:t>111.80</a:t>
                      </a:r>
                    </a:p>
                  </a:txBody>
                  <a:tcPr marL="7620" marR="7620" marT="7620" marB="0" anchor="b"/>
                </a:tc>
                <a:tc>
                  <a:txBody>
                    <a:bodyPr/>
                    <a:lstStyle/>
                    <a:p>
                      <a:pPr algn="r" fontAlgn="b"/>
                      <a:r>
                        <a:rPr lang="en-IN" sz="2000" b="0" i="0" u="none" strike="noStrike">
                          <a:solidFill>
                            <a:srgbClr val="000000"/>
                          </a:solidFill>
                          <a:effectLst/>
                          <a:latin typeface="Calisto MT" panose="02040603050505030304" pitchFamily="18" charset="0"/>
                        </a:rPr>
                        <a:t>0.16</a:t>
                      </a:r>
                    </a:p>
                  </a:txBody>
                  <a:tcPr marL="7620" marR="7620" marT="7620" marB="0" anchor="b"/>
                </a:tc>
                <a:extLst>
                  <a:ext uri="{0D108BD9-81ED-4DB2-BD59-A6C34878D82A}">
                    <a16:rowId xmlns:a16="http://schemas.microsoft.com/office/drawing/2014/main" val="2975434391"/>
                  </a:ext>
                </a:extLst>
              </a:tr>
              <a:tr h="370840">
                <a:tc>
                  <a:txBody>
                    <a:bodyPr/>
                    <a:lstStyle/>
                    <a:p>
                      <a:pPr algn="l" fontAlgn="b"/>
                      <a:r>
                        <a:rPr lang="en-IN" sz="2000" b="0" i="0" u="none" strike="noStrike">
                          <a:solidFill>
                            <a:srgbClr val="000000"/>
                          </a:solidFill>
                          <a:effectLst/>
                          <a:latin typeface="Calisto MT" panose="02040603050505030304" pitchFamily="18" charset="0"/>
                        </a:rPr>
                        <a:t>0.1 MB</a:t>
                      </a:r>
                    </a:p>
                  </a:txBody>
                  <a:tcPr marL="7620" marR="7620" marT="7620" marB="0" anchor="b"/>
                </a:tc>
                <a:tc>
                  <a:txBody>
                    <a:bodyPr/>
                    <a:lstStyle/>
                    <a:p>
                      <a:pPr algn="r" fontAlgn="b"/>
                      <a:r>
                        <a:rPr lang="en-IN" sz="2000" b="0" i="0" u="none" strike="noStrike">
                          <a:solidFill>
                            <a:srgbClr val="000000"/>
                          </a:solidFill>
                          <a:effectLst/>
                          <a:latin typeface="Calisto MT" panose="02040603050505030304" pitchFamily="18" charset="0"/>
                        </a:rPr>
                        <a:t>32.00</a:t>
                      </a:r>
                    </a:p>
                  </a:txBody>
                  <a:tcPr marL="7620" marR="7620" marT="7620" marB="0" anchor="b"/>
                </a:tc>
                <a:tc>
                  <a:txBody>
                    <a:bodyPr/>
                    <a:lstStyle/>
                    <a:p>
                      <a:pPr algn="r" fontAlgn="b"/>
                      <a:r>
                        <a:rPr lang="en-IN" sz="2000" b="0" i="0" u="none" strike="noStrike">
                          <a:solidFill>
                            <a:srgbClr val="000000"/>
                          </a:solidFill>
                          <a:effectLst/>
                          <a:latin typeface="Calisto MT" panose="02040603050505030304" pitchFamily="18" charset="0"/>
                        </a:rPr>
                        <a:t>578.19</a:t>
                      </a:r>
                    </a:p>
                  </a:txBody>
                  <a:tcPr marL="7620" marR="7620" marT="7620" marB="0" anchor="b"/>
                </a:tc>
                <a:tc>
                  <a:txBody>
                    <a:bodyPr/>
                    <a:lstStyle/>
                    <a:p>
                      <a:pPr algn="r" fontAlgn="b"/>
                      <a:r>
                        <a:rPr lang="en-IN" sz="2000" b="0" i="0" u="none" strike="noStrike">
                          <a:solidFill>
                            <a:srgbClr val="000000"/>
                          </a:solidFill>
                          <a:effectLst/>
                          <a:latin typeface="Calisto MT" panose="02040603050505030304" pitchFamily="18" charset="0"/>
                        </a:rPr>
                        <a:t>0.81</a:t>
                      </a:r>
                    </a:p>
                  </a:txBody>
                  <a:tcPr marL="7620" marR="7620" marT="7620" marB="0" anchor="b"/>
                </a:tc>
                <a:extLst>
                  <a:ext uri="{0D108BD9-81ED-4DB2-BD59-A6C34878D82A}">
                    <a16:rowId xmlns:a16="http://schemas.microsoft.com/office/drawing/2014/main" val="178749145"/>
                  </a:ext>
                </a:extLst>
              </a:tr>
              <a:tr h="370840">
                <a:tc>
                  <a:txBody>
                    <a:bodyPr/>
                    <a:lstStyle/>
                    <a:p>
                      <a:pPr algn="l" fontAlgn="b"/>
                      <a:r>
                        <a:rPr lang="en-IN" sz="2000" b="0" i="0" u="none" strike="noStrike">
                          <a:solidFill>
                            <a:srgbClr val="000000"/>
                          </a:solidFill>
                          <a:effectLst/>
                          <a:latin typeface="Calisto MT" panose="02040603050505030304" pitchFamily="18" charset="0"/>
                        </a:rPr>
                        <a:t>0.5 MB</a:t>
                      </a:r>
                    </a:p>
                  </a:txBody>
                  <a:tcPr marL="7620" marR="7620" marT="7620" marB="0" anchor="b"/>
                </a:tc>
                <a:tc>
                  <a:txBody>
                    <a:bodyPr/>
                    <a:lstStyle/>
                    <a:p>
                      <a:pPr algn="r" fontAlgn="b"/>
                      <a:r>
                        <a:rPr lang="en-IN" sz="2000" b="0" i="0" u="none" strike="noStrike">
                          <a:solidFill>
                            <a:srgbClr val="000000"/>
                          </a:solidFill>
                          <a:effectLst/>
                          <a:latin typeface="Calisto MT" panose="02040603050505030304" pitchFamily="18" charset="0"/>
                        </a:rPr>
                        <a:t>74.91</a:t>
                      </a:r>
                    </a:p>
                  </a:txBody>
                  <a:tcPr marL="7620" marR="7620" marT="7620" marB="0" anchor="b"/>
                </a:tc>
                <a:tc>
                  <a:txBody>
                    <a:bodyPr/>
                    <a:lstStyle/>
                    <a:p>
                      <a:pPr algn="r" fontAlgn="b"/>
                      <a:r>
                        <a:rPr lang="en-IN" sz="2000" b="0" i="0" u="none" strike="noStrike">
                          <a:solidFill>
                            <a:srgbClr val="000000"/>
                          </a:solidFill>
                          <a:effectLst/>
                          <a:latin typeface="Calisto MT" panose="02040603050505030304" pitchFamily="18" charset="0"/>
                        </a:rPr>
                        <a:t>270.66</a:t>
                      </a:r>
                    </a:p>
                  </a:txBody>
                  <a:tcPr marL="7620" marR="7620" marT="7620" marB="0" anchor="b"/>
                </a:tc>
                <a:tc>
                  <a:txBody>
                    <a:bodyPr/>
                    <a:lstStyle/>
                    <a:p>
                      <a:pPr algn="r" fontAlgn="b"/>
                      <a:r>
                        <a:rPr lang="en-IN" sz="2000" b="0" i="0" u="none" strike="noStrike">
                          <a:solidFill>
                            <a:srgbClr val="000000"/>
                          </a:solidFill>
                          <a:effectLst/>
                          <a:latin typeface="Calisto MT" panose="02040603050505030304" pitchFamily="18" charset="0"/>
                        </a:rPr>
                        <a:t>0.38</a:t>
                      </a:r>
                    </a:p>
                  </a:txBody>
                  <a:tcPr marL="7620" marR="7620" marT="7620" marB="0" anchor="b"/>
                </a:tc>
                <a:extLst>
                  <a:ext uri="{0D108BD9-81ED-4DB2-BD59-A6C34878D82A}">
                    <a16:rowId xmlns:a16="http://schemas.microsoft.com/office/drawing/2014/main" val="2211256904"/>
                  </a:ext>
                </a:extLst>
              </a:tr>
              <a:tr h="370840">
                <a:tc>
                  <a:txBody>
                    <a:bodyPr/>
                    <a:lstStyle/>
                    <a:p>
                      <a:pPr algn="l" fontAlgn="b"/>
                      <a:r>
                        <a:rPr lang="en-IN" sz="2000" b="0" i="0" u="none" strike="noStrike">
                          <a:solidFill>
                            <a:srgbClr val="000000"/>
                          </a:solidFill>
                          <a:effectLst/>
                          <a:latin typeface="Calisto MT" panose="02040603050505030304" pitchFamily="18" charset="0"/>
                        </a:rPr>
                        <a:t>1 MB</a:t>
                      </a:r>
                    </a:p>
                  </a:txBody>
                  <a:tcPr marL="7620" marR="7620" marT="7620" marB="0" anchor="b"/>
                </a:tc>
                <a:tc>
                  <a:txBody>
                    <a:bodyPr/>
                    <a:lstStyle/>
                    <a:p>
                      <a:pPr algn="r" fontAlgn="b"/>
                      <a:r>
                        <a:rPr lang="en-IN" sz="2000" b="0" i="0" u="none" strike="noStrike">
                          <a:solidFill>
                            <a:srgbClr val="000000"/>
                          </a:solidFill>
                          <a:effectLst/>
                          <a:latin typeface="Calisto MT" panose="02040603050505030304" pitchFamily="18" charset="0"/>
                        </a:rPr>
                        <a:t>95.89</a:t>
                      </a:r>
                    </a:p>
                  </a:txBody>
                  <a:tcPr marL="7620" marR="7620" marT="7620" marB="0" anchor="b"/>
                </a:tc>
                <a:tc>
                  <a:txBody>
                    <a:bodyPr/>
                    <a:lstStyle/>
                    <a:p>
                      <a:pPr algn="r" fontAlgn="b"/>
                      <a:r>
                        <a:rPr lang="en-IN" sz="2000" b="0" i="0" u="none" strike="noStrike">
                          <a:solidFill>
                            <a:srgbClr val="000000"/>
                          </a:solidFill>
                          <a:effectLst/>
                          <a:latin typeface="Calisto MT" panose="02040603050505030304" pitchFamily="18" charset="0"/>
                        </a:rPr>
                        <a:t>173.25</a:t>
                      </a:r>
                    </a:p>
                  </a:txBody>
                  <a:tcPr marL="7620" marR="7620" marT="7620" marB="0" anchor="b"/>
                </a:tc>
                <a:tc>
                  <a:txBody>
                    <a:bodyPr/>
                    <a:lstStyle/>
                    <a:p>
                      <a:pPr algn="r" fontAlgn="b"/>
                      <a:r>
                        <a:rPr lang="en-IN" sz="2000" b="0" i="0" u="none" strike="noStrike">
                          <a:solidFill>
                            <a:srgbClr val="000000"/>
                          </a:solidFill>
                          <a:effectLst/>
                          <a:latin typeface="Calisto MT" panose="02040603050505030304" pitchFamily="18" charset="0"/>
                        </a:rPr>
                        <a:t>0.24</a:t>
                      </a:r>
                    </a:p>
                  </a:txBody>
                  <a:tcPr marL="7620" marR="7620" marT="7620" marB="0" anchor="b"/>
                </a:tc>
                <a:extLst>
                  <a:ext uri="{0D108BD9-81ED-4DB2-BD59-A6C34878D82A}">
                    <a16:rowId xmlns:a16="http://schemas.microsoft.com/office/drawing/2014/main" val="329242563"/>
                  </a:ext>
                </a:extLst>
              </a:tr>
              <a:tr h="370840">
                <a:tc>
                  <a:txBody>
                    <a:bodyPr/>
                    <a:lstStyle/>
                    <a:p>
                      <a:pPr algn="l" fontAlgn="b"/>
                      <a:r>
                        <a:rPr lang="en-IN" sz="2000" b="0" i="0" u="none" strike="noStrike">
                          <a:solidFill>
                            <a:srgbClr val="000000"/>
                          </a:solidFill>
                          <a:effectLst/>
                          <a:latin typeface="Calisto MT" panose="02040603050505030304" pitchFamily="18" charset="0"/>
                        </a:rPr>
                        <a:t>1.82 MB</a:t>
                      </a:r>
                    </a:p>
                  </a:txBody>
                  <a:tcPr marL="7620" marR="7620" marT="7620" marB="0" anchor="b"/>
                </a:tc>
                <a:tc>
                  <a:txBody>
                    <a:bodyPr/>
                    <a:lstStyle/>
                    <a:p>
                      <a:pPr algn="r" fontAlgn="b"/>
                      <a:r>
                        <a:rPr lang="en-IN" sz="2000" b="0" i="0" u="none" strike="noStrike">
                          <a:solidFill>
                            <a:srgbClr val="000000"/>
                          </a:solidFill>
                          <a:effectLst/>
                          <a:latin typeface="Calisto MT" panose="02040603050505030304" pitchFamily="18" charset="0"/>
                        </a:rPr>
                        <a:t>111.02</a:t>
                      </a:r>
                    </a:p>
                  </a:txBody>
                  <a:tcPr marL="7620" marR="7620" marT="7620" marB="0" anchor="b"/>
                </a:tc>
                <a:tc>
                  <a:txBody>
                    <a:bodyPr/>
                    <a:lstStyle/>
                    <a:p>
                      <a:pPr algn="r" fontAlgn="b"/>
                      <a:r>
                        <a:rPr lang="en-IN" sz="2000" b="0" i="0" u="none" strike="noStrike">
                          <a:solidFill>
                            <a:srgbClr val="000000"/>
                          </a:solidFill>
                          <a:effectLst/>
                          <a:latin typeface="Calisto MT" panose="02040603050505030304" pitchFamily="18" charset="0"/>
                        </a:rPr>
                        <a:t>110.21</a:t>
                      </a:r>
                    </a:p>
                  </a:txBody>
                  <a:tcPr marL="7620" marR="7620" marT="7620" marB="0" anchor="b"/>
                </a:tc>
                <a:tc>
                  <a:txBody>
                    <a:bodyPr/>
                    <a:lstStyle/>
                    <a:p>
                      <a:pPr algn="r" fontAlgn="b"/>
                      <a:r>
                        <a:rPr lang="en-IN" sz="2000" b="0" i="0" u="none" strike="noStrike" dirty="0">
                          <a:solidFill>
                            <a:srgbClr val="000000"/>
                          </a:solidFill>
                          <a:effectLst/>
                          <a:latin typeface="Calisto MT" panose="02040603050505030304" pitchFamily="18" charset="0"/>
                        </a:rPr>
                        <a:t>0.16</a:t>
                      </a:r>
                    </a:p>
                  </a:txBody>
                  <a:tcPr marL="7620" marR="7620" marT="7620" marB="0" anchor="b"/>
                </a:tc>
                <a:extLst>
                  <a:ext uri="{0D108BD9-81ED-4DB2-BD59-A6C34878D82A}">
                    <a16:rowId xmlns:a16="http://schemas.microsoft.com/office/drawing/2014/main" val="3897169834"/>
                  </a:ext>
                </a:extLst>
              </a:tr>
            </a:tbl>
          </a:graphicData>
        </a:graphic>
      </p:graphicFrame>
      <p:sp>
        <p:nvSpPr>
          <p:cNvPr id="6" name="TextBox 5">
            <a:extLst>
              <a:ext uri="{FF2B5EF4-FFF2-40B4-BE49-F238E27FC236}">
                <a16:creationId xmlns:a16="http://schemas.microsoft.com/office/drawing/2014/main" id="{ED053EB8-0FC0-4891-95A8-3316E3D7721C}"/>
              </a:ext>
            </a:extLst>
          </p:cNvPr>
          <p:cNvSpPr txBox="1"/>
          <p:nvPr/>
        </p:nvSpPr>
        <p:spPr>
          <a:xfrm>
            <a:off x="824930" y="5939628"/>
            <a:ext cx="10531577" cy="369332"/>
          </a:xfrm>
          <a:prstGeom prst="rect">
            <a:avLst/>
          </a:prstGeom>
          <a:noFill/>
        </p:spPr>
        <p:txBody>
          <a:bodyPr wrap="square" rtlCol="0">
            <a:spAutoFit/>
          </a:bodyPr>
          <a:lstStyle/>
          <a:p>
            <a:r>
              <a:rPr lang="en-US" baseline="30000" dirty="0"/>
              <a:t>*</a:t>
            </a:r>
            <a:r>
              <a:rPr lang="en-US" dirty="0"/>
              <a:t>When compared to DM control</a:t>
            </a:r>
            <a:endParaRPr lang="en-IN" dirty="0"/>
          </a:p>
        </p:txBody>
      </p:sp>
    </p:spTree>
    <p:extLst>
      <p:ext uri="{BB962C8B-B14F-4D97-AF65-F5344CB8AC3E}">
        <p14:creationId xmlns:p14="http://schemas.microsoft.com/office/powerpoint/2010/main" val="386489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566E4-EF2A-48DE-8196-696A075D7DA3}"/>
              </a:ext>
            </a:extLst>
          </p:cNvPr>
          <p:cNvSpPr>
            <a:spLocks noGrp="1"/>
          </p:cNvSpPr>
          <p:nvPr>
            <p:ph type="title"/>
          </p:nvPr>
        </p:nvSpPr>
        <p:spPr/>
        <p:txBody>
          <a:bodyPr/>
          <a:lstStyle/>
          <a:p>
            <a:r>
              <a:rPr lang="en-US" b="1" dirty="0"/>
              <a:t>Conclusions</a:t>
            </a:r>
            <a:endParaRPr lang="en-IN" b="1" dirty="0"/>
          </a:p>
        </p:txBody>
      </p:sp>
      <p:sp>
        <p:nvSpPr>
          <p:cNvPr id="3" name="Content Placeholder 2">
            <a:extLst>
              <a:ext uri="{FF2B5EF4-FFF2-40B4-BE49-F238E27FC236}">
                <a16:creationId xmlns:a16="http://schemas.microsoft.com/office/drawing/2014/main" id="{8520D5E4-B412-4CED-B313-FAAB95C7E1D3}"/>
              </a:ext>
            </a:extLst>
          </p:cNvPr>
          <p:cNvSpPr>
            <a:spLocks noGrp="1"/>
          </p:cNvSpPr>
          <p:nvPr>
            <p:ph idx="1"/>
          </p:nvPr>
        </p:nvSpPr>
        <p:spPr/>
        <p:txBody>
          <a:bodyPr>
            <a:normAutofit lnSpcReduction="10000"/>
          </a:bodyPr>
          <a:lstStyle/>
          <a:p>
            <a:r>
              <a:rPr lang="en-US" sz="2400" dirty="0"/>
              <a:t>Biochar was effective in reducing H</a:t>
            </a:r>
            <a:r>
              <a:rPr lang="en-US" sz="2400" baseline="-25000" dirty="0"/>
              <a:t>2</a:t>
            </a:r>
            <a:r>
              <a:rPr lang="en-US" sz="2400" dirty="0"/>
              <a:t>S in biogas and the % reduction increased with increasing amounts of added biochar</a:t>
            </a:r>
          </a:p>
          <a:p>
            <a:r>
              <a:rPr lang="en-US" sz="2400" dirty="0"/>
              <a:t>There were no significant differences in % CH</a:t>
            </a:r>
            <a:r>
              <a:rPr lang="en-US" sz="2400" baseline="-25000" dirty="0"/>
              <a:t>4 </a:t>
            </a:r>
            <a:r>
              <a:rPr lang="en-US" sz="2400" dirty="0"/>
              <a:t>and yield between treatments</a:t>
            </a:r>
            <a:endParaRPr lang="en-IN" sz="2400" dirty="0"/>
          </a:p>
          <a:p>
            <a:r>
              <a:rPr lang="en-IN" sz="2400" dirty="0"/>
              <a:t>H</a:t>
            </a:r>
            <a:r>
              <a:rPr lang="en-IN" sz="2400" baseline="-25000" dirty="0"/>
              <a:t>2</a:t>
            </a:r>
            <a:r>
              <a:rPr lang="en-IN" sz="2400" dirty="0"/>
              <a:t>S adsorption capacity decreased as the amount of added biochar increased</a:t>
            </a:r>
          </a:p>
          <a:p>
            <a:r>
              <a:rPr lang="en-IN" sz="2400" dirty="0"/>
              <a:t>H</a:t>
            </a:r>
            <a:r>
              <a:rPr lang="en-IN" sz="2400" baseline="-25000" dirty="0"/>
              <a:t>2</a:t>
            </a:r>
            <a:r>
              <a:rPr lang="en-IN" sz="2400" dirty="0"/>
              <a:t>S reduction efficiency increased to &gt;90% for each biochar type (CSB and MB) at the highest dosage (1.82 g biochar/g manure TS)</a:t>
            </a:r>
          </a:p>
          <a:p>
            <a:r>
              <a:rPr lang="en-IN" sz="2400" dirty="0"/>
              <a:t>There were no significant differences in H</a:t>
            </a:r>
            <a:r>
              <a:rPr lang="en-IN" sz="2400" baseline="-25000" dirty="0"/>
              <a:t>2</a:t>
            </a:r>
            <a:r>
              <a:rPr lang="en-IN" sz="2400" dirty="0"/>
              <a:t>S reduction between the two biochar types at higher doses </a:t>
            </a:r>
            <a:endParaRPr lang="en-US" sz="2400" dirty="0"/>
          </a:p>
        </p:txBody>
      </p:sp>
    </p:spTree>
    <p:extLst>
      <p:ext uri="{BB962C8B-B14F-4D97-AF65-F5344CB8AC3E}">
        <p14:creationId xmlns:p14="http://schemas.microsoft.com/office/powerpoint/2010/main" val="38544516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9119" y="899532"/>
            <a:ext cx="10353762" cy="970450"/>
          </a:xfrm>
        </p:spPr>
        <p:txBody>
          <a:bodyPr/>
          <a:lstStyle/>
          <a:p>
            <a:r>
              <a:rPr lang="en-US" b="1" dirty="0"/>
              <a:t>Current Projects and Research Questions </a:t>
            </a:r>
          </a:p>
        </p:txBody>
      </p:sp>
      <p:sp>
        <p:nvSpPr>
          <p:cNvPr id="3" name="Content Placeholder 2"/>
          <p:cNvSpPr>
            <a:spLocks noGrp="1"/>
          </p:cNvSpPr>
          <p:nvPr>
            <p:ph idx="1"/>
          </p:nvPr>
        </p:nvSpPr>
        <p:spPr>
          <a:xfrm>
            <a:off x="1358747" y="2307376"/>
            <a:ext cx="9613861" cy="2716459"/>
          </a:xfrm>
        </p:spPr>
        <p:txBody>
          <a:bodyPr>
            <a:noAutofit/>
          </a:bodyPr>
          <a:lstStyle/>
          <a:p>
            <a:r>
              <a:rPr lang="en-US" sz="2800" dirty="0"/>
              <a:t>How does particle size of the biochar affect the sorption of H</a:t>
            </a:r>
            <a:r>
              <a:rPr lang="en-US" sz="2800" baseline="-25000" dirty="0"/>
              <a:t>2</a:t>
            </a:r>
            <a:r>
              <a:rPr lang="en-US" sz="2800" dirty="0"/>
              <a:t>S onto the biochar surface?</a:t>
            </a:r>
          </a:p>
          <a:p>
            <a:r>
              <a:rPr lang="en-US" sz="2800" dirty="0"/>
              <a:t>Can a surface modified biochar increase the amount of H</a:t>
            </a:r>
            <a:r>
              <a:rPr lang="en-US" sz="2800" baseline="-25000" dirty="0"/>
              <a:t>2</a:t>
            </a:r>
            <a:r>
              <a:rPr lang="en-US" sz="2800" dirty="0"/>
              <a:t>S adsorbed?</a:t>
            </a:r>
          </a:p>
          <a:p>
            <a:r>
              <a:rPr lang="en-US" sz="2800" dirty="0"/>
              <a:t>Can biochar be used for N and P adsorption from dairy manure along with H</a:t>
            </a:r>
            <a:r>
              <a:rPr lang="en-US" sz="2800" baseline="-25000" dirty="0"/>
              <a:t>2</a:t>
            </a:r>
            <a:r>
              <a:rPr lang="en-US" sz="2800" dirty="0"/>
              <a:t>S reduction in biogas?</a:t>
            </a:r>
          </a:p>
          <a:p>
            <a:r>
              <a:rPr lang="en-US" sz="2800" dirty="0"/>
              <a:t>Is it better to add biochar directly into a digester or should it be used in an external gas filter column for H</a:t>
            </a:r>
            <a:r>
              <a:rPr lang="en-US" sz="2800" baseline="-25000" dirty="0"/>
              <a:t>2</a:t>
            </a:r>
            <a:r>
              <a:rPr lang="en-US" sz="2800" dirty="0"/>
              <a:t>S removal?</a:t>
            </a:r>
          </a:p>
        </p:txBody>
      </p:sp>
    </p:spTree>
    <p:extLst>
      <p:ext uri="{BB962C8B-B14F-4D97-AF65-F5344CB8AC3E}">
        <p14:creationId xmlns:p14="http://schemas.microsoft.com/office/powerpoint/2010/main" val="35147196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75983" y="2159832"/>
            <a:ext cx="9440034" cy="1828801"/>
          </a:xfrm>
        </p:spPr>
        <p:txBody>
          <a:bodyPr/>
          <a:lstStyle/>
          <a:p>
            <a:r>
              <a:rPr lang="en-US" dirty="0"/>
              <a:t>Thank You</a:t>
            </a:r>
          </a:p>
        </p:txBody>
      </p:sp>
    </p:spTree>
    <p:extLst>
      <p:ext uri="{BB962C8B-B14F-4D97-AF65-F5344CB8AC3E}">
        <p14:creationId xmlns:p14="http://schemas.microsoft.com/office/powerpoint/2010/main" val="4125530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4871" y="846446"/>
            <a:ext cx="10058400" cy="1026160"/>
          </a:xfrm>
        </p:spPr>
        <p:txBody>
          <a:bodyPr/>
          <a:lstStyle/>
          <a:p>
            <a:r>
              <a:rPr lang="en-IN" b="1" dirty="0"/>
              <a:t>Biogas Constituents</a:t>
            </a:r>
            <a:endParaRPr lang="en-US" b="1" dirty="0"/>
          </a:p>
        </p:txBody>
      </p:sp>
      <p:sp>
        <p:nvSpPr>
          <p:cNvPr id="3" name="Content Placeholder 2"/>
          <p:cNvSpPr>
            <a:spLocks noGrp="1"/>
          </p:cNvSpPr>
          <p:nvPr>
            <p:ph idx="1"/>
          </p:nvPr>
        </p:nvSpPr>
        <p:spPr>
          <a:xfrm>
            <a:off x="900194" y="1872606"/>
            <a:ext cx="10058400" cy="3584264"/>
          </a:xfrm>
        </p:spPr>
        <p:txBody>
          <a:bodyPr/>
          <a:lstStyle/>
          <a:p>
            <a:endParaRPr lang="en-IN" dirty="0"/>
          </a:p>
          <a:p>
            <a:endParaRPr lang="en-US" dirty="0"/>
          </a:p>
        </p:txBody>
      </p:sp>
      <p:sp>
        <p:nvSpPr>
          <p:cNvPr id="4" name="Right Arrow 3"/>
          <p:cNvSpPr/>
          <p:nvPr/>
        </p:nvSpPr>
        <p:spPr>
          <a:xfrm>
            <a:off x="1417380" y="2898766"/>
            <a:ext cx="824948" cy="3180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1417380" y="5622796"/>
            <a:ext cx="824948" cy="3180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able 5">
            <a:extLst>
              <a:ext uri="{FF2B5EF4-FFF2-40B4-BE49-F238E27FC236}">
                <a16:creationId xmlns:a16="http://schemas.microsoft.com/office/drawing/2014/main" id="{6B6E6415-99B8-4C06-B1AC-52C1F6BE3939}"/>
              </a:ext>
            </a:extLst>
          </p:cNvPr>
          <p:cNvGraphicFramePr>
            <a:graphicFrameLocks noGrp="1"/>
          </p:cNvGraphicFramePr>
          <p:nvPr>
            <p:extLst>
              <p:ext uri="{D42A27DB-BD31-4B8C-83A1-F6EECF244321}">
                <p14:modId xmlns:p14="http://schemas.microsoft.com/office/powerpoint/2010/main" val="2943858621"/>
              </p:ext>
            </p:extLst>
          </p:nvPr>
        </p:nvGraphicFramePr>
        <p:xfrm>
          <a:off x="2242328" y="2359035"/>
          <a:ext cx="8127999" cy="411480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3413576040"/>
                    </a:ext>
                  </a:extLst>
                </a:gridCol>
                <a:gridCol w="2709333">
                  <a:extLst>
                    <a:ext uri="{9D8B030D-6E8A-4147-A177-3AD203B41FA5}">
                      <a16:colId xmlns:a16="http://schemas.microsoft.com/office/drawing/2014/main" val="759809116"/>
                    </a:ext>
                  </a:extLst>
                </a:gridCol>
                <a:gridCol w="2709333">
                  <a:extLst>
                    <a:ext uri="{9D8B030D-6E8A-4147-A177-3AD203B41FA5}">
                      <a16:colId xmlns:a16="http://schemas.microsoft.com/office/drawing/2014/main" val="3323422128"/>
                    </a:ext>
                  </a:extLst>
                </a:gridCol>
              </a:tblGrid>
              <a:tr h="370840">
                <a:tc>
                  <a:txBody>
                    <a:bodyPr/>
                    <a:lstStyle/>
                    <a:p>
                      <a:r>
                        <a:rPr lang="en-US" sz="2400" dirty="0"/>
                        <a:t>Compound</a:t>
                      </a:r>
                      <a:endParaRPr lang="en-IN" sz="2400" dirty="0"/>
                    </a:p>
                  </a:txBody>
                  <a:tcPr/>
                </a:tc>
                <a:tc>
                  <a:txBody>
                    <a:bodyPr/>
                    <a:lstStyle/>
                    <a:p>
                      <a:r>
                        <a:rPr lang="en-US" sz="2400" dirty="0"/>
                        <a:t>Chemical</a:t>
                      </a:r>
                      <a:endParaRPr lang="en-IN" sz="2400" dirty="0"/>
                    </a:p>
                  </a:txBody>
                  <a:tcPr/>
                </a:tc>
                <a:tc>
                  <a:txBody>
                    <a:bodyPr/>
                    <a:lstStyle/>
                    <a:p>
                      <a:r>
                        <a:rPr lang="en-US" sz="2400" dirty="0"/>
                        <a:t>Range %</a:t>
                      </a:r>
                      <a:endParaRPr lang="en-IN" sz="2400" dirty="0"/>
                    </a:p>
                  </a:txBody>
                  <a:tcPr/>
                </a:tc>
                <a:extLst>
                  <a:ext uri="{0D108BD9-81ED-4DB2-BD59-A6C34878D82A}">
                    <a16:rowId xmlns:a16="http://schemas.microsoft.com/office/drawing/2014/main" val="4193448680"/>
                  </a:ext>
                </a:extLst>
              </a:tr>
              <a:tr h="370840">
                <a:tc>
                  <a:txBody>
                    <a:bodyPr/>
                    <a:lstStyle/>
                    <a:p>
                      <a:r>
                        <a:rPr lang="en-US" sz="2400" dirty="0"/>
                        <a:t>Methane</a:t>
                      </a:r>
                    </a:p>
                  </a:txBody>
                  <a:tcPr/>
                </a:tc>
                <a:tc>
                  <a:txBody>
                    <a:bodyPr/>
                    <a:lstStyle/>
                    <a:p>
                      <a:r>
                        <a:rPr lang="en-US" sz="2400" dirty="0"/>
                        <a:t>CH</a:t>
                      </a:r>
                      <a:r>
                        <a:rPr lang="en-US" sz="2400" baseline="-25000" dirty="0"/>
                        <a:t>4</a:t>
                      </a:r>
                      <a:endParaRPr lang="en-IN" sz="2400" dirty="0"/>
                    </a:p>
                  </a:txBody>
                  <a:tcPr/>
                </a:tc>
                <a:tc>
                  <a:txBody>
                    <a:bodyPr/>
                    <a:lstStyle/>
                    <a:p>
                      <a:r>
                        <a:rPr lang="en-US" sz="2400" dirty="0"/>
                        <a:t>50-75</a:t>
                      </a:r>
                    </a:p>
                  </a:txBody>
                  <a:tcPr/>
                </a:tc>
                <a:extLst>
                  <a:ext uri="{0D108BD9-81ED-4DB2-BD59-A6C34878D82A}">
                    <a16:rowId xmlns:a16="http://schemas.microsoft.com/office/drawing/2014/main" val="2602176601"/>
                  </a:ext>
                </a:extLst>
              </a:tr>
              <a:tr h="370840">
                <a:tc>
                  <a:txBody>
                    <a:bodyPr/>
                    <a:lstStyle/>
                    <a:p>
                      <a:r>
                        <a:rPr lang="en-US" sz="2400" dirty="0"/>
                        <a:t>Carbon Dioxide</a:t>
                      </a:r>
                      <a:endParaRPr lang="en-IN"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CO</a:t>
                      </a:r>
                      <a:r>
                        <a:rPr lang="en-US" sz="2400" baseline="-25000" dirty="0"/>
                        <a:t>2</a:t>
                      </a:r>
                      <a:endParaRPr lang="en-IN" sz="2400" dirty="0"/>
                    </a:p>
                  </a:txBody>
                  <a:tcPr/>
                </a:tc>
                <a:tc>
                  <a:txBody>
                    <a:bodyPr/>
                    <a:lstStyle/>
                    <a:p>
                      <a:r>
                        <a:rPr lang="en-US" sz="2400" dirty="0"/>
                        <a:t>25-50</a:t>
                      </a:r>
                      <a:endParaRPr lang="en-IN" sz="2400" dirty="0"/>
                    </a:p>
                  </a:txBody>
                  <a:tcPr/>
                </a:tc>
                <a:extLst>
                  <a:ext uri="{0D108BD9-81ED-4DB2-BD59-A6C34878D82A}">
                    <a16:rowId xmlns:a16="http://schemas.microsoft.com/office/drawing/2014/main" val="96484859"/>
                  </a:ext>
                </a:extLst>
              </a:tr>
              <a:tr h="370840">
                <a:tc>
                  <a:txBody>
                    <a:bodyPr/>
                    <a:lstStyle/>
                    <a:p>
                      <a:r>
                        <a:rPr lang="en-US" sz="2400" dirty="0"/>
                        <a:t>Nitrogen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N</a:t>
                      </a:r>
                      <a:r>
                        <a:rPr lang="en-US" sz="2400" baseline="-25000" dirty="0"/>
                        <a:t>2</a:t>
                      </a:r>
                      <a:endParaRPr lang="en-IN" sz="2400" dirty="0"/>
                    </a:p>
                  </a:txBody>
                  <a:tcPr/>
                </a:tc>
                <a:tc>
                  <a:txBody>
                    <a:bodyPr/>
                    <a:lstStyle/>
                    <a:p>
                      <a:r>
                        <a:rPr lang="en-US" sz="2400" dirty="0"/>
                        <a:t>0-10</a:t>
                      </a:r>
                      <a:endParaRPr lang="en-IN" sz="2400" dirty="0"/>
                    </a:p>
                  </a:txBody>
                  <a:tcPr/>
                </a:tc>
                <a:extLst>
                  <a:ext uri="{0D108BD9-81ED-4DB2-BD59-A6C34878D82A}">
                    <a16:rowId xmlns:a16="http://schemas.microsoft.com/office/drawing/2014/main" val="2803184478"/>
                  </a:ext>
                </a:extLst>
              </a:tr>
              <a:tr h="370840">
                <a:tc>
                  <a:txBody>
                    <a:bodyPr/>
                    <a:lstStyle/>
                    <a:p>
                      <a:r>
                        <a:rPr lang="en-US" sz="2400" dirty="0"/>
                        <a:t>Hydrogen</a:t>
                      </a:r>
                      <a:endParaRPr lang="en-IN"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H</a:t>
                      </a:r>
                      <a:r>
                        <a:rPr lang="en-US" sz="2400" baseline="-25000" dirty="0"/>
                        <a:t>2</a:t>
                      </a:r>
                      <a:endParaRPr lang="en-IN" sz="2400" dirty="0"/>
                    </a:p>
                  </a:txBody>
                  <a:tcPr/>
                </a:tc>
                <a:tc>
                  <a:txBody>
                    <a:bodyPr/>
                    <a:lstStyle/>
                    <a:p>
                      <a:r>
                        <a:rPr lang="en-US" sz="2400" dirty="0"/>
                        <a:t>0.01-5</a:t>
                      </a:r>
                      <a:endParaRPr lang="en-IN" sz="2400" dirty="0"/>
                    </a:p>
                  </a:txBody>
                  <a:tcPr/>
                </a:tc>
                <a:extLst>
                  <a:ext uri="{0D108BD9-81ED-4DB2-BD59-A6C34878D82A}">
                    <a16:rowId xmlns:a16="http://schemas.microsoft.com/office/drawing/2014/main" val="1216204103"/>
                  </a:ext>
                </a:extLst>
              </a:tr>
              <a:tr h="370840">
                <a:tc>
                  <a:txBody>
                    <a:bodyPr/>
                    <a:lstStyle/>
                    <a:p>
                      <a:r>
                        <a:rPr lang="en-US" sz="2400" dirty="0"/>
                        <a:t>Oxygen</a:t>
                      </a:r>
                      <a:endParaRPr lang="en-IN"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O</a:t>
                      </a:r>
                      <a:r>
                        <a:rPr lang="en-US" sz="2400" baseline="-25000" dirty="0"/>
                        <a:t>2</a:t>
                      </a:r>
                      <a:endParaRPr lang="en-IN" sz="2400" dirty="0"/>
                    </a:p>
                  </a:txBody>
                  <a:tcPr/>
                </a:tc>
                <a:tc>
                  <a:txBody>
                    <a:bodyPr/>
                    <a:lstStyle/>
                    <a:p>
                      <a:r>
                        <a:rPr lang="en-US" sz="2400" dirty="0"/>
                        <a:t>0.1-2</a:t>
                      </a:r>
                      <a:endParaRPr lang="en-IN" sz="2400" dirty="0"/>
                    </a:p>
                  </a:txBody>
                  <a:tcPr/>
                </a:tc>
                <a:extLst>
                  <a:ext uri="{0D108BD9-81ED-4DB2-BD59-A6C34878D82A}">
                    <a16:rowId xmlns:a16="http://schemas.microsoft.com/office/drawing/2014/main" val="2042898574"/>
                  </a:ext>
                </a:extLst>
              </a:tr>
              <a:tr h="370840">
                <a:tc>
                  <a:txBody>
                    <a:bodyPr/>
                    <a:lstStyle/>
                    <a:p>
                      <a:r>
                        <a:rPr lang="en-US" sz="2400" dirty="0"/>
                        <a:t>Water Vapor</a:t>
                      </a:r>
                      <a:endParaRPr lang="en-IN"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H</a:t>
                      </a:r>
                      <a:r>
                        <a:rPr lang="en-US" sz="2400" baseline="-25000" dirty="0"/>
                        <a:t>2</a:t>
                      </a:r>
                      <a:r>
                        <a:rPr lang="en-US" sz="2400" baseline="0" dirty="0"/>
                        <a:t>O</a:t>
                      </a:r>
                      <a:endParaRPr lang="en-IN" sz="2400" dirty="0"/>
                    </a:p>
                  </a:txBody>
                  <a:tcPr/>
                </a:tc>
                <a:tc>
                  <a:txBody>
                    <a:bodyPr/>
                    <a:lstStyle/>
                    <a:p>
                      <a:r>
                        <a:rPr lang="en-US" sz="2400" dirty="0"/>
                        <a:t>0-10</a:t>
                      </a:r>
                      <a:endParaRPr lang="en-IN" sz="2400" dirty="0"/>
                    </a:p>
                  </a:txBody>
                  <a:tcPr/>
                </a:tc>
                <a:extLst>
                  <a:ext uri="{0D108BD9-81ED-4DB2-BD59-A6C34878D82A}">
                    <a16:rowId xmlns:a16="http://schemas.microsoft.com/office/drawing/2014/main" val="3884423338"/>
                  </a:ext>
                </a:extLst>
              </a:tr>
              <a:tr h="370840">
                <a:tc>
                  <a:txBody>
                    <a:bodyPr/>
                    <a:lstStyle/>
                    <a:p>
                      <a:r>
                        <a:rPr lang="en-US" sz="2400" dirty="0"/>
                        <a:t>Hydrogen Sulfide</a:t>
                      </a:r>
                      <a:endParaRPr lang="en-IN"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H</a:t>
                      </a:r>
                      <a:r>
                        <a:rPr lang="en-US" sz="2400" baseline="-25000" dirty="0"/>
                        <a:t>2</a:t>
                      </a:r>
                      <a:r>
                        <a:rPr lang="en-US" sz="2400" baseline="0" dirty="0"/>
                        <a:t>S</a:t>
                      </a:r>
                      <a:endParaRPr lang="en-IN" sz="2400" dirty="0"/>
                    </a:p>
                  </a:txBody>
                  <a:tcPr/>
                </a:tc>
                <a:tc>
                  <a:txBody>
                    <a:bodyPr/>
                    <a:lstStyle/>
                    <a:p>
                      <a:r>
                        <a:rPr lang="en-US" sz="2400" dirty="0"/>
                        <a:t>10-30,000 ppm</a:t>
                      </a:r>
                      <a:endParaRPr lang="en-IN" sz="2400" dirty="0"/>
                    </a:p>
                  </a:txBody>
                  <a:tcPr/>
                </a:tc>
                <a:extLst>
                  <a:ext uri="{0D108BD9-81ED-4DB2-BD59-A6C34878D82A}">
                    <a16:rowId xmlns:a16="http://schemas.microsoft.com/office/drawing/2014/main" val="3815469225"/>
                  </a:ext>
                </a:extLst>
              </a:tr>
              <a:tr h="370840">
                <a:tc>
                  <a:txBody>
                    <a:bodyPr/>
                    <a:lstStyle/>
                    <a:p>
                      <a:r>
                        <a:rPr lang="en-US" sz="2400" dirty="0"/>
                        <a:t>Ammonia</a:t>
                      </a:r>
                      <a:endParaRPr lang="en-IN"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NH</a:t>
                      </a:r>
                      <a:r>
                        <a:rPr lang="en-US" sz="2400" baseline="-25000" dirty="0"/>
                        <a:t>3</a:t>
                      </a:r>
                      <a:endParaRPr lang="en-IN" sz="2400" dirty="0"/>
                    </a:p>
                  </a:txBody>
                  <a:tcPr/>
                </a:tc>
                <a:tc>
                  <a:txBody>
                    <a:bodyPr/>
                    <a:lstStyle/>
                    <a:p>
                      <a:r>
                        <a:rPr lang="en-US" sz="2400" dirty="0"/>
                        <a:t>0.01 – 2.5 mg/m</a:t>
                      </a:r>
                      <a:r>
                        <a:rPr lang="en-US" sz="2400" baseline="30000" dirty="0"/>
                        <a:t>3</a:t>
                      </a:r>
                      <a:endParaRPr lang="en-IN" sz="2400" dirty="0"/>
                    </a:p>
                  </a:txBody>
                  <a:tcPr/>
                </a:tc>
                <a:extLst>
                  <a:ext uri="{0D108BD9-81ED-4DB2-BD59-A6C34878D82A}">
                    <a16:rowId xmlns:a16="http://schemas.microsoft.com/office/drawing/2014/main" val="1285293942"/>
                  </a:ext>
                </a:extLst>
              </a:tr>
            </a:tbl>
          </a:graphicData>
        </a:graphic>
      </p:graphicFrame>
    </p:spTree>
    <p:extLst>
      <p:ext uri="{BB962C8B-B14F-4D97-AF65-F5344CB8AC3E}">
        <p14:creationId xmlns:p14="http://schemas.microsoft.com/office/powerpoint/2010/main" val="2438140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21" name="Content Placeholder 3">
            <a:extLst>
              <a:ext uri="{FF2B5EF4-FFF2-40B4-BE49-F238E27FC236}">
                <a16:creationId xmlns:a16="http://schemas.microsoft.com/office/drawing/2014/main" id="{C6BECF61-224E-40CE-A52C-017087D92F1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9216" r="1" b="16918"/>
          <a:stretch/>
        </p:blipFill>
        <p:spPr>
          <a:xfrm>
            <a:off x="1569350" y="4255430"/>
            <a:ext cx="4645152" cy="1995054"/>
          </a:xfrm>
          <a:prstGeom prst="rect">
            <a:avLst/>
          </a:prstGeom>
          <a:ln>
            <a:noFill/>
          </a:ln>
          <a:effectLst/>
        </p:spPr>
      </p:pic>
      <p:sp>
        <p:nvSpPr>
          <p:cNvPr id="2" name="Title 1"/>
          <p:cNvSpPr>
            <a:spLocks noGrp="1"/>
          </p:cNvSpPr>
          <p:nvPr>
            <p:ph type="title"/>
          </p:nvPr>
        </p:nvSpPr>
        <p:spPr>
          <a:xfrm>
            <a:off x="146563" y="706440"/>
            <a:ext cx="7087552" cy="1080938"/>
          </a:xfrm>
        </p:spPr>
        <p:txBody>
          <a:bodyPr>
            <a:normAutofit fontScale="90000"/>
          </a:bodyPr>
          <a:lstStyle/>
          <a:p>
            <a:r>
              <a:rPr lang="en-US" b="1" dirty="0"/>
              <a:t>Formation of H</a:t>
            </a:r>
            <a:r>
              <a:rPr lang="en-US" b="1" baseline="-25000" dirty="0"/>
              <a:t>2</a:t>
            </a:r>
            <a:r>
              <a:rPr lang="en-US" b="1" dirty="0"/>
              <a:t>S and its effects</a:t>
            </a:r>
          </a:p>
        </p:txBody>
      </p:sp>
      <p:sp>
        <p:nvSpPr>
          <p:cNvPr id="46" name="Content Placeholder 26">
            <a:extLst>
              <a:ext uri="{FF2B5EF4-FFF2-40B4-BE49-F238E27FC236}">
                <a16:creationId xmlns:a16="http://schemas.microsoft.com/office/drawing/2014/main" id="{25E7BD70-4F36-4728-9B36-FFECC68E48FA}"/>
              </a:ext>
            </a:extLst>
          </p:cNvPr>
          <p:cNvSpPr>
            <a:spLocks noGrp="1"/>
          </p:cNvSpPr>
          <p:nvPr>
            <p:ph idx="1"/>
          </p:nvPr>
        </p:nvSpPr>
        <p:spPr>
          <a:xfrm>
            <a:off x="459529" y="1653641"/>
            <a:ext cx="6423211" cy="3599316"/>
          </a:xfrm>
        </p:spPr>
        <p:txBody>
          <a:bodyPr>
            <a:normAutofit/>
          </a:bodyPr>
          <a:lstStyle/>
          <a:p>
            <a:r>
              <a:rPr lang="en-US" sz="2400" dirty="0">
                <a:effectLst/>
              </a:rPr>
              <a:t>Reduction of sulfur-containing compounds under anaerobic conditions by sulfate reducing bacteria (SRB) –&gt; H</a:t>
            </a:r>
            <a:r>
              <a:rPr lang="en-US" sz="2400" baseline="-25000" dirty="0">
                <a:effectLst/>
              </a:rPr>
              <a:t>2</a:t>
            </a:r>
            <a:r>
              <a:rPr lang="en-US" sz="2400" dirty="0">
                <a:effectLst/>
              </a:rPr>
              <a:t>S production</a:t>
            </a:r>
          </a:p>
          <a:p>
            <a:r>
              <a:rPr lang="en-US" sz="2400" dirty="0">
                <a:effectLst/>
              </a:rPr>
              <a:t>H</a:t>
            </a:r>
            <a:r>
              <a:rPr lang="en-US" sz="2400" baseline="-25000" dirty="0">
                <a:effectLst/>
              </a:rPr>
              <a:t>2</a:t>
            </a:r>
            <a:r>
              <a:rPr lang="en-US" sz="2400" dirty="0">
                <a:effectLst/>
              </a:rPr>
              <a:t>S</a:t>
            </a:r>
            <a:r>
              <a:rPr lang="en-US" sz="2400" dirty="0"/>
              <a:t> is corrosive and damages pipelines, compressors, engine generator sets (EGS) and gas storage tanks</a:t>
            </a:r>
          </a:p>
        </p:txBody>
      </p:sp>
      <p:pic>
        <p:nvPicPr>
          <p:cNvPr id="22" name="Picture 2" descr="http://himipex.com/my_images/corrosion-control_oil_gas_industry_in-Persian-Gulf-countries.jpg">
            <a:extLst>
              <a:ext uri="{FF2B5EF4-FFF2-40B4-BE49-F238E27FC236}">
                <a16:creationId xmlns:a16="http://schemas.microsoft.com/office/drawing/2014/main" id="{731D6620-BD8C-4E0F-BE41-6FBA3773E60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500" r="4" b="25144"/>
          <a:stretch/>
        </p:blipFill>
        <p:spPr bwMode="auto">
          <a:xfrm>
            <a:off x="7585489" y="1246909"/>
            <a:ext cx="4574066" cy="218209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663681A-3F0C-4E7A-BA24-3C47062934CA}"/>
              </a:ext>
            </a:extLst>
          </p:cNvPr>
          <p:cNvSpPr txBox="1"/>
          <p:nvPr/>
        </p:nvSpPr>
        <p:spPr>
          <a:xfrm>
            <a:off x="1642502" y="6297116"/>
            <a:ext cx="4572000" cy="369332"/>
          </a:xfrm>
          <a:prstGeom prst="rect">
            <a:avLst/>
          </a:prstGeom>
          <a:noFill/>
        </p:spPr>
        <p:txBody>
          <a:bodyPr wrap="square" rtlCol="0">
            <a:spAutoFit/>
          </a:bodyPr>
          <a:lstStyle/>
          <a:p>
            <a:pPr algn="ctr"/>
            <a:r>
              <a:rPr lang="en-US" dirty="0"/>
              <a:t>Corroded engine generator at a dairy farm</a:t>
            </a:r>
            <a:endParaRPr lang="en-IN" dirty="0"/>
          </a:p>
        </p:txBody>
      </p:sp>
      <p:sp>
        <p:nvSpPr>
          <p:cNvPr id="14" name="TextBox 13">
            <a:extLst>
              <a:ext uri="{FF2B5EF4-FFF2-40B4-BE49-F238E27FC236}">
                <a16:creationId xmlns:a16="http://schemas.microsoft.com/office/drawing/2014/main" id="{885CDBE3-D82D-4088-B0A2-97C0FF699BE1}"/>
              </a:ext>
            </a:extLst>
          </p:cNvPr>
          <p:cNvSpPr txBox="1"/>
          <p:nvPr/>
        </p:nvSpPr>
        <p:spPr>
          <a:xfrm>
            <a:off x="7585489" y="3542427"/>
            <a:ext cx="4572000" cy="369332"/>
          </a:xfrm>
          <a:prstGeom prst="rect">
            <a:avLst/>
          </a:prstGeom>
          <a:noFill/>
        </p:spPr>
        <p:txBody>
          <a:bodyPr wrap="square" rtlCol="0">
            <a:spAutoFit/>
          </a:bodyPr>
          <a:lstStyle/>
          <a:p>
            <a:pPr algn="ctr"/>
            <a:r>
              <a:rPr lang="en-US" dirty="0"/>
              <a:t>Corrosion after-effects</a:t>
            </a:r>
            <a:endParaRPr lang="en-IN" dirty="0"/>
          </a:p>
        </p:txBody>
      </p:sp>
      <p:pic>
        <p:nvPicPr>
          <p:cNvPr id="16" name="Picture 2" descr="http://chemistry.pp.ua/wp-content/uploads/2015/03/ypm25gfn-1407988816.png">
            <a:extLst>
              <a:ext uri="{FF2B5EF4-FFF2-40B4-BE49-F238E27FC236}">
                <a16:creationId xmlns:a16="http://schemas.microsoft.com/office/drawing/2014/main" id="{362B7847-975A-42ED-ADF7-1CA477A0493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50979" y="4004747"/>
            <a:ext cx="4641021" cy="2463875"/>
          </a:xfrm>
          <a:prstGeom prst="rect">
            <a:avLst/>
          </a:prstGeom>
          <a:noFill/>
          <a:effectLst>
            <a:outerShdw blurRad="25400" dir="17880000">
              <a:srgbClr val="000000">
                <a:alpha val="46000"/>
              </a:srgbClr>
            </a:outerShdw>
          </a:effectLst>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52B5454B-FD97-489D-949E-9BDE0BA16987}"/>
              </a:ext>
            </a:extLst>
          </p:cNvPr>
          <p:cNvSpPr txBox="1"/>
          <p:nvPr/>
        </p:nvSpPr>
        <p:spPr>
          <a:xfrm>
            <a:off x="7585489" y="6468622"/>
            <a:ext cx="4572000" cy="369332"/>
          </a:xfrm>
          <a:prstGeom prst="rect">
            <a:avLst/>
          </a:prstGeom>
          <a:noFill/>
        </p:spPr>
        <p:txBody>
          <a:bodyPr wrap="square" rtlCol="0">
            <a:spAutoFit/>
          </a:bodyPr>
          <a:lstStyle/>
          <a:p>
            <a:pPr algn="ctr"/>
            <a:r>
              <a:rPr lang="en-US" dirty="0"/>
              <a:t>H</a:t>
            </a:r>
            <a:r>
              <a:rPr lang="en-US" baseline="-25000" dirty="0"/>
              <a:t>2</a:t>
            </a:r>
            <a:r>
              <a:rPr lang="en-US" dirty="0"/>
              <a:t>S generated from sulfates in waste water</a:t>
            </a:r>
            <a:endParaRPr lang="en-IN" dirty="0"/>
          </a:p>
        </p:txBody>
      </p:sp>
    </p:spTree>
    <p:extLst>
      <p:ext uri="{BB962C8B-B14F-4D97-AF65-F5344CB8AC3E}">
        <p14:creationId xmlns:p14="http://schemas.microsoft.com/office/powerpoint/2010/main" val="2235626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3678" y="674254"/>
            <a:ext cx="10978759" cy="970450"/>
          </a:xfrm>
        </p:spPr>
        <p:txBody>
          <a:bodyPr>
            <a:normAutofit fontScale="90000"/>
          </a:bodyPr>
          <a:lstStyle/>
          <a:p>
            <a:r>
              <a:rPr lang="en-US" b="1" dirty="0"/>
              <a:t>Hydrogen Sulfide Limits and Control Technologies</a:t>
            </a:r>
          </a:p>
        </p:txBody>
      </p:sp>
      <p:sp>
        <p:nvSpPr>
          <p:cNvPr id="9" name="Content Placeholder 2">
            <a:extLst>
              <a:ext uri="{FF2B5EF4-FFF2-40B4-BE49-F238E27FC236}">
                <a16:creationId xmlns:a16="http://schemas.microsoft.com/office/drawing/2014/main" id="{07A0F68D-04BC-45A6-86CF-9F8930EC3841}"/>
              </a:ext>
            </a:extLst>
          </p:cNvPr>
          <p:cNvSpPr>
            <a:spLocks noGrp="1"/>
          </p:cNvSpPr>
          <p:nvPr>
            <p:ph idx="1"/>
          </p:nvPr>
        </p:nvSpPr>
        <p:spPr>
          <a:xfrm>
            <a:off x="6549521" y="1580049"/>
            <a:ext cx="5142916" cy="4913743"/>
          </a:xfrm>
        </p:spPr>
        <p:txBody>
          <a:bodyPr>
            <a:normAutofit/>
          </a:bodyPr>
          <a:lstStyle/>
          <a:p>
            <a:pPr marL="457200" indent="-457200">
              <a:buFont typeface="+mj-lt"/>
              <a:buAutoNum type="arabicPeriod"/>
            </a:pPr>
            <a:r>
              <a:rPr lang="en-IN" sz="2400" dirty="0"/>
              <a:t>Biological Desulfurization</a:t>
            </a:r>
          </a:p>
          <a:p>
            <a:pPr marL="457200" indent="-457200">
              <a:buFont typeface="+mj-lt"/>
              <a:buAutoNum type="arabicPeriod"/>
            </a:pPr>
            <a:r>
              <a:rPr lang="en-IN" sz="2400" dirty="0"/>
              <a:t>Iron Oxide Scrubbing</a:t>
            </a:r>
          </a:p>
          <a:p>
            <a:pPr marL="457200" indent="-457200">
              <a:buFont typeface="+mj-lt"/>
              <a:buAutoNum type="arabicPeriod"/>
            </a:pPr>
            <a:r>
              <a:rPr lang="en-IN" sz="2400" dirty="0"/>
              <a:t>Activated Carbon Adsorption</a:t>
            </a:r>
          </a:p>
          <a:p>
            <a:pPr marL="457200" indent="-457200">
              <a:buFont typeface="+mj-lt"/>
              <a:buAutoNum type="arabicPeriod"/>
            </a:pPr>
            <a:r>
              <a:rPr lang="en-IN" sz="2400" dirty="0"/>
              <a:t>Air Injection/</a:t>
            </a:r>
            <a:r>
              <a:rPr lang="en-IN" sz="2400" dirty="0" err="1"/>
              <a:t>Microaeration</a:t>
            </a:r>
            <a:r>
              <a:rPr lang="en-IN" sz="2400" dirty="0"/>
              <a:t> </a:t>
            </a:r>
          </a:p>
          <a:p>
            <a:pPr marL="457200" indent="-457200">
              <a:buFont typeface="+mj-lt"/>
              <a:buAutoNum type="arabicPeriod"/>
            </a:pPr>
            <a:r>
              <a:rPr lang="en-IN" sz="2400" dirty="0"/>
              <a:t>Chemical Addition to the digester</a:t>
            </a:r>
          </a:p>
        </p:txBody>
      </p:sp>
      <p:graphicFrame>
        <p:nvGraphicFramePr>
          <p:cNvPr id="8" name="Table 7"/>
          <p:cNvGraphicFramePr>
            <a:graphicFrameLocks noGrp="1"/>
          </p:cNvGraphicFramePr>
          <p:nvPr>
            <p:extLst>
              <p:ext uri="{D42A27DB-BD31-4B8C-83A1-F6EECF244321}">
                <p14:modId xmlns:p14="http://schemas.microsoft.com/office/powerpoint/2010/main" val="1252966707"/>
              </p:ext>
            </p:extLst>
          </p:nvPr>
        </p:nvGraphicFramePr>
        <p:xfrm>
          <a:off x="846160" y="1580048"/>
          <a:ext cx="4694720" cy="4913744"/>
        </p:xfrm>
        <a:graphic>
          <a:graphicData uri="http://schemas.openxmlformats.org/drawingml/2006/table">
            <a:tbl>
              <a:tblPr firstRow="1" firstCol="1" bandRow="1">
                <a:tableStyleId>{793D81CF-94F2-401A-BA57-92F5A7B2D0C5}</a:tableStyleId>
              </a:tblPr>
              <a:tblGrid>
                <a:gridCol w="2347360">
                  <a:extLst>
                    <a:ext uri="{9D8B030D-6E8A-4147-A177-3AD203B41FA5}">
                      <a16:colId xmlns:a16="http://schemas.microsoft.com/office/drawing/2014/main" val="20000"/>
                    </a:ext>
                  </a:extLst>
                </a:gridCol>
                <a:gridCol w="2347360">
                  <a:extLst>
                    <a:ext uri="{9D8B030D-6E8A-4147-A177-3AD203B41FA5}">
                      <a16:colId xmlns:a16="http://schemas.microsoft.com/office/drawing/2014/main" val="20001"/>
                    </a:ext>
                  </a:extLst>
                </a:gridCol>
              </a:tblGrid>
              <a:tr h="863434">
                <a:tc>
                  <a:txBody>
                    <a:bodyPr/>
                    <a:lstStyle/>
                    <a:p>
                      <a:pPr algn="l">
                        <a:lnSpc>
                          <a:spcPct val="115000"/>
                        </a:lnSpc>
                        <a:spcAft>
                          <a:spcPts val="0"/>
                        </a:spcAft>
                      </a:pPr>
                      <a:r>
                        <a:rPr lang="en-US" sz="2000" dirty="0">
                          <a:effectLst/>
                        </a:rPr>
                        <a:t>Technologies</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US" sz="2000">
                          <a:effectLst/>
                        </a:rPr>
                        <a:t>Hydrogen Sulfide Limits (ppm)</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1239419">
                <a:tc>
                  <a:txBody>
                    <a:bodyPr/>
                    <a:lstStyle/>
                    <a:p>
                      <a:pPr algn="l">
                        <a:lnSpc>
                          <a:spcPct val="115000"/>
                        </a:lnSpc>
                        <a:spcAft>
                          <a:spcPts val="0"/>
                        </a:spcAft>
                      </a:pPr>
                      <a:r>
                        <a:rPr lang="en-US" sz="2000" dirty="0">
                          <a:effectLst/>
                        </a:rPr>
                        <a:t>Heating (Boilers) and </a:t>
                      </a:r>
                      <a:r>
                        <a:rPr lang="en-US" sz="2000" dirty="0" err="1">
                          <a:effectLst/>
                        </a:rPr>
                        <a:t>Stirling</a:t>
                      </a:r>
                      <a:r>
                        <a:rPr lang="en-US" sz="2000" dirty="0">
                          <a:effectLst/>
                        </a:rPr>
                        <a:t> Engines</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US" sz="2000" dirty="0">
                          <a:effectLst/>
                        </a:rPr>
                        <a:t>&lt; 1,000</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1308057">
                <a:tc>
                  <a:txBody>
                    <a:bodyPr/>
                    <a:lstStyle/>
                    <a:p>
                      <a:pPr algn="l">
                        <a:lnSpc>
                          <a:spcPct val="115000"/>
                        </a:lnSpc>
                        <a:spcAft>
                          <a:spcPts val="0"/>
                        </a:spcAft>
                      </a:pPr>
                      <a:r>
                        <a:rPr lang="en-US" sz="2000" dirty="0">
                          <a:effectLst/>
                        </a:rPr>
                        <a:t>Internal Combustion Engines</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US" sz="2000" dirty="0">
                          <a:effectLst/>
                        </a:rPr>
                        <a:t>&lt; 500 (depending on the engine type, it can be &lt; 50 ppm)</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630795">
                <a:tc>
                  <a:txBody>
                    <a:bodyPr/>
                    <a:lstStyle/>
                    <a:p>
                      <a:pPr algn="l">
                        <a:lnSpc>
                          <a:spcPct val="115000"/>
                        </a:lnSpc>
                        <a:spcAft>
                          <a:spcPts val="0"/>
                        </a:spcAft>
                      </a:pPr>
                      <a:r>
                        <a:rPr lang="en-US" sz="2000">
                          <a:effectLst/>
                        </a:rPr>
                        <a:t>Fuel Cells</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US" sz="2000" dirty="0">
                          <a:effectLst/>
                        </a:rPr>
                        <a:t>&lt; 1</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872039">
                <a:tc>
                  <a:txBody>
                    <a:bodyPr/>
                    <a:lstStyle/>
                    <a:p>
                      <a:pPr algn="l">
                        <a:lnSpc>
                          <a:spcPct val="115000"/>
                        </a:lnSpc>
                        <a:spcAft>
                          <a:spcPts val="0"/>
                        </a:spcAft>
                      </a:pPr>
                      <a:r>
                        <a:rPr lang="en-US" sz="2000">
                          <a:effectLst/>
                        </a:rPr>
                        <a:t>Natural Gas Upgrade</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US" sz="2000" dirty="0">
                          <a:effectLst/>
                        </a:rPr>
                        <a:t>&lt; 4 (variations among countries)</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p:pic>
        <p:nvPicPr>
          <p:cNvPr id="10" name="Picture 9">
            <a:extLst>
              <a:ext uri="{FF2B5EF4-FFF2-40B4-BE49-F238E27FC236}">
                <a16:creationId xmlns:a16="http://schemas.microsoft.com/office/drawing/2014/main" id="{C66BCE5B-DFF2-4D0D-9894-44515E3C2DDD}"/>
              </a:ext>
            </a:extLst>
          </p:cNvPr>
          <p:cNvPicPr>
            <a:picLocks noChangeAspect="1"/>
          </p:cNvPicPr>
          <p:nvPr/>
        </p:nvPicPr>
        <p:blipFill>
          <a:blip r:embed="rId3"/>
          <a:stretch>
            <a:fillRect/>
          </a:stretch>
        </p:blipFill>
        <p:spPr>
          <a:xfrm>
            <a:off x="5948218" y="4215442"/>
            <a:ext cx="1920377" cy="2125018"/>
          </a:xfrm>
          <a:prstGeom prst="rect">
            <a:avLst/>
          </a:prstGeom>
        </p:spPr>
      </p:pic>
      <p:sp>
        <p:nvSpPr>
          <p:cNvPr id="4" name="TextBox 3">
            <a:extLst>
              <a:ext uri="{FF2B5EF4-FFF2-40B4-BE49-F238E27FC236}">
                <a16:creationId xmlns:a16="http://schemas.microsoft.com/office/drawing/2014/main" id="{557DA1D2-BE6A-45B9-BD21-1393568BDDD2}"/>
              </a:ext>
            </a:extLst>
          </p:cNvPr>
          <p:cNvSpPr txBox="1"/>
          <p:nvPr/>
        </p:nvSpPr>
        <p:spPr>
          <a:xfrm>
            <a:off x="5800042" y="6340460"/>
            <a:ext cx="2216727" cy="369332"/>
          </a:xfrm>
          <a:prstGeom prst="rect">
            <a:avLst/>
          </a:prstGeom>
          <a:noFill/>
        </p:spPr>
        <p:txBody>
          <a:bodyPr wrap="square" rtlCol="0">
            <a:spAutoFit/>
          </a:bodyPr>
          <a:lstStyle/>
          <a:p>
            <a:r>
              <a:rPr lang="en-US" dirty="0"/>
              <a:t>Iron Oxide Scrubber</a:t>
            </a:r>
            <a:endParaRPr lang="en-IN" dirty="0"/>
          </a:p>
        </p:txBody>
      </p:sp>
      <p:sp>
        <p:nvSpPr>
          <p:cNvPr id="15" name="TextBox 14">
            <a:extLst>
              <a:ext uri="{FF2B5EF4-FFF2-40B4-BE49-F238E27FC236}">
                <a16:creationId xmlns:a16="http://schemas.microsoft.com/office/drawing/2014/main" id="{D22A3BD0-ACCC-474F-A691-20447AEB9352}"/>
              </a:ext>
            </a:extLst>
          </p:cNvPr>
          <p:cNvSpPr txBox="1"/>
          <p:nvPr/>
        </p:nvSpPr>
        <p:spPr>
          <a:xfrm>
            <a:off x="8156496" y="6447978"/>
            <a:ext cx="2216727" cy="369332"/>
          </a:xfrm>
          <a:prstGeom prst="rect">
            <a:avLst/>
          </a:prstGeom>
          <a:noFill/>
        </p:spPr>
        <p:txBody>
          <a:bodyPr wrap="square" rtlCol="0">
            <a:spAutoFit/>
          </a:bodyPr>
          <a:lstStyle/>
          <a:p>
            <a:r>
              <a:rPr lang="en-US" dirty="0"/>
              <a:t>Biological Scrubber</a:t>
            </a:r>
            <a:endParaRPr lang="en-IN" dirty="0"/>
          </a:p>
        </p:txBody>
      </p:sp>
      <p:pic>
        <p:nvPicPr>
          <p:cNvPr id="7" name="Picture 6">
            <a:extLst>
              <a:ext uri="{FF2B5EF4-FFF2-40B4-BE49-F238E27FC236}">
                <a16:creationId xmlns:a16="http://schemas.microsoft.com/office/drawing/2014/main" id="{A78D18F5-B513-45FB-A648-79EF4031AD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24108" y="4131977"/>
            <a:ext cx="1504582" cy="2320121"/>
          </a:xfrm>
          <a:prstGeom prst="rect">
            <a:avLst/>
          </a:prstGeom>
        </p:spPr>
      </p:pic>
      <p:pic>
        <p:nvPicPr>
          <p:cNvPr id="18" name="Picture 2">
            <a:extLst>
              <a:ext uri="{FF2B5EF4-FFF2-40B4-BE49-F238E27FC236}">
                <a16:creationId xmlns:a16="http://schemas.microsoft.com/office/drawing/2014/main" id="{66C858F0-A4EB-4FF1-9567-3D72A403AD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73223" y="4160647"/>
            <a:ext cx="1772595" cy="2179813"/>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97E2E04F-88D7-4E1F-9E8D-776846571564}"/>
              </a:ext>
            </a:extLst>
          </p:cNvPr>
          <p:cNvSpPr txBox="1"/>
          <p:nvPr/>
        </p:nvSpPr>
        <p:spPr>
          <a:xfrm>
            <a:off x="10269263" y="6341550"/>
            <a:ext cx="2216727" cy="369332"/>
          </a:xfrm>
          <a:prstGeom prst="rect">
            <a:avLst/>
          </a:prstGeom>
          <a:noFill/>
        </p:spPr>
        <p:txBody>
          <a:bodyPr wrap="square" rtlCol="0">
            <a:spAutoFit/>
          </a:bodyPr>
          <a:lstStyle/>
          <a:p>
            <a:r>
              <a:rPr lang="en-US" dirty="0"/>
              <a:t>Activated Carbon</a:t>
            </a:r>
            <a:endParaRPr lang="en-IN" dirty="0"/>
          </a:p>
        </p:txBody>
      </p:sp>
    </p:spTree>
    <p:extLst>
      <p:ext uri="{BB962C8B-B14F-4D97-AF65-F5344CB8AC3E}">
        <p14:creationId xmlns:p14="http://schemas.microsoft.com/office/powerpoint/2010/main" val="2548225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9119" y="921811"/>
            <a:ext cx="10353762" cy="970450"/>
          </a:xfrm>
        </p:spPr>
        <p:txBody>
          <a:bodyPr/>
          <a:lstStyle/>
          <a:p>
            <a:r>
              <a:rPr lang="en-US" b="1" dirty="0"/>
              <a:t>Biochar as an additive for H</a:t>
            </a:r>
            <a:r>
              <a:rPr lang="en-US" b="1" baseline="-25000" dirty="0"/>
              <a:t>2</a:t>
            </a:r>
            <a:r>
              <a:rPr lang="en-US" b="1" dirty="0"/>
              <a:t>S reduction </a:t>
            </a:r>
          </a:p>
        </p:txBody>
      </p:sp>
      <p:sp>
        <p:nvSpPr>
          <p:cNvPr id="3" name="Content Placeholder 2"/>
          <p:cNvSpPr>
            <a:spLocks noGrp="1"/>
          </p:cNvSpPr>
          <p:nvPr>
            <p:ph idx="1"/>
          </p:nvPr>
        </p:nvSpPr>
        <p:spPr>
          <a:xfrm>
            <a:off x="3010926" y="1907800"/>
            <a:ext cx="9044703" cy="3599316"/>
          </a:xfrm>
        </p:spPr>
        <p:txBody>
          <a:bodyPr>
            <a:noAutofit/>
          </a:bodyPr>
          <a:lstStyle/>
          <a:p>
            <a:r>
              <a:rPr lang="en-US" sz="2400" dirty="0">
                <a:effectLst/>
              </a:rPr>
              <a:t>Managing and operating external scrubbing systems require technical expertise and manpower that may be unavailable on smaller-scale farms.</a:t>
            </a:r>
          </a:p>
          <a:p>
            <a:r>
              <a:rPr lang="en-US" sz="2400" dirty="0">
                <a:effectLst/>
              </a:rPr>
              <a:t>Biochar could be a possible low-cost and less labor intensive solution for H</a:t>
            </a:r>
            <a:r>
              <a:rPr lang="en-US" sz="2400" baseline="-25000" dirty="0">
                <a:effectLst/>
              </a:rPr>
              <a:t>2</a:t>
            </a:r>
            <a:r>
              <a:rPr lang="en-US" sz="2400" dirty="0">
                <a:effectLst/>
              </a:rPr>
              <a:t>S removal, if added directly into a digester</a:t>
            </a:r>
          </a:p>
          <a:p>
            <a:r>
              <a:rPr lang="en-US" sz="2400" dirty="0">
                <a:effectLst/>
              </a:rPr>
              <a:t>Previous work on direct biochar addition has shown some positive effects on CH</a:t>
            </a:r>
            <a:r>
              <a:rPr lang="en-US" sz="2400" baseline="-25000" dirty="0">
                <a:effectLst/>
              </a:rPr>
              <a:t>4 </a:t>
            </a:r>
            <a:r>
              <a:rPr lang="en-US" sz="2400" dirty="0">
                <a:effectLst/>
              </a:rPr>
              <a:t>production and CO</a:t>
            </a:r>
            <a:r>
              <a:rPr lang="en-US" sz="2400" baseline="-25000" dirty="0">
                <a:effectLst/>
              </a:rPr>
              <a:t>2 </a:t>
            </a:r>
            <a:r>
              <a:rPr lang="en-US" sz="2400" dirty="0">
                <a:effectLst/>
              </a:rPr>
              <a:t>sequestration in waste water sludge digesters</a:t>
            </a:r>
          </a:p>
          <a:p>
            <a:r>
              <a:rPr lang="en-US" sz="2400" dirty="0">
                <a:effectLst/>
              </a:rPr>
              <a:t>Biochar has also been shown to be comparable or even better than activated carbon at H</a:t>
            </a:r>
            <a:r>
              <a:rPr lang="en-US" sz="2400" baseline="-25000" dirty="0">
                <a:effectLst/>
              </a:rPr>
              <a:t>2</a:t>
            </a:r>
            <a:r>
              <a:rPr lang="en-US" sz="2400" dirty="0">
                <a:effectLst/>
              </a:rPr>
              <a:t>S adsorption from a biogas stream in an external scrubber</a:t>
            </a:r>
            <a:endParaRPr lang="en-US" sz="2400" dirty="0"/>
          </a:p>
        </p:txBody>
      </p:sp>
      <p:pic>
        <p:nvPicPr>
          <p:cNvPr id="6" name="Picture 5">
            <a:extLst>
              <a:ext uri="{FF2B5EF4-FFF2-40B4-BE49-F238E27FC236}">
                <a16:creationId xmlns:a16="http://schemas.microsoft.com/office/drawing/2014/main" id="{26E1B232-2CCE-41F0-810C-0504ED64F443}"/>
              </a:ext>
            </a:extLst>
          </p:cNvPr>
          <p:cNvPicPr>
            <a:picLocks noChangeAspect="1"/>
          </p:cNvPicPr>
          <p:nvPr/>
        </p:nvPicPr>
        <p:blipFill>
          <a:blip r:embed="rId3"/>
          <a:stretch>
            <a:fillRect/>
          </a:stretch>
        </p:blipFill>
        <p:spPr>
          <a:xfrm flipH="1">
            <a:off x="581024" y="1791144"/>
            <a:ext cx="2106260" cy="4549697"/>
          </a:xfrm>
          <a:prstGeom prst="rect">
            <a:avLst/>
          </a:prstGeom>
        </p:spPr>
      </p:pic>
      <p:sp>
        <p:nvSpPr>
          <p:cNvPr id="7" name="TextBox 6">
            <a:extLst>
              <a:ext uri="{FF2B5EF4-FFF2-40B4-BE49-F238E27FC236}">
                <a16:creationId xmlns:a16="http://schemas.microsoft.com/office/drawing/2014/main" id="{F51D3E66-D04F-487F-9D7E-F7C9DB820E6A}"/>
              </a:ext>
            </a:extLst>
          </p:cNvPr>
          <p:cNvSpPr txBox="1"/>
          <p:nvPr/>
        </p:nvSpPr>
        <p:spPr>
          <a:xfrm>
            <a:off x="95867" y="6347789"/>
            <a:ext cx="3416768" cy="523220"/>
          </a:xfrm>
          <a:prstGeom prst="rect">
            <a:avLst/>
          </a:prstGeom>
          <a:noFill/>
        </p:spPr>
        <p:txBody>
          <a:bodyPr wrap="square" rtlCol="0">
            <a:spAutoFit/>
          </a:bodyPr>
          <a:lstStyle/>
          <a:p>
            <a:r>
              <a:rPr lang="en-IN" sz="1400" dirty="0"/>
              <a:t>SEM images of Douglas fir wood, bark and poplar wood. Suliman et al. (2016)</a:t>
            </a:r>
          </a:p>
        </p:txBody>
      </p:sp>
    </p:spTree>
    <p:extLst>
      <p:ext uri="{BB962C8B-B14F-4D97-AF65-F5344CB8AC3E}">
        <p14:creationId xmlns:p14="http://schemas.microsoft.com/office/powerpoint/2010/main" val="1035180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93D72-1D40-4357-BC18-F0788F00286A}"/>
              </a:ext>
            </a:extLst>
          </p:cNvPr>
          <p:cNvSpPr>
            <a:spLocks noGrp="1"/>
          </p:cNvSpPr>
          <p:nvPr>
            <p:ph type="title"/>
          </p:nvPr>
        </p:nvSpPr>
        <p:spPr>
          <a:xfrm>
            <a:off x="913795" y="1022195"/>
            <a:ext cx="10353762" cy="970450"/>
          </a:xfrm>
        </p:spPr>
        <p:txBody>
          <a:bodyPr/>
          <a:lstStyle/>
          <a:p>
            <a:r>
              <a:rPr lang="en-US" b="1" dirty="0"/>
              <a:t>Objectives</a:t>
            </a:r>
            <a:endParaRPr lang="en-IN" b="1" dirty="0"/>
          </a:p>
        </p:txBody>
      </p:sp>
      <p:sp>
        <p:nvSpPr>
          <p:cNvPr id="3" name="Content Placeholder 2">
            <a:extLst>
              <a:ext uri="{FF2B5EF4-FFF2-40B4-BE49-F238E27FC236}">
                <a16:creationId xmlns:a16="http://schemas.microsoft.com/office/drawing/2014/main" id="{FC7819F0-DCB4-4FB3-9B41-1525CBBCCCC3}"/>
              </a:ext>
            </a:extLst>
          </p:cNvPr>
          <p:cNvSpPr>
            <a:spLocks noGrp="1"/>
          </p:cNvSpPr>
          <p:nvPr>
            <p:ph idx="1"/>
          </p:nvPr>
        </p:nvSpPr>
        <p:spPr>
          <a:xfrm>
            <a:off x="913795" y="2189649"/>
            <a:ext cx="10353762" cy="843483"/>
          </a:xfrm>
        </p:spPr>
        <p:txBody>
          <a:bodyPr>
            <a:normAutofit/>
          </a:bodyPr>
          <a:lstStyle/>
          <a:p>
            <a:r>
              <a:rPr lang="en-US" sz="2400" dirty="0"/>
              <a:t>Investigate the effect of direct addition of two types of biochar on in-situ CH</a:t>
            </a:r>
            <a:r>
              <a:rPr lang="en-US" sz="2400" baseline="-25000" dirty="0"/>
              <a:t>4 </a:t>
            </a:r>
            <a:r>
              <a:rPr lang="en-US" sz="2400" dirty="0"/>
              <a:t>and H</a:t>
            </a:r>
            <a:r>
              <a:rPr lang="en-US" sz="2400" baseline="-25000" dirty="0"/>
              <a:t>2</a:t>
            </a:r>
            <a:r>
              <a:rPr lang="en-US" sz="2400" dirty="0"/>
              <a:t>S production in lab-scale anaerobic digestion systems</a:t>
            </a:r>
          </a:p>
        </p:txBody>
      </p:sp>
      <p:sp>
        <p:nvSpPr>
          <p:cNvPr id="4" name="Title 1">
            <a:extLst>
              <a:ext uri="{FF2B5EF4-FFF2-40B4-BE49-F238E27FC236}">
                <a16:creationId xmlns:a16="http://schemas.microsoft.com/office/drawing/2014/main" id="{556F3763-A272-40C5-BEB8-E35832615F27}"/>
              </a:ext>
            </a:extLst>
          </p:cNvPr>
          <p:cNvSpPr txBox="1">
            <a:spLocks/>
          </p:cNvSpPr>
          <p:nvPr/>
        </p:nvSpPr>
        <p:spPr>
          <a:xfrm>
            <a:off x="913795" y="3174381"/>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t>Research Questions</a:t>
            </a:r>
            <a:endParaRPr lang="en-IN" b="1" dirty="0"/>
          </a:p>
        </p:txBody>
      </p:sp>
      <p:sp>
        <p:nvSpPr>
          <p:cNvPr id="5" name="Content Placeholder 2">
            <a:extLst>
              <a:ext uri="{FF2B5EF4-FFF2-40B4-BE49-F238E27FC236}">
                <a16:creationId xmlns:a16="http://schemas.microsoft.com/office/drawing/2014/main" id="{1976A331-9A1E-448A-BC4B-FECF1732E720}"/>
              </a:ext>
            </a:extLst>
          </p:cNvPr>
          <p:cNvSpPr txBox="1">
            <a:spLocks/>
          </p:cNvSpPr>
          <p:nvPr/>
        </p:nvSpPr>
        <p:spPr>
          <a:xfrm>
            <a:off x="913795" y="4443614"/>
            <a:ext cx="10353762" cy="1867976"/>
          </a:xfrm>
          <a:prstGeom prst="rect">
            <a:avLst/>
          </a:prstGeom>
          <a:effectLst>
            <a:outerShdw blurRad="25400" dir="17880000">
              <a:srgbClr val="000000">
                <a:alpha val="46000"/>
              </a:srgbClr>
            </a:outerShdw>
          </a:effectLst>
        </p:spPr>
        <p:txBody>
          <a:bodyPr vert="horz" lIns="91440" tIns="45720" rIns="91440" bIns="45720" rtlCol="0" anchor="t">
            <a:normAutofit fontScale="92500" lnSpcReduction="20000"/>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r>
              <a:rPr lang="en-US" sz="2400" dirty="0"/>
              <a:t>Does increasing the concentration of added biochar lower the volume of produced H</a:t>
            </a:r>
            <a:r>
              <a:rPr lang="en-US" sz="2400" baseline="-25000" dirty="0"/>
              <a:t>2</a:t>
            </a:r>
            <a:r>
              <a:rPr lang="en-US" sz="2400" dirty="0"/>
              <a:t>S? </a:t>
            </a:r>
          </a:p>
          <a:p>
            <a:r>
              <a:rPr lang="en-US" sz="2400" dirty="0"/>
              <a:t>Does the biochar particle size and total surface area affect H</a:t>
            </a:r>
            <a:r>
              <a:rPr lang="en-US" sz="2400" baseline="-25000" dirty="0"/>
              <a:t>2</a:t>
            </a:r>
            <a:r>
              <a:rPr lang="en-US" sz="2400" dirty="0"/>
              <a:t>S removal? </a:t>
            </a:r>
          </a:p>
          <a:p>
            <a:r>
              <a:rPr lang="en-US" sz="2400" dirty="0"/>
              <a:t>Does increasing the iron content in biochar enhance H</a:t>
            </a:r>
            <a:r>
              <a:rPr lang="en-US" sz="2400" baseline="-25000" dirty="0"/>
              <a:t>2</a:t>
            </a:r>
            <a:r>
              <a:rPr lang="en-US" sz="2400" dirty="0"/>
              <a:t>S removal compared to unmodified biochar?</a:t>
            </a:r>
          </a:p>
        </p:txBody>
      </p:sp>
    </p:spTree>
    <p:extLst>
      <p:ext uri="{BB962C8B-B14F-4D97-AF65-F5344CB8AC3E}">
        <p14:creationId xmlns:p14="http://schemas.microsoft.com/office/powerpoint/2010/main" val="1629996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6268" y="615960"/>
            <a:ext cx="8151495" cy="1450757"/>
          </a:xfrm>
        </p:spPr>
        <p:txBody>
          <a:bodyPr>
            <a:normAutofit/>
          </a:bodyPr>
          <a:lstStyle/>
          <a:p>
            <a:r>
              <a:rPr lang="en-US" sz="4400" b="1" dirty="0"/>
              <a:t>Lab Scale Reactor Tests</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344095" y="2599661"/>
            <a:ext cx="3304309" cy="2477193"/>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1762" y="1982313"/>
            <a:ext cx="2336938" cy="4154557"/>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9175" y="2574552"/>
            <a:ext cx="3314189" cy="2763077"/>
          </a:xfrm>
          <a:prstGeom prst="rect">
            <a:avLst/>
          </a:prstGeom>
        </p:spPr>
      </p:pic>
      <p:sp>
        <p:nvSpPr>
          <p:cNvPr id="8" name="Down Arrow 7"/>
          <p:cNvSpPr/>
          <p:nvPr/>
        </p:nvSpPr>
        <p:spPr>
          <a:xfrm>
            <a:off x="1842395" y="2386332"/>
            <a:ext cx="367748" cy="1043292"/>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Down Arrow 9"/>
          <p:cNvSpPr/>
          <p:nvPr/>
        </p:nvSpPr>
        <p:spPr>
          <a:xfrm rot="10800000">
            <a:off x="1842395" y="4425841"/>
            <a:ext cx="367748" cy="1302026"/>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1" name="TextBox 10"/>
          <p:cNvSpPr txBox="1"/>
          <p:nvPr/>
        </p:nvSpPr>
        <p:spPr>
          <a:xfrm>
            <a:off x="1320589" y="5802535"/>
            <a:ext cx="1598101" cy="461665"/>
          </a:xfrm>
          <a:prstGeom prst="rect">
            <a:avLst/>
          </a:prstGeom>
          <a:noFill/>
        </p:spPr>
        <p:txBody>
          <a:bodyPr wrap="square" rtlCol="0">
            <a:spAutoFit/>
          </a:bodyPr>
          <a:lstStyle/>
          <a:p>
            <a:r>
              <a:rPr lang="en-US" sz="2400" dirty="0"/>
              <a:t>Inoculum</a:t>
            </a:r>
          </a:p>
        </p:txBody>
      </p:sp>
      <p:sp>
        <p:nvSpPr>
          <p:cNvPr id="12" name="TextBox 11"/>
          <p:cNvSpPr txBox="1"/>
          <p:nvPr/>
        </p:nvSpPr>
        <p:spPr>
          <a:xfrm>
            <a:off x="536168" y="1924667"/>
            <a:ext cx="2980199" cy="461665"/>
          </a:xfrm>
          <a:prstGeom prst="rect">
            <a:avLst/>
          </a:prstGeom>
          <a:noFill/>
        </p:spPr>
        <p:txBody>
          <a:bodyPr wrap="square" rtlCol="0">
            <a:spAutoFit/>
          </a:bodyPr>
          <a:lstStyle/>
          <a:p>
            <a:r>
              <a:rPr lang="en-US" sz="2400" dirty="0"/>
              <a:t>Substrate + Biochar</a:t>
            </a:r>
          </a:p>
        </p:txBody>
      </p:sp>
      <p:sp>
        <p:nvSpPr>
          <p:cNvPr id="13" name="Right Arrow 12"/>
          <p:cNvSpPr/>
          <p:nvPr/>
        </p:nvSpPr>
        <p:spPr>
          <a:xfrm>
            <a:off x="3873126" y="3814638"/>
            <a:ext cx="698874" cy="1476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683364" y="3500642"/>
            <a:ext cx="1128512" cy="384721"/>
          </a:xfrm>
          <a:prstGeom prst="rect">
            <a:avLst/>
          </a:prstGeom>
          <a:noFill/>
        </p:spPr>
        <p:txBody>
          <a:bodyPr wrap="square" rtlCol="0">
            <a:spAutoFit/>
          </a:bodyPr>
          <a:lstStyle/>
          <a:p>
            <a:r>
              <a:rPr lang="en-US" sz="1900" dirty="0"/>
              <a:t>Incubate</a:t>
            </a:r>
          </a:p>
        </p:txBody>
      </p:sp>
      <p:sp>
        <p:nvSpPr>
          <p:cNvPr id="15" name="Curved Up Arrow 14"/>
          <p:cNvSpPr/>
          <p:nvPr/>
        </p:nvSpPr>
        <p:spPr>
          <a:xfrm>
            <a:off x="1893913" y="3537947"/>
            <a:ext cx="1760541" cy="1043291"/>
          </a:xfrm>
          <a:prstGeom prst="curved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
        <p:nvSpPr>
          <p:cNvPr id="16" name="TextBox 15"/>
          <p:cNvSpPr txBox="1"/>
          <p:nvPr/>
        </p:nvSpPr>
        <p:spPr>
          <a:xfrm>
            <a:off x="2424706" y="2678760"/>
            <a:ext cx="1040463" cy="1015663"/>
          </a:xfrm>
          <a:prstGeom prst="rect">
            <a:avLst/>
          </a:prstGeom>
          <a:noFill/>
        </p:spPr>
        <p:txBody>
          <a:bodyPr wrap="square" rtlCol="0">
            <a:spAutoFit/>
          </a:bodyPr>
          <a:lstStyle/>
          <a:p>
            <a:pPr algn="ctr"/>
            <a:r>
              <a:rPr lang="en-US" sz="2000" dirty="0">
                <a:solidFill>
                  <a:schemeClr val="bg1"/>
                </a:solidFill>
              </a:rPr>
              <a:t>Purge using N</a:t>
            </a:r>
            <a:r>
              <a:rPr lang="en-US" sz="2000" baseline="-25000" dirty="0">
                <a:solidFill>
                  <a:schemeClr val="bg1"/>
                </a:solidFill>
              </a:rPr>
              <a:t>2</a:t>
            </a:r>
            <a:endParaRPr lang="en-US" sz="2000" dirty="0">
              <a:solidFill>
                <a:schemeClr val="bg1"/>
              </a:solidFill>
            </a:endParaRPr>
          </a:p>
        </p:txBody>
      </p:sp>
      <p:sp>
        <p:nvSpPr>
          <p:cNvPr id="17" name="Right Arrow 16"/>
          <p:cNvSpPr/>
          <p:nvPr/>
        </p:nvSpPr>
        <p:spPr>
          <a:xfrm>
            <a:off x="7288462" y="3808420"/>
            <a:ext cx="698874" cy="1476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7098700" y="3423699"/>
            <a:ext cx="1078398" cy="384721"/>
          </a:xfrm>
          <a:prstGeom prst="rect">
            <a:avLst/>
          </a:prstGeom>
          <a:noFill/>
        </p:spPr>
        <p:txBody>
          <a:bodyPr wrap="square" rtlCol="0">
            <a:spAutoFit/>
          </a:bodyPr>
          <a:lstStyle/>
          <a:p>
            <a:r>
              <a:rPr lang="en-US" sz="1900" dirty="0"/>
              <a:t>Measure</a:t>
            </a:r>
          </a:p>
        </p:txBody>
      </p:sp>
      <p:sp>
        <p:nvSpPr>
          <p:cNvPr id="19" name="TextBox 18"/>
          <p:cNvSpPr txBox="1"/>
          <p:nvPr/>
        </p:nvSpPr>
        <p:spPr>
          <a:xfrm>
            <a:off x="8507896" y="5106796"/>
            <a:ext cx="2802835" cy="461665"/>
          </a:xfrm>
          <a:prstGeom prst="rect">
            <a:avLst/>
          </a:prstGeom>
          <a:noFill/>
        </p:spPr>
        <p:txBody>
          <a:bodyPr wrap="square" rtlCol="0">
            <a:spAutoFit/>
          </a:bodyPr>
          <a:lstStyle/>
          <a:p>
            <a:pPr algn="ctr"/>
            <a:r>
              <a:rPr lang="en-US" sz="2400" dirty="0"/>
              <a:t>Gas Chromatography</a:t>
            </a:r>
          </a:p>
        </p:txBody>
      </p:sp>
      <p:sp>
        <p:nvSpPr>
          <p:cNvPr id="3" name="TextBox 2">
            <a:extLst>
              <a:ext uri="{FF2B5EF4-FFF2-40B4-BE49-F238E27FC236}">
                <a16:creationId xmlns:a16="http://schemas.microsoft.com/office/drawing/2014/main" id="{41C6846D-0F12-4589-934C-32E64C485666}"/>
              </a:ext>
            </a:extLst>
          </p:cNvPr>
          <p:cNvSpPr txBox="1"/>
          <p:nvPr/>
        </p:nvSpPr>
        <p:spPr>
          <a:xfrm>
            <a:off x="4418019" y="6264200"/>
            <a:ext cx="3024424" cy="369332"/>
          </a:xfrm>
          <a:prstGeom prst="rect">
            <a:avLst/>
          </a:prstGeom>
          <a:noFill/>
        </p:spPr>
        <p:txBody>
          <a:bodyPr wrap="square" rtlCol="0">
            <a:spAutoFit/>
          </a:bodyPr>
          <a:lstStyle/>
          <a:p>
            <a:r>
              <a:rPr lang="en-US" dirty="0"/>
              <a:t>Full set of experimental units</a:t>
            </a:r>
            <a:endParaRPr lang="en-IN" dirty="0"/>
          </a:p>
        </p:txBody>
      </p:sp>
      <p:sp>
        <p:nvSpPr>
          <p:cNvPr id="7" name="TextBox 6">
            <a:extLst>
              <a:ext uri="{FF2B5EF4-FFF2-40B4-BE49-F238E27FC236}">
                <a16:creationId xmlns:a16="http://schemas.microsoft.com/office/drawing/2014/main" id="{1041553B-D596-4BF1-BECF-C467CB9AE42E}"/>
              </a:ext>
            </a:extLst>
          </p:cNvPr>
          <p:cNvSpPr txBox="1"/>
          <p:nvPr/>
        </p:nvSpPr>
        <p:spPr>
          <a:xfrm>
            <a:off x="812177" y="6273589"/>
            <a:ext cx="2795931" cy="369332"/>
          </a:xfrm>
          <a:prstGeom prst="rect">
            <a:avLst/>
          </a:prstGeom>
          <a:noFill/>
        </p:spPr>
        <p:txBody>
          <a:bodyPr wrap="square" rtlCol="0">
            <a:spAutoFit/>
          </a:bodyPr>
          <a:lstStyle/>
          <a:p>
            <a:r>
              <a:rPr lang="en-US" b="1" dirty="0"/>
              <a:t>Lab Scale reactor bottle</a:t>
            </a:r>
            <a:endParaRPr lang="en-IN" b="1" dirty="0"/>
          </a:p>
        </p:txBody>
      </p:sp>
    </p:spTree>
    <p:extLst>
      <p:ext uri="{BB962C8B-B14F-4D97-AF65-F5344CB8AC3E}">
        <p14:creationId xmlns:p14="http://schemas.microsoft.com/office/powerpoint/2010/main" val="365266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dissolve">
                                      <p:cBhvr>
                                        <p:cTn id="23" dur="500"/>
                                        <p:tgtEl>
                                          <p:spTgt spid="15"/>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dissolv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inVertical)">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inVertical)">
                                      <p:cBhvr>
                                        <p:cTn id="39" dur="500"/>
                                        <p:tgtEl>
                                          <p:spTgt spid="17"/>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arn(inVertical)">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p:bldP spid="12" grpId="0"/>
      <p:bldP spid="13" grpId="0" animBg="1"/>
      <p:bldP spid="14" grpId="0"/>
      <p:bldP spid="15" grpId="0" animBg="1"/>
      <p:bldP spid="16" grpId="0"/>
      <p:bldP spid="17" grpId="0" animBg="1"/>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9119" y="896754"/>
            <a:ext cx="10353762" cy="970450"/>
          </a:xfrm>
        </p:spPr>
        <p:txBody>
          <a:bodyPr>
            <a:normAutofit fontScale="90000"/>
          </a:bodyPr>
          <a:lstStyle/>
          <a:p>
            <a:r>
              <a:rPr lang="en-US" b="1" dirty="0"/>
              <a:t>Experimental Design (effect of biochar concentration)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22048803"/>
              </p:ext>
            </p:extLst>
          </p:nvPr>
        </p:nvGraphicFramePr>
        <p:xfrm>
          <a:off x="62965" y="1967977"/>
          <a:ext cx="8329961" cy="4777740"/>
        </p:xfrm>
        <a:graphic>
          <a:graphicData uri="http://schemas.openxmlformats.org/drawingml/2006/table">
            <a:tbl>
              <a:tblPr>
                <a:tableStyleId>{08FB837D-C827-4EFA-A057-4D05807E0F7C}</a:tableStyleId>
              </a:tblPr>
              <a:tblGrid>
                <a:gridCol w="5627601">
                  <a:extLst>
                    <a:ext uri="{9D8B030D-6E8A-4147-A177-3AD203B41FA5}">
                      <a16:colId xmlns:a16="http://schemas.microsoft.com/office/drawing/2014/main" val="20001"/>
                    </a:ext>
                  </a:extLst>
                </a:gridCol>
                <a:gridCol w="2702360">
                  <a:extLst>
                    <a:ext uri="{9D8B030D-6E8A-4147-A177-3AD203B41FA5}">
                      <a16:colId xmlns:a16="http://schemas.microsoft.com/office/drawing/2014/main" val="20005"/>
                    </a:ext>
                  </a:extLst>
                </a:gridCol>
              </a:tblGrid>
              <a:tr h="436989">
                <a:tc>
                  <a:txBody>
                    <a:bodyPr/>
                    <a:lstStyle/>
                    <a:p>
                      <a:pPr algn="ctr" fontAlgn="b"/>
                      <a:r>
                        <a:rPr lang="en-US" sz="3200" b="1" u="none" strike="noStrike" dirty="0">
                          <a:effectLst/>
                        </a:rPr>
                        <a:t>CONTENTS</a:t>
                      </a:r>
                      <a:endParaRPr lang="en-US" sz="32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b="1" u="none" strike="noStrike" dirty="0">
                          <a:effectLst/>
                        </a:rPr>
                        <a:t>Biochar</a:t>
                      </a:r>
                      <a:r>
                        <a:rPr lang="en-US" sz="2400" b="1" u="none" strike="noStrike" baseline="0" dirty="0">
                          <a:effectLst/>
                        </a:rPr>
                        <a:t> amount added (mg)</a:t>
                      </a:r>
                      <a:endParaRPr lang="en-US" sz="24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0"/>
                  </a:ext>
                </a:extLst>
              </a:tr>
              <a:tr h="184707">
                <a:tc>
                  <a:txBody>
                    <a:bodyPr/>
                    <a:lstStyle/>
                    <a:p>
                      <a:pPr algn="ctr" fontAlgn="b"/>
                      <a:r>
                        <a:rPr lang="en-US" sz="2000" u="none" strike="noStrike" dirty="0">
                          <a:effectLst/>
                        </a:rPr>
                        <a:t>Inoculum Control</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endParaRPr lang="en-US" sz="20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1"/>
                  </a:ext>
                </a:extLst>
              </a:tr>
              <a:tr h="184707">
                <a:tc>
                  <a:txBody>
                    <a:bodyPr/>
                    <a:lstStyle/>
                    <a:p>
                      <a:pPr algn="ctr" fontAlgn="b"/>
                      <a:r>
                        <a:rPr lang="en-US" sz="2000" u="none" strike="noStrike" dirty="0">
                          <a:effectLst/>
                        </a:rPr>
                        <a:t>Manure Control (DM)</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endParaRPr lang="en-US" sz="20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2"/>
                  </a:ext>
                </a:extLst>
              </a:tr>
              <a:tr h="364908">
                <a:tc>
                  <a:txBody>
                    <a:bodyPr/>
                    <a:lstStyle/>
                    <a:p>
                      <a:pPr algn="ctr" fontAlgn="b"/>
                      <a:r>
                        <a:rPr lang="en-IN" sz="2000" u="none" strike="noStrike" dirty="0">
                          <a:effectLst/>
                        </a:rPr>
                        <a:t>0.1 g Corn Stover Biochar : 1 g TS of manure (0.1 CSB)</a:t>
                      </a:r>
                      <a:endParaRPr lang="en-IN"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u="none" strike="noStrike" dirty="0">
                          <a:effectLst/>
                        </a:rPr>
                        <a:t>55</a:t>
                      </a:r>
                      <a:endParaRPr lang="en-US" sz="20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3"/>
                  </a:ext>
                </a:extLst>
              </a:tr>
              <a:tr h="364908">
                <a:tc>
                  <a:txBody>
                    <a:bodyPr/>
                    <a:lstStyle/>
                    <a:p>
                      <a:pPr algn="ctr" fontAlgn="b"/>
                      <a:r>
                        <a:rPr lang="en-IN" sz="2000" u="none" strike="noStrike" dirty="0">
                          <a:effectLst/>
                        </a:rPr>
                        <a:t>0.5 g Corn Stover Biochar : 1 g TS of manure (0.5 CSB)</a:t>
                      </a:r>
                      <a:endParaRPr lang="en-IN"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u="none" strike="noStrike" dirty="0">
                          <a:effectLst/>
                        </a:rPr>
                        <a:t>277</a:t>
                      </a:r>
                      <a:endParaRPr lang="en-US" sz="20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4"/>
                  </a:ext>
                </a:extLst>
              </a:tr>
              <a:tr h="184707">
                <a:tc>
                  <a:txBody>
                    <a:bodyPr/>
                    <a:lstStyle/>
                    <a:p>
                      <a:pPr algn="ctr" fontAlgn="b"/>
                      <a:r>
                        <a:rPr lang="en-IN" sz="2000" u="none" strike="noStrike" dirty="0">
                          <a:effectLst/>
                        </a:rPr>
                        <a:t>1 g Corn Stover Biochar: 1 g TS of manure (1 CSB)</a:t>
                      </a:r>
                      <a:endParaRPr lang="en-IN"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u="none" strike="noStrike" dirty="0">
                          <a:effectLst/>
                        </a:rPr>
                        <a:t>554</a:t>
                      </a:r>
                      <a:endParaRPr lang="en-US" sz="20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5"/>
                  </a:ext>
                </a:extLst>
              </a:tr>
              <a:tr h="364908">
                <a:tc>
                  <a:txBody>
                    <a:bodyPr/>
                    <a:lstStyle/>
                    <a:p>
                      <a:pPr algn="ctr" fontAlgn="b"/>
                      <a:r>
                        <a:rPr lang="en-IN" sz="2000" u="none" strike="noStrike" dirty="0">
                          <a:effectLst/>
                        </a:rPr>
                        <a:t>1.82 g Corn Stover Biochar: 1 g TS of manure (1.82 CSB)</a:t>
                      </a:r>
                      <a:endParaRPr lang="en-IN"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u="none" strike="noStrike" dirty="0">
                          <a:effectLst/>
                        </a:rPr>
                        <a:t>1007</a:t>
                      </a:r>
                      <a:endParaRPr lang="en-US" sz="20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6"/>
                  </a:ext>
                </a:extLst>
              </a:tr>
              <a:tr h="184707">
                <a:tc>
                  <a:txBody>
                    <a:bodyPr/>
                    <a:lstStyle/>
                    <a:p>
                      <a:pPr algn="ctr" fontAlgn="b"/>
                      <a:r>
                        <a:rPr lang="en-IN" sz="2000" u="none" strike="noStrike" dirty="0">
                          <a:effectLst/>
                        </a:rPr>
                        <a:t>0.1 g Maple Biochar : 1 g TS of manure (0.1 MB)</a:t>
                      </a:r>
                      <a:endParaRPr lang="en-IN"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u="none" strike="noStrike" dirty="0">
                          <a:effectLst/>
                        </a:rPr>
                        <a:t>55</a:t>
                      </a:r>
                      <a:endParaRPr lang="en-US" sz="20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7"/>
                  </a:ext>
                </a:extLst>
              </a:tr>
              <a:tr h="184707">
                <a:tc>
                  <a:txBody>
                    <a:bodyPr/>
                    <a:lstStyle/>
                    <a:p>
                      <a:pPr algn="ctr" fontAlgn="b"/>
                      <a:r>
                        <a:rPr lang="en-IN" sz="2000" u="none" strike="noStrike" dirty="0">
                          <a:effectLst/>
                        </a:rPr>
                        <a:t>0.5 g Maple Biochar : 1 g TS of manure (0.5 MB)</a:t>
                      </a:r>
                      <a:endParaRPr lang="en-IN"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u="none" strike="noStrike" dirty="0">
                          <a:effectLst/>
                        </a:rPr>
                        <a:t>277</a:t>
                      </a:r>
                      <a:endParaRPr lang="en-US" sz="20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8"/>
                  </a:ext>
                </a:extLst>
              </a:tr>
              <a:tr h="184707">
                <a:tc>
                  <a:txBody>
                    <a:bodyPr/>
                    <a:lstStyle/>
                    <a:p>
                      <a:pPr algn="ctr" fontAlgn="b"/>
                      <a:r>
                        <a:rPr lang="en-IN" sz="2000" u="none" strike="noStrike" dirty="0">
                          <a:effectLst/>
                        </a:rPr>
                        <a:t>1 g Maple Biochar: 1 g TS of manure (1 MB)</a:t>
                      </a:r>
                      <a:endParaRPr lang="en-IN"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u="none" strike="noStrike" dirty="0">
                          <a:effectLst/>
                        </a:rPr>
                        <a:t>554</a:t>
                      </a:r>
                      <a:endParaRPr lang="en-US" sz="20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9"/>
                  </a:ext>
                </a:extLst>
              </a:tr>
              <a:tr h="184707">
                <a:tc>
                  <a:txBody>
                    <a:bodyPr/>
                    <a:lstStyle/>
                    <a:p>
                      <a:pPr algn="ctr" fontAlgn="b"/>
                      <a:r>
                        <a:rPr lang="en-IN" sz="2000" u="none" strike="noStrike" dirty="0">
                          <a:effectLst/>
                        </a:rPr>
                        <a:t>1.82 g Maple Biochar: 1 g TS of manure (1.82 MB)</a:t>
                      </a:r>
                      <a:endParaRPr lang="en-IN"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u="none" strike="noStrike" dirty="0">
                          <a:effectLst/>
                        </a:rPr>
                        <a:t>1007</a:t>
                      </a:r>
                      <a:endParaRPr lang="en-US" sz="20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10"/>
                  </a:ext>
                </a:extLst>
              </a:tr>
            </a:tbl>
          </a:graphicData>
        </a:graphic>
      </p:graphicFrame>
      <p:sp>
        <p:nvSpPr>
          <p:cNvPr id="5" name="TextBox 4">
            <a:extLst>
              <a:ext uri="{FF2B5EF4-FFF2-40B4-BE49-F238E27FC236}">
                <a16:creationId xmlns:a16="http://schemas.microsoft.com/office/drawing/2014/main" id="{F3500D1B-236A-48CD-904E-518A64C4042D}"/>
              </a:ext>
            </a:extLst>
          </p:cNvPr>
          <p:cNvSpPr txBox="1"/>
          <p:nvPr/>
        </p:nvSpPr>
        <p:spPr>
          <a:xfrm>
            <a:off x="8392926" y="2489960"/>
            <a:ext cx="3799074" cy="4154984"/>
          </a:xfrm>
          <a:prstGeom prst="rect">
            <a:avLst/>
          </a:prstGeom>
          <a:noFill/>
        </p:spPr>
        <p:txBody>
          <a:bodyPr wrap="square" rtlCol="0">
            <a:spAutoFit/>
          </a:bodyPr>
          <a:lstStyle/>
          <a:p>
            <a:pPr marL="285750" indent="-285750">
              <a:buFont typeface="Arial" panose="020B0604020202020204" pitchFamily="34" charset="0"/>
              <a:buChar char="•"/>
            </a:pPr>
            <a:r>
              <a:rPr lang="en-US" sz="2200" dirty="0"/>
              <a:t>3 replicates for each treatment</a:t>
            </a:r>
          </a:p>
          <a:p>
            <a:pPr marL="285750" indent="-285750">
              <a:buFont typeface="Arial" panose="020B0604020202020204" pitchFamily="34" charset="0"/>
              <a:buChar char="•"/>
            </a:pPr>
            <a:r>
              <a:rPr lang="en-US" sz="2200" dirty="0"/>
              <a:t>Total volume of manure and inoculum: 200 mL</a:t>
            </a:r>
          </a:p>
          <a:p>
            <a:pPr marL="285750" indent="-285750">
              <a:buFont typeface="Arial" panose="020B0604020202020204" pitchFamily="34" charset="0"/>
              <a:buChar char="•"/>
            </a:pPr>
            <a:r>
              <a:rPr lang="en-US" sz="2200" dirty="0"/>
              <a:t>Biochar obtained from </a:t>
            </a:r>
            <a:r>
              <a:rPr lang="en-US" sz="2200" dirty="0" err="1"/>
              <a:t>ArtiChar</a:t>
            </a:r>
            <a:r>
              <a:rPr lang="en-US" sz="2200" dirty="0"/>
              <a:t> prepared at 600 C and a 20 min residence time</a:t>
            </a:r>
          </a:p>
          <a:p>
            <a:pPr marL="285750" indent="-285750">
              <a:buFont typeface="Arial" panose="020B0604020202020204" pitchFamily="34" charset="0"/>
              <a:buChar char="•"/>
            </a:pPr>
            <a:r>
              <a:rPr lang="en-US" sz="2200" dirty="0"/>
              <a:t>An inoculum : substrate (manure) ratio (ISR) of 2:1 was used on a volatile solids basis.</a:t>
            </a:r>
          </a:p>
          <a:p>
            <a:pPr marL="285750" indent="-285750">
              <a:buFont typeface="Arial" panose="020B0604020202020204" pitchFamily="34" charset="0"/>
              <a:buChar char="•"/>
            </a:pPr>
            <a:endParaRPr lang="en-US" sz="2200" dirty="0"/>
          </a:p>
        </p:txBody>
      </p:sp>
    </p:spTree>
    <p:extLst>
      <p:ext uri="{BB962C8B-B14F-4D97-AF65-F5344CB8AC3E}">
        <p14:creationId xmlns:p14="http://schemas.microsoft.com/office/powerpoint/2010/main" val="1303262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883E8-50BA-4E94-A6CF-69B78304E160}"/>
              </a:ext>
            </a:extLst>
          </p:cNvPr>
          <p:cNvSpPr>
            <a:spLocks noGrp="1"/>
          </p:cNvSpPr>
          <p:nvPr>
            <p:ph type="title"/>
          </p:nvPr>
        </p:nvSpPr>
        <p:spPr>
          <a:xfrm>
            <a:off x="913795" y="761999"/>
            <a:ext cx="10353762" cy="970450"/>
          </a:xfrm>
        </p:spPr>
        <p:txBody>
          <a:bodyPr/>
          <a:lstStyle/>
          <a:p>
            <a:r>
              <a:rPr lang="en-US" b="1" dirty="0"/>
              <a:t>Biochar Mineral Results</a:t>
            </a:r>
            <a:endParaRPr lang="en-IN" b="1" dirty="0"/>
          </a:p>
        </p:txBody>
      </p:sp>
      <p:graphicFrame>
        <p:nvGraphicFramePr>
          <p:cNvPr id="5" name="Content Placeholder 4">
            <a:extLst>
              <a:ext uri="{FF2B5EF4-FFF2-40B4-BE49-F238E27FC236}">
                <a16:creationId xmlns:a16="http://schemas.microsoft.com/office/drawing/2014/main" id="{4C486C74-7A43-438C-865A-F947D3CF9CB5}"/>
              </a:ext>
            </a:extLst>
          </p:cNvPr>
          <p:cNvGraphicFramePr>
            <a:graphicFrameLocks noGrp="1"/>
          </p:cNvGraphicFramePr>
          <p:nvPr>
            <p:ph idx="1"/>
            <p:extLst>
              <p:ext uri="{D42A27DB-BD31-4B8C-83A1-F6EECF244321}">
                <p14:modId xmlns:p14="http://schemas.microsoft.com/office/powerpoint/2010/main" val="3407316443"/>
              </p:ext>
            </p:extLst>
          </p:nvPr>
        </p:nvGraphicFramePr>
        <p:xfrm>
          <a:off x="1052067" y="1703005"/>
          <a:ext cx="10353675" cy="4754880"/>
        </p:xfrm>
        <a:graphic>
          <a:graphicData uri="http://schemas.openxmlformats.org/drawingml/2006/table">
            <a:tbl>
              <a:tblPr firstRow="1" bandRow="1">
                <a:tableStyleId>{5C22544A-7EE6-4342-B048-85BDC9FD1C3A}</a:tableStyleId>
              </a:tblPr>
              <a:tblGrid>
                <a:gridCol w="3451225">
                  <a:extLst>
                    <a:ext uri="{9D8B030D-6E8A-4147-A177-3AD203B41FA5}">
                      <a16:colId xmlns:a16="http://schemas.microsoft.com/office/drawing/2014/main" val="3938963223"/>
                    </a:ext>
                  </a:extLst>
                </a:gridCol>
                <a:gridCol w="3451225">
                  <a:extLst>
                    <a:ext uri="{9D8B030D-6E8A-4147-A177-3AD203B41FA5}">
                      <a16:colId xmlns:a16="http://schemas.microsoft.com/office/drawing/2014/main" val="4031905674"/>
                    </a:ext>
                  </a:extLst>
                </a:gridCol>
                <a:gridCol w="3451225">
                  <a:extLst>
                    <a:ext uri="{9D8B030D-6E8A-4147-A177-3AD203B41FA5}">
                      <a16:colId xmlns:a16="http://schemas.microsoft.com/office/drawing/2014/main" val="269169355"/>
                    </a:ext>
                  </a:extLst>
                </a:gridCol>
              </a:tblGrid>
              <a:tr h="370840">
                <a:tc>
                  <a:txBody>
                    <a:bodyPr/>
                    <a:lstStyle/>
                    <a:p>
                      <a:endParaRPr lang="en-IN" sz="2000" dirty="0"/>
                    </a:p>
                  </a:txBody>
                  <a:tcPr/>
                </a:tc>
                <a:tc>
                  <a:txBody>
                    <a:bodyPr/>
                    <a:lstStyle/>
                    <a:p>
                      <a:r>
                        <a:rPr lang="en-US" sz="2000" dirty="0"/>
                        <a:t>Corn Stover Biochar (CSB)</a:t>
                      </a:r>
                      <a:endParaRPr lang="en-IN" sz="2000" dirty="0"/>
                    </a:p>
                  </a:txBody>
                  <a:tcPr/>
                </a:tc>
                <a:tc>
                  <a:txBody>
                    <a:bodyPr/>
                    <a:lstStyle/>
                    <a:p>
                      <a:r>
                        <a:rPr lang="en-US" sz="2000" dirty="0"/>
                        <a:t>Maple Biochar (MB)</a:t>
                      </a:r>
                      <a:endParaRPr lang="en-IN" sz="2000" dirty="0"/>
                    </a:p>
                  </a:txBody>
                  <a:tcPr/>
                </a:tc>
                <a:extLst>
                  <a:ext uri="{0D108BD9-81ED-4DB2-BD59-A6C34878D82A}">
                    <a16:rowId xmlns:a16="http://schemas.microsoft.com/office/drawing/2014/main" val="3407254441"/>
                  </a:ext>
                </a:extLst>
              </a:tr>
              <a:tr h="370840">
                <a:tc>
                  <a:txBody>
                    <a:bodyPr/>
                    <a:lstStyle/>
                    <a:p>
                      <a:r>
                        <a:rPr lang="en-US" sz="2000" dirty="0"/>
                        <a:t>Total N</a:t>
                      </a:r>
                      <a:r>
                        <a:rPr lang="en-IN" sz="2000" dirty="0"/>
                        <a:t> (%)</a:t>
                      </a:r>
                      <a:endParaRPr lang="en-US" sz="2000" dirty="0"/>
                    </a:p>
                  </a:txBody>
                  <a:tcPr/>
                </a:tc>
                <a:tc>
                  <a:txBody>
                    <a:bodyPr/>
                    <a:lstStyle/>
                    <a:p>
                      <a:r>
                        <a:rPr lang="en-US" sz="2000" dirty="0"/>
                        <a:t>1.16</a:t>
                      </a:r>
                      <a:endParaRPr lang="en-IN" sz="2000" dirty="0"/>
                    </a:p>
                  </a:txBody>
                  <a:tcPr/>
                </a:tc>
                <a:tc>
                  <a:txBody>
                    <a:bodyPr/>
                    <a:lstStyle/>
                    <a:p>
                      <a:r>
                        <a:rPr lang="en-US" sz="2000" dirty="0"/>
                        <a:t>0.79</a:t>
                      </a:r>
                      <a:endParaRPr lang="en-IN" sz="2000" dirty="0"/>
                    </a:p>
                  </a:txBody>
                  <a:tcPr/>
                </a:tc>
                <a:extLst>
                  <a:ext uri="{0D108BD9-81ED-4DB2-BD59-A6C34878D82A}">
                    <a16:rowId xmlns:a16="http://schemas.microsoft.com/office/drawing/2014/main" val="1287660735"/>
                  </a:ext>
                </a:extLst>
              </a:tr>
              <a:tr h="370840">
                <a:tc>
                  <a:txBody>
                    <a:bodyPr/>
                    <a:lstStyle/>
                    <a:p>
                      <a:r>
                        <a:rPr lang="en-US" sz="2000" dirty="0"/>
                        <a:t>Phosphorus (% P</a:t>
                      </a:r>
                      <a:r>
                        <a:rPr lang="en-US" sz="2000" baseline="-25000" dirty="0"/>
                        <a:t>2</a:t>
                      </a:r>
                      <a:r>
                        <a:rPr lang="en-US" sz="2000" dirty="0"/>
                        <a:t>O</a:t>
                      </a:r>
                      <a:r>
                        <a:rPr lang="en-US" sz="2000" baseline="-25000" dirty="0"/>
                        <a:t>5</a:t>
                      </a:r>
                      <a:r>
                        <a:rPr lang="en-US" sz="2000" dirty="0"/>
                        <a:t>)</a:t>
                      </a:r>
                      <a:endParaRPr lang="en-IN" sz="2000" dirty="0"/>
                    </a:p>
                  </a:txBody>
                  <a:tcPr/>
                </a:tc>
                <a:tc>
                  <a:txBody>
                    <a:bodyPr/>
                    <a:lstStyle/>
                    <a:p>
                      <a:r>
                        <a:rPr lang="en-US" sz="2000" dirty="0"/>
                        <a:t>0.55</a:t>
                      </a:r>
                      <a:endParaRPr lang="en-IN" sz="2000" dirty="0"/>
                    </a:p>
                  </a:txBody>
                  <a:tcPr/>
                </a:tc>
                <a:tc>
                  <a:txBody>
                    <a:bodyPr/>
                    <a:lstStyle/>
                    <a:p>
                      <a:r>
                        <a:rPr lang="en-US" sz="2000" dirty="0"/>
                        <a:t>0.19</a:t>
                      </a:r>
                      <a:endParaRPr lang="en-IN" sz="2000" dirty="0"/>
                    </a:p>
                  </a:txBody>
                  <a:tcPr/>
                </a:tc>
                <a:extLst>
                  <a:ext uri="{0D108BD9-81ED-4DB2-BD59-A6C34878D82A}">
                    <a16:rowId xmlns:a16="http://schemas.microsoft.com/office/drawing/2014/main" val="350590013"/>
                  </a:ext>
                </a:extLst>
              </a:tr>
              <a:tr h="370840">
                <a:tc>
                  <a:txBody>
                    <a:bodyPr/>
                    <a:lstStyle/>
                    <a:p>
                      <a:r>
                        <a:rPr lang="en-US" sz="2000" dirty="0"/>
                        <a:t>Potassium (%K</a:t>
                      </a:r>
                      <a:r>
                        <a:rPr lang="en-US" sz="2000" baseline="-25000" dirty="0"/>
                        <a:t>2</a:t>
                      </a:r>
                      <a:r>
                        <a:rPr lang="en-US" sz="2000" dirty="0"/>
                        <a:t>O)</a:t>
                      </a:r>
                    </a:p>
                  </a:txBody>
                  <a:tcPr/>
                </a:tc>
                <a:tc>
                  <a:txBody>
                    <a:bodyPr/>
                    <a:lstStyle/>
                    <a:p>
                      <a:r>
                        <a:rPr lang="en-US" sz="2000" dirty="0"/>
                        <a:t>2.98</a:t>
                      </a:r>
                      <a:endParaRPr lang="en-IN" sz="2000" dirty="0"/>
                    </a:p>
                  </a:txBody>
                  <a:tcPr/>
                </a:tc>
                <a:tc>
                  <a:txBody>
                    <a:bodyPr/>
                    <a:lstStyle/>
                    <a:p>
                      <a:r>
                        <a:rPr lang="en-US" sz="2000" dirty="0"/>
                        <a:t>0.57</a:t>
                      </a:r>
                      <a:endParaRPr lang="en-IN" sz="2000" dirty="0"/>
                    </a:p>
                  </a:txBody>
                  <a:tcPr/>
                </a:tc>
                <a:extLst>
                  <a:ext uri="{0D108BD9-81ED-4DB2-BD59-A6C34878D82A}">
                    <a16:rowId xmlns:a16="http://schemas.microsoft.com/office/drawing/2014/main" val="2726693563"/>
                  </a:ext>
                </a:extLst>
              </a:tr>
              <a:tr h="370840">
                <a:tc>
                  <a:txBody>
                    <a:bodyPr/>
                    <a:lstStyle/>
                    <a:p>
                      <a:r>
                        <a:rPr lang="en-US" sz="2000" dirty="0"/>
                        <a:t>Sulfur (%S)</a:t>
                      </a:r>
                      <a:endParaRPr lang="en-IN" sz="2000" dirty="0"/>
                    </a:p>
                  </a:txBody>
                  <a:tcPr/>
                </a:tc>
                <a:tc>
                  <a:txBody>
                    <a:bodyPr/>
                    <a:lstStyle/>
                    <a:p>
                      <a:r>
                        <a:rPr lang="en-US" sz="2000" dirty="0"/>
                        <a:t>0.04</a:t>
                      </a:r>
                      <a:endParaRPr lang="en-IN" sz="2000" dirty="0"/>
                    </a:p>
                  </a:txBody>
                  <a:tcPr/>
                </a:tc>
                <a:tc>
                  <a:txBody>
                    <a:bodyPr/>
                    <a:lstStyle/>
                    <a:p>
                      <a:r>
                        <a:rPr lang="en-US" sz="2000" dirty="0"/>
                        <a:t>0.02</a:t>
                      </a:r>
                      <a:endParaRPr lang="en-IN" sz="2000" dirty="0"/>
                    </a:p>
                  </a:txBody>
                  <a:tcPr/>
                </a:tc>
                <a:extLst>
                  <a:ext uri="{0D108BD9-81ED-4DB2-BD59-A6C34878D82A}">
                    <a16:rowId xmlns:a16="http://schemas.microsoft.com/office/drawing/2014/main" val="562340513"/>
                  </a:ext>
                </a:extLst>
              </a:tr>
              <a:tr h="370840">
                <a:tc>
                  <a:txBody>
                    <a:bodyPr/>
                    <a:lstStyle/>
                    <a:p>
                      <a:r>
                        <a:rPr lang="en-US" sz="2000" dirty="0"/>
                        <a:t>Calcium (% Ca)</a:t>
                      </a:r>
                      <a:endParaRPr lang="en-IN" sz="2000" dirty="0"/>
                    </a:p>
                  </a:txBody>
                  <a:tcPr/>
                </a:tc>
                <a:tc>
                  <a:txBody>
                    <a:bodyPr/>
                    <a:lstStyle/>
                    <a:p>
                      <a:r>
                        <a:rPr lang="en-US" sz="2000" dirty="0"/>
                        <a:t>1.33</a:t>
                      </a:r>
                      <a:endParaRPr lang="en-IN" sz="2000" dirty="0"/>
                    </a:p>
                  </a:txBody>
                  <a:tcPr/>
                </a:tc>
                <a:tc>
                  <a:txBody>
                    <a:bodyPr/>
                    <a:lstStyle/>
                    <a:p>
                      <a:r>
                        <a:rPr lang="en-US" sz="2000" dirty="0"/>
                        <a:t>1.22</a:t>
                      </a:r>
                      <a:endParaRPr lang="en-IN" sz="2000" dirty="0"/>
                    </a:p>
                  </a:txBody>
                  <a:tcPr/>
                </a:tc>
                <a:extLst>
                  <a:ext uri="{0D108BD9-81ED-4DB2-BD59-A6C34878D82A}">
                    <a16:rowId xmlns:a16="http://schemas.microsoft.com/office/drawing/2014/main" val="4245181998"/>
                  </a:ext>
                </a:extLst>
              </a:tr>
              <a:tr h="370840">
                <a:tc>
                  <a:txBody>
                    <a:bodyPr/>
                    <a:lstStyle/>
                    <a:p>
                      <a:r>
                        <a:rPr lang="en-US" sz="2000" dirty="0"/>
                        <a:t>Magnesium (% Mg)</a:t>
                      </a:r>
                      <a:endParaRPr lang="en-IN" sz="2000" dirty="0"/>
                    </a:p>
                  </a:txBody>
                  <a:tcPr/>
                </a:tc>
                <a:tc>
                  <a:txBody>
                    <a:bodyPr/>
                    <a:lstStyle/>
                    <a:p>
                      <a:r>
                        <a:rPr lang="en-US" sz="2000" dirty="0"/>
                        <a:t>0.33</a:t>
                      </a:r>
                      <a:endParaRPr lang="en-IN" sz="2000" dirty="0"/>
                    </a:p>
                  </a:txBody>
                  <a:tcPr/>
                </a:tc>
                <a:tc>
                  <a:txBody>
                    <a:bodyPr/>
                    <a:lstStyle/>
                    <a:p>
                      <a:r>
                        <a:rPr lang="en-US" sz="2000" dirty="0"/>
                        <a:t>0.14</a:t>
                      </a:r>
                      <a:endParaRPr lang="en-IN" sz="2000" dirty="0"/>
                    </a:p>
                  </a:txBody>
                  <a:tcPr/>
                </a:tc>
                <a:extLst>
                  <a:ext uri="{0D108BD9-81ED-4DB2-BD59-A6C34878D82A}">
                    <a16:rowId xmlns:a16="http://schemas.microsoft.com/office/drawing/2014/main" val="3346114951"/>
                  </a:ext>
                </a:extLst>
              </a:tr>
              <a:tr h="370840">
                <a:tc>
                  <a:txBody>
                    <a:bodyPr/>
                    <a:lstStyle/>
                    <a:p>
                      <a:r>
                        <a:rPr lang="en-US" sz="2000" dirty="0"/>
                        <a:t>Sodium (% Na)</a:t>
                      </a:r>
                      <a:endParaRPr lang="en-IN" sz="2000" dirty="0"/>
                    </a:p>
                  </a:txBody>
                  <a:tcPr/>
                </a:tc>
                <a:tc>
                  <a:txBody>
                    <a:bodyPr/>
                    <a:lstStyle/>
                    <a:p>
                      <a:r>
                        <a:rPr lang="en-US" sz="2000" dirty="0"/>
                        <a:t>0.04</a:t>
                      </a:r>
                      <a:endParaRPr lang="en-IN" sz="2000" dirty="0"/>
                    </a:p>
                  </a:txBody>
                  <a:tcPr/>
                </a:tc>
                <a:tc>
                  <a:txBody>
                    <a:bodyPr/>
                    <a:lstStyle/>
                    <a:p>
                      <a:r>
                        <a:rPr lang="en-US" sz="2000" dirty="0"/>
                        <a:t>0.02</a:t>
                      </a:r>
                      <a:endParaRPr lang="en-IN" sz="2000" dirty="0"/>
                    </a:p>
                  </a:txBody>
                  <a:tcPr/>
                </a:tc>
                <a:extLst>
                  <a:ext uri="{0D108BD9-81ED-4DB2-BD59-A6C34878D82A}">
                    <a16:rowId xmlns:a16="http://schemas.microsoft.com/office/drawing/2014/main" val="123266550"/>
                  </a:ext>
                </a:extLst>
              </a:tr>
              <a:tr h="370840">
                <a:tc>
                  <a:txBody>
                    <a:bodyPr/>
                    <a:lstStyle/>
                    <a:p>
                      <a:r>
                        <a:rPr lang="en-US" sz="2000" dirty="0"/>
                        <a:t>Zinc (ppm)</a:t>
                      </a:r>
                      <a:endParaRPr lang="en-IN" sz="2000" dirty="0"/>
                    </a:p>
                  </a:txBody>
                  <a:tcPr/>
                </a:tc>
                <a:tc>
                  <a:txBody>
                    <a:bodyPr/>
                    <a:lstStyle/>
                    <a:p>
                      <a:r>
                        <a:rPr lang="en-US" sz="2000" dirty="0"/>
                        <a:t>51</a:t>
                      </a:r>
                      <a:endParaRPr lang="en-IN" sz="2000" dirty="0"/>
                    </a:p>
                  </a:txBody>
                  <a:tcPr/>
                </a:tc>
                <a:tc>
                  <a:txBody>
                    <a:bodyPr/>
                    <a:lstStyle/>
                    <a:p>
                      <a:r>
                        <a:rPr lang="en-US" sz="2000" dirty="0"/>
                        <a:t>67</a:t>
                      </a:r>
                      <a:endParaRPr lang="en-IN" sz="2000" dirty="0"/>
                    </a:p>
                  </a:txBody>
                  <a:tcPr/>
                </a:tc>
                <a:extLst>
                  <a:ext uri="{0D108BD9-81ED-4DB2-BD59-A6C34878D82A}">
                    <a16:rowId xmlns:a16="http://schemas.microsoft.com/office/drawing/2014/main" val="107740512"/>
                  </a:ext>
                </a:extLst>
              </a:tr>
              <a:tr h="370840">
                <a:tc>
                  <a:txBody>
                    <a:bodyPr/>
                    <a:lstStyle/>
                    <a:p>
                      <a:r>
                        <a:rPr lang="en-US" sz="2000" dirty="0"/>
                        <a:t>Iron (ppm)</a:t>
                      </a:r>
                      <a:endParaRPr lang="en-IN" sz="2000" dirty="0"/>
                    </a:p>
                  </a:txBody>
                  <a:tcPr/>
                </a:tc>
                <a:tc>
                  <a:txBody>
                    <a:bodyPr/>
                    <a:lstStyle/>
                    <a:p>
                      <a:r>
                        <a:rPr lang="en-US" sz="2000" dirty="0"/>
                        <a:t>6194</a:t>
                      </a:r>
                      <a:endParaRPr lang="en-IN" sz="2000" dirty="0"/>
                    </a:p>
                  </a:txBody>
                  <a:tcPr/>
                </a:tc>
                <a:tc>
                  <a:txBody>
                    <a:bodyPr/>
                    <a:lstStyle/>
                    <a:p>
                      <a:r>
                        <a:rPr lang="en-US" sz="2000" dirty="0"/>
                        <a:t>2659</a:t>
                      </a:r>
                      <a:endParaRPr lang="en-IN" sz="2000" dirty="0"/>
                    </a:p>
                  </a:txBody>
                  <a:tcPr/>
                </a:tc>
                <a:extLst>
                  <a:ext uri="{0D108BD9-81ED-4DB2-BD59-A6C34878D82A}">
                    <a16:rowId xmlns:a16="http://schemas.microsoft.com/office/drawing/2014/main" val="1149285756"/>
                  </a:ext>
                </a:extLst>
              </a:tr>
              <a:tr h="370840">
                <a:tc>
                  <a:txBody>
                    <a:bodyPr/>
                    <a:lstStyle/>
                    <a:p>
                      <a:r>
                        <a:rPr lang="en-US" sz="2000" dirty="0"/>
                        <a:t>Moisture (%)</a:t>
                      </a:r>
                      <a:endParaRPr lang="en-IN" sz="2000" dirty="0"/>
                    </a:p>
                  </a:txBody>
                  <a:tcPr/>
                </a:tc>
                <a:tc>
                  <a:txBody>
                    <a:bodyPr/>
                    <a:lstStyle/>
                    <a:p>
                      <a:r>
                        <a:rPr lang="en-US" sz="2000" dirty="0"/>
                        <a:t>1.67</a:t>
                      </a:r>
                      <a:endParaRPr lang="en-IN" sz="2000" dirty="0"/>
                    </a:p>
                  </a:txBody>
                  <a:tcPr/>
                </a:tc>
                <a:tc>
                  <a:txBody>
                    <a:bodyPr/>
                    <a:lstStyle/>
                    <a:p>
                      <a:r>
                        <a:rPr lang="en-US" sz="2000" dirty="0"/>
                        <a:t>1.82</a:t>
                      </a:r>
                      <a:endParaRPr lang="en-IN" sz="2000" dirty="0"/>
                    </a:p>
                  </a:txBody>
                  <a:tcPr/>
                </a:tc>
                <a:extLst>
                  <a:ext uri="{0D108BD9-81ED-4DB2-BD59-A6C34878D82A}">
                    <a16:rowId xmlns:a16="http://schemas.microsoft.com/office/drawing/2014/main" val="150262112"/>
                  </a:ext>
                </a:extLst>
              </a:tr>
              <a:tr h="370840">
                <a:tc>
                  <a:txBody>
                    <a:bodyPr/>
                    <a:lstStyle/>
                    <a:p>
                      <a:r>
                        <a:rPr lang="en-US" sz="2000" dirty="0"/>
                        <a:t>pH</a:t>
                      </a:r>
                      <a:endParaRPr lang="en-IN" sz="2000" dirty="0"/>
                    </a:p>
                  </a:txBody>
                  <a:tcPr/>
                </a:tc>
                <a:tc>
                  <a:txBody>
                    <a:bodyPr/>
                    <a:lstStyle/>
                    <a:p>
                      <a:r>
                        <a:rPr lang="en-US" sz="2000" dirty="0"/>
                        <a:t>10.3</a:t>
                      </a:r>
                      <a:endParaRPr lang="en-IN" sz="2000" dirty="0"/>
                    </a:p>
                  </a:txBody>
                  <a:tcPr/>
                </a:tc>
                <a:tc>
                  <a:txBody>
                    <a:bodyPr/>
                    <a:lstStyle/>
                    <a:p>
                      <a:r>
                        <a:rPr lang="en-US" sz="2000" dirty="0"/>
                        <a:t>9.6</a:t>
                      </a:r>
                      <a:endParaRPr lang="en-IN" sz="2000" dirty="0"/>
                    </a:p>
                  </a:txBody>
                  <a:tcPr/>
                </a:tc>
                <a:extLst>
                  <a:ext uri="{0D108BD9-81ED-4DB2-BD59-A6C34878D82A}">
                    <a16:rowId xmlns:a16="http://schemas.microsoft.com/office/drawing/2014/main" val="151309944"/>
                  </a:ext>
                </a:extLst>
              </a:tr>
            </a:tbl>
          </a:graphicData>
        </a:graphic>
      </p:graphicFrame>
      <p:sp>
        <p:nvSpPr>
          <p:cNvPr id="7" name="Oval 6">
            <a:extLst>
              <a:ext uri="{FF2B5EF4-FFF2-40B4-BE49-F238E27FC236}">
                <a16:creationId xmlns:a16="http://schemas.microsoft.com/office/drawing/2014/main" id="{A545AB65-A788-4143-A9ED-54C84FA652A9}"/>
              </a:ext>
            </a:extLst>
          </p:cNvPr>
          <p:cNvSpPr/>
          <p:nvPr/>
        </p:nvSpPr>
        <p:spPr>
          <a:xfrm>
            <a:off x="3575823" y="1996018"/>
            <a:ext cx="6177775" cy="143298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Oval 7">
            <a:extLst>
              <a:ext uri="{FF2B5EF4-FFF2-40B4-BE49-F238E27FC236}">
                <a16:creationId xmlns:a16="http://schemas.microsoft.com/office/drawing/2014/main" id="{ADEC0C54-0912-4E3B-9926-58E0949C8661}"/>
              </a:ext>
            </a:extLst>
          </p:cNvPr>
          <p:cNvSpPr/>
          <p:nvPr/>
        </p:nvSpPr>
        <p:spPr>
          <a:xfrm>
            <a:off x="3936379" y="5154995"/>
            <a:ext cx="5196469" cy="61018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Oval 8">
            <a:extLst>
              <a:ext uri="{FF2B5EF4-FFF2-40B4-BE49-F238E27FC236}">
                <a16:creationId xmlns:a16="http://schemas.microsoft.com/office/drawing/2014/main" id="{9D1DD88E-0C99-498B-B4F5-0E704FE36077}"/>
              </a:ext>
            </a:extLst>
          </p:cNvPr>
          <p:cNvSpPr/>
          <p:nvPr/>
        </p:nvSpPr>
        <p:spPr>
          <a:xfrm>
            <a:off x="4066477" y="5998771"/>
            <a:ext cx="5196469" cy="61018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365415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Slate</Template>
  <TotalTime>3272</TotalTime>
  <Words>1871</Words>
  <Application>Microsoft Office PowerPoint</Application>
  <PresentationFormat>Widescreen</PresentationFormat>
  <Paragraphs>233</Paragraphs>
  <Slides>16</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Calisto MT</vt:lpstr>
      <vt:lpstr>Times New Roman</vt:lpstr>
      <vt:lpstr>Wingdings 2</vt:lpstr>
      <vt:lpstr>Slate</vt:lpstr>
      <vt:lpstr>Effect of biochar addition on H2S production in an anaerobic digester</vt:lpstr>
      <vt:lpstr>Biogas Constituents</vt:lpstr>
      <vt:lpstr>Formation of H2S and its effects</vt:lpstr>
      <vt:lpstr>Hydrogen Sulfide Limits and Control Technologies</vt:lpstr>
      <vt:lpstr>Biochar as an additive for H2S reduction </vt:lpstr>
      <vt:lpstr>Objectives</vt:lpstr>
      <vt:lpstr>Lab Scale Reactor Tests</vt:lpstr>
      <vt:lpstr>Experimental Design (effect of biochar concentration)</vt:lpstr>
      <vt:lpstr>Biochar Mineral Results</vt:lpstr>
      <vt:lpstr>PowerPoint Presentation</vt:lpstr>
      <vt:lpstr>Results: Daily H2S Production</vt:lpstr>
      <vt:lpstr>Results: Cumulative H2S Production</vt:lpstr>
      <vt:lpstr>Results: Biochar Adsorption</vt:lpstr>
      <vt:lpstr>Conclusions</vt:lpstr>
      <vt:lpstr>Current Projects and Research Questions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Abhinav Choudhury</dc:creator>
  <cp:lastModifiedBy>Abhinav Choudhury</cp:lastModifiedBy>
  <cp:revision>127</cp:revision>
  <dcterms:created xsi:type="dcterms:W3CDTF">2017-11-09T00:16:36Z</dcterms:created>
  <dcterms:modified xsi:type="dcterms:W3CDTF">2019-04-29T17:51:32Z</dcterms:modified>
</cp:coreProperties>
</file>