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6" r:id="rId9"/>
    <p:sldId id="263" r:id="rId10"/>
    <p:sldId id="265" r:id="rId11"/>
    <p:sldId id="264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55D5-EB8F-4B0E-85E5-C285BD92BD82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7AAD-4D7E-413F-BB8E-C45A055E6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5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55D5-EB8F-4B0E-85E5-C285BD92BD82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7AAD-4D7E-413F-BB8E-C45A055E6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99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55D5-EB8F-4B0E-85E5-C285BD92BD82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7AAD-4D7E-413F-BB8E-C45A055E6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30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55D5-EB8F-4B0E-85E5-C285BD92BD82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7AAD-4D7E-413F-BB8E-C45A055E6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31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55D5-EB8F-4B0E-85E5-C285BD92BD82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7AAD-4D7E-413F-BB8E-C45A055E6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9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55D5-EB8F-4B0E-85E5-C285BD92BD82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7AAD-4D7E-413F-BB8E-C45A055E6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79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55D5-EB8F-4B0E-85E5-C285BD92BD82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7AAD-4D7E-413F-BB8E-C45A055E6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60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55D5-EB8F-4B0E-85E5-C285BD92BD82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7AAD-4D7E-413F-BB8E-C45A055E6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59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55D5-EB8F-4B0E-85E5-C285BD92BD82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7AAD-4D7E-413F-BB8E-C45A055E6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48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55D5-EB8F-4B0E-85E5-C285BD92BD82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7AAD-4D7E-413F-BB8E-C45A055E6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17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55D5-EB8F-4B0E-85E5-C285BD92BD82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7AAD-4D7E-413F-BB8E-C45A055E6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A55D5-EB8F-4B0E-85E5-C285BD92BD82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67AAD-4D7E-413F-BB8E-C45A055E6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4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07436"/>
            <a:ext cx="9144000" cy="1350076"/>
          </a:xfrm>
        </p:spPr>
        <p:txBody>
          <a:bodyPr anchor="t" anchorCtr="0">
            <a:noAutofit/>
          </a:bodyPr>
          <a:lstStyle/>
          <a:p>
            <a:r>
              <a:rPr lang="en-US" sz="44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Research Updates from Rutgers University</a:t>
            </a:r>
            <a:endParaRPr lang="en-US" sz="4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25367"/>
            <a:ext cx="9144000" cy="201814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Quality Assessment of Hops Grown in New Jersey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19237" y="5140758"/>
            <a:ext cx="9144000" cy="741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u="sng" dirty="0" smtClean="0">
                <a:latin typeface="Arial Black" panose="020B0A04020102020204" pitchFamily="34" charset="0"/>
              </a:rPr>
              <a:t>Megan </a:t>
            </a:r>
            <a:r>
              <a:rPr lang="en-US" sz="2000" u="sng" dirty="0" err="1" smtClean="0">
                <a:latin typeface="Arial Black" panose="020B0A04020102020204" pitchFamily="34" charset="0"/>
              </a:rPr>
              <a:t>Muehlbauer</a:t>
            </a:r>
            <a:r>
              <a:rPr lang="en-US" sz="2000" dirty="0" smtClean="0">
                <a:latin typeface="Arial Black" panose="020B0A04020102020204" pitchFamily="34" charset="0"/>
              </a:rPr>
              <a:t> </a:t>
            </a:r>
            <a:endParaRPr lang="en-US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07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62" y="6200775"/>
            <a:ext cx="10515600" cy="547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Protocol ASBC method Hops-14 using International Calibration Extract 3 (ICE-3)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9537" y="2571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 Black" panose="020B0A04020102020204" pitchFamily="34" charset="0"/>
              </a:rPr>
              <a:t>Quality Assessment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9562" y="1308894"/>
            <a:ext cx="10515600" cy="547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Beta Acids (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colupulone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n+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adlupulone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497" t="39476" r="12728" b="38509"/>
          <a:stretch/>
        </p:blipFill>
        <p:spPr>
          <a:xfrm>
            <a:off x="242603" y="1856582"/>
            <a:ext cx="10238878" cy="1882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397" t="72341" r="5542" b="13862"/>
          <a:stretch/>
        </p:blipFill>
        <p:spPr>
          <a:xfrm>
            <a:off x="859809" y="3958491"/>
            <a:ext cx="11327642" cy="100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7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Future Goals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Improve upkeep and maintenance of the demonstration </a:t>
            </a:r>
            <a:r>
              <a:rPr lang="en-US" dirty="0" err="1" smtClean="0"/>
              <a:t>hopyard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Continue to collaborate with more hop growers in NJ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Work with growers to improve hop quality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Possibly develop more complex experiments that involve correlation of environmental conditions to hop quality…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5164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Questions, Comments, Interest in Collaboration?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220" y="1690688"/>
            <a:ext cx="5801784" cy="4351338"/>
          </a:xfrm>
        </p:spPr>
      </p:pic>
      <p:sp>
        <p:nvSpPr>
          <p:cNvPr id="5" name="TextBox 4"/>
          <p:cNvSpPr txBox="1"/>
          <p:nvPr/>
        </p:nvSpPr>
        <p:spPr>
          <a:xfrm>
            <a:off x="113448" y="2025626"/>
            <a:ext cx="3314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E-mail: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Megan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Muehlbauer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meganmu@rutgers.edu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James Simon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jesimon123@gmail.com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567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742" t="18797" r="16399" b="25979"/>
          <a:stretch/>
        </p:blipFill>
        <p:spPr>
          <a:xfrm>
            <a:off x="1037228" y="2238233"/>
            <a:ext cx="10194879" cy="453105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8892" y="365125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Project Background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81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Project Background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599" t="36652" r="43880" b="18164"/>
          <a:stretch/>
        </p:blipFill>
        <p:spPr>
          <a:xfrm>
            <a:off x="657225" y="1857375"/>
            <a:ext cx="3228975" cy="443556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24" y="1857375"/>
            <a:ext cx="2543175" cy="1381125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68 Craft Breweries in NJ</a:t>
            </a:r>
            <a:endParaRPr lang="en-US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4005" t="13236" r="34151" b="73092"/>
          <a:stretch/>
        </p:blipFill>
        <p:spPr>
          <a:xfrm>
            <a:off x="4024312" y="2428875"/>
            <a:ext cx="4143376" cy="1000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17187" r="69912" b="70107"/>
          <a:stretch/>
        </p:blipFill>
        <p:spPr>
          <a:xfrm>
            <a:off x="4024312" y="3610417"/>
            <a:ext cx="4143376" cy="92948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8401050" y="2446548"/>
            <a:ext cx="971550" cy="482390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0601326" y="4697016"/>
            <a:ext cx="21429" cy="780501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hop con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1" y="2889075"/>
            <a:ext cx="2357437" cy="176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377362" y="566241"/>
            <a:ext cx="2528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Interest in Sourcing Local Ingredients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1028" name="Picture 4" descr="Image result for malt barley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" t="12103" r="28500" b="14372"/>
          <a:stretch/>
        </p:blipFill>
        <p:spPr bwMode="auto">
          <a:xfrm>
            <a:off x="9463088" y="1471711"/>
            <a:ext cx="2357437" cy="161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/>
          <p:cNvSpPr/>
          <p:nvPr/>
        </p:nvSpPr>
        <p:spPr>
          <a:xfrm>
            <a:off x="9320212" y="3102604"/>
            <a:ext cx="2528887" cy="15545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463088" y="5646611"/>
            <a:ext cx="2443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Can they meet quality </a:t>
            </a:r>
            <a:r>
              <a:rPr lang="en-US" dirty="0">
                <a:latin typeface="Arial Black" panose="020B0A04020102020204" pitchFamily="34" charset="0"/>
              </a:rPr>
              <a:t>s</a:t>
            </a:r>
            <a:r>
              <a:rPr lang="en-US" dirty="0" smtClean="0">
                <a:latin typeface="Arial Black" panose="020B0A04020102020204" pitchFamily="34" charset="0"/>
              </a:rPr>
              <a:t>tandards???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54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Project Goals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466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*Establish a demonstration plot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Utilize/adopt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est management practices (conventional 	methods)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Control for chemistry quality analysis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*Collect and analyze hops from growers around the state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Assess/develop a better understanding of NJ grown hop quality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Quality -&gt; alpha and beta acids (to a lesser extent 			aromatics)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*Survey NJ Breweries (Interest in sourcing locally, demand, price points)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93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Demonstration Plot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8550" y="5537236"/>
            <a:ext cx="4743450" cy="842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 varieties (Cascade, Centennial, Chinook, Mt. Hood, Newport, Nugget,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Saaz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Sorachi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Ace, Ultra, Willamette)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physical map of new jers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19238"/>
            <a:ext cx="2119314" cy="360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5319755"/>
            <a:ext cx="3228975" cy="1709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rows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between poles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between row centers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30” beds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latin typeface="Arial Black" panose="020B0A04020102020204" pitchFamily="34" charset="0"/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1042988" y="2651920"/>
            <a:ext cx="357187" cy="385761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0"/>
          <a:stretch/>
        </p:blipFill>
        <p:spPr>
          <a:xfrm>
            <a:off x="2728914" y="4381948"/>
            <a:ext cx="4419029" cy="22253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14" y="1519238"/>
            <a:ext cx="4419029" cy="2878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943" y="1509574"/>
            <a:ext cx="5065502" cy="380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3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5221" y="1008158"/>
            <a:ext cx="5756082" cy="594360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9" t="15605" r="27519" b="17685"/>
          <a:stretch/>
        </p:blipFill>
        <p:spPr>
          <a:xfrm rot="5400000">
            <a:off x="6325489" y="991491"/>
            <a:ext cx="5756083" cy="597693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399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 Black" panose="020B0A04020102020204" pitchFamily="34" charset="0"/>
              </a:rPr>
              <a:t>Demonstration Plot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88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1" y="2228850"/>
            <a:ext cx="4546600" cy="3409948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399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 Black" panose="020B0A04020102020204" pitchFamily="34" charset="0"/>
              </a:rPr>
              <a:t>Quality Assessment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4019" t="41211" r="58309" b="36914"/>
          <a:stretch/>
        </p:blipFill>
        <p:spPr>
          <a:xfrm>
            <a:off x="5729288" y="4051303"/>
            <a:ext cx="6315075" cy="2806698"/>
          </a:xfrm>
          <a:prstGeom prst="rect">
            <a:avLst/>
          </a:prstGeom>
        </p:spPr>
      </p:pic>
      <p:pic>
        <p:nvPicPr>
          <p:cNvPr id="3076" name="Picture 4" descr="Image result for hpl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3" y="843951"/>
            <a:ext cx="2614612" cy="337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729288" y="971550"/>
            <a:ext cx="3643312" cy="32490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8657286">
            <a:off x="9157660" y="1164027"/>
            <a:ext cx="768452" cy="6000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028997" y="657225"/>
            <a:ext cx="2015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Alpha and Beta Acids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60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8064" y="1157288"/>
            <a:ext cx="3995736" cy="4301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Sampling Procedure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Dry down to 8-10% moisture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Thus far 4 farms have submitted samples but interest is growing quickly.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399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 Black" panose="020B0A04020102020204" pitchFamily="34" charset="0"/>
              </a:rPr>
              <a:t>Quality Assessment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5122" name="Picture 2" descr="https://maxpull-gdvuch3veo.netdna-ssl.com/wp-content/uploads/2004/10/new_jersey_map+s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025525"/>
            <a:ext cx="4486518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3057099" y="3606849"/>
            <a:ext cx="272955" cy="215804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2383054" y="3391045"/>
            <a:ext cx="272955" cy="215804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1894010" y="2913373"/>
            <a:ext cx="272955" cy="215804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2519531" y="3983879"/>
            <a:ext cx="272955" cy="215804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5818" t="31670" r="22233" b="49487"/>
          <a:stretch/>
        </p:blipFill>
        <p:spPr>
          <a:xfrm>
            <a:off x="5410199" y="1830944"/>
            <a:ext cx="6728346" cy="1378425"/>
          </a:xfrm>
          <a:prstGeom prst="rect">
            <a:avLst/>
          </a:prstGeom>
        </p:spPr>
      </p:pic>
      <p:sp>
        <p:nvSpPr>
          <p:cNvPr id="10" name="5-Point Star 9"/>
          <p:cNvSpPr/>
          <p:nvPr/>
        </p:nvSpPr>
        <p:spPr>
          <a:xfrm>
            <a:off x="1894010" y="6556482"/>
            <a:ext cx="272955" cy="215804"/>
          </a:xfrm>
          <a:prstGeom prst="star5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2407320" y="4908718"/>
            <a:ext cx="272955" cy="215804"/>
          </a:xfrm>
          <a:prstGeom prst="star5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7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62" y="6200775"/>
            <a:ext cx="10515600" cy="547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Protocol ASBC method Hops-14 using International Calibration Extract 3 (ICE-3)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9537" y="2571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 Black" panose="020B0A04020102020204" pitchFamily="34" charset="0"/>
              </a:rPr>
              <a:t>Quality Assessment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9562" y="1308894"/>
            <a:ext cx="10515600" cy="547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Alpha Acids (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cohumulone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n+adhumulone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127" t="31080" r="22903" b="46875"/>
          <a:stretch/>
        </p:blipFill>
        <p:spPr>
          <a:xfrm>
            <a:off x="309562" y="1856582"/>
            <a:ext cx="11748370" cy="21422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7134" t="71875" r="32011" b="18143"/>
          <a:stretch/>
        </p:blipFill>
        <p:spPr>
          <a:xfrm>
            <a:off x="1050879" y="4181404"/>
            <a:ext cx="10754434" cy="75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1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2055</TotalTime>
  <Words>217</Words>
  <Application>Microsoft Office PowerPoint</Application>
  <PresentationFormat>Widescreen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Times New Roman</vt:lpstr>
      <vt:lpstr>Office Theme</vt:lpstr>
      <vt:lpstr>Research Updates from Rutgers University</vt:lpstr>
      <vt:lpstr>Project Background</vt:lpstr>
      <vt:lpstr>Project Background</vt:lpstr>
      <vt:lpstr>Project Goals</vt:lpstr>
      <vt:lpstr>Demonstration Plot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Goals</vt:lpstr>
      <vt:lpstr>Questions, Comments, Interest in Collaboration?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Updates f</dc:title>
  <dc:creator>Megan</dc:creator>
  <cp:lastModifiedBy>Megan</cp:lastModifiedBy>
  <cp:revision>27</cp:revision>
  <dcterms:created xsi:type="dcterms:W3CDTF">2017-02-22T17:15:47Z</dcterms:created>
  <dcterms:modified xsi:type="dcterms:W3CDTF">2017-02-27T14:20:12Z</dcterms:modified>
</cp:coreProperties>
</file>