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264" r:id="rId3"/>
    <p:sldId id="269" r:id="rId4"/>
    <p:sldId id="267" r:id="rId5"/>
    <p:sldId id="266" r:id="rId6"/>
    <p:sldId id="257" r:id="rId7"/>
    <p:sldId id="259" r:id="rId8"/>
    <p:sldId id="261" r:id="rId9"/>
    <p:sldId id="262" r:id="rId10"/>
    <p:sldId id="263" r:id="rId11"/>
    <p:sldId id="260" r:id="rId12"/>
    <p:sldId id="268"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949" autoAdjust="0"/>
  </p:normalViewPr>
  <p:slideViewPr>
    <p:cSldViewPr snapToGrid="0">
      <p:cViewPr varScale="1">
        <p:scale>
          <a:sx n="51" d="100"/>
          <a:sy n="51" d="100"/>
        </p:scale>
        <p:origin x="12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79732-CF0D-45AF-8170-6094E54903C4}"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B1E86-2DDD-4325-A430-11B86A902725}" type="slidenum">
              <a:rPr lang="en-US" smtClean="0"/>
              <a:t>‹#›</a:t>
            </a:fld>
            <a:endParaRPr lang="en-US"/>
          </a:p>
        </p:txBody>
      </p:sp>
    </p:spTree>
    <p:extLst>
      <p:ext uri="{BB962C8B-B14F-4D97-AF65-F5344CB8AC3E}">
        <p14:creationId xmlns:p14="http://schemas.microsoft.com/office/powerpoint/2010/main" val="360567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Miigwech,</a:t>
            </a:r>
            <a:r>
              <a:rPr lang="en-US" baseline="0" dirty="0" smtClean="0"/>
              <a:t> thank you for having us here today.  We are going to talk about a MN SARE Grant Project Eric and I are working on. First we will tell you about Eric’s </a:t>
            </a:r>
            <a:r>
              <a:rPr lang="en-US" baseline="0" dirty="0" err="1" smtClean="0"/>
              <a:t>sugarbush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8DB1E86-2DDD-4325-A430-11B86A902725}" type="slidenum">
              <a:rPr lang="en-US" smtClean="0"/>
              <a:t>1</a:t>
            </a:fld>
            <a:endParaRPr lang="en-US"/>
          </a:p>
        </p:txBody>
      </p:sp>
    </p:spTree>
    <p:extLst>
      <p:ext uri="{BB962C8B-B14F-4D97-AF65-F5344CB8AC3E}">
        <p14:creationId xmlns:p14="http://schemas.microsoft.com/office/powerpoint/2010/main" val="62782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a:t>
            </a:r>
            <a:r>
              <a:rPr lang="en-US" dirty="0" err="1" smtClean="0"/>
              <a:t>sugarbush</a:t>
            </a:r>
            <a:r>
              <a:rPr lang="en-US" baseline="0" dirty="0" smtClean="0"/>
              <a:t> and what does it mean to tap trees for maple syrup. Eric is the expert in all things having to do with maple syrup. </a:t>
            </a:r>
            <a:endParaRPr lang="en-US" dirty="0"/>
          </a:p>
        </p:txBody>
      </p:sp>
      <p:sp>
        <p:nvSpPr>
          <p:cNvPr id="4" name="Slide Number Placeholder 3"/>
          <p:cNvSpPr>
            <a:spLocks noGrp="1"/>
          </p:cNvSpPr>
          <p:nvPr>
            <p:ph type="sldNum" sz="quarter" idx="10"/>
          </p:nvPr>
        </p:nvSpPr>
        <p:spPr/>
        <p:txBody>
          <a:bodyPr/>
          <a:lstStyle/>
          <a:p>
            <a:fld id="{B8DB1E86-2DDD-4325-A430-11B86A902725}" type="slidenum">
              <a:rPr lang="en-US" smtClean="0"/>
              <a:t>2</a:t>
            </a:fld>
            <a:endParaRPr lang="en-US"/>
          </a:p>
        </p:txBody>
      </p:sp>
    </p:spTree>
    <p:extLst>
      <p:ext uri="{BB962C8B-B14F-4D97-AF65-F5344CB8AC3E}">
        <p14:creationId xmlns:p14="http://schemas.microsoft.com/office/powerpoint/2010/main" val="231277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3BC2AE-AACB-42BE-A312-1C3BF24E7FE2}" type="datetimeFigureOut">
              <a:rPr lang="en-US" smtClean="0"/>
              <a:t>1/27/2021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EF1417A2-28DA-4654-92B5-F85E95158C73}"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942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3BC2AE-AACB-42BE-A312-1C3BF24E7FE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417A2-28DA-4654-92B5-F85E95158C73}"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490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3BC2AE-AACB-42BE-A312-1C3BF24E7FE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417A2-28DA-4654-92B5-F85E95158C73}"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125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3BC2AE-AACB-42BE-A312-1C3BF24E7FE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417A2-28DA-4654-92B5-F85E95158C73}"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36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3BC2AE-AACB-42BE-A312-1C3BF24E7FE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417A2-28DA-4654-92B5-F85E95158C73}"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874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3BC2AE-AACB-42BE-A312-1C3BF24E7FE2}"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417A2-28DA-4654-92B5-F85E95158C73}"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568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3BC2AE-AACB-42BE-A312-1C3BF24E7FE2}"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1417A2-28DA-4654-92B5-F85E95158C73}"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0052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3BC2AE-AACB-42BE-A312-1C3BF24E7FE2}"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1417A2-28DA-4654-92B5-F85E95158C73}"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146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BC2AE-AACB-42BE-A312-1C3BF24E7FE2}"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1417A2-28DA-4654-92B5-F85E95158C73}" type="slidenum">
              <a:rPr lang="en-US" smtClean="0"/>
              <a:t>‹#›</a:t>
            </a:fld>
            <a:endParaRPr lang="en-US"/>
          </a:p>
        </p:txBody>
      </p:sp>
    </p:spTree>
    <p:extLst>
      <p:ext uri="{BB962C8B-B14F-4D97-AF65-F5344CB8AC3E}">
        <p14:creationId xmlns:p14="http://schemas.microsoft.com/office/powerpoint/2010/main" val="40849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3BC2AE-AACB-42BE-A312-1C3BF24E7FE2}"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417A2-28DA-4654-92B5-F85E95158C73}"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811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23BC2AE-AACB-42BE-A312-1C3BF24E7FE2}" type="datetimeFigureOut">
              <a:rPr lang="en-US" smtClean="0"/>
              <a:t>1/27/2021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EF1417A2-28DA-4654-92B5-F85E95158C73}"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472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23BC2AE-AACB-42BE-A312-1C3BF24E7FE2}" type="datetimeFigureOut">
              <a:rPr lang="en-US" smtClean="0"/>
              <a:t>1/27/2021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F1417A2-28DA-4654-92B5-F85E95158C73}"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76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nikkicrowe@fdlrez.com" TargetMode="External"/><Relationship Id="rId2" Type="http://schemas.openxmlformats.org/officeDocument/2006/relationships/hyperlink" Target="mailto:ericdupuis13@yahoo.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projects.sare.org/sare_project/fnc19-1160/" TargetMode="External"/><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7BA6C28A-B43F-4FF0-987D-63091788D372}"/>
              </a:ext>
            </a:extLst>
          </p:cNvPr>
          <p:cNvSpPr>
            <a:spLocks noGrp="1"/>
          </p:cNvSpPr>
          <p:nvPr>
            <p:ph type="ctrTitle"/>
          </p:nvPr>
        </p:nvSpPr>
        <p:spPr/>
        <p:txBody>
          <a:bodyPr>
            <a:normAutofit fontScale="90000"/>
          </a:bodyPr>
          <a:lstStyle/>
          <a:p>
            <a:pPr>
              <a:lnSpc>
                <a:spcPct val="100000"/>
              </a:lnSpc>
            </a:pPr>
            <a:r>
              <a:rPr lang="en-US" sz="4000" dirty="0" smtClean="0"/>
              <a:t/>
            </a:r>
            <a:br>
              <a:rPr lang="en-US" sz="4000" dirty="0" smtClean="0"/>
            </a:br>
            <a:r>
              <a:rPr lang="en-US" sz="4000" dirty="0"/>
              <a:t/>
            </a:r>
            <a:br>
              <a:rPr lang="en-US" sz="4000" dirty="0"/>
            </a:br>
            <a:r>
              <a:rPr lang="en-US" sz="4000" dirty="0" smtClean="0"/>
              <a:t>Sustaining </a:t>
            </a:r>
            <a:r>
              <a:rPr lang="en-US" sz="4000" dirty="0"/>
              <a:t>the Sugar Bush in a Tribal Community to Educate, Reduce Fuel Usage and </a:t>
            </a:r>
            <a:r>
              <a:rPr lang="en-US" sz="4000" dirty="0" smtClean="0"/>
              <a:t>Increase </a:t>
            </a:r>
            <a:r>
              <a:rPr lang="en-US" sz="4000" dirty="0">
                <a:solidFill>
                  <a:prstClr val="black"/>
                </a:solidFill>
              </a:rPr>
              <a:t>Marketable Maple Sap Products.</a:t>
            </a:r>
            <a:r>
              <a:rPr lang="en-US" sz="4000" dirty="0" smtClean="0"/>
              <a:t/>
            </a:r>
            <a:br>
              <a:rPr lang="en-US" sz="4000" dirty="0" smtClean="0"/>
            </a:br>
            <a:r>
              <a:rPr lang="en-US" sz="900" dirty="0"/>
              <a:t>	</a:t>
            </a:r>
          </a:p>
        </p:txBody>
      </p:sp>
      <p:sp>
        <p:nvSpPr>
          <p:cNvPr id="6" name="Subtitle 5">
            <a:extLst>
              <a:ext uri="{FF2B5EF4-FFF2-40B4-BE49-F238E27FC236}">
                <a16:creationId xmlns="" xmlns:a16="http://schemas.microsoft.com/office/drawing/2014/main" id="{0BDFEA79-E660-4750-BD72-42BA61676AFC}"/>
              </a:ext>
            </a:extLst>
          </p:cNvPr>
          <p:cNvSpPr>
            <a:spLocks noGrp="1"/>
          </p:cNvSpPr>
          <p:nvPr>
            <p:ph type="subTitle" idx="1"/>
          </p:nvPr>
        </p:nvSpPr>
        <p:spPr/>
        <p:txBody>
          <a:bodyPr>
            <a:normAutofit fontScale="85000" lnSpcReduction="10000"/>
          </a:bodyPr>
          <a:lstStyle/>
          <a:p>
            <a:r>
              <a:rPr lang="en-US" dirty="0"/>
              <a:t>Eric </a:t>
            </a:r>
            <a:r>
              <a:rPr lang="en-US" dirty="0" err="1"/>
              <a:t>dupuis</a:t>
            </a:r>
            <a:r>
              <a:rPr lang="en-US" dirty="0"/>
              <a:t>, fond du lac, maple syrup </a:t>
            </a:r>
            <a:r>
              <a:rPr lang="en-US" dirty="0" smtClean="0"/>
              <a:t>producer</a:t>
            </a:r>
            <a:endParaRPr lang="en-US" dirty="0"/>
          </a:p>
          <a:p>
            <a:r>
              <a:rPr lang="en-US" dirty="0"/>
              <a:t>Nikki </a:t>
            </a:r>
            <a:r>
              <a:rPr lang="en-US" dirty="0" err="1"/>
              <a:t>crowe</a:t>
            </a:r>
            <a:r>
              <a:rPr lang="en-US" dirty="0"/>
              <a:t>, fond du lac,  fond du lac tribal conservation coordinator </a:t>
            </a:r>
          </a:p>
        </p:txBody>
      </p:sp>
    </p:spTree>
    <p:extLst>
      <p:ext uri="{BB962C8B-B14F-4D97-AF65-F5344CB8AC3E}">
        <p14:creationId xmlns:p14="http://schemas.microsoft.com/office/powerpoint/2010/main" val="3490115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9217" y="548641"/>
            <a:ext cx="9605635" cy="1315554"/>
          </a:xfrm>
        </p:spPr>
        <p:txBody>
          <a:bodyPr>
            <a:normAutofit fontScale="90000"/>
          </a:bodyPr>
          <a:lstStyle/>
          <a:p>
            <a:r>
              <a:rPr lang="en-US" dirty="0" smtClean="0"/>
              <a:t>updating the evaporator to reduce fuel and </a:t>
            </a:r>
            <a:r>
              <a:rPr lang="en-US" dirty="0" smtClean="0"/>
              <a:t>Time</a:t>
            </a:r>
            <a:r>
              <a:rPr lang="en-US" dirty="0"/>
              <a:t> </a:t>
            </a:r>
            <a:r>
              <a:rPr lang="en-US" dirty="0" smtClean="0"/>
              <a:t>&amp; </a:t>
            </a:r>
            <a:r>
              <a:rPr lang="en-US" dirty="0" smtClean="0"/>
              <a:t>adding a filter press to improve quality of the maple syrup products</a:t>
            </a:r>
            <a:endParaRPr lang="en-US"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47800" y="2428975"/>
            <a:ext cx="4645025" cy="2612826"/>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07262" y="2091404"/>
            <a:ext cx="3281490" cy="3281490"/>
          </a:xfrm>
        </p:spPr>
      </p:pic>
    </p:spTree>
    <p:extLst>
      <p:ext uri="{BB962C8B-B14F-4D97-AF65-F5344CB8AC3E}">
        <p14:creationId xmlns:p14="http://schemas.microsoft.com/office/powerpoint/2010/main" val="1051946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79E374-4399-4C65-9CF1-F60896A5168C}"/>
              </a:ext>
            </a:extLst>
          </p:cNvPr>
          <p:cNvSpPr>
            <a:spLocks noGrp="1"/>
          </p:cNvSpPr>
          <p:nvPr>
            <p:ph type="title"/>
          </p:nvPr>
        </p:nvSpPr>
        <p:spPr/>
        <p:txBody>
          <a:bodyPr/>
          <a:lstStyle/>
          <a:p>
            <a:r>
              <a:rPr lang="en-US" dirty="0"/>
              <a:t>Making </a:t>
            </a:r>
            <a:r>
              <a:rPr lang="en-US" dirty="0" smtClean="0"/>
              <a:t>Maple Sugar! </a:t>
            </a:r>
            <a:br>
              <a:rPr lang="en-US" dirty="0" smtClean="0"/>
            </a:br>
            <a:r>
              <a:rPr lang="en-US" dirty="0" smtClean="0"/>
              <a:t>A very valuable Value added product </a:t>
            </a:r>
            <a:r>
              <a:rPr lang="en-US" dirty="0"/>
              <a:t>	</a:t>
            </a:r>
          </a:p>
        </p:txBody>
      </p:sp>
      <p:pic>
        <p:nvPicPr>
          <p:cNvPr id="6" name="Picture Placeholder 5">
            <a:extLst>
              <a:ext uri="{FF2B5EF4-FFF2-40B4-BE49-F238E27FC236}">
                <a16:creationId xmlns="" xmlns:a16="http://schemas.microsoft.com/office/drawing/2014/main" id="{C84A85DF-CE28-455D-8240-13249B22B12C}"/>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888" r="1888"/>
          <a:stretch>
            <a:fillRect/>
          </a:stretch>
        </p:blipFill>
        <p:spPr/>
      </p:pic>
      <p:sp>
        <p:nvSpPr>
          <p:cNvPr id="4" name="Text Placeholder 3">
            <a:extLst>
              <a:ext uri="{FF2B5EF4-FFF2-40B4-BE49-F238E27FC236}">
                <a16:creationId xmlns="" xmlns:a16="http://schemas.microsoft.com/office/drawing/2014/main" id="{B9D8ADA7-707A-4518-A140-636FE3CBB628}"/>
              </a:ext>
            </a:extLst>
          </p:cNvPr>
          <p:cNvSpPr>
            <a:spLocks noGrp="1"/>
          </p:cNvSpPr>
          <p:nvPr>
            <p:ph type="body" sz="half" idx="2"/>
          </p:nvPr>
        </p:nvSpPr>
        <p:spPr/>
        <p:txBody>
          <a:bodyPr/>
          <a:lstStyle/>
          <a:p>
            <a:r>
              <a:rPr lang="en-US" dirty="0"/>
              <a:t>Maple Sugar and Candy are value added products but require more time, energy, and supplies.  </a:t>
            </a:r>
            <a:endParaRPr lang="en-US" dirty="0" smtClean="0"/>
          </a:p>
          <a:p>
            <a:r>
              <a:rPr lang="en-US" dirty="0" smtClean="0"/>
              <a:t>Grant funding assisted in providing time and resources for maple candy, maple sugar, maple cream, maple butter, and maple vinegar. </a:t>
            </a:r>
            <a:endParaRPr lang="en-US" dirty="0"/>
          </a:p>
        </p:txBody>
      </p:sp>
    </p:spTree>
    <p:extLst>
      <p:ext uri="{BB962C8B-B14F-4D97-AF65-F5344CB8AC3E}">
        <p14:creationId xmlns:p14="http://schemas.microsoft.com/office/powerpoint/2010/main" val="301036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Challenges &amp; Opportunities </a:t>
            </a:r>
            <a:br>
              <a:rPr lang="en-US" dirty="0" smtClean="0"/>
            </a:br>
            <a:r>
              <a:rPr lang="en-US" dirty="0"/>
              <a:t/>
            </a:r>
            <a:br>
              <a:rPr lang="en-US" dirty="0"/>
            </a:br>
            <a:r>
              <a:rPr lang="en-US" dirty="0" smtClean="0"/>
              <a:t>		</a:t>
            </a:r>
            <a:endParaRPr lang="en-US" dirty="0"/>
          </a:p>
        </p:txBody>
      </p:sp>
      <p:sp>
        <p:nvSpPr>
          <p:cNvPr id="6" name="Content Placeholder 5"/>
          <p:cNvSpPr>
            <a:spLocks noGrp="1"/>
          </p:cNvSpPr>
          <p:nvPr>
            <p:ph idx="1"/>
          </p:nvPr>
        </p:nvSpPr>
        <p:spPr/>
        <p:txBody>
          <a:bodyPr/>
          <a:lstStyle/>
          <a:p>
            <a:r>
              <a:rPr lang="en-US" b="1" dirty="0" smtClean="0"/>
              <a:t>Challenges </a:t>
            </a:r>
          </a:p>
          <a:p>
            <a:r>
              <a:rPr lang="en-US" dirty="0" smtClean="0"/>
              <a:t>Weather is always a challenge, does not always allow for a set schedule of events</a:t>
            </a:r>
          </a:p>
          <a:p>
            <a:r>
              <a:rPr lang="en-US" dirty="0" err="1" smtClean="0"/>
              <a:t>Covid</a:t>
            </a:r>
            <a:r>
              <a:rPr lang="en-US" dirty="0" smtClean="0"/>
              <a:t>-sugar bush was minimized due to quarantine and social distancing in meetings</a:t>
            </a:r>
          </a:p>
          <a:p>
            <a:r>
              <a:rPr lang="en-US" b="1" dirty="0" smtClean="0"/>
              <a:t>Opportunities </a:t>
            </a:r>
          </a:p>
          <a:p>
            <a:r>
              <a:rPr lang="en-US" dirty="0" smtClean="0"/>
              <a:t>Extending the grant period to complete projects </a:t>
            </a:r>
          </a:p>
          <a:p>
            <a:r>
              <a:rPr lang="en-US" dirty="0" smtClean="0"/>
              <a:t>Applying for more grants </a:t>
            </a:r>
          </a:p>
          <a:p>
            <a:r>
              <a:rPr lang="en-US" dirty="0" smtClean="0"/>
              <a:t>Networking with new customers with new products </a:t>
            </a:r>
            <a:endParaRPr lang="en-US" dirty="0"/>
          </a:p>
        </p:txBody>
      </p:sp>
    </p:spTree>
    <p:extLst>
      <p:ext uri="{BB962C8B-B14F-4D97-AF65-F5344CB8AC3E}">
        <p14:creationId xmlns:p14="http://schemas.microsoft.com/office/powerpoint/2010/main" val="138823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Miigwech 		</a:t>
            </a:r>
            <a:endParaRPr lang="en-US" dirty="0"/>
          </a:p>
        </p:txBody>
      </p:sp>
      <p:sp>
        <p:nvSpPr>
          <p:cNvPr id="6" name="Content Placeholder 5"/>
          <p:cNvSpPr>
            <a:spLocks noGrp="1"/>
          </p:cNvSpPr>
          <p:nvPr>
            <p:ph idx="1"/>
          </p:nvPr>
        </p:nvSpPr>
        <p:spPr/>
        <p:txBody>
          <a:bodyPr/>
          <a:lstStyle/>
          <a:p>
            <a:r>
              <a:rPr lang="en-US" dirty="0" smtClean="0"/>
              <a:t>Eric Dupuis </a:t>
            </a:r>
            <a:r>
              <a:rPr lang="en-US" dirty="0" smtClean="0">
                <a:hlinkClick r:id="rId2"/>
              </a:rPr>
              <a:t>ericdupuis13@yahoo.com</a:t>
            </a:r>
            <a:endParaRPr lang="en-US" dirty="0" smtClean="0"/>
          </a:p>
          <a:p>
            <a:r>
              <a:rPr lang="en-US" dirty="0" smtClean="0"/>
              <a:t>Nikki Crowe </a:t>
            </a:r>
            <a:r>
              <a:rPr lang="en-US" dirty="0" smtClean="0">
                <a:hlinkClick r:id="rId3"/>
              </a:rPr>
              <a:t>nikkicrowe@fdlrez.com</a:t>
            </a:r>
            <a:r>
              <a:rPr lang="en-US" dirty="0" smtClean="0"/>
              <a:t> </a:t>
            </a:r>
            <a:endParaRPr lang="en-US" dirty="0"/>
          </a:p>
        </p:txBody>
      </p:sp>
    </p:spTree>
    <p:extLst>
      <p:ext uri="{BB962C8B-B14F-4D97-AF65-F5344CB8AC3E}">
        <p14:creationId xmlns:p14="http://schemas.microsoft.com/office/powerpoint/2010/main" val="112101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sugar bush? </a:t>
            </a:r>
            <a:br>
              <a:rPr lang="en-US" dirty="0" smtClean="0"/>
            </a:br>
            <a:r>
              <a:rPr lang="en-US" dirty="0" smtClean="0"/>
              <a:t>Tapping Trees for Maple Syrup Products</a:t>
            </a:r>
            <a:br>
              <a:rPr lang="en-US" dirty="0" smtClean="0"/>
            </a:br>
            <a:r>
              <a:rPr lang="en-US" dirty="0" smtClean="0"/>
              <a:t>	</a:t>
            </a:r>
            <a:endParaRPr lang="en-US" dirty="0"/>
          </a:p>
        </p:txBody>
      </p:sp>
      <p:sp>
        <p:nvSpPr>
          <p:cNvPr id="3" name="Content Placeholder 2"/>
          <p:cNvSpPr>
            <a:spLocks noGrp="1"/>
          </p:cNvSpPr>
          <p:nvPr>
            <p:ph sz="half" idx="1"/>
          </p:nvPr>
        </p:nvSpPr>
        <p:spPr/>
        <p:txBody>
          <a:bodyPr/>
          <a:lstStyle/>
          <a:p>
            <a:r>
              <a:rPr lang="en-US" dirty="0" smtClean="0"/>
              <a:t>Tapping trees for 17 years. </a:t>
            </a:r>
          </a:p>
          <a:p>
            <a:r>
              <a:rPr lang="en-US" dirty="0" smtClean="0"/>
              <a:t>Eric’s </a:t>
            </a:r>
            <a:r>
              <a:rPr lang="en-US" dirty="0" err="1" smtClean="0"/>
              <a:t>sugarbush</a:t>
            </a:r>
            <a:r>
              <a:rPr lang="en-US" dirty="0" smtClean="0"/>
              <a:t> (maple trees) 350 trees, 300 on tubing, and ~80 on taps and  bags</a:t>
            </a:r>
          </a:p>
          <a:p>
            <a:r>
              <a:rPr lang="en-US" dirty="0" smtClean="0"/>
              <a:t>Sap flow is weather dependent</a:t>
            </a:r>
          </a:p>
          <a:p>
            <a:r>
              <a:rPr lang="en-US" dirty="0" smtClean="0"/>
              <a:t>Fun Facts: other trees that can be tapped are red maple, box elder, birch or walnut. (MN does not have walnut) </a:t>
            </a:r>
            <a:endParaRPr lang="en-US" dirty="0"/>
          </a:p>
        </p:txBody>
      </p:sp>
      <p:pic>
        <p:nvPicPr>
          <p:cNvPr id="5" name="Content Placeholder 4"/>
          <p:cNvPicPr>
            <a:picLocks noGrp="1" noChangeAspect="1"/>
          </p:cNvPicPr>
          <p:nvPr>
            <p:ph sz="half" idx="2"/>
          </p:nvPr>
        </p:nvPicPr>
        <p:blipFill>
          <a:blip r:embed="rId3"/>
          <a:stretch>
            <a:fillRect/>
          </a:stretch>
        </p:blipFill>
        <p:spPr>
          <a:xfrm>
            <a:off x="7492875" y="2017713"/>
            <a:ext cx="2486275" cy="3441700"/>
          </a:xfrm>
          <a:prstGeom prst="rect">
            <a:avLst/>
          </a:prstGeom>
        </p:spPr>
      </p:pic>
    </p:spTree>
    <p:extLst>
      <p:ext uri="{BB962C8B-B14F-4D97-AF65-F5344CB8AC3E}">
        <p14:creationId xmlns:p14="http://schemas.microsoft.com/office/powerpoint/2010/main" val="2502852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890" y="240632"/>
            <a:ext cx="3487958" cy="465061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3693" y="190527"/>
            <a:ext cx="3528623" cy="471804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3686" y="240632"/>
            <a:ext cx="3323248" cy="4650610"/>
          </a:xfrm>
          <a:prstGeom prst="rect">
            <a:avLst/>
          </a:prstGeom>
        </p:spPr>
      </p:pic>
    </p:spTree>
    <p:extLst>
      <p:ext uri="{BB962C8B-B14F-4D97-AF65-F5344CB8AC3E}">
        <p14:creationId xmlns:p14="http://schemas.microsoft.com/office/powerpoint/2010/main" val="1187443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6428" y="592973"/>
            <a:ext cx="3130043" cy="437320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392" y="505291"/>
            <a:ext cx="3636032" cy="437320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7907" y="505291"/>
            <a:ext cx="3522038" cy="4373201"/>
          </a:xfrm>
          <a:prstGeom prst="rect">
            <a:avLst/>
          </a:prstGeom>
        </p:spPr>
      </p:pic>
    </p:spTree>
    <p:extLst>
      <p:ext uri="{BB962C8B-B14F-4D97-AF65-F5344CB8AC3E}">
        <p14:creationId xmlns:p14="http://schemas.microsoft.com/office/powerpoint/2010/main" val="1653494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604" y="400250"/>
            <a:ext cx="2504173" cy="371107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04" y="400250"/>
            <a:ext cx="2427170" cy="36725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6807" y="500515"/>
            <a:ext cx="2475298" cy="357230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9644" y="500515"/>
            <a:ext cx="2558916" cy="3638349"/>
          </a:xfrm>
          <a:prstGeom prst="rect">
            <a:avLst/>
          </a:prstGeom>
        </p:spPr>
      </p:pic>
    </p:spTree>
    <p:extLst>
      <p:ext uri="{BB962C8B-B14F-4D97-AF65-F5344CB8AC3E}">
        <p14:creationId xmlns:p14="http://schemas.microsoft.com/office/powerpoint/2010/main" val="1343703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0AD177-318A-4554-BFF1-3819E3E64EA2}"/>
              </a:ext>
            </a:extLst>
          </p:cNvPr>
          <p:cNvSpPr>
            <a:spLocks noGrp="1"/>
          </p:cNvSpPr>
          <p:nvPr>
            <p:ph type="title"/>
          </p:nvPr>
        </p:nvSpPr>
        <p:spPr/>
        <p:txBody>
          <a:bodyPr/>
          <a:lstStyle/>
          <a:p>
            <a:r>
              <a:rPr lang="en-US" dirty="0"/>
              <a:t>Collaboration with tribal college extension 	</a:t>
            </a:r>
          </a:p>
        </p:txBody>
      </p:sp>
      <p:pic>
        <p:nvPicPr>
          <p:cNvPr id="6" name="Picture Placeholder 5">
            <a:extLst>
              <a:ext uri="{FF2B5EF4-FFF2-40B4-BE49-F238E27FC236}">
                <a16:creationId xmlns="" xmlns:a16="http://schemas.microsoft.com/office/drawing/2014/main" id="{6071CE8E-6192-4D80-8D2D-D8D13711CD36}"/>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888" r="1888"/>
          <a:stretch>
            <a:fillRect/>
          </a:stretch>
        </p:blipFill>
        <p:spPr/>
      </p:pic>
      <p:sp>
        <p:nvSpPr>
          <p:cNvPr id="4" name="Text Placeholder 3">
            <a:extLst>
              <a:ext uri="{FF2B5EF4-FFF2-40B4-BE49-F238E27FC236}">
                <a16:creationId xmlns="" xmlns:a16="http://schemas.microsoft.com/office/drawing/2014/main" id="{F9702C39-313A-4232-BFA8-3BB09B98F6F1}"/>
              </a:ext>
            </a:extLst>
          </p:cNvPr>
          <p:cNvSpPr>
            <a:spLocks noGrp="1"/>
          </p:cNvSpPr>
          <p:nvPr>
            <p:ph type="body" sz="half" idx="2"/>
          </p:nvPr>
        </p:nvSpPr>
        <p:spPr/>
        <p:txBody>
          <a:bodyPr/>
          <a:lstStyle/>
          <a:p>
            <a:r>
              <a:rPr lang="en-US" dirty="0"/>
              <a:t>5 years of working together through the sugarbush and Fond du Lac Tribal &amp; Community College Extension Program </a:t>
            </a:r>
          </a:p>
        </p:txBody>
      </p:sp>
    </p:spTree>
    <p:extLst>
      <p:ext uri="{BB962C8B-B14F-4D97-AF65-F5344CB8AC3E}">
        <p14:creationId xmlns:p14="http://schemas.microsoft.com/office/powerpoint/2010/main" val="2944855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560AD2-287B-493D-AAEF-FE45E9EA6947}"/>
              </a:ext>
            </a:extLst>
          </p:cNvPr>
          <p:cNvSpPr>
            <a:spLocks noGrp="1"/>
          </p:cNvSpPr>
          <p:nvPr>
            <p:ph type="title"/>
          </p:nvPr>
        </p:nvSpPr>
        <p:spPr/>
        <p:txBody>
          <a:bodyPr/>
          <a:lstStyle/>
          <a:p>
            <a:r>
              <a:rPr lang="en-US" dirty="0"/>
              <a:t>Workshops &amp; Events 	</a:t>
            </a:r>
          </a:p>
        </p:txBody>
      </p:sp>
      <p:pic>
        <p:nvPicPr>
          <p:cNvPr id="6" name="Picture Placeholder 5">
            <a:extLst>
              <a:ext uri="{FF2B5EF4-FFF2-40B4-BE49-F238E27FC236}">
                <a16:creationId xmlns="" xmlns:a16="http://schemas.microsoft.com/office/drawing/2014/main" id="{9D4DBF3A-54FD-425D-A54D-5001462A1E1F}"/>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888" r="1888"/>
          <a:stretch>
            <a:fillRect/>
          </a:stretch>
        </p:blipFill>
        <p:spPr/>
      </p:pic>
      <p:sp>
        <p:nvSpPr>
          <p:cNvPr id="4" name="Text Placeholder 3">
            <a:extLst>
              <a:ext uri="{FF2B5EF4-FFF2-40B4-BE49-F238E27FC236}">
                <a16:creationId xmlns="" xmlns:a16="http://schemas.microsoft.com/office/drawing/2014/main" id="{8076E822-AF2A-44F6-9DE4-74983201C24B}"/>
              </a:ext>
            </a:extLst>
          </p:cNvPr>
          <p:cNvSpPr>
            <a:spLocks noGrp="1"/>
          </p:cNvSpPr>
          <p:nvPr>
            <p:ph type="body" sz="half" idx="2"/>
          </p:nvPr>
        </p:nvSpPr>
        <p:spPr/>
        <p:txBody>
          <a:bodyPr/>
          <a:lstStyle/>
          <a:p>
            <a:r>
              <a:rPr lang="en-US" dirty="0"/>
              <a:t>Winter Tree Identification</a:t>
            </a:r>
          </a:p>
          <a:p>
            <a:r>
              <a:rPr lang="en-US" dirty="0"/>
              <a:t>Tapping Trees </a:t>
            </a:r>
            <a:r>
              <a:rPr lang="en-US" dirty="0" smtClean="0"/>
              <a:t>and Tubing</a:t>
            </a:r>
            <a:endParaRPr lang="en-US" dirty="0"/>
          </a:p>
          <a:p>
            <a:r>
              <a:rPr lang="en-US" dirty="0"/>
              <a:t>Boiling Sap </a:t>
            </a:r>
          </a:p>
          <a:p>
            <a:r>
              <a:rPr lang="en-US" dirty="0"/>
              <a:t>Canning and Bottling </a:t>
            </a:r>
          </a:p>
        </p:txBody>
      </p:sp>
    </p:spTree>
    <p:extLst>
      <p:ext uri="{BB962C8B-B14F-4D97-AF65-F5344CB8AC3E}">
        <p14:creationId xmlns:p14="http://schemas.microsoft.com/office/powerpoint/2010/main" val="2292893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951DBA-5DC7-4439-825A-279C255E0D27}"/>
              </a:ext>
            </a:extLst>
          </p:cNvPr>
          <p:cNvSpPr>
            <a:spLocks noGrp="1"/>
          </p:cNvSpPr>
          <p:nvPr>
            <p:ph type="title"/>
          </p:nvPr>
        </p:nvSpPr>
        <p:spPr/>
        <p:txBody>
          <a:bodyPr/>
          <a:lstStyle/>
          <a:p>
            <a:r>
              <a:rPr lang="en-US" dirty="0"/>
              <a:t>Addressing a </a:t>
            </a:r>
            <a:r>
              <a:rPr lang="en-US" dirty="0" smtClean="0"/>
              <a:t>Need  </a:t>
            </a:r>
            <a:r>
              <a:rPr lang="en-US" dirty="0"/>
              <a:t>	</a:t>
            </a:r>
          </a:p>
        </p:txBody>
      </p:sp>
      <p:pic>
        <p:nvPicPr>
          <p:cNvPr id="7" name="Content Placeholder 6">
            <a:extLst>
              <a:ext uri="{FF2B5EF4-FFF2-40B4-BE49-F238E27FC236}">
                <a16:creationId xmlns="" xmlns:a16="http://schemas.microsoft.com/office/drawing/2014/main" id="{5A614653-BFB8-4A7C-9DD2-EAA177FF9C96}"/>
              </a:ext>
            </a:extLst>
          </p:cNvPr>
          <p:cNvPicPr>
            <a:picLocks noGrp="1" noChangeAspect="1"/>
          </p:cNvPicPr>
          <p:nvPr>
            <p:ph idx="1"/>
          </p:nvPr>
        </p:nvPicPr>
        <p:blipFill>
          <a:blip r:embed="rId2"/>
          <a:stretch>
            <a:fillRect/>
          </a:stretch>
        </p:blipFill>
        <p:spPr>
          <a:xfrm>
            <a:off x="6117442" y="1055219"/>
            <a:ext cx="5157361" cy="3315446"/>
          </a:xfrm>
          <a:prstGeom prst="rect">
            <a:avLst/>
          </a:prstGeom>
        </p:spPr>
      </p:pic>
      <p:sp>
        <p:nvSpPr>
          <p:cNvPr id="4" name="Text Placeholder 3">
            <a:extLst>
              <a:ext uri="{FF2B5EF4-FFF2-40B4-BE49-F238E27FC236}">
                <a16:creationId xmlns="" xmlns:a16="http://schemas.microsoft.com/office/drawing/2014/main" id="{5D8B0F86-DB27-44E9-940E-96ED5627BD5F}"/>
              </a:ext>
            </a:extLst>
          </p:cNvPr>
          <p:cNvSpPr>
            <a:spLocks noGrp="1"/>
          </p:cNvSpPr>
          <p:nvPr>
            <p:ph type="body" sz="half" idx="2"/>
          </p:nvPr>
        </p:nvSpPr>
        <p:spPr/>
        <p:txBody>
          <a:bodyPr>
            <a:normAutofit lnSpcReduction="10000"/>
          </a:bodyPr>
          <a:lstStyle/>
          <a:p>
            <a:r>
              <a:rPr lang="en-US" dirty="0"/>
              <a:t>Expanding the sugarbush and promoting value added products required additional funding a small producer may not have on hand.  We helped Eric apply for funding to MN SARE grant program to help reduce fuel load, add electricity, and cut time in half to process sap. </a:t>
            </a:r>
          </a:p>
        </p:txBody>
      </p:sp>
    </p:spTree>
    <p:extLst>
      <p:ext uri="{BB962C8B-B14F-4D97-AF65-F5344CB8AC3E}">
        <p14:creationId xmlns:p14="http://schemas.microsoft.com/office/powerpoint/2010/main" val="2361773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Filter Press 	</a:t>
            </a:r>
            <a:endParaRPr lang="en-US"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46287" y="2011363"/>
            <a:ext cx="3448050" cy="3448050"/>
          </a:xfrm>
        </p:spPr>
      </p:pic>
      <p:sp>
        <p:nvSpPr>
          <p:cNvPr id="9" name="Content Placeholder 8"/>
          <p:cNvSpPr>
            <a:spLocks noGrp="1"/>
          </p:cNvSpPr>
          <p:nvPr>
            <p:ph sz="half" idx="2"/>
          </p:nvPr>
        </p:nvSpPr>
        <p:spPr/>
        <p:txBody>
          <a:bodyPr/>
          <a:lstStyle/>
          <a:p>
            <a:r>
              <a:rPr lang="en-US" dirty="0" smtClean="0"/>
              <a:t>Cleans out sediments and impurities,</a:t>
            </a:r>
          </a:p>
          <a:p>
            <a:endParaRPr lang="en-US" dirty="0"/>
          </a:p>
          <a:p>
            <a:r>
              <a:rPr lang="en-US" dirty="0">
                <a:hlinkClick r:id="rId3"/>
              </a:rPr>
              <a:t>https://projects.sare.org/sare_project/fnc19-1160</a:t>
            </a:r>
            <a:r>
              <a:rPr lang="en-US" dirty="0" smtClean="0">
                <a:hlinkClick r:id="rId3"/>
              </a:rPr>
              <a:t>/</a:t>
            </a:r>
            <a:endParaRPr lang="en-US" dirty="0" smtClean="0"/>
          </a:p>
          <a:p>
            <a:endParaRPr lang="en-US" dirty="0" smtClean="0"/>
          </a:p>
        </p:txBody>
      </p:sp>
    </p:spTree>
    <p:extLst>
      <p:ext uri="{BB962C8B-B14F-4D97-AF65-F5344CB8AC3E}">
        <p14:creationId xmlns:p14="http://schemas.microsoft.com/office/powerpoint/2010/main" val="1123026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177</TotalTime>
  <Words>384</Words>
  <Application>Microsoft Office PowerPoint</Application>
  <PresentationFormat>Widescreen</PresentationFormat>
  <Paragraphs>40</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Gill Sans MT</vt:lpstr>
      <vt:lpstr>Gallery</vt:lpstr>
      <vt:lpstr>  Sustaining the Sugar Bush in a Tribal Community to Educate, Reduce Fuel Usage and Increase Marketable Maple Sap Products.  </vt:lpstr>
      <vt:lpstr>What is a sugar bush?  Tapping Trees for Maple Syrup Products  </vt:lpstr>
      <vt:lpstr>PowerPoint Presentation</vt:lpstr>
      <vt:lpstr>PowerPoint Presentation</vt:lpstr>
      <vt:lpstr>PowerPoint Presentation</vt:lpstr>
      <vt:lpstr>Collaboration with tribal college extension  </vt:lpstr>
      <vt:lpstr>Workshops &amp; Events  </vt:lpstr>
      <vt:lpstr>Addressing a Need   </vt:lpstr>
      <vt:lpstr>Filter Press  </vt:lpstr>
      <vt:lpstr>updating the evaporator to reduce fuel and Time &amp; adding a filter press to improve quality of the maple syrup products</vt:lpstr>
      <vt:lpstr>Making Maple Sugar!  A very valuable Value added product  </vt:lpstr>
      <vt:lpstr>Challenges &amp; Opportunities     </vt:lpstr>
      <vt:lpstr>Miigwech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Updating my sugarbush</dc:title>
  <dc:creator>Nikki Crowe</dc:creator>
  <cp:lastModifiedBy>Nikki Crowe</cp:lastModifiedBy>
  <cp:revision>16</cp:revision>
  <dcterms:created xsi:type="dcterms:W3CDTF">2021-01-19T17:15:41Z</dcterms:created>
  <dcterms:modified xsi:type="dcterms:W3CDTF">2021-01-27T19:01:45Z</dcterms:modified>
</cp:coreProperties>
</file>