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7" r:id="rId11"/>
    <p:sldId id="283" r:id="rId12"/>
    <p:sldId id="28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79" r:id="rId21"/>
    <p:sldId id="281" r:id="rId22"/>
    <p:sldId id="257" r:id="rId23"/>
    <p:sldId id="266" r:id="rId24"/>
    <p:sldId id="269" r:id="rId25"/>
    <p:sldId id="268" r:id="rId26"/>
    <p:sldId id="27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0"/>
    <p:restoredTop sz="94593"/>
  </p:normalViewPr>
  <p:slideViewPr>
    <p:cSldViewPr snapToGrid="0">
      <p:cViewPr varScale="1">
        <p:scale>
          <a:sx n="108" d="100"/>
          <a:sy n="10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32FAC-F315-2C45-B319-2EB0DEE17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5A360-2FEC-50C3-1F35-C836C4144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7BF91-FCBD-3398-914D-E946731D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4A42B-4987-2C03-BB2B-D77F27CA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17DBB-9791-6481-BE29-2B6F3B8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2842-C9F4-9B3B-CAC2-CD382132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C555C-E4D5-7D0B-B99E-18F227715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FF306-B121-DE7F-BD01-0FA3F9368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1935A-D301-2F19-1621-FAFF6E73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EBF75-9165-71E3-A451-68B69D9D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B695E-7EC4-5724-AB98-C113E631E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35642-527F-9CC6-05A3-C6D68436D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05CD3-51F1-C1F7-B740-89DEA062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8A7E0-0521-E060-7DCF-E49FD942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D8E4-140D-75CE-D1DA-2B0647AF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D50C-4250-B674-7566-D8513384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56C2-D593-A4E5-7C79-6C2E1192C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18A6C-17C0-2312-7344-6FBA8926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4F878-AFE6-12C5-5903-BCE15FB2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D9329-C92A-4B4A-BF4D-FF6E09CD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8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3741-DD0C-ED7B-B151-DF354412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E18B-F53A-A4DC-FF8E-E831738D6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A5F17-C2C3-A3E7-68EA-794063016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3B01B-E465-F93C-9380-E93B98A1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8EAC4-E50B-4272-1353-1674C5F0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2B09-0837-1A19-3321-7ED6C510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E2F76-D6C6-5A4B-2639-7397C11D4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7AE28-F331-1C07-6156-41E19B1B4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AA4B-9308-D0D3-9235-E9930BA7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A218D-E0E2-B7F9-067A-7BC6CCEB6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DD3C6-2D5D-0420-BFF1-38D21183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613B-388C-E137-2094-9D050710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89FC8-EBB3-3863-CACF-D2310A6E1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A5F5B-C3E6-841B-5773-B5FC1E978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A44C37-71DD-321F-4E32-99E1640AE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E39B3-FE05-2A63-4E78-408FF6D4D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285E6-AA98-D2D0-BCED-612197E2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4185A9-968F-54E1-78CC-36F0F71C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825681-85A2-8C54-1074-F23CA70E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79B8-3CD1-BBB0-9482-87518721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6B61D-E242-8B28-EB81-5EF9B4ED7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00344-15FE-923E-D93E-65BB98E5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14066-0372-7123-6D5E-2A64DD50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DDDC3-5794-E2A6-36B5-06003625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5CDCD-58D0-C458-F226-09BFA134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0F4EB-7B05-E521-299A-A2667252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FFB34-CF7E-8F22-BBEF-7A541FCA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93A3C-5175-A17E-EBDD-19CDB91D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5096A-6231-8BAA-C822-3A9EB156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5586C-D990-39FC-A9FA-7C70D54E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149C6-00A3-6375-AB76-69F92CC3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59B9E-288C-724D-FBB9-923A5DBB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5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E01F-EDCB-E1D7-A922-86DDD0F0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2E5CC3-A264-22F6-EFED-C7B31F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F5FC7-42D9-2649-50AE-C82AF3433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FF57B-C5FD-E337-C886-FFB67BC0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6CEBF-DD94-BA1F-5DC0-F90BC93A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51EC5-3C05-F9A0-D844-8A52E571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386004-C7DB-2BA0-C2AA-FD160D82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6DFC8-FD26-181B-5C61-53651E72B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9917-F6D1-2E37-FFA0-B27A8BDB6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3A191-DD36-AA47-BF6A-36E9E76559DA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25F7-4BD6-F6DD-DD77-321C8A2EE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20145-A436-568E-8E2D-7E79E5E46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0FCE-EA02-ED43-81C0-41CFCF8F7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jpeg"/><Relationship Id="rId7" Type="http://schemas.openxmlformats.org/officeDocument/2006/relationships/image" Target="../media/image10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1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cerrito@purdue.edu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coradom@purdue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ield with plastic coverings&#10;&#10;Description automatically generated">
            <a:extLst>
              <a:ext uri="{FF2B5EF4-FFF2-40B4-BE49-F238E27FC236}">
                <a16:creationId xmlns:a16="http://schemas.microsoft.com/office/drawing/2014/main" id="{05E8914F-DCA7-8DE5-DA7C-F5B9EC5C8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4F455-49F9-A3A0-5A97-9B69A6F86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5622743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b="1" dirty="0"/>
              <a:t>Using Silage Tarps for Weed Control in Small-Scale Farming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EC3C4-D9B5-2943-9D63-6AACFED06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err="1"/>
              <a:t>Josué</a:t>
            </a:r>
            <a:r>
              <a:rPr lang="en-US" dirty="0"/>
              <a:t> D. Cerritos-Garcia and Celia </a:t>
            </a:r>
            <a:r>
              <a:rPr lang="en-US" dirty="0" err="1"/>
              <a:t>Corado</a:t>
            </a:r>
            <a:endParaRPr lang="en-US" dirty="0"/>
          </a:p>
        </p:txBody>
      </p:sp>
      <p:pic>
        <p:nvPicPr>
          <p:cNvPr id="1030" name="Picture 6" descr="Purdue Horticulture and Landscape Architecture">
            <a:extLst>
              <a:ext uri="{FF2B5EF4-FFF2-40B4-BE49-F238E27FC236}">
                <a16:creationId xmlns:a16="http://schemas.microsoft.com/office/drawing/2014/main" id="{54622458-1CFB-F3C5-B218-F26652AC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7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DD3C-7D15-B56B-6511-78ABECAC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664"/>
            <a:ext cx="10515600" cy="1325563"/>
          </a:xfrm>
        </p:spPr>
        <p:txBody>
          <a:bodyPr/>
          <a:lstStyle/>
          <a:p>
            <a:r>
              <a:rPr lang="en-US" b="1" dirty="0"/>
              <a:t>Sensor data showed some differences between tarped and bare ground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1546F77-AA60-090B-E6DA-FDFE2C8492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22" y="1690688"/>
            <a:ext cx="7035762" cy="49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urdue Horticulture and Landscape Architecture">
            <a:extLst>
              <a:ext uri="{FF2B5EF4-FFF2-40B4-BE49-F238E27FC236}">
                <a16:creationId xmlns:a16="http://schemas.microsoft.com/office/drawing/2014/main" id="{296633F2-0195-D1A5-634A-87D6CDE5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5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0CB2A-C318-B1E1-C236-3AEF4048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/>
              <a:t>Outline</a:t>
            </a:r>
            <a:endParaRPr lang="en-US" sz="5400" b="1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436A-6B64-3FBA-7F81-0259BCFBB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38068"/>
          </a:xfrm>
        </p:spPr>
        <p:txBody>
          <a:bodyPr>
            <a:normAutofit/>
          </a:bodyPr>
          <a:lstStyle/>
          <a:p>
            <a:r>
              <a:rPr lang="en-US" sz="2400" dirty="0"/>
              <a:t>Creating stale seedbeds with silage tarps in onions </a:t>
            </a:r>
          </a:p>
          <a:p>
            <a:r>
              <a:rPr lang="en-US" sz="2400" dirty="0"/>
              <a:t>Early season weed management in potatoes with silage tarps </a:t>
            </a:r>
          </a:p>
          <a:p>
            <a:r>
              <a:rPr lang="en-US" sz="2400" dirty="0"/>
              <a:t>Non-utilized methods for weed management (use of silage tarps and clear plastic in onions)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80BBA6AF-40F1-EC7C-AE97-64664E41A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" r="20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BF18792E-821C-6009-90ED-8CD9D94D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98FB84-D406-4C1C-808C-7A040E809580}"/>
              </a:ext>
            </a:extLst>
          </p:cNvPr>
          <p:cNvCxnSpPr>
            <a:cxnSpLocks/>
          </p:cNvCxnSpPr>
          <p:nvPr/>
        </p:nvCxnSpPr>
        <p:spPr>
          <a:xfrm>
            <a:off x="5646198" y="1562470"/>
            <a:ext cx="0" cy="50780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37E3FB-8BA4-4C3E-8D80-B9444FF1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Occultation and Solarization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5D42A-84EB-41FF-A0B5-3E81EF98A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45" y="1858388"/>
            <a:ext cx="4657078" cy="3465466"/>
          </a:xfrm>
        </p:spPr>
        <p:txBody>
          <a:bodyPr/>
          <a:lstStyle/>
          <a:p>
            <a:pPr algn="just"/>
            <a:r>
              <a:rPr lang="en-US" b="1" dirty="0"/>
              <a:t>Occultation</a:t>
            </a:r>
            <a:r>
              <a:rPr lang="en-US" dirty="0"/>
              <a:t> is the practice of blocking all light from reaching the soil surface.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6AB21-0396-46C7-868D-EB421E454522}"/>
              </a:ext>
            </a:extLst>
          </p:cNvPr>
          <p:cNvSpPr txBox="1"/>
          <p:nvPr/>
        </p:nvSpPr>
        <p:spPr>
          <a:xfrm>
            <a:off x="6096000" y="1825625"/>
            <a:ext cx="49359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Solarization</a:t>
            </a:r>
            <a:r>
              <a:rPr lang="en-US" sz="2800" dirty="0"/>
              <a:t> is the practice of trapping the suns radiation in order to heat the soil above ambient temperatures.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E918BC-1946-4671-9761-146D1ACAA4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50" y="3488714"/>
            <a:ext cx="1952716" cy="19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C97AE5-90F6-45E6-8A49-D4F0D2D75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772357" y="5848167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F8B9CC7-5A6A-4C99-A71D-EF5C37ADA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1757136" y="5848167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EE038D6-6C29-4A48-80B3-7EE89B1A5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2783363" y="5848167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52B766-F51B-4C38-835C-C223B8C9A327}"/>
              </a:ext>
            </a:extLst>
          </p:cNvPr>
          <p:cNvCxnSpPr>
            <a:cxnSpLocks/>
          </p:cNvCxnSpPr>
          <p:nvPr/>
        </p:nvCxnSpPr>
        <p:spPr>
          <a:xfrm flipV="1">
            <a:off x="266450" y="5848167"/>
            <a:ext cx="5326668" cy="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B8A799-531D-4AA4-9C2C-E81A33CB88E9}"/>
              </a:ext>
            </a:extLst>
          </p:cNvPr>
          <p:cNvSpPr/>
          <p:nvPr/>
        </p:nvSpPr>
        <p:spPr>
          <a:xfrm>
            <a:off x="3591149" y="4847212"/>
            <a:ext cx="1020932" cy="4172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561493-DA68-475D-BF86-D01EFACBFD1B}"/>
              </a:ext>
            </a:extLst>
          </p:cNvPr>
          <p:cNvSpPr/>
          <p:nvPr/>
        </p:nvSpPr>
        <p:spPr>
          <a:xfrm>
            <a:off x="4052787" y="4999612"/>
            <a:ext cx="711693" cy="2648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A38CD1-5C75-40EF-94E7-190FDF47225C}"/>
              </a:ext>
            </a:extLst>
          </p:cNvPr>
          <p:cNvSpPr/>
          <p:nvPr/>
        </p:nvSpPr>
        <p:spPr>
          <a:xfrm rot="14420938">
            <a:off x="6167820" y="5203464"/>
            <a:ext cx="1020932" cy="4172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928894-2A91-4AA7-AC31-045AEAA350E8}"/>
              </a:ext>
            </a:extLst>
          </p:cNvPr>
          <p:cNvCxnSpPr>
            <a:cxnSpLocks/>
          </p:cNvCxnSpPr>
          <p:nvPr/>
        </p:nvCxnSpPr>
        <p:spPr>
          <a:xfrm flipV="1">
            <a:off x="5900658" y="5856815"/>
            <a:ext cx="5326668" cy="1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7B5D0F9D-866A-4C43-BFB5-889B13DE8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6421809" y="5891438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01DC9D9-CA10-47DA-BB7E-EE92AAF91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7831603" y="5891438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344FA9F-9172-4DB1-A56A-FB166C087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1"/>
          <a:stretch/>
        </p:blipFill>
        <p:spPr bwMode="auto">
          <a:xfrm flipH="1">
            <a:off x="9242296" y="5891438"/>
            <a:ext cx="851829" cy="79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058F58-F65D-4879-8C45-52C9B6D67F35}"/>
              </a:ext>
            </a:extLst>
          </p:cNvPr>
          <p:cNvSpPr/>
          <p:nvPr/>
        </p:nvSpPr>
        <p:spPr>
          <a:xfrm rot="14800828">
            <a:off x="6548210" y="4923344"/>
            <a:ext cx="1020932" cy="4172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A53A83-529B-489C-9504-FDCFDD41F67D}"/>
              </a:ext>
            </a:extLst>
          </p:cNvPr>
          <p:cNvSpPr/>
          <p:nvPr/>
        </p:nvSpPr>
        <p:spPr>
          <a:xfrm>
            <a:off x="4052788" y="5224743"/>
            <a:ext cx="1020932" cy="4172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90F56BA-C463-4B02-8A96-FA8CA46B7FF8}"/>
              </a:ext>
            </a:extLst>
          </p:cNvPr>
          <p:cNvSpPr/>
          <p:nvPr/>
        </p:nvSpPr>
        <p:spPr>
          <a:xfrm rot="14793331">
            <a:off x="7362443" y="5189704"/>
            <a:ext cx="1020932" cy="417251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DDA1C05-741A-4CB4-80FA-B955D3212AC8}"/>
              </a:ext>
            </a:extLst>
          </p:cNvPr>
          <p:cNvSpPr/>
          <p:nvPr/>
        </p:nvSpPr>
        <p:spPr>
          <a:xfrm rot="17967136">
            <a:off x="7252880" y="6207898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8ED3DE-1AE5-4A5D-AD5B-A845952C22CB}"/>
              </a:ext>
            </a:extLst>
          </p:cNvPr>
          <p:cNvSpPr/>
          <p:nvPr/>
        </p:nvSpPr>
        <p:spPr>
          <a:xfrm rot="17967136">
            <a:off x="8585089" y="6238950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56A7B29-ECF2-42F2-B81F-008E35DFB0C8}"/>
              </a:ext>
            </a:extLst>
          </p:cNvPr>
          <p:cNvSpPr/>
          <p:nvPr/>
        </p:nvSpPr>
        <p:spPr>
          <a:xfrm rot="17967136">
            <a:off x="7515349" y="6106798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1CAB5DB-F25A-4980-9C34-DB3EBCDB0416}"/>
              </a:ext>
            </a:extLst>
          </p:cNvPr>
          <p:cNvSpPr/>
          <p:nvPr/>
        </p:nvSpPr>
        <p:spPr>
          <a:xfrm rot="17967136">
            <a:off x="8999117" y="6192771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FD71A6A-3B97-4BA9-893F-DAC1687C7AE0}"/>
              </a:ext>
            </a:extLst>
          </p:cNvPr>
          <p:cNvSpPr/>
          <p:nvPr/>
        </p:nvSpPr>
        <p:spPr>
          <a:xfrm rot="17967136">
            <a:off x="8788461" y="6183730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4DC1B1B-2BC2-450C-BD1B-0BEF3EB10388}"/>
              </a:ext>
            </a:extLst>
          </p:cNvPr>
          <p:cNvSpPr/>
          <p:nvPr/>
        </p:nvSpPr>
        <p:spPr>
          <a:xfrm rot="17967136">
            <a:off x="7022271" y="6217163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5C1DBA-A600-4DA4-9A7E-D0B3D8C1435D}"/>
              </a:ext>
            </a:extLst>
          </p:cNvPr>
          <p:cNvSpPr/>
          <p:nvPr/>
        </p:nvSpPr>
        <p:spPr>
          <a:xfrm rot="17967136">
            <a:off x="9868592" y="6183730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C0ED3E5-E892-4F05-BCF0-59656CB440A2}"/>
              </a:ext>
            </a:extLst>
          </p:cNvPr>
          <p:cNvSpPr/>
          <p:nvPr/>
        </p:nvSpPr>
        <p:spPr>
          <a:xfrm rot="17967136">
            <a:off x="10155647" y="6156785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63404EA-9BAB-467C-A1BF-BC4A5AECB2EC}"/>
              </a:ext>
            </a:extLst>
          </p:cNvPr>
          <p:cNvSpPr/>
          <p:nvPr/>
        </p:nvSpPr>
        <p:spPr>
          <a:xfrm rot="17967136">
            <a:off x="10500675" y="6228557"/>
            <a:ext cx="451065" cy="275070"/>
          </a:xfrm>
          <a:custGeom>
            <a:avLst/>
            <a:gdLst>
              <a:gd name="connsiteX0" fmla="*/ 1624613 w 1624613"/>
              <a:gd name="connsiteY0" fmla="*/ 0 h 719092"/>
              <a:gd name="connsiteX1" fmla="*/ 1171852 w 1624613"/>
              <a:gd name="connsiteY1" fmla="*/ 328474 h 719092"/>
              <a:gd name="connsiteX2" fmla="*/ 798990 w 1624613"/>
              <a:gd name="connsiteY2" fmla="*/ 266330 h 719092"/>
              <a:gd name="connsiteX3" fmla="*/ 532660 w 1624613"/>
              <a:gd name="connsiteY3" fmla="*/ 559294 h 719092"/>
              <a:gd name="connsiteX4" fmla="*/ 230819 w 1624613"/>
              <a:gd name="connsiteY4" fmla="*/ 594804 h 719092"/>
              <a:gd name="connsiteX5" fmla="*/ 0 w 1624613"/>
              <a:gd name="connsiteY5" fmla="*/ 719092 h 71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13" h="719092">
                <a:moveTo>
                  <a:pt x="1624613" y="0"/>
                </a:moveTo>
                <a:cubicBezTo>
                  <a:pt x="1467034" y="142043"/>
                  <a:pt x="1309456" y="284086"/>
                  <a:pt x="1171852" y="328474"/>
                </a:cubicBezTo>
                <a:cubicBezTo>
                  <a:pt x="1034248" y="372862"/>
                  <a:pt x="905522" y="227860"/>
                  <a:pt x="798990" y="266330"/>
                </a:cubicBezTo>
                <a:cubicBezTo>
                  <a:pt x="692458" y="304800"/>
                  <a:pt x="627355" y="504548"/>
                  <a:pt x="532660" y="559294"/>
                </a:cubicBezTo>
                <a:cubicBezTo>
                  <a:pt x="437965" y="614040"/>
                  <a:pt x="319596" y="568171"/>
                  <a:pt x="230819" y="594804"/>
                </a:cubicBezTo>
                <a:cubicBezTo>
                  <a:pt x="142042" y="621437"/>
                  <a:pt x="71021" y="670264"/>
                  <a:pt x="0" y="719092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13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677AC-DBE5-4865-B666-A3D897173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6"/>
          <a:stretch/>
        </p:blipFill>
        <p:spPr>
          <a:xfrm>
            <a:off x="479046" y="1166069"/>
            <a:ext cx="5143500" cy="452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8FDCD-1002-4755-8936-E69A905569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7"/>
          <a:stretch/>
        </p:blipFill>
        <p:spPr>
          <a:xfrm>
            <a:off x="6569456" y="1166069"/>
            <a:ext cx="5143500" cy="45258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2D123E-3BD0-75D7-512D-362D5769FED2}"/>
              </a:ext>
            </a:extLst>
          </p:cNvPr>
          <p:cNvSpPr/>
          <p:nvPr/>
        </p:nvSpPr>
        <p:spPr>
          <a:xfrm>
            <a:off x="8028432" y="5870448"/>
            <a:ext cx="2633472" cy="6583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March 29,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E223C8-6774-05A7-AA1A-E25D52110891}"/>
              </a:ext>
            </a:extLst>
          </p:cNvPr>
          <p:cNvSpPr/>
          <p:nvPr/>
        </p:nvSpPr>
        <p:spPr>
          <a:xfrm>
            <a:off x="1944624" y="5870448"/>
            <a:ext cx="2633472" cy="6583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March 7, 2024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1CB1583-34A4-ABF9-4C6E-EA6459742890}"/>
              </a:ext>
            </a:extLst>
          </p:cNvPr>
          <p:cNvSpPr/>
          <p:nvPr/>
        </p:nvSpPr>
        <p:spPr>
          <a:xfrm>
            <a:off x="5111495" y="5870448"/>
            <a:ext cx="2383538" cy="65836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 weeks later</a:t>
            </a:r>
          </a:p>
        </p:txBody>
      </p:sp>
    </p:spTree>
    <p:extLst>
      <p:ext uri="{BB962C8B-B14F-4D97-AF65-F5344CB8AC3E}">
        <p14:creationId xmlns:p14="http://schemas.microsoft.com/office/powerpoint/2010/main" val="1431401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2515F-0C7C-454D-A89F-9A2A6FBC9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/>
          <a:stretch/>
        </p:blipFill>
        <p:spPr>
          <a:xfrm rot="5400000">
            <a:off x="420608" y="1378309"/>
            <a:ext cx="5400256" cy="4565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8143C-A8D4-4B01-944A-26A6872C5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/>
          <a:stretch/>
        </p:blipFill>
        <p:spPr>
          <a:xfrm>
            <a:off x="5987251" y="958157"/>
            <a:ext cx="5424055" cy="5402817"/>
          </a:xfrm>
          <a:prstGeom prst="rect">
            <a:avLst/>
          </a:prstGeom>
        </p:spPr>
      </p:pic>
      <p:pic>
        <p:nvPicPr>
          <p:cNvPr id="7" name="Graphic 6" descr="Arrow Right with solid fill">
            <a:extLst>
              <a:ext uri="{FF2B5EF4-FFF2-40B4-BE49-F238E27FC236}">
                <a16:creationId xmlns:a16="http://schemas.microsoft.com/office/drawing/2014/main" id="{41D4B23F-DBAA-4070-BE73-21A9D9735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727181">
            <a:off x="9055993" y="4595329"/>
            <a:ext cx="719986" cy="719986"/>
          </a:xfrm>
          <a:prstGeom prst="rect">
            <a:avLst/>
          </a:prstGeom>
        </p:spPr>
      </p:pic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07D94DFF-59E1-4D70-980A-BC68DD7D0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698553">
            <a:off x="8281779" y="3631646"/>
            <a:ext cx="719986" cy="719986"/>
          </a:xfrm>
          <a:prstGeom prst="rect">
            <a:avLst/>
          </a:prstGeom>
        </p:spPr>
      </p:pic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0CC22D48-C380-46E0-8A47-435C0BD1E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924407">
            <a:off x="7788079" y="3631646"/>
            <a:ext cx="719986" cy="7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plants growing in it&#10;&#10;Description automatically generated with medium confidence">
            <a:extLst>
              <a:ext uri="{FF2B5EF4-FFF2-40B4-BE49-F238E27FC236}">
                <a16:creationId xmlns:a16="http://schemas.microsoft.com/office/drawing/2014/main" id="{410D8037-AEBF-6350-ECE3-4433EA62D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89" y="116059"/>
            <a:ext cx="9938822" cy="66258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7B55C3-B174-4D5A-3F0F-9E0B7D737F46}"/>
              </a:ext>
            </a:extLst>
          </p:cNvPr>
          <p:cNvSpPr/>
          <p:nvPr/>
        </p:nvSpPr>
        <p:spPr>
          <a:xfrm>
            <a:off x="8207008" y="6217920"/>
            <a:ext cx="1311066" cy="3235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376445-5DB6-C9AF-5601-F112F2019FC6}"/>
              </a:ext>
            </a:extLst>
          </p:cNvPr>
          <p:cNvSpPr/>
          <p:nvPr/>
        </p:nvSpPr>
        <p:spPr>
          <a:xfrm>
            <a:off x="2018393" y="6206197"/>
            <a:ext cx="1763898" cy="3235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GLYPHOSATE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4E10A-F501-583F-BF22-E216AFDBF0C1}"/>
              </a:ext>
            </a:extLst>
          </p:cNvPr>
          <p:cNvSpPr/>
          <p:nvPr/>
        </p:nvSpPr>
        <p:spPr>
          <a:xfrm>
            <a:off x="7098643" y="956603"/>
            <a:ext cx="1682499" cy="4876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ORGANIC HERBICIDE</a:t>
            </a:r>
          </a:p>
        </p:txBody>
      </p:sp>
    </p:spTree>
    <p:extLst>
      <p:ext uri="{BB962C8B-B14F-4D97-AF65-F5344CB8AC3E}">
        <p14:creationId xmlns:p14="http://schemas.microsoft.com/office/powerpoint/2010/main" val="24421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rt patch with grass&#10;&#10;Description automatically generated with medium confidence">
            <a:extLst>
              <a:ext uri="{FF2B5EF4-FFF2-40B4-BE49-F238E27FC236}">
                <a16:creationId xmlns:a16="http://schemas.microsoft.com/office/drawing/2014/main" id="{60DEEDEA-DC3B-F2FB-E5AB-7CB6E53F5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-294" r="1794" b="294"/>
          <a:stretch/>
        </p:blipFill>
        <p:spPr>
          <a:xfrm rot="5400000">
            <a:off x="234624" y="1505791"/>
            <a:ext cx="5576031" cy="4317064"/>
          </a:xfrm>
          <a:prstGeom prst="rect">
            <a:avLst/>
          </a:prstGeom>
        </p:spPr>
      </p:pic>
      <p:pic>
        <p:nvPicPr>
          <p:cNvPr id="6" name="Picture 5" descr="A dirt path with grass growing in it&#10;&#10;Description automatically generated">
            <a:extLst>
              <a:ext uri="{FF2B5EF4-FFF2-40B4-BE49-F238E27FC236}">
                <a16:creationId xmlns:a16="http://schemas.microsoft.com/office/drawing/2014/main" id="{509C544D-FDD8-C349-B609-B92F0B3036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t="5898" r="7814" b="11952"/>
          <a:stretch/>
        </p:blipFill>
        <p:spPr>
          <a:xfrm rot="5400000">
            <a:off x="5901484" y="1632731"/>
            <a:ext cx="5576033" cy="406318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FCECB04-4173-B6B6-DC44-29A22A08477B}"/>
              </a:ext>
            </a:extLst>
          </p:cNvPr>
          <p:cNvSpPr/>
          <p:nvPr/>
        </p:nvSpPr>
        <p:spPr>
          <a:xfrm>
            <a:off x="5495958" y="3193676"/>
            <a:ext cx="847164" cy="47064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7F2792-9644-9CFC-4DAB-A75293F6A6FE}"/>
              </a:ext>
            </a:extLst>
          </p:cNvPr>
          <p:cNvSpPr/>
          <p:nvPr/>
        </p:nvSpPr>
        <p:spPr>
          <a:xfrm>
            <a:off x="0" y="170336"/>
            <a:ext cx="11558016" cy="4706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TARP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46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2FCECB04-4173-B6B6-DC44-29A22A08477B}"/>
              </a:ext>
            </a:extLst>
          </p:cNvPr>
          <p:cNvSpPr/>
          <p:nvPr/>
        </p:nvSpPr>
        <p:spPr>
          <a:xfrm>
            <a:off x="3595876" y="2742584"/>
            <a:ext cx="847164" cy="47064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7F2792-9644-9CFC-4DAB-A75293F6A6FE}"/>
              </a:ext>
            </a:extLst>
          </p:cNvPr>
          <p:cNvSpPr/>
          <p:nvPr/>
        </p:nvSpPr>
        <p:spPr>
          <a:xfrm>
            <a:off x="0" y="170336"/>
            <a:ext cx="11824534" cy="4706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Flaming</a:t>
            </a:r>
            <a:endParaRPr lang="en-US" b="1" dirty="0"/>
          </a:p>
        </p:txBody>
      </p:sp>
      <p:pic>
        <p:nvPicPr>
          <p:cNvPr id="3" name="Picture 2" descr="A machine in a field&#10;&#10;Description automatically generated">
            <a:extLst>
              <a:ext uri="{FF2B5EF4-FFF2-40B4-BE49-F238E27FC236}">
                <a16:creationId xmlns:a16="http://schemas.microsoft.com/office/drawing/2014/main" id="{78AF950B-916F-E52D-F94F-AEE57BE8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2" y="876306"/>
            <a:ext cx="3182112" cy="4242816"/>
          </a:xfrm>
          <a:prstGeom prst="rect">
            <a:avLst/>
          </a:prstGeom>
        </p:spPr>
      </p:pic>
      <p:pic>
        <p:nvPicPr>
          <p:cNvPr id="9" name="Picture 8" descr="A close up of a plant&#10;&#10;Description automatically generated">
            <a:extLst>
              <a:ext uri="{FF2B5EF4-FFF2-40B4-BE49-F238E27FC236}">
                <a16:creationId xmlns:a16="http://schemas.microsoft.com/office/drawing/2014/main" id="{2EEACA6D-1A25-474A-D005-C832C9CC0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44" y="876306"/>
            <a:ext cx="3182112" cy="424281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5923E9-86B3-9197-10F2-9A40246CC60B}"/>
              </a:ext>
            </a:extLst>
          </p:cNvPr>
          <p:cNvSpPr/>
          <p:nvPr/>
        </p:nvSpPr>
        <p:spPr>
          <a:xfrm>
            <a:off x="7741158" y="2742585"/>
            <a:ext cx="847164" cy="47064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lose-up of a field&#10;&#10;Description automatically generated">
            <a:extLst>
              <a:ext uri="{FF2B5EF4-FFF2-40B4-BE49-F238E27FC236}">
                <a16:creationId xmlns:a16="http://schemas.microsoft.com/office/drawing/2014/main" id="{AF7C8269-BFDF-8272-4DFA-D752BBAA5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 rot="5400000">
            <a:off x="8112070" y="1406658"/>
            <a:ext cx="4242816" cy="31821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8D8D0A8-5A72-4C18-8D21-65A15747224A}"/>
              </a:ext>
            </a:extLst>
          </p:cNvPr>
          <p:cNvCxnSpPr>
            <a:cxnSpLocks/>
          </p:cNvCxnSpPr>
          <p:nvPr/>
        </p:nvCxnSpPr>
        <p:spPr>
          <a:xfrm flipH="1" flipV="1">
            <a:off x="1417225" y="1732473"/>
            <a:ext cx="239577" cy="2020221"/>
          </a:xfrm>
          <a:prstGeom prst="straightConnector1">
            <a:avLst/>
          </a:prstGeom>
          <a:ln w="38100">
            <a:solidFill>
              <a:srgbClr val="FF8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69E565-95CE-4825-A081-7D7B126F8944}"/>
              </a:ext>
            </a:extLst>
          </p:cNvPr>
          <p:cNvCxnSpPr>
            <a:cxnSpLocks/>
          </p:cNvCxnSpPr>
          <p:nvPr/>
        </p:nvCxnSpPr>
        <p:spPr>
          <a:xfrm>
            <a:off x="1811945" y="1926455"/>
            <a:ext cx="514913" cy="1826239"/>
          </a:xfrm>
          <a:prstGeom prst="straightConnector1">
            <a:avLst/>
          </a:prstGeom>
          <a:ln w="38100">
            <a:solidFill>
              <a:srgbClr val="FF8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2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2FCECB04-4173-B6B6-DC44-29A22A08477B}"/>
              </a:ext>
            </a:extLst>
          </p:cNvPr>
          <p:cNvSpPr/>
          <p:nvPr/>
        </p:nvSpPr>
        <p:spPr>
          <a:xfrm>
            <a:off x="5488685" y="3193676"/>
            <a:ext cx="847164" cy="47064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7F2792-9644-9CFC-4DAB-A75293F6A6FE}"/>
              </a:ext>
            </a:extLst>
          </p:cNvPr>
          <p:cNvSpPr/>
          <p:nvPr/>
        </p:nvSpPr>
        <p:spPr>
          <a:xfrm>
            <a:off x="0" y="170336"/>
            <a:ext cx="11824534" cy="4706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Shallow Harrowing</a:t>
            </a:r>
            <a:endParaRPr lang="en-US" b="1" dirty="0"/>
          </a:p>
        </p:txBody>
      </p:sp>
      <p:pic>
        <p:nvPicPr>
          <p:cNvPr id="4" name="Picture 3" descr="A dirt path with grass growing on it&#10;&#10;Description automatically generated">
            <a:extLst>
              <a:ext uri="{FF2B5EF4-FFF2-40B4-BE49-F238E27FC236}">
                <a16:creationId xmlns:a16="http://schemas.microsoft.com/office/drawing/2014/main" id="{0FA344A7-759E-B739-7C33-03227FF38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/>
          <a:stretch/>
        </p:blipFill>
        <p:spPr>
          <a:xfrm rot="5400000">
            <a:off x="279966" y="1445039"/>
            <a:ext cx="5633605" cy="4572000"/>
          </a:xfrm>
          <a:prstGeom prst="rect">
            <a:avLst/>
          </a:prstGeom>
        </p:spPr>
      </p:pic>
      <p:pic>
        <p:nvPicPr>
          <p:cNvPr id="6" name="Picture 5" descr="A dirt patch with grass growing in it&#10;&#10;Description automatically generated">
            <a:extLst>
              <a:ext uri="{FF2B5EF4-FFF2-40B4-BE49-F238E27FC236}">
                <a16:creationId xmlns:a16="http://schemas.microsoft.com/office/drawing/2014/main" id="{9FFFC14A-0A8C-4521-8070-FCB3D4347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5333" r="4522" b="6666"/>
          <a:stretch/>
        </p:blipFill>
        <p:spPr>
          <a:xfrm rot="5400000">
            <a:off x="5748589" y="1607410"/>
            <a:ext cx="5679641" cy="42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7F2792-9644-9CFC-4DAB-A75293F6A6FE}"/>
              </a:ext>
            </a:extLst>
          </p:cNvPr>
          <p:cNvSpPr/>
          <p:nvPr/>
        </p:nvSpPr>
        <p:spPr>
          <a:xfrm>
            <a:off x="0" y="170336"/>
            <a:ext cx="11824534" cy="4706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Organic Herbicide</a:t>
            </a:r>
            <a:endParaRPr lang="en-US" b="1" dirty="0"/>
          </a:p>
        </p:txBody>
      </p:sp>
      <p:pic>
        <p:nvPicPr>
          <p:cNvPr id="4" name="Picture 3" descr="A dirt road with grass growing in it&#10;&#10;Description automatically generated">
            <a:extLst>
              <a:ext uri="{FF2B5EF4-FFF2-40B4-BE49-F238E27FC236}">
                <a16:creationId xmlns:a16="http://schemas.microsoft.com/office/drawing/2014/main" id="{032F46AE-6832-C77C-C7B9-FF8342491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/>
          <a:stretch/>
        </p:blipFill>
        <p:spPr>
          <a:xfrm rot="5400000">
            <a:off x="358301" y="1244519"/>
            <a:ext cx="5607823" cy="4862738"/>
          </a:xfrm>
          <a:prstGeom prst="rect">
            <a:avLst/>
          </a:prstGeom>
        </p:spPr>
      </p:pic>
      <p:pic>
        <p:nvPicPr>
          <p:cNvPr id="6" name="Picture 5" descr="A field with weeds growing&#10;&#10;Description automatically generated with medium confidence">
            <a:extLst>
              <a:ext uri="{FF2B5EF4-FFF2-40B4-BE49-F238E27FC236}">
                <a16:creationId xmlns:a16="http://schemas.microsoft.com/office/drawing/2014/main" id="{3EDE5016-40BA-7FE0-8C47-A201D8E2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0"/>
          <a:stretch/>
        </p:blipFill>
        <p:spPr>
          <a:xfrm rot="16200000">
            <a:off x="6241337" y="1279382"/>
            <a:ext cx="5607823" cy="47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0CB2A-C318-B1E1-C236-3AEF4048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/>
              <a:t>Outline</a:t>
            </a:r>
            <a:endParaRPr lang="en-US" sz="5400" b="1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436A-6B64-3FBA-7F81-0259BCFBB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38068"/>
          </a:xfrm>
        </p:spPr>
        <p:txBody>
          <a:bodyPr>
            <a:normAutofit/>
          </a:bodyPr>
          <a:lstStyle/>
          <a:p>
            <a:r>
              <a:rPr lang="en-US" sz="2400" dirty="0"/>
              <a:t>Creating stale seedbeds with silage tarps in onions </a:t>
            </a:r>
          </a:p>
          <a:p>
            <a:r>
              <a:rPr lang="en-US" sz="2400" dirty="0"/>
              <a:t>Early season weed management in potatoes with silage tarps </a:t>
            </a:r>
          </a:p>
          <a:p>
            <a:r>
              <a:rPr lang="en-US" sz="2400" dirty="0"/>
              <a:t>Non- utilized methods for weed management (use of silage tarps and clear plastic in onions)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80BBA6AF-40F1-EC7C-AE97-64664E41A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" r="20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6" descr="Purdue Horticulture and Landscape Architecture">
            <a:extLst>
              <a:ext uri="{FF2B5EF4-FFF2-40B4-BE49-F238E27FC236}">
                <a16:creationId xmlns:a16="http://schemas.microsoft.com/office/drawing/2014/main" id="{EB8B24B0-B2A0-03F2-A323-17917ACC1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8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7F2792-9644-9CFC-4DAB-A75293F6A6FE}"/>
              </a:ext>
            </a:extLst>
          </p:cNvPr>
          <p:cNvSpPr/>
          <p:nvPr/>
        </p:nvSpPr>
        <p:spPr>
          <a:xfrm>
            <a:off x="0" y="170336"/>
            <a:ext cx="11824534" cy="47064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Glyphosate</a:t>
            </a:r>
            <a:endParaRPr lang="en-US" b="1" dirty="0"/>
          </a:p>
        </p:txBody>
      </p:sp>
      <p:pic>
        <p:nvPicPr>
          <p:cNvPr id="3" name="Picture 2" descr="A close-up of a dry land&#10;&#10;Description automatically generated">
            <a:extLst>
              <a:ext uri="{FF2B5EF4-FFF2-40B4-BE49-F238E27FC236}">
                <a16:creationId xmlns:a16="http://schemas.microsoft.com/office/drawing/2014/main" id="{37F3AFC8-34E7-1AC4-C832-3E1FD6A2F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b="9866"/>
          <a:stretch/>
        </p:blipFill>
        <p:spPr>
          <a:xfrm rot="5400000">
            <a:off x="645937" y="1655335"/>
            <a:ext cx="5943763" cy="4120896"/>
          </a:xfrm>
          <a:prstGeom prst="rect">
            <a:avLst/>
          </a:prstGeom>
        </p:spPr>
      </p:pic>
      <p:pic>
        <p:nvPicPr>
          <p:cNvPr id="9" name="Picture 8" descr="Close-up of a dirt field&#10;&#10;Description automatically generated">
            <a:extLst>
              <a:ext uri="{FF2B5EF4-FFF2-40B4-BE49-F238E27FC236}">
                <a16:creationId xmlns:a16="http://schemas.microsoft.com/office/drawing/2014/main" id="{F53D59D5-EB12-49AC-4EA9-DE76B4864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493" y="1734529"/>
            <a:ext cx="5943764" cy="39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39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plants in the dirt&#10;&#10;Description automatically generated">
            <a:extLst>
              <a:ext uri="{FF2B5EF4-FFF2-40B4-BE49-F238E27FC236}">
                <a16:creationId xmlns:a16="http://schemas.microsoft.com/office/drawing/2014/main" id="{878C6223-D54E-25ED-EFC3-5F3A2B9D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10400" r="3265" b="5324"/>
          <a:stretch/>
        </p:blipFill>
        <p:spPr>
          <a:xfrm>
            <a:off x="2164080" y="539178"/>
            <a:ext cx="7863840" cy="57796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73931-8BE5-0B40-15DD-AD629855B29E}"/>
              </a:ext>
            </a:extLst>
          </p:cNvPr>
          <p:cNvSpPr/>
          <p:nvPr/>
        </p:nvSpPr>
        <p:spPr>
          <a:xfrm>
            <a:off x="7827264" y="6291072"/>
            <a:ext cx="2011680" cy="4023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FLAMING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5D672-F026-8CF2-3724-3D2156FD7EF0}"/>
              </a:ext>
            </a:extLst>
          </p:cNvPr>
          <p:cNvSpPr/>
          <p:nvPr/>
        </p:nvSpPr>
        <p:spPr>
          <a:xfrm>
            <a:off x="2621280" y="6291072"/>
            <a:ext cx="2011680" cy="4023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GLYPHOSATE</a:t>
            </a:r>
          </a:p>
        </p:txBody>
      </p:sp>
    </p:spTree>
    <p:extLst>
      <p:ext uri="{BB962C8B-B14F-4D97-AF65-F5344CB8AC3E}">
        <p14:creationId xmlns:p14="http://schemas.microsoft.com/office/powerpoint/2010/main" val="2672822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0CB2A-C318-B1E1-C236-3AEF4048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b="1" dirty="0"/>
              <a:t>Outline</a:t>
            </a:r>
            <a:endParaRPr lang="en-US" sz="5400" b="1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436A-6B64-3FBA-7F81-0259BCFBB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38068"/>
          </a:xfrm>
        </p:spPr>
        <p:txBody>
          <a:bodyPr>
            <a:normAutofit/>
          </a:bodyPr>
          <a:lstStyle/>
          <a:p>
            <a:r>
              <a:rPr lang="en-US" sz="2400" dirty="0"/>
              <a:t>Creating stale seedbeds with silage tarps in onions </a:t>
            </a:r>
          </a:p>
          <a:p>
            <a:r>
              <a:rPr lang="en-US" sz="2400" dirty="0"/>
              <a:t>Early season weed management in potatoes with silage tarps </a:t>
            </a:r>
          </a:p>
          <a:p>
            <a:r>
              <a:rPr lang="en-US" sz="2400" dirty="0"/>
              <a:t>Non-utilized methods for weed management (use of silage tarps and clear plastic in onions)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80BBA6AF-40F1-EC7C-AE97-64664E41A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" r="20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BF18792E-821C-6009-90ED-8CD9D94D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92E28-347B-5955-5B0D-316E59B4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61792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Use of silage tarps on slow germinating crops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FDF48-9FE2-C228-6B81-D316DE85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885950"/>
            <a:ext cx="6095996" cy="43541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explored if tarps on a slow-emerging crop like potatoes could be incorporated for early-season weed management.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Some research done with carrots before.</a:t>
            </a: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aim of this trial was to assess whether silage tarps could serve as an alternative to PRE emergence herbicide applications for weed management in potato production</a:t>
            </a:r>
            <a:endParaRPr lang="en-US" sz="240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Picture 4" descr="A group of baskets of mushrooms in a truck&#10;&#10;Description automatically generated">
            <a:extLst>
              <a:ext uri="{FF2B5EF4-FFF2-40B4-BE49-F238E27FC236}">
                <a16:creationId xmlns:a16="http://schemas.microsoft.com/office/drawing/2014/main" id="{41EAF62D-DF75-9D16-EBD1-3DD1580F5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424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D5E6866B-58DF-9020-90FC-F86481B6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11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4CA9-20CF-2745-79B7-9262E297B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Visual timeline of tarping in potatoes</a:t>
            </a:r>
          </a:p>
        </p:txBody>
      </p:sp>
      <p:pic>
        <p:nvPicPr>
          <p:cNvPr id="8" name="Picture 7" descr="A tractor in a field&#10;&#10;Description automatically generated">
            <a:extLst>
              <a:ext uri="{FF2B5EF4-FFF2-40B4-BE49-F238E27FC236}">
                <a16:creationId xmlns:a16="http://schemas.microsoft.com/office/drawing/2014/main" id="{C35B2B30-DA05-BCA7-E442-1C7B87080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80" y="2043381"/>
            <a:ext cx="1999868" cy="245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driving a tractor&#10;&#10;Description automatically generated">
            <a:extLst>
              <a:ext uri="{FF2B5EF4-FFF2-40B4-BE49-F238E27FC236}">
                <a16:creationId xmlns:a16="http://schemas.microsoft.com/office/drawing/2014/main" id="{915BA151-4A45-85C4-1033-72166776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530" y="2123452"/>
            <a:ext cx="2328863" cy="2424112"/>
          </a:xfrm>
          <a:prstGeom prst="rect">
            <a:avLst/>
          </a:prstGeom>
        </p:spPr>
      </p:pic>
      <p:pic>
        <p:nvPicPr>
          <p:cNvPr id="13" name="Picture 12" descr="A close-up of a dirt field&#10;&#10;Description automatically generated">
            <a:extLst>
              <a:ext uri="{FF2B5EF4-FFF2-40B4-BE49-F238E27FC236}">
                <a16:creationId xmlns:a16="http://schemas.microsoft.com/office/drawing/2014/main" id="{F9BF36E2-B2EA-E3A2-78AF-143E24865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468" y="2123453"/>
            <a:ext cx="2435118" cy="2424111"/>
          </a:xfrm>
          <a:prstGeom prst="rect">
            <a:avLst/>
          </a:prstGeom>
        </p:spPr>
      </p:pic>
      <p:pic>
        <p:nvPicPr>
          <p:cNvPr id="15" name="Picture 14" descr="A field with plastic bags&#10;&#10;Description automatically generated">
            <a:extLst>
              <a:ext uri="{FF2B5EF4-FFF2-40B4-BE49-F238E27FC236}">
                <a16:creationId xmlns:a16="http://schemas.microsoft.com/office/drawing/2014/main" id="{5F9CDE01-F122-1A17-BA75-40AFE90C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75" y="2075724"/>
            <a:ext cx="1973536" cy="2471840"/>
          </a:xfrm>
          <a:prstGeom prst="rect">
            <a:avLst/>
          </a:prstGeom>
        </p:spPr>
      </p:pic>
      <p:pic>
        <p:nvPicPr>
          <p:cNvPr id="16" name="Graphic 15" descr="Caret Right with solid fill">
            <a:extLst>
              <a:ext uri="{FF2B5EF4-FFF2-40B4-BE49-F238E27FC236}">
                <a16:creationId xmlns:a16="http://schemas.microsoft.com/office/drawing/2014/main" id="{0F84EBF6-8689-A297-5153-8DD812632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151" y="2971800"/>
            <a:ext cx="914400" cy="914400"/>
          </a:xfrm>
          <a:prstGeom prst="rect">
            <a:avLst/>
          </a:prstGeom>
        </p:spPr>
      </p:pic>
      <p:pic>
        <p:nvPicPr>
          <p:cNvPr id="17" name="Graphic 16" descr="Caret Right with solid fill">
            <a:extLst>
              <a:ext uri="{FF2B5EF4-FFF2-40B4-BE49-F238E27FC236}">
                <a16:creationId xmlns:a16="http://schemas.microsoft.com/office/drawing/2014/main" id="{C02C71AC-A67C-936B-5AF1-E27E8F811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4784" y="2971800"/>
            <a:ext cx="914400" cy="914400"/>
          </a:xfrm>
          <a:prstGeom prst="rect">
            <a:avLst/>
          </a:prstGeom>
        </p:spPr>
      </p:pic>
      <p:pic>
        <p:nvPicPr>
          <p:cNvPr id="18" name="Graphic 17" descr="Caret Right with solid fill">
            <a:extLst>
              <a:ext uri="{FF2B5EF4-FFF2-40B4-BE49-F238E27FC236}">
                <a16:creationId xmlns:a16="http://schemas.microsoft.com/office/drawing/2014/main" id="{2C281630-DDF9-2F49-6B98-F8D10A9C9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9590" y="2971800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381611-D83D-F4CB-6F47-FC56C9C22578}"/>
              </a:ext>
            </a:extLst>
          </p:cNvPr>
          <p:cNvSpPr txBox="1"/>
          <p:nvPr/>
        </p:nvSpPr>
        <p:spPr>
          <a:xfrm>
            <a:off x="303591" y="4547564"/>
            <a:ext cx="236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Prepare soil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28DD6F-4EDB-C6CB-168A-5C2388DEA5B4}"/>
              </a:ext>
            </a:extLst>
          </p:cNvPr>
          <p:cNvSpPr txBox="1"/>
          <p:nvPr/>
        </p:nvSpPr>
        <p:spPr>
          <a:xfrm>
            <a:off x="2899963" y="4582221"/>
            <a:ext cx="236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 potatoes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452CB2-4EBD-250F-DFBE-39701C442369}"/>
              </a:ext>
            </a:extLst>
          </p:cNvPr>
          <p:cNvSpPr txBox="1"/>
          <p:nvPr/>
        </p:nvSpPr>
        <p:spPr>
          <a:xfrm>
            <a:off x="5748517" y="4591376"/>
            <a:ext cx="2362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 tarps after planting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E0F7D6-F755-E730-2E8E-978972655840}"/>
              </a:ext>
            </a:extLst>
          </p:cNvPr>
          <p:cNvSpPr txBox="1"/>
          <p:nvPr/>
        </p:nvSpPr>
        <p:spPr>
          <a:xfrm>
            <a:off x="8394468" y="4598281"/>
            <a:ext cx="2362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Check for emergence and lift tarps after &gt;50% emergence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pic>
        <p:nvPicPr>
          <p:cNvPr id="3" name="Picture 6" descr="Purdue Horticulture and Landscape Architecture">
            <a:extLst>
              <a:ext uri="{FF2B5EF4-FFF2-40B4-BE49-F238E27FC236}">
                <a16:creationId xmlns:a16="http://schemas.microsoft.com/office/drawing/2014/main" id="{42D4E8F2-B546-932C-F6CD-EC5C497E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0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80DC-DB96-1886-FABD-06AED65E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5B8E0-2356-F974-4406-072DEBF7A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525"/>
            <a:ext cx="10515600" cy="4351338"/>
          </a:xfrm>
        </p:spPr>
        <p:txBody>
          <a:bodyPr/>
          <a:lstStyle/>
          <a:p>
            <a:r>
              <a:rPr lang="en-US" dirty="0"/>
              <a:t>Compared to one of the pre-emergence herbicides tested, tarping provided superior overall weed control and resulted in less above-ground weed biomass.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74FFB6-2A79-DDC0-7F8D-1E949256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103563"/>
            <a:ext cx="462773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827E92-5D13-F950-65DF-3559A2EF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80" y="3103563"/>
            <a:ext cx="390667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field with plants growing in it&#10;&#10;Description automatically generated">
            <a:extLst>
              <a:ext uri="{FF2B5EF4-FFF2-40B4-BE49-F238E27FC236}">
                <a16:creationId xmlns:a16="http://schemas.microsoft.com/office/drawing/2014/main" id="{8B2CF099-B781-867A-AFA6-036383C0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66" y="2966929"/>
            <a:ext cx="3094434" cy="3754436"/>
          </a:xfrm>
          <a:prstGeom prst="rect">
            <a:avLst/>
          </a:prstGeom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9F8E8B39-0CF9-C0D9-3946-9A3AA9E3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-6350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E1D49F9-2CFF-4AE0-624F-50FFB1CC9EB7}"/>
              </a:ext>
            </a:extLst>
          </p:cNvPr>
          <p:cNvSpPr/>
          <p:nvPr/>
        </p:nvSpPr>
        <p:spPr>
          <a:xfrm>
            <a:off x="3747325" y="4757792"/>
            <a:ext cx="672662" cy="693683"/>
          </a:xfrm>
          <a:prstGeom prst="ellipse">
            <a:avLst/>
          </a:prstGeom>
          <a:noFill/>
          <a:ln>
            <a:solidFill>
              <a:srgbClr val="FF84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CF2FCC-A0B3-B080-2DBB-45F290A63D5A}"/>
              </a:ext>
            </a:extLst>
          </p:cNvPr>
          <p:cNvSpPr/>
          <p:nvPr/>
        </p:nvSpPr>
        <p:spPr>
          <a:xfrm>
            <a:off x="1046061" y="4410950"/>
            <a:ext cx="672662" cy="693683"/>
          </a:xfrm>
          <a:prstGeom prst="ellipse">
            <a:avLst/>
          </a:prstGeom>
          <a:noFill/>
          <a:ln>
            <a:solidFill>
              <a:srgbClr val="FF84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BD65D-9618-9043-FA9F-526C9904D177}"/>
              </a:ext>
            </a:extLst>
          </p:cNvPr>
          <p:cNvSpPr/>
          <p:nvPr/>
        </p:nvSpPr>
        <p:spPr>
          <a:xfrm>
            <a:off x="7801965" y="3618707"/>
            <a:ext cx="672662" cy="693683"/>
          </a:xfrm>
          <a:prstGeom prst="ellipse">
            <a:avLst/>
          </a:prstGeom>
          <a:noFill/>
          <a:ln>
            <a:solidFill>
              <a:srgbClr val="FF84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343EFC-CCA3-51C6-76EA-F6500C2BAD8D}"/>
              </a:ext>
            </a:extLst>
          </p:cNvPr>
          <p:cNvSpPr/>
          <p:nvPr/>
        </p:nvSpPr>
        <p:spPr>
          <a:xfrm>
            <a:off x="5423338" y="4497305"/>
            <a:ext cx="672662" cy="693683"/>
          </a:xfrm>
          <a:prstGeom prst="ellipse">
            <a:avLst/>
          </a:prstGeom>
          <a:noFill/>
          <a:ln>
            <a:solidFill>
              <a:srgbClr val="FF84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Arrow Right with solid fill">
            <a:extLst>
              <a:ext uri="{FF2B5EF4-FFF2-40B4-BE49-F238E27FC236}">
                <a16:creationId xmlns:a16="http://schemas.microsoft.com/office/drawing/2014/main" id="{3D31480C-582D-251D-DA03-0B3580A72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27181">
            <a:off x="10147947" y="5261154"/>
            <a:ext cx="719986" cy="719986"/>
          </a:xfrm>
          <a:prstGeom prst="rect">
            <a:avLst/>
          </a:prstGeom>
        </p:spPr>
      </p:pic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9A2A7CAA-227B-29B5-1E84-D7FA825B1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426591">
            <a:off x="10239170" y="3355151"/>
            <a:ext cx="537540" cy="5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field with plastic coverings&#10;&#10;Description automatically generated">
            <a:extLst>
              <a:ext uri="{FF2B5EF4-FFF2-40B4-BE49-F238E27FC236}">
                <a16:creationId xmlns:a16="http://schemas.microsoft.com/office/drawing/2014/main" id="{9A1DAD0F-5757-BEA7-8529-03A6BF418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500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C0C1A-AC45-A521-4F87-E310176D8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54" y="185670"/>
            <a:ext cx="9440244" cy="1053296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Key findings and final takeaways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4791-7857-AE07-EC81-E138D836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28" y="1053297"/>
            <a:ext cx="10858218" cy="48308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While silage tarps hold potential as a valuable tool for weed management on small farms, their effectiveness is dependent upon various factors</a:t>
            </a:r>
            <a:r>
              <a:rPr lang="en-US" sz="2400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(crops planted, weather conditions, timing, weed species).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Tarping alone isn't sufficient; it should be combined with other weed control practices for optimal results.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Logistically, handling plastic and sandbags can be challenging and labor-intensive. However, their use has the potential to significantly reduce the time and effort required for hand weeding.</a:t>
            </a:r>
          </a:p>
          <a:p>
            <a:r>
              <a:rPr lang="en-US" sz="2400" dirty="0">
                <a:solidFill>
                  <a:srgbClr val="FFFFFF"/>
                </a:solidFill>
                <a:cs typeface="Calibri" panose="020F0502020204030204" pitchFamily="34" charset="0"/>
              </a:rPr>
              <a:t>Tarping can delay weed emergence, resulting on less weed biomass and increase weed control.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The use of silage tarps can reduce the need for multiple tillage passes by creating a stale seedbed, which helps crops establish early and gain a competitive edge over weeds during their initial growth phase.</a:t>
            </a:r>
            <a:endParaRPr lang="en-US" sz="24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D9CA2961-BBFE-3115-A2CA-A1A9149C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1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people holding a bottle of mint oil&#10;&#10;Description automatically generated">
            <a:extLst>
              <a:ext uri="{FF2B5EF4-FFF2-40B4-BE49-F238E27FC236}">
                <a16:creationId xmlns:a16="http://schemas.microsoft.com/office/drawing/2014/main" id="{37737363-8DEA-6B6B-6E4A-11203B2DF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0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50873-40D3-B684-4838-D0E957AC3C91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i="0" u="none" strike="noStrike" dirty="0">
                <a:effectLst/>
              </a:rPr>
              <a:t>Thank you!</a:t>
            </a:r>
            <a:r>
              <a:rPr lang="en-US" sz="4400" b="1" i="0" dirty="0">
                <a:effectLst/>
              </a:rPr>
              <a:t>​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02A42-A8AA-0C07-6BB5-0C68DA909B97}"/>
              </a:ext>
            </a:extLst>
          </p:cNvPr>
          <p:cNvSpPr txBox="1"/>
          <p:nvPr/>
        </p:nvSpPr>
        <p:spPr>
          <a:xfrm>
            <a:off x="505784" y="4558430"/>
            <a:ext cx="3195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Contact information:</a:t>
            </a:r>
          </a:p>
          <a:p>
            <a:endParaRPr lang="en-US" dirty="0"/>
          </a:p>
          <a:p>
            <a:r>
              <a:rPr lang="en-US" dirty="0" err="1"/>
              <a:t>Josué</a:t>
            </a:r>
            <a:r>
              <a:rPr lang="en-US" dirty="0"/>
              <a:t> D. Cerritos-Garcia </a:t>
            </a:r>
          </a:p>
          <a:p>
            <a:r>
              <a:rPr lang="en-US" dirty="0"/>
              <a:t>Email: </a:t>
            </a:r>
            <a:r>
              <a:rPr lang="en-US" dirty="0">
                <a:hlinkClick r:id="rId3"/>
              </a:rPr>
              <a:t>jcerrito@purdue.edu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Celia </a:t>
            </a:r>
            <a:r>
              <a:rPr lang="en-US" dirty="0" err="1"/>
              <a:t>Corado</a:t>
            </a:r>
            <a:endParaRPr lang="en-US" dirty="0"/>
          </a:p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ccoradom@purdue.edu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0C9AC-2732-1B93-5A8A-B6F5CD5A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>
            <a:normAutofit/>
          </a:bodyPr>
          <a:lstStyle/>
          <a:p>
            <a:r>
              <a:rPr lang="en-US" b="1" dirty="0"/>
              <a:t>Silage tarps and stale </a:t>
            </a:r>
            <a:r>
              <a:rPr lang="en-US" b="1" dirty="0" err="1"/>
              <a:t>seedbedding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AD61C-BC3A-251B-A017-BD310CC0D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406650"/>
            <a:ext cx="5712633" cy="4063301"/>
          </a:xfrm>
        </p:spPr>
        <p:txBody>
          <a:bodyPr>
            <a:normAutofit/>
          </a:bodyPr>
          <a:lstStyle/>
          <a:p>
            <a:r>
              <a:rPr lang="en-US" sz="2000" dirty="0"/>
              <a:t>Silage tarps are commonly used to create a stale seedbed before planting a cash crop</a:t>
            </a:r>
          </a:p>
          <a:p>
            <a:r>
              <a:rPr lang="en-US" sz="2000" dirty="0"/>
              <a:t>Process involves soil preparation and bed formation, followed by the immediate application of tarps into the field</a:t>
            </a:r>
          </a:p>
          <a:p>
            <a:r>
              <a:rPr lang="en-US" sz="2000" dirty="0"/>
              <a:t>Could be use as in-between crop rotation groundcover on a no-till system where tarps are used until next crop cycle</a:t>
            </a:r>
          </a:p>
        </p:txBody>
      </p:sp>
      <p:pic>
        <p:nvPicPr>
          <p:cNvPr id="5" name="Picture 4" descr="Rows of soil with small red markers&#10;&#10;Description automatically generated">
            <a:extLst>
              <a:ext uri="{FF2B5EF4-FFF2-40B4-BE49-F238E27FC236}">
                <a16:creationId xmlns:a16="http://schemas.microsoft.com/office/drawing/2014/main" id="{84BFD8D4-B3EC-0BD8-4C89-29EEC3388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314"/>
          <a:stretch/>
        </p:blipFill>
        <p:spPr>
          <a:xfrm>
            <a:off x="6552634" y="881743"/>
            <a:ext cx="4501689" cy="5142985"/>
          </a:xfrm>
          <a:prstGeom prst="rect">
            <a:avLst/>
          </a:prstGeom>
          <a:effectLst/>
        </p:spPr>
      </p:pic>
      <p:pic>
        <p:nvPicPr>
          <p:cNvPr id="6" name="Picture 6" descr="Purdue Horticulture and Landscape Architecture">
            <a:extLst>
              <a:ext uri="{FF2B5EF4-FFF2-40B4-BE49-F238E27FC236}">
                <a16:creationId xmlns:a16="http://schemas.microsoft.com/office/drawing/2014/main" id="{400DB5A7-0DB3-53FF-F9CB-E88C326D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6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6EC01-3EC6-CE24-B153-DF96BB56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Integrating silage tarps in onions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D2184-BC2B-A99B-5E12-B493AF1DE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7" y="2153878"/>
            <a:ext cx="6086594" cy="4864957"/>
          </a:xfrm>
        </p:spPr>
        <p:txBody>
          <a:bodyPr>
            <a:normAutofit/>
          </a:bodyPr>
          <a:lstStyle/>
          <a:p>
            <a:r>
              <a:rPr lang="en-US" sz="2400" dirty="0"/>
              <a:t>Onions are known as a crop that don’t compete well against weeds</a:t>
            </a:r>
          </a:p>
          <a:p>
            <a:r>
              <a:rPr lang="en-US" sz="2400" dirty="0"/>
              <a:t>The trial aimed to determine if tarping was more effective than tillage in enhancing weed suppression both at the start and throughout the entire crop cycle</a:t>
            </a:r>
            <a:r>
              <a:rPr lang="en-US" sz="1600" dirty="0"/>
              <a:t>.</a:t>
            </a:r>
          </a:p>
          <a:p>
            <a:r>
              <a:rPr lang="en-US" sz="2400" dirty="0"/>
              <a:t>In May, tarps were laid on the ground for five weeks. Afterward, the beds covered by the tarps were ready for planting, while the remaining beds were prepared by tilling.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Rows of soil with small red markers&#10;&#10;Description automatically generated">
            <a:extLst>
              <a:ext uri="{FF2B5EF4-FFF2-40B4-BE49-F238E27FC236}">
                <a16:creationId xmlns:a16="http://schemas.microsoft.com/office/drawing/2014/main" id="{4E07AF7D-6027-4083-5909-DCC513854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8" r="-3" b="27234"/>
          <a:stretch/>
        </p:blipFill>
        <p:spPr>
          <a:xfrm>
            <a:off x="7744409" y="2576745"/>
            <a:ext cx="4447592" cy="4281256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erson and person planting a vegetable garden&#10;&#10;Description automatically generated">
            <a:extLst>
              <a:ext uri="{FF2B5EF4-FFF2-40B4-BE49-F238E27FC236}">
                <a16:creationId xmlns:a16="http://schemas.microsoft.com/office/drawing/2014/main" id="{8B84D2AF-97C9-3F97-117B-BA61C82CC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01" b="23098"/>
          <a:stretch/>
        </p:blipFill>
        <p:spPr>
          <a:xfrm>
            <a:off x="6458252" y="337673"/>
            <a:ext cx="3101051" cy="2650427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6" descr="Purdue Horticulture and Landscape Architecture">
            <a:extLst>
              <a:ext uri="{FF2B5EF4-FFF2-40B4-BE49-F238E27FC236}">
                <a16:creationId xmlns:a16="http://schemas.microsoft.com/office/drawing/2014/main" id="{3A61EAA2-202E-444A-C131-AB1A4AD5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38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with a puddle of water&#10;&#10;Description automatically generated">
            <a:extLst>
              <a:ext uri="{FF2B5EF4-FFF2-40B4-BE49-F238E27FC236}">
                <a16:creationId xmlns:a16="http://schemas.microsoft.com/office/drawing/2014/main" id="{1508A89A-6852-AA82-11D2-8C47B271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2" y="1949725"/>
            <a:ext cx="2453074" cy="231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43A2F-716D-1856-5F99-D5355185BFBD}"/>
              </a:ext>
            </a:extLst>
          </p:cNvPr>
          <p:cNvSpPr txBox="1"/>
          <p:nvPr/>
        </p:nvSpPr>
        <p:spPr>
          <a:xfrm>
            <a:off x="370040" y="4357275"/>
            <a:ext cx="2741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Prepare soil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B0565-7DCF-B6EA-AD1B-01BC9B243A6A}"/>
              </a:ext>
            </a:extLst>
          </p:cNvPr>
          <p:cNvSpPr txBox="1"/>
          <p:nvPr/>
        </p:nvSpPr>
        <p:spPr>
          <a:xfrm>
            <a:off x="3400575" y="4357275"/>
            <a:ext cx="2741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 tarps and sandbags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pic>
        <p:nvPicPr>
          <p:cNvPr id="6" name="Picture 5" descr="A dirt field with small plants&#10;&#10;Description automatically generated">
            <a:extLst>
              <a:ext uri="{FF2B5EF4-FFF2-40B4-BE49-F238E27FC236}">
                <a16:creationId xmlns:a16="http://schemas.microsoft.com/office/drawing/2014/main" id="{B92FBD19-4ECA-6A4E-48A1-D4A7C2DFA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131" y="1981761"/>
            <a:ext cx="2204886" cy="228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field with white bags&#10;&#10;Description automatically generated">
            <a:extLst>
              <a:ext uri="{FF2B5EF4-FFF2-40B4-BE49-F238E27FC236}">
                <a16:creationId xmlns:a16="http://schemas.microsoft.com/office/drawing/2014/main" id="{CA07ADBE-F062-1DE5-9619-2BD3624C1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856" y="1927814"/>
            <a:ext cx="2206555" cy="231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AA1D1C-C24A-F761-721C-5DF1ED4AD2F5}"/>
              </a:ext>
            </a:extLst>
          </p:cNvPr>
          <p:cNvSpPr txBox="1"/>
          <p:nvPr/>
        </p:nvSpPr>
        <p:spPr>
          <a:xfrm>
            <a:off x="6307015" y="4420500"/>
            <a:ext cx="2741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Lift tarp after 5 weeks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pic>
        <p:nvPicPr>
          <p:cNvPr id="12" name="Picture 11" descr="A person and person planting a vegetable garden&#10;&#10;Description automatically generated">
            <a:extLst>
              <a:ext uri="{FF2B5EF4-FFF2-40B4-BE49-F238E27FC236}">
                <a16:creationId xmlns:a16="http://schemas.microsoft.com/office/drawing/2014/main" id="{CC2553BF-81A1-CB98-E038-97FA7B3F0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737" y="1949725"/>
            <a:ext cx="1987421" cy="2429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663755-DDDD-CB3E-23D9-06905178FAF3}"/>
              </a:ext>
            </a:extLst>
          </p:cNvPr>
          <p:cNvSpPr txBox="1"/>
          <p:nvPr/>
        </p:nvSpPr>
        <p:spPr>
          <a:xfrm>
            <a:off x="9213455" y="4480475"/>
            <a:ext cx="2741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 onions</a:t>
            </a:r>
            <a:endParaRPr lang="en-US" sz="2000" dirty="0">
              <a:ln>
                <a:solidFill>
                  <a:srgbClr val="BF9B57"/>
                </a:solidFill>
              </a:ln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038947F-07D3-C549-234C-37FE9B99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66" y="598094"/>
            <a:ext cx="10831286" cy="1325563"/>
          </a:xfrm>
        </p:spPr>
        <p:txBody>
          <a:bodyPr/>
          <a:lstStyle/>
          <a:p>
            <a:r>
              <a:rPr lang="en-US" b="1" dirty="0"/>
              <a:t>Visual timeline of tarping and planting onions</a:t>
            </a:r>
          </a:p>
        </p:txBody>
      </p:sp>
      <p:pic>
        <p:nvPicPr>
          <p:cNvPr id="21" name="Graphic 20" descr="Caret Right with solid fill">
            <a:extLst>
              <a:ext uri="{FF2B5EF4-FFF2-40B4-BE49-F238E27FC236}">
                <a16:creationId xmlns:a16="http://schemas.microsoft.com/office/drawing/2014/main" id="{2065DDD2-4ADF-E281-F05E-4FE7721C7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38748" y="2877406"/>
            <a:ext cx="914400" cy="914400"/>
          </a:xfrm>
          <a:prstGeom prst="rect">
            <a:avLst/>
          </a:prstGeom>
        </p:spPr>
      </p:pic>
      <p:pic>
        <p:nvPicPr>
          <p:cNvPr id="22" name="Graphic 21" descr="Caret Right with solid fill">
            <a:extLst>
              <a:ext uri="{FF2B5EF4-FFF2-40B4-BE49-F238E27FC236}">
                <a16:creationId xmlns:a16="http://schemas.microsoft.com/office/drawing/2014/main" id="{A270922B-045A-EA14-0076-DFFD69DA1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9946" y="2877406"/>
            <a:ext cx="914400" cy="914400"/>
          </a:xfrm>
          <a:prstGeom prst="rect">
            <a:avLst/>
          </a:prstGeom>
        </p:spPr>
      </p:pic>
      <p:pic>
        <p:nvPicPr>
          <p:cNvPr id="23" name="Graphic 22" descr="Caret Right with solid fill">
            <a:extLst>
              <a:ext uri="{FF2B5EF4-FFF2-40B4-BE49-F238E27FC236}">
                <a16:creationId xmlns:a16="http://schemas.microsoft.com/office/drawing/2014/main" id="{1F671D0E-293C-54A5-51CC-017996660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7550" y="2877406"/>
            <a:ext cx="914400" cy="914400"/>
          </a:xfrm>
          <a:prstGeom prst="rect">
            <a:avLst/>
          </a:prstGeom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AD42223A-38AD-263F-AAB4-1586F120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48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66727-C43B-7D81-2509-1B53CB09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b="1" dirty="0"/>
              <a:t>Findings on weed control “tillage vs. tarping”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8412A-62D0-D015-1A02-68DEBB081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After 5 weeks, the tarps were lifted, and the beds that were tarped would have appeared clean if not for the presence of thistles.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Tarps demonstrated no effect on perennial weeds like thistles. 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 panose="020F0502020204030204" pitchFamily="34" charset="0"/>
              </a:rPr>
              <a:t>There were no noticeable differences in weed control between beds that were tarp or tilled across all treatments during the initial three-week period. 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​</a:t>
            </a:r>
            <a:endParaRPr lang="en-US" sz="2400" b="0" i="0" dirty="0">
              <a:effectLst/>
              <a:latin typeface="Arial" panose="020B0604020202020204" pitchFamily="34" charset="0"/>
            </a:endParaRPr>
          </a:p>
          <a:p>
            <a:endParaRPr lang="en-US" sz="2200" dirty="0"/>
          </a:p>
        </p:txBody>
      </p:sp>
      <p:pic>
        <p:nvPicPr>
          <p:cNvPr id="10" name="Picture 9" descr="A group of men in a field&#10;&#10;Description automatically generated">
            <a:extLst>
              <a:ext uri="{FF2B5EF4-FFF2-40B4-BE49-F238E27FC236}">
                <a16:creationId xmlns:a16="http://schemas.microsoft.com/office/drawing/2014/main" id="{2EAE5D1C-8C68-6851-9A91-7E011D308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97" r="1" b="42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8" name="Picture 7" descr="A tractor on the ground&#10;&#10;Description automatically generated">
            <a:extLst>
              <a:ext uri="{FF2B5EF4-FFF2-40B4-BE49-F238E27FC236}">
                <a16:creationId xmlns:a16="http://schemas.microsoft.com/office/drawing/2014/main" id="{E6578865-D00E-BF59-0D77-DE5A5DC87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4655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3A7BC28F-0D02-1AEC-A338-53EBAF69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3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patch of dirt&#10;&#10;Description automatically generated">
            <a:extLst>
              <a:ext uri="{FF2B5EF4-FFF2-40B4-BE49-F238E27FC236}">
                <a16:creationId xmlns:a16="http://schemas.microsoft.com/office/drawing/2014/main" id="{616F3C6B-884C-160F-E71D-DBE88F4D7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2" r="9163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Picture 6" descr="A field with plants growing&#10;&#10;Description automatically generated">
            <a:extLst>
              <a:ext uri="{FF2B5EF4-FFF2-40B4-BE49-F238E27FC236}">
                <a16:creationId xmlns:a16="http://schemas.microsoft.com/office/drawing/2014/main" id="{EE9FF7ED-4ABC-6AC6-4E23-880B7A7F6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r="19548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11" name="Picture 10" descr="A dirt patch with small plants&#10;&#10;Description automatically generated with medium confidence">
            <a:extLst>
              <a:ext uri="{FF2B5EF4-FFF2-40B4-BE49-F238E27FC236}">
                <a16:creationId xmlns:a16="http://schemas.microsoft.com/office/drawing/2014/main" id="{0B61EAD1-3A02-573B-EEAA-C0E63B859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5" r="10371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pic>
        <p:nvPicPr>
          <p:cNvPr id="12" name="Picture 6" descr="Purdue Horticulture and Landscape Architecture">
            <a:extLst>
              <a:ext uri="{FF2B5EF4-FFF2-40B4-BE49-F238E27FC236}">
                <a16:creationId xmlns:a16="http://schemas.microsoft.com/office/drawing/2014/main" id="{E0C2606A-E6F0-264D-FBF2-E8A7E9C2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-up of a patch of dirt&#10;&#10;Description automatically generated">
            <a:extLst>
              <a:ext uri="{FF2B5EF4-FFF2-40B4-BE49-F238E27FC236}">
                <a16:creationId xmlns:a16="http://schemas.microsoft.com/office/drawing/2014/main" id="{7F10F7EF-CFC8-341E-80A3-87792C1D80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1" y="630879"/>
            <a:ext cx="2913744" cy="29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 plant growing in the dirt&#10;&#10;Description automatically generated">
            <a:extLst>
              <a:ext uri="{FF2B5EF4-FFF2-40B4-BE49-F238E27FC236}">
                <a16:creationId xmlns:a16="http://schemas.microsoft.com/office/drawing/2014/main" id="{056F3F5A-EEAD-CC46-7D81-B257A498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1" y="3944256"/>
            <a:ext cx="2913744" cy="29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yellow seedling in the dirt&#10;&#10;Description automatically generated">
            <a:extLst>
              <a:ext uri="{FF2B5EF4-FFF2-40B4-BE49-F238E27FC236}">
                <a16:creationId xmlns:a16="http://schemas.microsoft.com/office/drawing/2014/main" id="{843CD705-6168-8857-41D9-D7D164E2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799" y="515256"/>
            <a:ext cx="3467099" cy="4905829"/>
          </a:xfrm>
          <a:prstGeom prst="rect">
            <a:avLst/>
          </a:prstGeom>
        </p:spPr>
      </p:pic>
      <p:pic>
        <p:nvPicPr>
          <p:cNvPr id="8" name="Picture 7" descr="A field with small red markers&#10;&#10;Description automatically generated">
            <a:extLst>
              <a:ext uri="{FF2B5EF4-FFF2-40B4-BE49-F238E27FC236}">
                <a16:creationId xmlns:a16="http://schemas.microsoft.com/office/drawing/2014/main" id="{B2E733BB-C97D-313B-343C-5EFFC2F1E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289" y="536977"/>
            <a:ext cx="3679372" cy="4905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58B467-2BBE-43B9-F8BB-BD6D0298E580}"/>
              </a:ext>
            </a:extLst>
          </p:cNvPr>
          <p:cNvSpPr txBox="1"/>
          <p:nvPr/>
        </p:nvSpPr>
        <p:spPr>
          <a:xfrm>
            <a:off x="7691560" y="3475606"/>
            <a:ext cx="125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Tarped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71217-A6B0-8901-A087-A7016CEC3CB2}"/>
              </a:ext>
            </a:extLst>
          </p:cNvPr>
          <p:cNvSpPr txBox="1"/>
          <p:nvPr/>
        </p:nvSpPr>
        <p:spPr>
          <a:xfrm>
            <a:off x="9286318" y="3482591"/>
            <a:ext cx="87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Tilled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1A93D-962D-E450-974A-AD126819CF9D}"/>
              </a:ext>
            </a:extLst>
          </p:cNvPr>
          <p:cNvSpPr txBox="1"/>
          <p:nvPr/>
        </p:nvSpPr>
        <p:spPr>
          <a:xfrm>
            <a:off x="806451" y="231246"/>
            <a:ext cx="1645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</a:t>
            </a:r>
            <a:r>
              <a:rPr lang="en-US" sz="2400" dirty="0">
                <a:solidFill>
                  <a:srgbClr val="FF8400"/>
                </a:solidFill>
              </a:rPr>
              <a:t> </a:t>
            </a:r>
            <a:r>
              <a:rPr lang="en-US" sz="2400" dirty="0"/>
              <a:t>Tarped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6E284-4986-B3F0-E593-6FC93EA380AF}"/>
              </a:ext>
            </a:extLst>
          </p:cNvPr>
          <p:cNvSpPr txBox="1"/>
          <p:nvPr/>
        </p:nvSpPr>
        <p:spPr>
          <a:xfrm>
            <a:off x="1001487" y="3524491"/>
            <a:ext cx="125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Tarped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0BAE4-AA54-A476-08CD-1677151A8781}"/>
              </a:ext>
            </a:extLst>
          </p:cNvPr>
          <p:cNvSpPr txBox="1"/>
          <p:nvPr/>
        </p:nvSpPr>
        <p:spPr>
          <a:xfrm>
            <a:off x="3606799" y="5442806"/>
            <a:ext cx="3321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Fatal germination on a dead white thread stage weed</a:t>
            </a:r>
            <a:endParaRPr lang="en-US" sz="1800" dirty="0"/>
          </a:p>
        </p:txBody>
      </p:sp>
      <p:pic>
        <p:nvPicPr>
          <p:cNvPr id="2" name="Picture 6" descr="Purdue Horticulture and Landscape Architecture">
            <a:extLst>
              <a:ext uri="{FF2B5EF4-FFF2-40B4-BE49-F238E27FC236}">
                <a16:creationId xmlns:a16="http://schemas.microsoft.com/office/drawing/2014/main" id="{1C8DCCFD-6117-151A-C9FF-36405C9F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3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A787-C614-228E-5DBB-7EFDA947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99"/>
            <a:ext cx="10515600" cy="1325563"/>
          </a:xfrm>
        </p:spPr>
        <p:txBody>
          <a:bodyPr/>
          <a:lstStyle/>
          <a:p>
            <a:r>
              <a:rPr lang="en-US" b="1" dirty="0"/>
              <a:t>More findings…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F156-BCDB-5D30-97A5-958F7F96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743"/>
            <a:ext cx="10330261" cy="4914220"/>
          </a:xfrm>
        </p:spPr>
        <p:txBody>
          <a:bodyPr/>
          <a:lstStyle/>
          <a:p>
            <a:r>
              <a:rPr lang="en-US" dirty="0"/>
              <a:t>Weed biomass was recollected two days prior harvest and we found that treatments with tarping had less above ground weed biomass than those treatments with tillage.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0810A12-FD7A-09D1-0A52-2B721E256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39" y="2770643"/>
            <a:ext cx="4007757" cy="39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green plant in a field&#10;&#10;Description automatically generated">
            <a:extLst>
              <a:ext uri="{FF2B5EF4-FFF2-40B4-BE49-F238E27FC236}">
                <a16:creationId xmlns:a16="http://schemas.microsoft.com/office/drawing/2014/main" id="{C3DA4F7A-FC85-0B17-FD35-48E16C99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35" y="2487274"/>
            <a:ext cx="3537891" cy="38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urdue Horticulture and Landscape Architecture">
            <a:extLst>
              <a:ext uri="{FF2B5EF4-FFF2-40B4-BE49-F238E27FC236}">
                <a16:creationId xmlns:a16="http://schemas.microsoft.com/office/drawing/2014/main" id="{4BFC4B0B-9EF7-A27C-9D76-493F8C26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704" y="1"/>
            <a:ext cx="1053296" cy="10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FF884-33B3-31CC-A29A-755BAB05D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663" y="2487274"/>
            <a:ext cx="2847040" cy="38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742</Words>
  <Application>Microsoft Office PowerPoint</Application>
  <PresentationFormat>Widescreen</PresentationFormat>
  <Paragraphs>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Using Silage Tarps for Weed Control in Small-Scale Farming</vt:lpstr>
      <vt:lpstr>Outline</vt:lpstr>
      <vt:lpstr>Silage tarps and stale seedbedding</vt:lpstr>
      <vt:lpstr>Integrating silage tarps in onions</vt:lpstr>
      <vt:lpstr>Visual timeline of tarping and planting onions</vt:lpstr>
      <vt:lpstr>Findings on weed control “tillage vs. tarping”</vt:lpstr>
      <vt:lpstr>PowerPoint Presentation</vt:lpstr>
      <vt:lpstr>PowerPoint Presentation</vt:lpstr>
      <vt:lpstr>More findings…</vt:lpstr>
      <vt:lpstr>Sensor data showed some differences between tarped and bare ground</vt:lpstr>
      <vt:lpstr>Outline</vt:lpstr>
      <vt:lpstr>Occultation and Solarization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Use of silage tarps on slow germinating crops</vt:lpstr>
      <vt:lpstr>Visual timeline of tarping in potatoes</vt:lpstr>
      <vt:lpstr>Findings</vt:lpstr>
      <vt:lpstr>Key findings and final takeaways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Silage Tarps for Weed Control in Small-Scale Farming</dc:title>
  <dc:creator>Josue Daniel Cerritos Garcia</dc:creator>
  <cp:lastModifiedBy>Celia Gisselle Corado Mendoza</cp:lastModifiedBy>
  <cp:revision>26</cp:revision>
  <dcterms:created xsi:type="dcterms:W3CDTF">2024-06-15T02:03:09Z</dcterms:created>
  <dcterms:modified xsi:type="dcterms:W3CDTF">2024-06-18T01:07:09Z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2024-06-15T03:29:13Z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c4cab235-636d-4704-91cf-c34d567d0538</vt:lpwstr>
  </property>
  <property fmtid="{D5CDD505-2E9C-101B-9397-08002B2CF9AE}" pid="8" name="MSIP_Label_4044bd30-2ed7-4c9d-9d12-46200872a97b_ContentBits">
    <vt:lpwstr>0</vt:lpwstr>
  </property>
</Properties>
</file>